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439" r:id="rId6"/>
    <p:sldId id="2440" r:id="rId7"/>
    <p:sldId id="2448" r:id="rId8"/>
    <p:sldId id="260" r:id="rId9"/>
    <p:sldId id="2434" r:id="rId10"/>
    <p:sldId id="258" r:id="rId11"/>
    <p:sldId id="2442" r:id="rId12"/>
    <p:sldId id="2438" r:id="rId13"/>
    <p:sldId id="2444" r:id="rId14"/>
    <p:sldId id="2445" r:id="rId15"/>
    <p:sldId id="2446" r:id="rId16"/>
    <p:sldId id="2447" r:id="rId17"/>
    <p:sldId id="2441" r:id="rId18"/>
    <p:sldId id="244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48" autoAdjust="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88162154913117"/>
          <c:y val="0.17427359670169987"/>
          <c:w val="0.73876314730731663"/>
          <c:h val="0.65157007198134576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9026736169781352"/>
          <c:w val="1"/>
          <c:h val="6.07108580311581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88162154913117"/>
          <c:y val="0.17427359670169987"/>
          <c:w val="0.73876314730731663"/>
          <c:h val="0.65157007198134576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9026736169781352"/>
          <c:w val="1"/>
          <c:h val="6.07108580311581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88162154913117"/>
          <c:y val="0.17427359670169987"/>
          <c:w val="0.73876314730731663"/>
          <c:h val="0.65157007198134576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9026736169781352"/>
          <c:w val="1"/>
          <c:h val="6.07108580311581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88162154913117"/>
          <c:y val="0.17427359670169987"/>
          <c:w val="0.73876314730731663"/>
          <c:h val="0.65157007198134576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9026736169781352"/>
          <c:w val="1"/>
          <c:h val="6.07108580311581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88162154913117"/>
          <c:y val="0.17427359670169987"/>
          <c:w val="0.73876314730731663"/>
          <c:h val="0.65157007198134576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9026736169781352"/>
          <c:w val="1"/>
          <c:h val="6.07108580311581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0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6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3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E929D-DC77-46CA-82A0-DBC67BEA93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17937-35A7-4492-BF9B-0912A22FF3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6B8994-D221-4700-A133-4FCBC9C9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36DC-B3F9-4725-94B8-EAD411E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50108F-20E3-412D-860B-14CB1198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541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62" r:id="rId9"/>
    <p:sldLayoutId id="2147483669" r:id="rId10"/>
    <p:sldLayoutId id="2147483666" r:id="rId11"/>
    <p:sldLayoutId id="2147483670" r:id="rId12"/>
    <p:sldLayoutId id="2147483667" r:id="rId13"/>
    <p:sldLayoutId id="2147483668" r:id="rId14"/>
    <p:sldLayoutId id="2147483665" r:id="rId15"/>
    <p:sldLayoutId id="2147483671" r:id="rId16"/>
    <p:sldLayoutId id="214748365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of a roof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42135" y="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EMPLOYEE APPRAISAL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02BE9-D86E-460C-9C58-6DA50F054565}"/>
              </a:ext>
            </a:extLst>
          </p:cNvPr>
          <p:cNvSpPr txBox="1"/>
          <p:nvPr/>
        </p:nvSpPr>
        <p:spPr>
          <a:xfrm>
            <a:off x="3545911" y="3967554"/>
            <a:ext cx="434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C++ PROGRAMMING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812007"/>
            <a:ext cx="4490993" cy="573989"/>
          </a:xfrm>
        </p:spPr>
        <p:txBody>
          <a:bodyPr/>
          <a:lstStyle/>
          <a:p>
            <a:r>
              <a:rPr lang="en-US" sz="5400" dirty="0">
                <a:latin typeface="Algerian" panose="04020705040A02060702" pitchFamily="82" charset="0"/>
              </a:rPr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72" y="1581615"/>
            <a:ext cx="4566205" cy="45456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Algerian" panose="04020705040A02060702" pitchFamily="82" charset="0"/>
              </a:rPr>
              <a:t>The capability of a class to derive properties and characteristics from another class is called </a:t>
            </a:r>
            <a:r>
              <a:rPr lang="en-US" b="1" i="0" dirty="0">
                <a:effectLst/>
                <a:latin typeface="Algerian" panose="04020705040A02060702" pitchFamily="82" charset="0"/>
              </a:rPr>
              <a:t>Inheritance</a:t>
            </a:r>
            <a:r>
              <a:rPr lang="en-US" b="0" i="0" dirty="0">
                <a:effectLst/>
                <a:latin typeface="Algerian" panose="04020705040A02060702" pitchFamily="82" charset="0"/>
              </a:rPr>
              <a:t>. Inheritance is one of the most important feature of Object Oriented Programming. 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b="1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Sub Class</a:t>
            </a:r>
            <a:r>
              <a:rPr lang="en-US" b="1" i="0" dirty="0">
                <a:effectLst/>
                <a:latin typeface="Algerian" panose="04020705040A02060702" pitchFamily="82" charset="0"/>
              </a:rPr>
              <a:t>:</a:t>
            </a:r>
            <a:r>
              <a:rPr lang="en-US" b="0" i="0" dirty="0">
                <a:effectLst/>
                <a:latin typeface="Algerian" panose="04020705040A02060702" pitchFamily="82" charset="0"/>
              </a:rPr>
              <a:t> The class that inherits properties from another class is called Sub class or Derived Class. 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b="1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Super Class</a:t>
            </a:r>
            <a:r>
              <a:rPr lang="en-US" b="1" i="0" dirty="0">
                <a:effectLst/>
                <a:latin typeface="Algerian" panose="04020705040A02060702" pitchFamily="82" charset="0"/>
              </a:rPr>
              <a:t>: </a:t>
            </a:r>
            <a:r>
              <a:rPr lang="en-US" b="0" i="0" dirty="0">
                <a:effectLst/>
                <a:latin typeface="Algerian" panose="04020705040A02060702" pitchFamily="82" charset="0"/>
              </a:rPr>
              <a:t>The class whose properties are inherited by sub class is called Base Class or Super class. </a:t>
            </a:r>
            <a:endParaRPr lang="en-US" dirty="0">
              <a:latin typeface="Algerian" panose="04020705040A02060702" pitchFamily="82" charset="0"/>
            </a:endParaRPr>
          </a:p>
        </p:txBody>
      </p:sp>
      <p:graphicFrame>
        <p:nvGraphicFramePr>
          <p:cNvPr id="10" name="Chart 3" descr="Chart">
            <a:extLst>
              <a:ext uri="{FF2B5EF4-FFF2-40B4-BE49-F238E27FC236}">
                <a16:creationId xmlns:a16="http://schemas.microsoft.com/office/drawing/2014/main" id="{0EB6D7F7-49BE-4D95-9DBA-99B2C7BD4949}"/>
              </a:ext>
            </a:extLst>
          </p:cNvPr>
          <p:cNvGraphicFramePr>
            <a:graphicFrameLocks noGrp="1"/>
          </p:cNvGraphicFramePr>
          <p:nvPr>
            <p:ph sz="quarter" idx="16"/>
          </p:nvPr>
        </p:nvGraphicFramePr>
        <p:xfrm>
          <a:off x="6400800" y="469900"/>
          <a:ext cx="5219700" cy="591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599ABA-671B-4E90-B4E8-5B2482234A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0D7403-0D24-42D0-9DE5-23601D8FBC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94452-68C9-41E8-9D02-2A3E853F0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54" y="956761"/>
            <a:ext cx="5906680" cy="2038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BA1A67-CA1C-4D5C-B7E6-379838112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954" y="3728885"/>
            <a:ext cx="5906680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97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67" y="499314"/>
            <a:ext cx="4226024" cy="1645920"/>
          </a:xfrm>
        </p:spPr>
        <p:txBody>
          <a:bodyPr/>
          <a:lstStyle/>
          <a:p>
            <a:r>
              <a:rPr lang="en-US" sz="5400" dirty="0">
                <a:latin typeface="Algerian" panose="04020705040A02060702" pitchFamily="82" charset="0"/>
              </a:rPr>
              <a:t>Template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389738"/>
            <a:ext cx="4226024" cy="3857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lgerian" panose="04020705040A02060702" pitchFamily="82" charset="0"/>
              </a:rPr>
              <a:t>A function template starts with keyword template followed by template parameters inside &lt;&gt; which is followed by function definition.</a:t>
            </a:r>
          </a:p>
        </p:txBody>
      </p:sp>
      <p:graphicFrame>
        <p:nvGraphicFramePr>
          <p:cNvPr id="10" name="Chart 3" descr="Chart">
            <a:extLst>
              <a:ext uri="{FF2B5EF4-FFF2-40B4-BE49-F238E27FC236}">
                <a16:creationId xmlns:a16="http://schemas.microsoft.com/office/drawing/2014/main" id="{0EB6D7F7-49BE-4D95-9DBA-99B2C7BD4949}"/>
              </a:ext>
            </a:extLst>
          </p:cNvPr>
          <p:cNvGraphicFramePr>
            <a:graphicFrameLocks noGrp="1"/>
          </p:cNvGraphicFramePr>
          <p:nvPr>
            <p:ph sz="quarter" idx="16"/>
          </p:nvPr>
        </p:nvGraphicFramePr>
        <p:xfrm>
          <a:off x="6400800" y="469900"/>
          <a:ext cx="5219700" cy="591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599ABA-671B-4E90-B4E8-5B2482234A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0D7403-0D24-42D0-9DE5-23601D8FBC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CDCA2F-47CE-4B5F-9982-10A925EDD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243184"/>
            <a:ext cx="4541520" cy="20957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4AAD37-986E-4C62-9D51-997A42D5C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860800"/>
            <a:ext cx="4541520" cy="129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0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67" y="499314"/>
            <a:ext cx="4226024" cy="1645920"/>
          </a:xfrm>
        </p:spPr>
        <p:txBody>
          <a:bodyPr/>
          <a:lstStyle/>
          <a:p>
            <a:pPr algn="l"/>
            <a:r>
              <a:rPr lang="en-IN" sz="4800" b="0" i="0" dirty="0">
                <a:effectLst/>
                <a:latin typeface="Algerian" panose="04020705040A02060702" pitchFamily="82" charset="0"/>
              </a:rPr>
              <a:t>this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688698"/>
            <a:ext cx="4226024" cy="427522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latin typeface="Algerian" panose="04020705040A02060702" pitchFamily="82" charset="0"/>
              </a:rPr>
              <a:t> In C++ programming, </a:t>
            </a:r>
            <a:r>
              <a:rPr lang="en-US" b="1" i="0" dirty="0">
                <a:effectLst/>
                <a:latin typeface="Algerian" panose="04020705040A02060702" pitchFamily="82" charset="0"/>
              </a:rPr>
              <a:t>this</a:t>
            </a:r>
            <a:r>
              <a:rPr lang="en-US" b="0" i="0" dirty="0">
                <a:effectLst/>
                <a:latin typeface="Algerian" panose="04020705040A02060702" pitchFamily="82" charset="0"/>
              </a:rPr>
              <a:t> is a keyword   that refers to the current instance of   the class. There can be 3 main usage of this keyword in C++.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Algerian" panose="04020705040A02060702" pitchFamily="82" charset="0"/>
              </a:rPr>
              <a:t>It can be used </a:t>
            </a:r>
            <a:r>
              <a:rPr lang="en-US" b="1" dirty="0">
                <a:effectLst/>
                <a:latin typeface="Algerian" panose="04020705040A02060702" pitchFamily="82" charset="0"/>
              </a:rPr>
              <a:t>to pass current object as a parameter to another method.</a:t>
            </a:r>
            <a:endParaRPr lang="en-US" b="0" dirty="0">
              <a:effectLst/>
              <a:latin typeface="Algerian" panose="04020705040A02060702" pitchFamily="8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Algerian" panose="04020705040A02060702" pitchFamily="82" charset="0"/>
              </a:rPr>
              <a:t>It can be used </a:t>
            </a:r>
            <a:r>
              <a:rPr lang="en-US" b="1" dirty="0">
                <a:effectLst/>
                <a:latin typeface="Algerian" panose="04020705040A02060702" pitchFamily="82" charset="0"/>
              </a:rPr>
              <a:t>to refer current class instance variable.</a:t>
            </a:r>
            <a:endParaRPr lang="en-US" b="0" dirty="0">
              <a:effectLst/>
              <a:latin typeface="Algerian" panose="04020705040A02060702" pitchFamily="8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Algerian" panose="04020705040A02060702" pitchFamily="82" charset="0"/>
              </a:rPr>
              <a:t>It can be used </a:t>
            </a:r>
            <a:r>
              <a:rPr lang="en-US" b="1" dirty="0">
                <a:effectLst/>
                <a:latin typeface="Algerian" panose="04020705040A02060702" pitchFamily="82" charset="0"/>
              </a:rPr>
              <a:t>to declare indexers.</a:t>
            </a:r>
            <a:endParaRPr lang="en-US" b="0" dirty="0">
              <a:effectLst/>
              <a:latin typeface="Algerian" panose="04020705040A02060702" pitchFamily="82" charset="0"/>
            </a:endParaRPr>
          </a:p>
        </p:txBody>
      </p:sp>
      <p:graphicFrame>
        <p:nvGraphicFramePr>
          <p:cNvPr id="10" name="Chart 3" descr="Chart">
            <a:extLst>
              <a:ext uri="{FF2B5EF4-FFF2-40B4-BE49-F238E27FC236}">
                <a16:creationId xmlns:a16="http://schemas.microsoft.com/office/drawing/2014/main" id="{0EB6D7F7-49BE-4D95-9DBA-99B2C7BD4949}"/>
              </a:ext>
            </a:extLst>
          </p:cNvPr>
          <p:cNvGraphicFramePr>
            <a:graphicFrameLocks noGrp="1"/>
          </p:cNvGraphicFramePr>
          <p:nvPr>
            <p:ph sz="quarter" idx="16"/>
          </p:nvPr>
        </p:nvGraphicFramePr>
        <p:xfrm>
          <a:off x="6400800" y="469900"/>
          <a:ext cx="5219700" cy="591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599ABA-671B-4E90-B4E8-5B2482234A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0D7403-0D24-42D0-9DE5-23601D8FBC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4BC4E-E743-46E8-9D56-3B4285A1B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616" y="1322274"/>
            <a:ext cx="5758068" cy="1867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4B471E-41BC-4290-BBCD-E8A01F48B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166" y="3429000"/>
            <a:ext cx="5650518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33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67" y="499314"/>
            <a:ext cx="4226024" cy="1645920"/>
          </a:xfrm>
        </p:spPr>
        <p:txBody>
          <a:bodyPr/>
          <a:lstStyle/>
          <a:p>
            <a:pPr algn="l"/>
            <a:r>
              <a:rPr lang="en-IN" sz="4800" b="0" i="0" dirty="0">
                <a:effectLst/>
                <a:latin typeface="Algerian" panose="04020705040A02060702" pitchFamily="82" charset="0"/>
              </a:rPr>
              <a:t>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862" y="2704698"/>
            <a:ext cx="4226024" cy="270042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latin typeface="Algerian" panose="04020705040A02060702" pitchFamily="82" charset="0"/>
              </a:rPr>
              <a:t> strings are used for storing texts.</a:t>
            </a:r>
          </a:p>
          <a:p>
            <a:pPr marL="0" indent="0" algn="l">
              <a:buNone/>
            </a:pPr>
            <a:r>
              <a:rPr lang="en-US" dirty="0">
                <a:latin typeface="Algerian" panose="04020705040A02060702" pitchFamily="82" charset="0"/>
              </a:rPr>
              <a:t>A string variable contains a collection of characters surrounded by double quotes. </a:t>
            </a:r>
            <a:endParaRPr lang="en-US" b="0" dirty="0">
              <a:effectLst/>
              <a:latin typeface="Algerian" panose="04020705040A02060702" pitchFamily="82" charset="0"/>
            </a:endParaRPr>
          </a:p>
        </p:txBody>
      </p:sp>
      <p:graphicFrame>
        <p:nvGraphicFramePr>
          <p:cNvPr id="10" name="Chart 3" descr="Chart">
            <a:extLst>
              <a:ext uri="{FF2B5EF4-FFF2-40B4-BE49-F238E27FC236}">
                <a16:creationId xmlns:a16="http://schemas.microsoft.com/office/drawing/2014/main" id="{0EB6D7F7-49BE-4D95-9DBA-99B2C7BD4949}"/>
              </a:ext>
            </a:extLst>
          </p:cNvPr>
          <p:cNvGraphicFramePr>
            <a:graphicFrameLocks noGrp="1"/>
          </p:cNvGraphicFramePr>
          <p:nvPr>
            <p:ph sz="quarter" idx="16"/>
          </p:nvPr>
        </p:nvGraphicFramePr>
        <p:xfrm>
          <a:off x="6400800" y="469900"/>
          <a:ext cx="5219700" cy="591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599ABA-671B-4E90-B4E8-5B2482234A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0D7403-0D24-42D0-9DE5-23601D8FBC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4BC4E-E743-46E8-9D56-3B4285A1B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616" y="1322274"/>
            <a:ext cx="5758068" cy="1867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4B471E-41BC-4290-BBCD-E8A01F48B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166" y="3429000"/>
            <a:ext cx="5650518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7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ceiling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063163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1372" y="2490238"/>
            <a:ext cx="6609256" cy="1508126"/>
          </a:xfrm>
        </p:spPr>
        <p:txBody>
          <a:bodyPr anchor="ctr">
            <a:norm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E3A4F2-29CE-4C57-A172-6A0D63EFD70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95884" y="6468303"/>
            <a:ext cx="4114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5" name="Rectangle: Single Corner Snipped 24" descr="Footer accent box">
            <a:extLst>
              <a:ext uri="{FF2B5EF4-FFF2-40B4-BE49-F238E27FC236}">
                <a16:creationId xmlns:a16="http://schemas.microsoft.com/office/drawing/2014/main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6D306-B4E6-47AF-A7F0-22B0BB0444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C3A53-760B-4DC4-9550-B0B5BB606FC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87500" y="1722438"/>
            <a:ext cx="9017000" cy="3413125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60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4"/>
            <a:ext cx="4351911" cy="3354705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Team members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A9FF5-7F76-43F9-8EBE-606AC1E2C55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: Single Corner Snipped 10" descr="Footer accent box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78262-92F5-455C-8983-4A4AFAE083E6}"/>
              </a:ext>
            </a:extLst>
          </p:cNvPr>
          <p:cNvSpPr txBox="1"/>
          <p:nvPr/>
        </p:nvSpPr>
        <p:spPr>
          <a:xfrm>
            <a:off x="6522720" y="741680"/>
            <a:ext cx="45293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4000" dirty="0">
                <a:solidFill>
                  <a:schemeClr val="bg1"/>
                </a:solidFill>
                <a:latin typeface="Algerian" panose="04020705040A02060702" pitchFamily="82" charset="0"/>
              </a:rPr>
              <a:t>NITYA BANSAL </a:t>
            </a:r>
            <a:r>
              <a:rPr lang="en-IN" sz="4000" dirty="0">
                <a:solidFill>
                  <a:schemeClr val="bg1"/>
                </a:solidFill>
              </a:rPr>
              <a:t>20BAI10348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4000" dirty="0">
                <a:solidFill>
                  <a:schemeClr val="bg1"/>
                </a:solidFill>
                <a:latin typeface="Algerian" panose="04020705040A02060702" pitchFamily="82" charset="0"/>
              </a:rPr>
              <a:t>SHANTANU KASANA 20bce10557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4000" dirty="0">
                <a:solidFill>
                  <a:schemeClr val="bg1"/>
                </a:solidFill>
                <a:latin typeface="Algerian" panose="04020705040A02060702" pitchFamily="82" charset="0"/>
              </a:rPr>
              <a:t>VEDISH KABARA 20BCE10407</a:t>
            </a:r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2773680" y="453242"/>
            <a:ext cx="6084327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071" y="1349411"/>
            <a:ext cx="4351911" cy="130147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C++ Programming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4170836" y="2463485"/>
            <a:ext cx="4321121" cy="343679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0" dirty="0">
                <a:effectLst/>
              </a:rPr>
              <a:t>C++ is a </a:t>
            </a:r>
            <a:r>
              <a:rPr lang="en-US" b="1" dirty="0"/>
              <a:t>g</a:t>
            </a:r>
            <a:r>
              <a:rPr lang="en-US" b="1" i="0" dirty="0">
                <a:effectLst/>
              </a:rPr>
              <a:t>eneral purpose programming language and widely used now a days for competitive programming. It has imperative, object-oriented and generic programming features. C++ runs on lots of platform like Windows, Linux, Unix, Mac etc</a:t>
            </a:r>
            <a:r>
              <a:rPr lang="en-US" b="0" i="0" dirty="0">
                <a:effectLst/>
                <a:latin typeface="urw-din"/>
              </a:rPr>
              <a:t>.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4C07A-363B-4948-8546-2503B45830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7" name="Rectangle: Single Corner Snipped 16" descr="Footer accent box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C9E3E1-4F2D-426C-916B-AB3D2D689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" y="4831264"/>
            <a:ext cx="3728713" cy="195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CF3CF5-15DB-4B7A-8B85-4A79A35F72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D98D08-490D-4243-80D0-F48F2B7E02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456E7D-B87C-4A1D-A71A-32EAF579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89837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815538"/>
            <a:ext cx="5138057" cy="97930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DATA ABSTRACTION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Algerian" panose="04020705040A02060702" pitchFamily="82" charset="0"/>
              </a:rPr>
              <a:t>Data abstraction allows a program to ignore the details of how a data type is represented. Abstraction  refers to the act of representing essential features without including the background details or explanations</a:t>
            </a:r>
            <a:r>
              <a:rPr lang="en-US" b="0" i="0" dirty="0">
                <a:effectLst/>
                <a:latin typeface="Algerian" panose="04020705040A02060702" pitchFamily="82" charset="0"/>
              </a:rPr>
              <a:t>.</a:t>
            </a:r>
          </a:p>
        </p:txBody>
      </p:sp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7BB2B3-BB1E-4588-97D3-522970C82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9F83B-AEBB-49A9-8E76-2442286F0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0202" y="761239"/>
            <a:ext cx="4749077" cy="2067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C0BCE6-435F-49C6-A80B-CF5A7F72C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0202" y="3589691"/>
            <a:ext cx="474907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5140959" y="252563"/>
            <a:ext cx="6408307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854" y="506818"/>
            <a:ext cx="5582456" cy="983611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BASE CLASS-derived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560" y="1962673"/>
            <a:ext cx="5115750" cy="36761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Algerian" panose="04020705040A02060702" pitchFamily="82" charset="0"/>
              </a:rPr>
              <a:t>A class can be derived from more than one classes, which means it can inherit data and functions from multiple base classes. 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Algerian" panose="04020705040A02060702" pitchFamily="82" charset="0"/>
              </a:rPr>
              <a:t>Where access-specifier is one of </a:t>
            </a:r>
            <a:r>
              <a:rPr lang="en-US" b="1" i="0" dirty="0">
                <a:effectLst/>
                <a:latin typeface="Algerian" panose="04020705040A02060702" pitchFamily="82" charset="0"/>
              </a:rPr>
              <a:t>public, protected,</a:t>
            </a:r>
            <a:r>
              <a:rPr lang="en-US" b="0" i="0" dirty="0">
                <a:effectLst/>
                <a:latin typeface="Algerian" panose="04020705040A02060702" pitchFamily="82" charset="0"/>
              </a:rPr>
              <a:t> or </a:t>
            </a:r>
            <a:r>
              <a:rPr lang="en-US" b="1" i="0" dirty="0">
                <a:effectLst/>
                <a:latin typeface="Algerian" panose="04020705040A02060702" pitchFamily="82" charset="0"/>
              </a:rPr>
              <a:t>private</a:t>
            </a:r>
            <a:r>
              <a:rPr lang="en-US" b="0" i="0" dirty="0">
                <a:effectLst/>
                <a:latin typeface="Algerian" panose="04020705040A02060702" pitchFamily="82" charset="0"/>
              </a:rPr>
              <a:t>, and base-class is the name of a previously defined class. If the access-specifier is not used, then it is private by default.</a:t>
            </a:r>
            <a:endParaRPr lang="en-US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Algerian" panose="04020705040A02060702" pitchFamily="82" charset="0"/>
              </a:rPr>
              <a:t>A derived class can access all the non-private members of its base class. Thus base-class members that should not be accessible to the member functions of derived classes should be declared private in the base class.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CADB4C7-08B7-4B79-8019-931E459ED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1" y="3256853"/>
            <a:ext cx="4836382" cy="2209801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C0C41113-7510-4430-AEA4-8FFE11C85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1" y="772160"/>
            <a:ext cx="4805679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3542F-D085-445E-BEBE-DEE6D4F79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653255"/>
            <a:ext cx="3464717" cy="8239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CONSTRUCTOR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153A6-0E4B-417F-85BB-FD8402B1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0"/>
            <a:ext cx="3464717" cy="3936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lgerian" panose="04020705040A02060702" pitchFamily="82" charset="0"/>
              </a:rPr>
              <a:t>A CONSTRUCTOR IS A SPECIAL METHOD THAT IS AUTOMATICALLY CALLED WHEN AN OBJECT OR A CLASS IS CREATED.</a:t>
            </a:r>
          </a:p>
        </p:txBody>
      </p:sp>
      <p:pic>
        <p:nvPicPr>
          <p:cNvPr id="9" name="Picture Placeholder 8" descr="Two Buildings" title="Two Buildings">
            <a:extLst>
              <a:ext uri="{FF2B5EF4-FFF2-40B4-BE49-F238E27FC236}">
                <a16:creationId xmlns:a16="http://schemas.microsoft.com/office/drawing/2014/main" id="{422CBBF4-EF67-4184-9603-EC435F55D0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39920" y="24572"/>
            <a:ext cx="7752080" cy="6788978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3E2DD-4F96-4CE8-A9FE-FD5DF44C4CA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EF05482-0999-42B8-A27E-59AAA26FB5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A9B3BD41-12E6-4E88-8CE4-3A496CEA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FD771C6-15C2-4E26-AF24-EF91345C4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922" y="1380913"/>
            <a:ext cx="7557358" cy="385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Algerian" panose="04020705040A02060702" pitchFamily="82" charset="0"/>
              </a:rPr>
              <a:t>destructor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Algerian" panose="04020705040A02060702" pitchFamily="82" charset="0"/>
              </a:rPr>
              <a:t>Destructors in C++ are members functions in a class that delete an object. They are called when the class object goes out of scope such as when the function ends, the program ends, a delete variable is called etc.</a:t>
            </a:r>
            <a:endParaRPr lang="en-US" sz="2000" dirty="0">
              <a:latin typeface="Algerian" panose="04020705040A02060702" pitchFamily="82" charset="0"/>
            </a:endParaRPr>
          </a:p>
        </p:txBody>
      </p:sp>
      <p:graphicFrame>
        <p:nvGraphicFramePr>
          <p:cNvPr id="10" name="Chart 3" descr="Chart">
            <a:extLst>
              <a:ext uri="{FF2B5EF4-FFF2-40B4-BE49-F238E27FC236}">
                <a16:creationId xmlns:a16="http://schemas.microsoft.com/office/drawing/2014/main" id="{0EB6D7F7-49BE-4D95-9DBA-99B2C7BD4949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784325792"/>
              </p:ext>
            </p:extLst>
          </p:nvPr>
        </p:nvGraphicFramePr>
        <p:xfrm>
          <a:off x="6400800" y="469900"/>
          <a:ext cx="5219700" cy="591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599ABA-671B-4E90-B4E8-5B2482234A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0D7403-0D24-42D0-9DE5-23601D8FBC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3AD8AD-7638-4355-91DA-B97950D7F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133" y="1385996"/>
            <a:ext cx="5219700" cy="12487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47B23D-6AAD-4EF9-B70F-C8CD1FD9A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1" y="3375557"/>
            <a:ext cx="5219699" cy="139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5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097D2725-75F4-45AA-950F-2F67BBF8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</p:spPr>
        <p:txBody>
          <a:bodyPr/>
          <a:lstStyle/>
          <a:p>
            <a:r>
              <a:rPr lang="en-US" dirty="0"/>
              <a:t>Title:</a:t>
            </a:r>
          </a:p>
        </p:txBody>
      </p:sp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A0DC386B-E165-424D-B694-E2C45FFA407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05" y="0"/>
            <a:ext cx="12192000" cy="6858000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8826A1-4E90-405A-AE28-5500B0A36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5537197" y="44450"/>
            <a:ext cx="6417947" cy="6163845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3A1B7-34FF-4F2F-A68D-A3D22C770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91413" y="502215"/>
            <a:ext cx="10638585" cy="5706080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79195" y="365759"/>
            <a:ext cx="6309360" cy="6492241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D4BFC2-69CA-4ED6-89E7-A9ADB571E7A4}"/>
              </a:ext>
            </a:extLst>
          </p:cNvPr>
          <p:cNvSpPr/>
          <p:nvPr/>
        </p:nvSpPr>
        <p:spPr>
          <a:xfrm>
            <a:off x="6178116" y="477643"/>
            <a:ext cx="5311518" cy="1158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4800" dirty="0">
                <a:solidFill>
                  <a:schemeClr val="bg1"/>
                </a:solidFill>
                <a:latin typeface="Algerian" panose="04020705040A02060702" pitchFamily="82" charset="0"/>
              </a:rPr>
              <a:t>Friend class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8BBA11-131E-446B-BC9B-D0A09B1A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 descr="Footer accent box">
            <a:extLst>
              <a:ext uri="{FF2B5EF4-FFF2-40B4-BE49-F238E27FC236}">
                <a16:creationId xmlns:a16="http://schemas.microsoft.com/office/drawing/2014/main" id="{DF712259-BEF9-4B45-8D68-5F74C49207D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6B3DE3-5308-4ADE-BC26-29765480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975CA-409C-4E6E-AB85-E9B7BD2D601C}"/>
              </a:ext>
            </a:extLst>
          </p:cNvPr>
          <p:cNvSpPr txBox="1"/>
          <p:nvPr/>
        </p:nvSpPr>
        <p:spPr>
          <a:xfrm>
            <a:off x="6341166" y="1462429"/>
            <a:ext cx="51484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A friend class can access private and protected members of other class in which it is declared as friend. It is sometimes useful to allow a particular class to access private members of other class. For example, a LinkedList class may be allowed to access private members of Node. .</a:t>
            </a:r>
            <a:endParaRPr lang="en-IN" sz="2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A7141C-B39A-466A-9664-A0FBEAD45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481" y="2113280"/>
            <a:ext cx="4357646" cy="166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57351_Dark modernist presentation_mlw -v2" id="{02C8D846-7DC8-4EFF-94D8-823DF779E3A7}" vid="{402D83F6-A512-43E7-B905-390BB489C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B834546-CF5A-40F0-B105-33C88EC05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A0F1FB-B1B3-48EC-BFEE-FC0094A34C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340EA-4D3D-470F-B5D6-C0F62307940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modernist presentation</Template>
  <TotalTime>439</TotalTime>
  <Words>578</Words>
  <Application>Microsoft Office PowerPoint</Application>
  <PresentationFormat>Widescreen</PresentationFormat>
  <Paragraphs>68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Calibri</vt:lpstr>
      <vt:lpstr>urw-din</vt:lpstr>
      <vt:lpstr>Wingdings</vt:lpstr>
      <vt:lpstr>Office Theme</vt:lpstr>
      <vt:lpstr>EMPLOYEE APPRAISAL PROJECT</vt:lpstr>
      <vt:lpstr>Team members</vt:lpstr>
      <vt:lpstr>C++ Programming</vt:lpstr>
      <vt:lpstr>Introduction</vt:lpstr>
      <vt:lpstr>DATA ABSTRACTION </vt:lpstr>
      <vt:lpstr>BASE CLASS-derived CLASS</vt:lpstr>
      <vt:lpstr>Title</vt:lpstr>
      <vt:lpstr>destructor</vt:lpstr>
      <vt:lpstr>Title:</vt:lpstr>
      <vt:lpstr>inheritance</vt:lpstr>
      <vt:lpstr>Template functions</vt:lpstr>
      <vt:lpstr>this Pointer</vt:lpstr>
      <vt:lpstr>Strings </vt:lpstr>
      <vt:lpstr>THANK YOU</vt:lpstr>
      <vt:lpstr>Customize this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APPRAISAL PROJECT</dc:title>
  <dc:creator>20BAI10348</dc:creator>
  <cp:lastModifiedBy>20BAI10348</cp:lastModifiedBy>
  <cp:revision>13</cp:revision>
  <dcterms:created xsi:type="dcterms:W3CDTF">2021-05-03T17:05:42Z</dcterms:created>
  <dcterms:modified xsi:type="dcterms:W3CDTF">2021-05-05T09:22:45Z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