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72" r:id="rId2"/>
    <p:sldId id="273" r:id="rId3"/>
    <p:sldId id="269" r:id="rId4"/>
    <p:sldId id="275" r:id="rId5"/>
    <p:sldId id="274" r:id="rId6"/>
    <p:sldId id="277" r:id="rId7"/>
    <p:sldId id="276" r:id="rId8"/>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IMA JAISWAL" initials="AJ" lastIdx="1" clrIdx="0">
    <p:extLst>
      <p:ext uri="{19B8F6BF-5375-455C-9EA6-DF929625EA0E}">
        <p15:presenceInfo xmlns:p15="http://schemas.microsoft.com/office/powerpoint/2012/main" userId="1bdefae1f207fc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82424" autoAdjust="0"/>
  </p:normalViewPr>
  <p:slideViewPr>
    <p:cSldViewPr snapToGrid="0">
      <p:cViewPr varScale="1">
        <p:scale>
          <a:sx n="113" d="100"/>
          <a:sy n="113" d="100"/>
        </p:scale>
        <p:origin x="510" y="138"/>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51" d="100"/>
          <a:sy n="51" d="100"/>
        </p:scale>
        <p:origin x="2668"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560859231444759"/>
          <c:y val="0.18058659272600466"/>
          <c:w val="0.54174889271653548"/>
          <c:h val="0.81262328908567361"/>
        </c:manualLayout>
      </c:layout>
      <c:radarChart>
        <c:radarStyle val="marker"/>
        <c:varyColors val="0"/>
        <c:ser>
          <c:idx val="0"/>
          <c:order val="0"/>
          <c:tx>
            <c:strRef>
              <c:f>Sheet1!$B$1</c:f>
              <c:strCache>
                <c:ptCount val="1"/>
                <c:pt idx="0">
                  <c:v>Description</c:v>
                </c:pt>
              </c:strCache>
            </c:strRef>
          </c:tx>
          <c:spPr>
            <a:ln w="25400" cap="rnd" cmpd="sng" algn="ctr">
              <a:solidFill>
                <a:schemeClr val="accent1"/>
              </a:solidFill>
              <a:prstDash val="sysDot"/>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Hydration Tracking</c:v>
                </c:pt>
                <c:pt idx="1">
                  <c:v>Eco-Friendly</c:v>
                </c:pt>
                <c:pt idx="2">
                  <c:v>Stylish Design</c:v>
                </c:pt>
                <c:pt idx="3">
                  <c:v>Durability</c:v>
                </c:pt>
                <c:pt idx="4">
                  <c:v>Affordability</c:v>
                </c:pt>
              </c:strCache>
            </c:strRef>
          </c:cat>
          <c:val>
            <c:numRef>
              <c:f>Sheet1!$B$2:$B$6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B712-495A-B7C7-17781D3B83B8}"/>
            </c:ext>
          </c:extLst>
        </c:ser>
        <c:dLbls>
          <c:showLegendKey val="0"/>
          <c:showVal val="0"/>
          <c:showCatName val="0"/>
          <c:showSerName val="0"/>
          <c:showPercent val="0"/>
          <c:showBubbleSize val="0"/>
        </c:dLbls>
        <c:axId val="263651711"/>
        <c:axId val="263651231"/>
      </c:radarChart>
      <c:catAx>
        <c:axId val="263651711"/>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3651231"/>
        <c:crosses val="autoZero"/>
        <c:auto val="1"/>
        <c:lblAlgn val="ctr"/>
        <c:lblOffset val="100"/>
        <c:noMultiLvlLbl val="0"/>
      </c:catAx>
      <c:valAx>
        <c:axId val="263651231"/>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3651711"/>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legendEntry>
        <c:idx val="0"/>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2458666734783803"/>
          <c:y val="3.1100659693153218E-2"/>
          <c:w val="0.30877367632203412"/>
          <c:h val="7.073824639950683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
  <cs:dataPoint3D>
    <cs:lnRef idx="0">
      <cs:styleClr val="auto"/>
    </cs:lnRef>
    <cs:fillRef idx="0">
      <cs:styleClr val="auto"/>
    </cs:fillRef>
    <cs:effectRef idx="0"/>
    <cs:fontRef idx="minor">
      <a:schemeClr val="tx1"/>
    </cs:fontRef>
    <cs:spPr>
      <a:solidFill>
        <a:schemeClr val="phClr">
          <a:alpha val="50196"/>
        </a:schemeClr>
      </a:solidFill>
      <a:ln w="25400">
        <a:solidFill>
          <a:schemeClr val="phClr"/>
        </a:solidFill>
        <a:prstDash val="sysDot"/>
      </a:ln>
    </cs:spPr>
  </cs:dataPoint3D>
  <cs:dataPointLine>
    <cs:lnRef idx="0">
      <cs:styleClr val="auto"/>
    </cs:lnRef>
    <cs:fillRef idx="0"/>
    <cs:effectRef idx="0"/>
    <cs:fontRef idx="minor">
      <a:schemeClr val="tx1"/>
    </cs:fontRef>
    <cs:spPr>
      <a:ln w="25400" cap="rnd" cmpd="sng" algn="ctr">
        <a:solidFill>
          <a:schemeClr val="phClr"/>
        </a:solidFill>
        <a:prstDash val="sysDot"/>
        <a:round/>
      </a:ln>
    </cs:spPr>
  </cs:dataPointLine>
  <cs:dataPointMarker>
    <cs:lnRef idx="0">
      <cs:styleClr val="auto"/>
    </cs:lnRef>
    <cs:fillRef idx="0">
      <cs:styleClr val="auto"/>
    </cs:fillRef>
    <cs:effectRef idx="0"/>
    <cs:fontRef idx="minor">
      <a:schemeClr val="tx1"/>
    </cs:fontRef>
    <cs:spPr>
      <a:solidFill>
        <a:schemeClr val="phClr"/>
      </a:solidFill>
    </cs:spPr>
  </cs:dataPointMarker>
  <cs:dataPointMarkerLayout symbol="circle" size="6"/>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6/5/2025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6/5/2025</a:t>
            </a:fld>
            <a:endParaRPr lang="en-US" dirty="0"/>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title="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29" name="Picture Placeholder 2" title="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30" name="Picture Placeholder 2" title="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31" name="Picture Placeholder 2" title="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title="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20/02/find-fitness-gadgets-that-will-improve-your-workout/"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jirka_matousek/50194274851/"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ko/illustrations/%ED%80%B4%EC%A6%88-%ED%83%80%EC%9D%BC-%ED%8E%B8%EC%A7%80-%EB%A0%88%EB%93%9C-%EA%B2%8C%EC%9E%84-2074324/"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3171" y="156754"/>
            <a:ext cx="8671320" cy="1373777"/>
          </a:xfrm>
        </p:spPr>
        <p:txBody>
          <a:bodyPr/>
          <a:lstStyle/>
          <a:p>
            <a:r>
              <a:rPr lang="en-US" dirty="0"/>
              <a:t>    </a:t>
            </a:r>
            <a:endParaRPr lang="en-US" b="1" dirty="0"/>
          </a:p>
        </p:txBody>
      </p:sp>
      <p:sp>
        <p:nvSpPr>
          <p:cNvPr id="3" name="Subtitle 2"/>
          <p:cNvSpPr>
            <a:spLocks noGrp="1"/>
          </p:cNvSpPr>
          <p:nvPr>
            <p:ph type="subTitle" idx="1"/>
          </p:nvPr>
        </p:nvSpPr>
        <p:spPr>
          <a:xfrm>
            <a:off x="228203" y="3830159"/>
            <a:ext cx="8825658" cy="861420"/>
          </a:xfrm>
        </p:spPr>
        <p:txBody>
          <a:bodyPr/>
          <a:lstStyle/>
          <a:p>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Presented </a:t>
            </a:r>
            <a:r>
              <a:rPr lang="en-US" b="1" cap="none"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By:Nityanshi</a:t>
            </a: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Dubey</a:t>
            </a:r>
            <a:endParaRPr lang="en-US" dirty="0"/>
          </a:p>
        </p:txBody>
      </p:sp>
      <p:sp>
        <p:nvSpPr>
          <p:cNvPr id="7" name="Rectangle 6">
            <a:extLst>
              <a:ext uri="{FF2B5EF4-FFF2-40B4-BE49-F238E27FC236}">
                <a16:creationId xmlns:a16="http://schemas.microsoft.com/office/drawing/2014/main" id="{408F2F63-DCB7-E46E-5F7E-93D1D79C887A}"/>
              </a:ext>
            </a:extLst>
          </p:cNvPr>
          <p:cNvSpPr/>
          <p:nvPr/>
        </p:nvSpPr>
        <p:spPr>
          <a:xfrm>
            <a:off x="2560320" y="261147"/>
            <a:ext cx="6505893"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Smart Bottle</a:t>
            </a:r>
            <a:endParaRPr lang="en-I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a:extLst>
              <a:ext uri="{FF2B5EF4-FFF2-40B4-BE49-F238E27FC236}">
                <a16:creationId xmlns:a16="http://schemas.microsoft.com/office/drawing/2014/main" id="{D78B60EE-3B77-42FB-DAD8-A08C78FFE18B}"/>
              </a:ext>
            </a:extLst>
          </p:cNvPr>
          <p:cNvPicPr>
            <a:picLocks noChangeAspect="1"/>
          </p:cNvPicPr>
          <p:nvPr/>
        </p:nvPicPr>
        <p:blipFill>
          <a:blip r:embed="rId2"/>
          <a:srcRect r="648" b="6093"/>
          <a:stretch/>
        </p:blipFill>
        <p:spPr>
          <a:xfrm>
            <a:off x="7161048" y="1816867"/>
            <a:ext cx="3785626" cy="40265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91432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Content:</a:t>
            </a:r>
            <a:b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US" sz="5400" b="1" dirty="0"/>
          </a:p>
        </p:txBody>
      </p:sp>
      <p:sp>
        <p:nvSpPr>
          <p:cNvPr id="4" name="Rectangle 1">
            <a:extLst>
              <a:ext uri="{FF2B5EF4-FFF2-40B4-BE49-F238E27FC236}">
                <a16:creationId xmlns:a16="http://schemas.microsoft.com/office/drawing/2014/main" id="{658EB446-24A4-840B-EE67-4D977DF23988}"/>
              </a:ext>
            </a:extLst>
          </p:cNvPr>
          <p:cNvSpPr>
            <a:spLocks noGrp="1" noChangeArrowheads="1"/>
          </p:cNvSpPr>
          <p:nvPr>
            <p:ph idx="1"/>
          </p:nvPr>
        </p:nvSpPr>
        <p:spPr bwMode="auto">
          <a:xfrm>
            <a:off x="1456747" y="192021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 name="Picture 5">
            <a:extLst>
              <a:ext uri="{FF2B5EF4-FFF2-40B4-BE49-F238E27FC236}">
                <a16:creationId xmlns:a16="http://schemas.microsoft.com/office/drawing/2014/main" id="{BB5E04FD-B88A-3BAD-B831-ACC01F1327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2515" y="1611085"/>
            <a:ext cx="4584156" cy="49089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5CDC541F-5E22-73A2-3A4B-45E7EC5FD3B1}"/>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colorTemperature colorTemp="8800"/>
                    </a14:imgEffect>
                    <a14:imgEffect>
                      <a14:saturation sat="97000"/>
                    </a14:imgEffect>
                  </a14:imgLayer>
                </a14:imgProps>
              </a:ext>
            </a:extLst>
          </a:blip>
          <a:stretch>
            <a:fillRect/>
          </a:stretch>
        </p:blipFill>
        <p:spPr>
          <a:xfrm>
            <a:off x="4599508" y="1361535"/>
            <a:ext cx="8126672" cy="4653913"/>
          </a:xfrm>
          <a:prstGeom prst="rect">
            <a:avLst/>
          </a:prstGeom>
          <a:noFill/>
          <a:ln>
            <a:noFill/>
          </a:ln>
          <a:effectLst>
            <a:softEdge rad="112500"/>
          </a:effectLst>
        </p:spPr>
      </p:pic>
    </p:spTree>
    <p:extLst>
      <p:ext uri="{BB962C8B-B14F-4D97-AF65-F5344CB8AC3E}">
        <p14:creationId xmlns:p14="http://schemas.microsoft.com/office/powerpoint/2010/main" val="2524097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2848" y="465908"/>
            <a:ext cx="7999315" cy="3276600"/>
          </a:xfrm>
        </p:spPr>
        <p:txBody>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br>
              <a:rPr lang="en-US" b="1" dirty="0"/>
            </a:br>
            <a:r>
              <a:rPr lang="en-US" dirty="0"/>
              <a:t>                     </a:t>
            </a:r>
          </a:p>
        </p:txBody>
      </p:sp>
      <p:sp>
        <p:nvSpPr>
          <p:cNvPr id="3" name="Text Placeholder 2"/>
          <p:cNvSpPr>
            <a:spLocks noGrp="1"/>
          </p:cNvSpPr>
          <p:nvPr>
            <p:ph type="body" sz="half" idx="2"/>
          </p:nvPr>
        </p:nvSpPr>
        <p:spPr>
          <a:xfrm>
            <a:off x="1818640" y="1643380"/>
            <a:ext cx="7999315" cy="3571240"/>
          </a:xfrm>
        </p:spPr>
        <p:txBody>
          <a:bodyPr>
            <a:normAutofit fontScale="92500"/>
          </a:bodyPr>
          <a:lstStyle/>
          <a:p>
            <a:r>
              <a:rPr lang="en-US" sz="2400" b="1" dirty="0">
                <a:solidFill>
                  <a:schemeClr val="tx1"/>
                </a:solidFill>
              </a:rPr>
              <a:t>A Smart Water Bottle is an innovative solution designed to help individuals monitor and optimize their daily water intake. It incorporates advanced technology to promote healthier hydration habits, combining convenience, functionality, and sustainability.</a:t>
            </a:r>
          </a:p>
          <a:p>
            <a:r>
              <a:rPr lang="en-US" sz="2400" b="1" dirty="0">
                <a:solidFill>
                  <a:schemeClr val="tx1"/>
                </a:solidFill>
              </a:rPr>
              <a:t>A Smart Water Bottle is more than just a container for liquids—it is a high-tech gadget equipped with sensors, connectivity features, and user-friendly interfaces. It integrates seamlessly into your daily life to ensure you stay hydrated effectively and efficiently.</a:t>
            </a:r>
          </a:p>
          <a:p>
            <a:endParaRPr lang="en-US" dirty="0"/>
          </a:p>
        </p:txBody>
      </p:sp>
    </p:spTree>
    <p:extLst>
      <p:ext uri="{BB962C8B-B14F-4D97-AF65-F5344CB8AC3E}">
        <p14:creationId xmlns:p14="http://schemas.microsoft.com/office/powerpoint/2010/main" val="31082049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65878" y="184559"/>
            <a:ext cx="9404723" cy="1243647"/>
          </a:xfrm>
        </p:spPr>
        <p:txBody>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KEY FEATURES:-</a:t>
            </a:r>
            <a:endParaRPr lang="en-US" sz="4800" dirty="0"/>
          </a:p>
        </p:txBody>
      </p:sp>
      <p:sp>
        <p:nvSpPr>
          <p:cNvPr id="15" name="Rectangle 3">
            <a:extLst>
              <a:ext uri="{FF2B5EF4-FFF2-40B4-BE49-F238E27FC236}">
                <a16:creationId xmlns:a16="http://schemas.microsoft.com/office/drawing/2014/main" id="{BA67EEB5-B8EC-17B2-2B4F-5DC956497DF0}"/>
              </a:ext>
            </a:extLst>
          </p:cNvPr>
          <p:cNvSpPr>
            <a:spLocks noChangeArrowheads="1"/>
          </p:cNvSpPr>
          <p:nvPr/>
        </p:nvSpPr>
        <p:spPr bwMode="auto">
          <a:xfrm>
            <a:off x="265878" y="1758239"/>
            <a:ext cx="54432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sng" strike="noStrike" cap="none" normalizeH="0" baseline="0" dirty="0">
                <a:ln>
                  <a:noFill/>
                </a:ln>
                <a:solidFill>
                  <a:schemeClr val="tx1"/>
                </a:solidFill>
                <a:effectLst/>
                <a:latin typeface="Arial" panose="020B0604020202020204" pitchFamily="34" charset="0"/>
              </a:rPr>
              <a:t>Smart Notifications:</a:t>
            </a:r>
          </a:p>
        </p:txBody>
      </p:sp>
      <p:sp>
        <p:nvSpPr>
          <p:cNvPr id="21" name="TextBox 20">
            <a:extLst>
              <a:ext uri="{FF2B5EF4-FFF2-40B4-BE49-F238E27FC236}">
                <a16:creationId xmlns:a16="http://schemas.microsoft.com/office/drawing/2014/main" id="{ED491825-8D08-195F-D342-7391800C1845}"/>
              </a:ext>
            </a:extLst>
          </p:cNvPr>
          <p:cNvSpPr txBox="1"/>
          <p:nvPr/>
        </p:nvSpPr>
        <p:spPr>
          <a:xfrm>
            <a:off x="2934789" y="1498947"/>
            <a:ext cx="9257211" cy="1418786"/>
          </a:xfrm>
          <a:prstGeom prst="rect">
            <a:avLst/>
          </a:prstGeom>
          <a:noFill/>
        </p:spPr>
        <p:txBody>
          <a:bodyPr wrap="square">
            <a:spAutoFit/>
          </a:bodyPr>
          <a:lstStyle/>
          <a:p>
            <a:pPr>
              <a:lnSpc>
                <a:spcPct val="150000"/>
              </a:lnSpc>
            </a:pPr>
            <a:r>
              <a:rPr lang="en-US" sz="2000" dirty="0"/>
              <a:t>Sends reminders to drink water through vibration, LED alerts, or app notifications. Personalized schedules based on your activity level, weather conditions, and age.</a:t>
            </a:r>
            <a:endParaRPr lang="en-IN" sz="2000" dirty="0"/>
          </a:p>
        </p:txBody>
      </p:sp>
      <p:sp>
        <p:nvSpPr>
          <p:cNvPr id="22" name="TextBox 21">
            <a:extLst>
              <a:ext uri="{FF2B5EF4-FFF2-40B4-BE49-F238E27FC236}">
                <a16:creationId xmlns:a16="http://schemas.microsoft.com/office/drawing/2014/main" id="{FE5A3EFB-1BB7-5F5E-FE5B-A4E43802965C}"/>
              </a:ext>
            </a:extLst>
          </p:cNvPr>
          <p:cNvSpPr txBox="1"/>
          <p:nvPr/>
        </p:nvSpPr>
        <p:spPr>
          <a:xfrm>
            <a:off x="265878" y="3007878"/>
            <a:ext cx="10787766"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IN" b="1" u="sng" dirty="0"/>
              <a:t>Health Monitoring:</a:t>
            </a:r>
            <a:r>
              <a:rPr lang="en-IN" b="1" dirty="0"/>
              <a:t>  </a:t>
            </a:r>
            <a:r>
              <a:rPr lang="en-US" dirty="0"/>
              <a:t>Measures beverage composition, including electrolytes or pH levels. </a:t>
            </a:r>
          </a:p>
          <a:p>
            <a:pPr>
              <a:lnSpc>
                <a:spcPct val="150000"/>
              </a:lnSpc>
            </a:pPr>
            <a:r>
              <a:rPr lang="en-US" dirty="0"/>
              <a:t>                                      Suggests hydration adjustments for optimal health.</a:t>
            </a:r>
            <a:r>
              <a:rPr lang="en-IN" dirty="0"/>
              <a:t> </a:t>
            </a:r>
          </a:p>
        </p:txBody>
      </p:sp>
      <p:sp>
        <p:nvSpPr>
          <p:cNvPr id="25" name="TextBox 24">
            <a:extLst>
              <a:ext uri="{FF2B5EF4-FFF2-40B4-BE49-F238E27FC236}">
                <a16:creationId xmlns:a16="http://schemas.microsoft.com/office/drawing/2014/main" id="{63953897-0196-C845-29FD-E070A9966AA0}"/>
              </a:ext>
            </a:extLst>
          </p:cNvPr>
          <p:cNvSpPr txBox="1"/>
          <p:nvPr/>
        </p:nvSpPr>
        <p:spPr>
          <a:xfrm>
            <a:off x="265878" y="4104583"/>
            <a:ext cx="10371908" cy="369332"/>
          </a:xfrm>
          <a:prstGeom prst="rect">
            <a:avLst/>
          </a:prstGeom>
          <a:noFill/>
        </p:spPr>
        <p:txBody>
          <a:bodyPr wrap="square" rtlCol="0">
            <a:spAutoFit/>
          </a:bodyPr>
          <a:lstStyle/>
          <a:p>
            <a:pPr marL="285750" indent="-285750">
              <a:buFont typeface="Wingdings" panose="05000000000000000000" pitchFamily="2" charset="2"/>
              <a:buChar char="v"/>
            </a:pPr>
            <a:r>
              <a:rPr lang="en-IN" b="1" u="sng" dirty="0"/>
              <a:t>Battery Life and Charging:</a:t>
            </a:r>
          </a:p>
        </p:txBody>
      </p:sp>
      <p:sp>
        <p:nvSpPr>
          <p:cNvPr id="28" name="TextBox 27">
            <a:extLst>
              <a:ext uri="{FF2B5EF4-FFF2-40B4-BE49-F238E27FC236}">
                <a16:creationId xmlns:a16="http://schemas.microsoft.com/office/drawing/2014/main" id="{64B7DB02-FDB1-147E-D77C-3ED80DACCC5B}"/>
              </a:ext>
            </a:extLst>
          </p:cNvPr>
          <p:cNvSpPr txBox="1"/>
          <p:nvPr/>
        </p:nvSpPr>
        <p:spPr>
          <a:xfrm>
            <a:off x="3574868" y="4117535"/>
            <a:ext cx="7781108" cy="87203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dirty="0"/>
              <a:t> Long-lasting rechargeable battery for continuous use. </a:t>
            </a:r>
            <a:r>
              <a:rPr kumimoji="0" lang="en-US" altLang="en-US" sz="1800" b="0" i="0" u="none" strike="noStrike" cap="none" normalizeH="0" baseline="0" dirty="0">
                <a:ln>
                  <a:noFill/>
                </a:ln>
                <a:solidFill>
                  <a:schemeClr val="tx1"/>
                </a:solidFill>
                <a:effectLst/>
                <a:latin typeface="Arial" panose="020B0604020202020204" pitchFamily="34" charset="0"/>
              </a:rPr>
              <a:t>Convenient USB or wireless charging options.</a:t>
            </a:r>
          </a:p>
        </p:txBody>
      </p:sp>
      <p:sp>
        <p:nvSpPr>
          <p:cNvPr id="30" name="TextBox 29">
            <a:extLst>
              <a:ext uri="{FF2B5EF4-FFF2-40B4-BE49-F238E27FC236}">
                <a16:creationId xmlns:a16="http://schemas.microsoft.com/office/drawing/2014/main" id="{4C489D42-B19C-2B8B-4CB1-7E452B00D770}"/>
              </a:ext>
            </a:extLst>
          </p:cNvPr>
          <p:cNvSpPr txBox="1"/>
          <p:nvPr/>
        </p:nvSpPr>
        <p:spPr>
          <a:xfrm>
            <a:off x="411456" y="5278565"/>
            <a:ext cx="10226329" cy="646331"/>
          </a:xfrm>
          <a:prstGeom prst="rect">
            <a:avLst/>
          </a:prstGeom>
          <a:noFill/>
        </p:spPr>
        <p:txBody>
          <a:bodyPr wrap="square" rtlCol="0">
            <a:spAutoFit/>
          </a:bodyPr>
          <a:lstStyle/>
          <a:p>
            <a:pPr marL="285750" indent="-285750">
              <a:buFont typeface="Wingdings" panose="05000000000000000000" pitchFamily="2" charset="2"/>
              <a:buChar char="v"/>
            </a:pPr>
            <a:r>
              <a:rPr lang="en-IN" b="1" u="sng" dirty="0"/>
              <a:t>Eco-Friendly Materials</a:t>
            </a:r>
            <a:r>
              <a:rPr lang="en-IN" dirty="0"/>
              <a:t>:  </a:t>
            </a:r>
            <a:r>
              <a:rPr lang="en-US" altLang="en-US" dirty="0">
                <a:latin typeface="Arial" panose="020B0604020202020204" pitchFamily="34" charset="0"/>
              </a:rPr>
              <a:t>Constructed with sustainable, BPA-free, and durable materials.         </a:t>
            </a:r>
          </a:p>
          <a:p>
            <a:endParaRPr lang="en-IN" dirty="0"/>
          </a:p>
        </p:txBody>
      </p:sp>
      <p:sp>
        <p:nvSpPr>
          <p:cNvPr id="32" name="Rectangle 6">
            <a:extLst>
              <a:ext uri="{FF2B5EF4-FFF2-40B4-BE49-F238E27FC236}">
                <a16:creationId xmlns:a16="http://schemas.microsoft.com/office/drawing/2014/main" id="{0578DE9D-4CD6-EBAA-FEC5-2A6D95D38424}"/>
              </a:ext>
            </a:extLst>
          </p:cNvPr>
          <p:cNvSpPr>
            <a:spLocks noChangeArrowheads="1"/>
          </p:cNvSpPr>
          <p:nvPr/>
        </p:nvSpPr>
        <p:spPr bwMode="auto">
          <a:xfrm>
            <a:off x="3400010" y="5350551"/>
            <a:ext cx="67977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Reduces the need for single-use plastic bottles. </a:t>
            </a:r>
          </a:p>
        </p:txBody>
      </p:sp>
    </p:spTree>
    <p:extLst>
      <p:ext uri="{BB962C8B-B14F-4D97-AF65-F5344CB8AC3E}">
        <p14:creationId xmlns:p14="http://schemas.microsoft.com/office/powerpoint/2010/main" val="35036226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sz="4400" b="1" dirty="0"/>
            </a:br>
            <a:endParaRPr lang="en-US" dirty="0"/>
          </a:p>
        </p:txBody>
      </p:sp>
      <p:sp>
        <p:nvSpPr>
          <p:cNvPr id="3" name="Content Placeholder 2"/>
          <p:cNvSpPr>
            <a:spLocks noGrp="1"/>
          </p:cNvSpPr>
          <p:nvPr>
            <p:ph idx="1"/>
          </p:nvPr>
        </p:nvSpPr>
        <p:spPr>
          <a:xfrm>
            <a:off x="345665" y="236279"/>
            <a:ext cx="8946541" cy="916704"/>
          </a:xfrm>
        </p:spPr>
        <p:txBody>
          <a:bodyPr/>
          <a:lstStyle/>
          <a:p>
            <a:pPr marL="0" indent="0">
              <a:buNone/>
            </a:pPr>
            <a: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Market Opportunity:-</a:t>
            </a:r>
          </a:p>
          <a:p>
            <a:pPr marL="0" indent="0">
              <a:buNone/>
            </a:pPr>
            <a:endParaRPr lang="en-US" dirty="0"/>
          </a:p>
        </p:txBody>
      </p:sp>
      <p:sp>
        <p:nvSpPr>
          <p:cNvPr id="7" name="TextBox 6">
            <a:extLst>
              <a:ext uri="{FF2B5EF4-FFF2-40B4-BE49-F238E27FC236}">
                <a16:creationId xmlns:a16="http://schemas.microsoft.com/office/drawing/2014/main" id="{C293D03F-9492-9B94-917D-A68E48189539}"/>
              </a:ext>
            </a:extLst>
          </p:cNvPr>
          <p:cNvSpPr txBox="1"/>
          <p:nvPr/>
        </p:nvSpPr>
        <p:spPr>
          <a:xfrm>
            <a:off x="788447" y="1152983"/>
            <a:ext cx="8599554" cy="253268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u="sng" dirty="0"/>
              <a:t>Growing Health Awareness:</a:t>
            </a:r>
          </a:p>
          <a:p>
            <a:pPr>
              <a:lnSpc>
                <a:spcPct val="150000"/>
              </a:lnSpc>
            </a:pPr>
            <a:r>
              <a:rPr lang="en-US" dirty="0"/>
              <a:t>   Increasing focus on hydration for improved health and productivity.            Rising demand for health-tracking devices.</a:t>
            </a:r>
          </a:p>
          <a:p>
            <a:pPr marL="285750" indent="-285750">
              <a:lnSpc>
                <a:spcPct val="150000"/>
              </a:lnSpc>
              <a:buFont typeface="Wingdings" panose="05000000000000000000" pitchFamily="2" charset="2"/>
              <a:buChar char="v"/>
            </a:pPr>
            <a:r>
              <a:rPr lang="en-US" b="1" u="sng" dirty="0"/>
              <a:t>Smart Device Boom</a:t>
            </a:r>
            <a:r>
              <a:rPr lang="en-US" dirty="0"/>
              <a:t>:</a:t>
            </a:r>
          </a:p>
          <a:p>
            <a:pPr>
              <a:lnSpc>
                <a:spcPct val="150000"/>
              </a:lnSpc>
            </a:pPr>
            <a:r>
              <a:rPr lang="en-US" dirty="0"/>
              <a:t>    Expanding IoT market with high adoption of wearable and connected     tech.    </a:t>
            </a:r>
            <a:endParaRPr lang="en-IN" dirty="0"/>
          </a:p>
        </p:txBody>
      </p:sp>
      <p:sp>
        <p:nvSpPr>
          <p:cNvPr id="9" name="TextBox 8">
            <a:extLst>
              <a:ext uri="{FF2B5EF4-FFF2-40B4-BE49-F238E27FC236}">
                <a16:creationId xmlns:a16="http://schemas.microsoft.com/office/drawing/2014/main" id="{C8DDEE59-1B69-AFE6-BB5F-5980B4477A44}"/>
              </a:ext>
            </a:extLst>
          </p:cNvPr>
          <p:cNvSpPr txBox="1"/>
          <p:nvPr/>
        </p:nvSpPr>
        <p:spPr>
          <a:xfrm>
            <a:off x="4066903" y="3429000"/>
            <a:ext cx="6096000" cy="3086679"/>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u="sng" dirty="0"/>
              <a:t>Broad Audience Appeal:</a:t>
            </a:r>
          </a:p>
          <a:p>
            <a:pPr>
              <a:lnSpc>
                <a:spcPct val="150000"/>
              </a:lnSpc>
            </a:pPr>
            <a:r>
              <a:rPr lang="en-US" dirty="0"/>
              <a:t>Ideal for fitness enthusiasts, professionals, parents, elderly, and eco-conscious consumers.</a:t>
            </a:r>
          </a:p>
          <a:p>
            <a:pPr>
              <a:lnSpc>
                <a:spcPct val="150000"/>
              </a:lnSpc>
            </a:pPr>
            <a:endParaRPr lang="en-US" dirty="0"/>
          </a:p>
          <a:p>
            <a:pPr marL="285750" indent="-285750">
              <a:buFont typeface="Wingdings" panose="05000000000000000000" pitchFamily="2" charset="2"/>
              <a:buChar char="v"/>
            </a:pPr>
            <a:r>
              <a:rPr lang="en-US" b="1" u="sng" dirty="0"/>
              <a:t>Revenue Potential:</a:t>
            </a:r>
          </a:p>
          <a:p>
            <a:pPr marL="285750" indent="-285750">
              <a:buFont typeface="Wingdings" panose="05000000000000000000" pitchFamily="2" charset="2"/>
              <a:buChar char="v"/>
            </a:pPr>
            <a:endParaRPr lang="en-US" b="1" u="sng" dirty="0"/>
          </a:p>
          <a:p>
            <a:pPr>
              <a:lnSpc>
                <a:spcPct val="150000"/>
              </a:lnSpc>
            </a:pPr>
            <a:r>
              <a:rPr lang="en-US" dirty="0"/>
              <a:t>Global market projected to reach $50+ billion by 2030, with a CAGR of ~10-15%.</a:t>
            </a:r>
            <a:endParaRPr lang="en-IN" dirty="0"/>
          </a:p>
        </p:txBody>
      </p:sp>
      <p:pic>
        <p:nvPicPr>
          <p:cNvPr id="16" name="Picture 15">
            <a:extLst>
              <a:ext uri="{FF2B5EF4-FFF2-40B4-BE49-F238E27FC236}">
                <a16:creationId xmlns:a16="http://schemas.microsoft.com/office/drawing/2014/main" id="{A009CC99-07A6-093A-3824-26D8ED9B56C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88001" y="88570"/>
            <a:ext cx="2711890" cy="370047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1897680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F7A078A9-7C9D-B00F-4213-B1078BA62374}"/>
              </a:ext>
            </a:extLst>
          </p:cNvPr>
          <p:cNvGraphicFramePr/>
          <p:nvPr>
            <p:extLst>
              <p:ext uri="{D42A27DB-BD31-4B8C-83A1-F6EECF244321}">
                <p14:modId xmlns:p14="http://schemas.microsoft.com/office/powerpoint/2010/main" val="1288370810"/>
              </p:ext>
            </p:extLst>
          </p:nvPr>
        </p:nvGraphicFramePr>
        <p:xfrm>
          <a:off x="1867989" y="514294"/>
          <a:ext cx="8456022" cy="61252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924465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515B56D-D9F6-D069-0B3E-B596821AD54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230881" y="0"/>
            <a:ext cx="5495108" cy="199197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1" name="TextBox 10">
            <a:extLst>
              <a:ext uri="{FF2B5EF4-FFF2-40B4-BE49-F238E27FC236}">
                <a16:creationId xmlns:a16="http://schemas.microsoft.com/office/drawing/2014/main" id="{6778C4F9-F4ED-AD63-403B-7D0DF32CE4B1}"/>
              </a:ext>
            </a:extLst>
          </p:cNvPr>
          <p:cNvSpPr txBox="1"/>
          <p:nvPr/>
        </p:nvSpPr>
        <p:spPr>
          <a:xfrm>
            <a:off x="2316480" y="2153585"/>
            <a:ext cx="6096000" cy="369332"/>
          </a:xfrm>
          <a:prstGeom prst="rect">
            <a:avLst/>
          </a:prstGeom>
          <a:noFill/>
        </p:spPr>
        <p:txBody>
          <a:bodyPr wrap="square">
            <a:spAutoFit/>
          </a:bodyPr>
          <a:lstStyle/>
          <a:p>
            <a:r>
              <a:rPr lang="en-US" dirty="0"/>
              <a:t>1.What is the primary purpose of a Smart Bottle?</a:t>
            </a:r>
            <a:endParaRPr lang="en-IN" dirty="0"/>
          </a:p>
        </p:txBody>
      </p:sp>
      <p:sp>
        <p:nvSpPr>
          <p:cNvPr id="15" name="TextBox 14">
            <a:extLst>
              <a:ext uri="{FF2B5EF4-FFF2-40B4-BE49-F238E27FC236}">
                <a16:creationId xmlns:a16="http://schemas.microsoft.com/office/drawing/2014/main" id="{CA10D072-03DD-B2C2-CCB3-64D0C0489B7E}"/>
              </a:ext>
            </a:extLst>
          </p:cNvPr>
          <p:cNvSpPr txBox="1"/>
          <p:nvPr/>
        </p:nvSpPr>
        <p:spPr>
          <a:xfrm>
            <a:off x="2490651" y="2522917"/>
            <a:ext cx="6096000" cy="1701684"/>
          </a:xfrm>
          <a:prstGeom prst="rect">
            <a:avLst/>
          </a:prstGeom>
          <a:noFill/>
        </p:spPr>
        <p:txBody>
          <a:bodyPr wrap="square">
            <a:spAutoFit/>
          </a:bodyPr>
          <a:lstStyle/>
          <a:p>
            <a:pPr>
              <a:lnSpc>
                <a:spcPct val="150000"/>
              </a:lnSpc>
            </a:pPr>
            <a:r>
              <a:rPr lang="en-US" dirty="0"/>
              <a:t>a) To store water</a:t>
            </a:r>
            <a:br>
              <a:rPr lang="en-US" dirty="0"/>
            </a:br>
            <a:r>
              <a:rPr lang="en-US" dirty="0"/>
              <a:t>b) To track hydration and remind you to drink water</a:t>
            </a:r>
            <a:br>
              <a:rPr lang="en-US" dirty="0"/>
            </a:br>
            <a:r>
              <a:rPr lang="en-US" dirty="0"/>
              <a:t>c) To heat beverages</a:t>
            </a:r>
            <a:br>
              <a:rPr lang="en-US" dirty="0"/>
            </a:br>
            <a:r>
              <a:rPr lang="en-US" dirty="0"/>
              <a:t>d) To reduce water waste</a:t>
            </a:r>
            <a:endParaRPr lang="en-IN" dirty="0"/>
          </a:p>
        </p:txBody>
      </p:sp>
      <p:sp>
        <p:nvSpPr>
          <p:cNvPr id="16" name="TextBox 15">
            <a:extLst>
              <a:ext uri="{FF2B5EF4-FFF2-40B4-BE49-F238E27FC236}">
                <a16:creationId xmlns:a16="http://schemas.microsoft.com/office/drawing/2014/main" id="{E20E6517-9D87-32F8-77D2-5A43F306707C}"/>
              </a:ext>
            </a:extLst>
          </p:cNvPr>
          <p:cNvSpPr txBox="1"/>
          <p:nvPr/>
        </p:nvSpPr>
        <p:spPr>
          <a:xfrm>
            <a:off x="1793965" y="5293026"/>
            <a:ext cx="7262950" cy="369332"/>
          </a:xfrm>
          <a:prstGeom prst="rect">
            <a:avLst/>
          </a:prstGeom>
          <a:noFill/>
        </p:spPr>
        <p:txBody>
          <a:bodyPr wrap="square" rtlCol="0">
            <a:spAutoFit/>
          </a:bodyPr>
          <a:lstStyle/>
          <a:p>
            <a:r>
              <a:rPr lang="en-US" b="1" dirty="0"/>
              <a:t>Answer:</a:t>
            </a:r>
            <a:r>
              <a:rPr lang="en-US" dirty="0"/>
              <a:t> b) To track hydration and remind you to drink water</a:t>
            </a:r>
          </a:p>
        </p:txBody>
      </p:sp>
    </p:spTree>
    <p:extLst>
      <p:ext uri="{BB962C8B-B14F-4D97-AF65-F5344CB8AC3E}">
        <p14:creationId xmlns:p14="http://schemas.microsoft.com/office/powerpoint/2010/main" val="27671561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additive="base">
                                        <p:cTn id="7"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516</TotalTime>
  <Words>340</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Ion</vt:lpstr>
      <vt:lpstr>    </vt:lpstr>
      <vt:lpstr>Content: </vt:lpstr>
      <vt:lpstr>Introduction-:                       </vt:lpstr>
      <vt:lpstr>KEY FEATURES:-</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ANTIMA JAISWAL</dc:creator>
  <cp:lastModifiedBy>Nityanshi Dubey</cp:lastModifiedBy>
  <cp:revision>18</cp:revision>
  <dcterms:created xsi:type="dcterms:W3CDTF">2024-12-03T11:16:47Z</dcterms:created>
  <dcterms:modified xsi:type="dcterms:W3CDTF">2025-06-05T11:21:56Z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