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60" r:id="rId4"/>
    <p:sldId id="261" r:id="rId5"/>
    <p:sldId id="262" r:id="rId6"/>
    <p:sldId id="267" r:id="rId7"/>
    <p:sldId id="268" r:id="rId8"/>
    <p:sldId id="264" r:id="rId9"/>
    <p:sldId id="265" r:id="rId10"/>
    <p:sldId id="266" r:id="rId11"/>
  </p:sldIdLst>
  <p:sldSz cx="9144000" cy="6858000" type="screen4x3"/>
  <p:notesSz cx="6797675" cy="98742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hRm8rtitN5+mIuzRs+3UmbrlwDp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4"/>
  </p:normalViewPr>
  <p:slideViewPr>
    <p:cSldViewPr snapToGrid="0" snapToObjects="1">
      <p:cViewPr varScale="1">
        <p:scale>
          <a:sx n="122" d="100"/>
          <a:sy n="122" d="100"/>
        </p:scale>
        <p:origin x="136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33150" y="740550"/>
            <a:ext cx="4532000" cy="37028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79750" y="4690250"/>
            <a:ext cx="5438125" cy="44434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1:notes"/>
          <p:cNvSpPr txBox="1">
            <a:spLocks noGrp="1"/>
          </p:cNvSpPr>
          <p:nvPr>
            <p:ph type="body" idx="1"/>
          </p:nvPr>
        </p:nvSpPr>
        <p:spPr>
          <a:xfrm>
            <a:off x="679750" y="4690250"/>
            <a:ext cx="5438125" cy="4443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5" name="Google Shape;65;p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notes"/>
          <p:cNvSpPr txBox="1">
            <a:spLocks noGrp="1"/>
          </p:cNvSpPr>
          <p:nvPr>
            <p:ph type="body" idx="1"/>
          </p:nvPr>
        </p:nvSpPr>
        <p:spPr>
          <a:xfrm>
            <a:off x="679750" y="4690250"/>
            <a:ext cx="5438125" cy="4443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1" name="Google Shape;71;p2: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4:notes"/>
          <p:cNvSpPr txBox="1">
            <a:spLocks noGrp="1"/>
          </p:cNvSpPr>
          <p:nvPr>
            <p:ph type="body" idx="1"/>
          </p:nvPr>
        </p:nvSpPr>
        <p:spPr>
          <a:xfrm>
            <a:off x="680400" y="4690800"/>
            <a:ext cx="5436720" cy="444168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endParaRPr sz="2000" b="0" strike="noStrike">
              <a:solidFill>
                <a:srgbClr val="000000"/>
              </a:solidFill>
              <a:latin typeface="Arial"/>
              <a:ea typeface="Arial"/>
              <a:cs typeface="Arial"/>
              <a:sym typeface="Arial"/>
            </a:endParaRPr>
          </a:p>
        </p:txBody>
      </p:sp>
      <p:sp>
        <p:nvSpPr>
          <p:cNvPr id="92" name="Google Shape;92;p4:notes"/>
          <p:cNvSpPr/>
          <p:nvPr/>
        </p:nvSpPr>
        <p:spPr>
          <a:xfrm>
            <a:off x="3849840" y="9378360"/>
            <a:ext cx="2944800" cy="49284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IN" sz="1400" b="0" i="0" u="none" strike="noStrike" cap="none">
                <a:solidFill>
                  <a:srgbClr val="000000"/>
                </a:solidFill>
                <a:latin typeface="Times New Roman"/>
                <a:ea typeface="Times New Roman"/>
                <a:cs typeface="Times New Roman"/>
                <a:sym typeface="Times New Roman"/>
              </a:rPr>
              <a:t>3</a:t>
            </a:fld>
            <a:endParaRPr sz="1800" b="0" i="0" u="none" strike="noStrike" cap="none">
              <a:solidFill>
                <a:srgbClr val="000000"/>
              </a:solidFill>
              <a:latin typeface="Arial"/>
              <a:ea typeface="Arial"/>
              <a:cs typeface="Arial"/>
              <a:sym typeface="Arial"/>
            </a:endParaRPr>
          </a:p>
        </p:txBody>
      </p:sp>
      <p:sp>
        <p:nvSpPr>
          <p:cNvPr id="93" name="Google Shape;93;p4: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5:notes"/>
          <p:cNvSpPr txBox="1">
            <a:spLocks noGrp="1"/>
          </p:cNvSpPr>
          <p:nvPr>
            <p:ph type="body" idx="1"/>
          </p:nvPr>
        </p:nvSpPr>
        <p:spPr>
          <a:xfrm>
            <a:off x="680400" y="4690800"/>
            <a:ext cx="5436720" cy="444168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endParaRPr sz="2000" b="0" strike="noStrike">
              <a:solidFill>
                <a:srgbClr val="000000"/>
              </a:solidFill>
              <a:latin typeface="Arial"/>
              <a:ea typeface="Arial"/>
              <a:cs typeface="Arial"/>
              <a:sym typeface="Arial"/>
            </a:endParaRPr>
          </a:p>
        </p:txBody>
      </p:sp>
      <p:sp>
        <p:nvSpPr>
          <p:cNvPr id="100" name="Google Shape;100;p5:notes"/>
          <p:cNvSpPr/>
          <p:nvPr/>
        </p:nvSpPr>
        <p:spPr>
          <a:xfrm>
            <a:off x="3849840" y="9378360"/>
            <a:ext cx="2944800" cy="49284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IN" sz="1400" b="0" i="0" u="none" strike="noStrike" cap="none">
                <a:solidFill>
                  <a:srgbClr val="000000"/>
                </a:solidFill>
                <a:latin typeface="Times New Roman"/>
                <a:ea typeface="Times New Roman"/>
                <a:cs typeface="Times New Roman"/>
                <a:sym typeface="Times New Roman"/>
              </a:rPr>
              <a:t>4</a:t>
            </a:fld>
            <a:endParaRPr sz="1800" b="0" i="0" u="none" strike="noStrike" cap="none">
              <a:solidFill>
                <a:srgbClr val="000000"/>
              </a:solidFill>
              <a:latin typeface="Arial"/>
              <a:ea typeface="Arial"/>
              <a:cs typeface="Arial"/>
              <a:sym typeface="Arial"/>
            </a:endParaRPr>
          </a:p>
        </p:txBody>
      </p:sp>
      <p:sp>
        <p:nvSpPr>
          <p:cNvPr id="101" name="Google Shape;101;p5: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6:notes"/>
          <p:cNvSpPr txBox="1">
            <a:spLocks noGrp="1"/>
          </p:cNvSpPr>
          <p:nvPr>
            <p:ph type="body" idx="1"/>
          </p:nvPr>
        </p:nvSpPr>
        <p:spPr>
          <a:xfrm>
            <a:off x="680400" y="4690800"/>
            <a:ext cx="5436720" cy="444168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endParaRPr sz="2000" b="0" strike="noStrike">
              <a:solidFill>
                <a:srgbClr val="000000"/>
              </a:solidFill>
              <a:latin typeface="Arial"/>
              <a:ea typeface="Arial"/>
              <a:cs typeface="Arial"/>
              <a:sym typeface="Arial"/>
            </a:endParaRPr>
          </a:p>
        </p:txBody>
      </p:sp>
      <p:sp>
        <p:nvSpPr>
          <p:cNvPr id="108" name="Google Shape;108;p6:notes"/>
          <p:cNvSpPr/>
          <p:nvPr/>
        </p:nvSpPr>
        <p:spPr>
          <a:xfrm>
            <a:off x="3849840" y="9378360"/>
            <a:ext cx="2944800" cy="49284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IN" sz="1400" b="0" i="0" u="none" strike="noStrike" cap="none">
                <a:solidFill>
                  <a:srgbClr val="000000"/>
                </a:solidFill>
                <a:latin typeface="Times New Roman"/>
                <a:ea typeface="Times New Roman"/>
                <a:cs typeface="Times New Roman"/>
                <a:sym typeface="Times New Roman"/>
              </a:rPr>
              <a:t>5</a:t>
            </a:fld>
            <a:endParaRPr sz="1800" b="0" i="0" u="none" strike="noStrike" cap="none">
              <a:solidFill>
                <a:srgbClr val="000000"/>
              </a:solidFill>
              <a:latin typeface="Arial"/>
              <a:ea typeface="Arial"/>
              <a:cs typeface="Arial"/>
              <a:sym typeface="Arial"/>
            </a:endParaRPr>
          </a:p>
        </p:txBody>
      </p:sp>
      <p:sp>
        <p:nvSpPr>
          <p:cNvPr id="109" name="Google Shape;109;p6: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22:notes"/>
          <p:cNvSpPr txBox="1">
            <a:spLocks noGrp="1"/>
          </p:cNvSpPr>
          <p:nvPr>
            <p:ph type="body" idx="1"/>
          </p:nvPr>
        </p:nvSpPr>
        <p:spPr>
          <a:xfrm>
            <a:off x="680400" y="4690800"/>
            <a:ext cx="5436720" cy="444168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endParaRPr sz="2000" b="0" strike="noStrike">
              <a:solidFill>
                <a:srgbClr val="000000"/>
              </a:solidFill>
              <a:latin typeface="Arial"/>
              <a:ea typeface="Arial"/>
              <a:cs typeface="Arial"/>
              <a:sym typeface="Arial"/>
            </a:endParaRPr>
          </a:p>
        </p:txBody>
      </p:sp>
      <p:sp>
        <p:nvSpPr>
          <p:cNvPr id="124" name="Google Shape;124;p22:notes"/>
          <p:cNvSpPr/>
          <p:nvPr/>
        </p:nvSpPr>
        <p:spPr>
          <a:xfrm>
            <a:off x="3849840" y="9378360"/>
            <a:ext cx="2944800" cy="49284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IN" sz="1400" b="0" i="0" u="none" strike="noStrike" cap="none">
                <a:solidFill>
                  <a:srgbClr val="000000"/>
                </a:solidFill>
                <a:latin typeface="Times New Roman"/>
                <a:ea typeface="Times New Roman"/>
                <a:cs typeface="Times New Roman"/>
                <a:sym typeface="Times New Roman"/>
              </a:rPr>
              <a:t>8</a:t>
            </a:fld>
            <a:endParaRPr sz="1800" b="0" i="0" u="none" strike="noStrike" cap="none">
              <a:solidFill>
                <a:srgbClr val="000000"/>
              </a:solidFill>
              <a:latin typeface="Arial"/>
              <a:ea typeface="Arial"/>
              <a:cs typeface="Arial"/>
              <a:sym typeface="Arial"/>
            </a:endParaRPr>
          </a:p>
        </p:txBody>
      </p:sp>
      <p:sp>
        <p:nvSpPr>
          <p:cNvPr id="125" name="Google Shape;125;p22: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23:notes"/>
          <p:cNvSpPr txBox="1">
            <a:spLocks noGrp="1"/>
          </p:cNvSpPr>
          <p:nvPr>
            <p:ph type="body" idx="1"/>
          </p:nvPr>
        </p:nvSpPr>
        <p:spPr>
          <a:xfrm>
            <a:off x="680400" y="4690800"/>
            <a:ext cx="5436720" cy="444168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endParaRPr sz="2000" b="0" strike="noStrike">
              <a:solidFill>
                <a:srgbClr val="000000"/>
              </a:solidFill>
              <a:latin typeface="Arial"/>
              <a:ea typeface="Arial"/>
              <a:cs typeface="Arial"/>
              <a:sym typeface="Arial"/>
            </a:endParaRPr>
          </a:p>
        </p:txBody>
      </p:sp>
      <p:sp>
        <p:nvSpPr>
          <p:cNvPr id="132" name="Google Shape;132;p23:notes"/>
          <p:cNvSpPr/>
          <p:nvPr/>
        </p:nvSpPr>
        <p:spPr>
          <a:xfrm>
            <a:off x="3849840" y="9378360"/>
            <a:ext cx="2944800" cy="49284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IN" sz="1400" b="0" i="0" u="none" strike="noStrike" cap="none">
                <a:solidFill>
                  <a:srgbClr val="000000"/>
                </a:solidFill>
                <a:latin typeface="Times New Roman"/>
                <a:ea typeface="Times New Roman"/>
                <a:cs typeface="Times New Roman"/>
                <a:sym typeface="Times New Roman"/>
              </a:rPr>
              <a:t>9</a:t>
            </a:fld>
            <a:endParaRPr sz="1800" b="0" i="0" u="none" strike="noStrike" cap="none">
              <a:solidFill>
                <a:srgbClr val="000000"/>
              </a:solidFill>
              <a:latin typeface="Arial"/>
              <a:ea typeface="Arial"/>
              <a:cs typeface="Arial"/>
              <a:sym typeface="Arial"/>
            </a:endParaRPr>
          </a:p>
        </p:txBody>
      </p:sp>
      <p:sp>
        <p:nvSpPr>
          <p:cNvPr id="133" name="Google Shape;133;p23: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txBox="1">
            <a:spLocks noGrp="1"/>
          </p:cNvSpPr>
          <p:nvPr>
            <p:ph type="body" idx="1"/>
          </p:nvPr>
        </p:nvSpPr>
        <p:spPr>
          <a:xfrm>
            <a:off x="679750" y="4690250"/>
            <a:ext cx="5438125" cy="4443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p7:notes"/>
          <p:cNvSpPr>
            <a:spLocks noGrp="1" noRot="1" noChangeAspect="1"/>
          </p:cNvSpPr>
          <p:nvPr>
            <p:ph type="sldImg" idx="2"/>
          </p:nvPr>
        </p:nvSpPr>
        <p:spPr>
          <a:xfrm>
            <a:off x="1133150" y="740550"/>
            <a:ext cx="4532000" cy="37028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7"/>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7"/>
        <p:cNvGrpSpPr/>
        <p:nvPr/>
      </p:nvGrpSpPr>
      <p:grpSpPr>
        <a:xfrm>
          <a:off x="0" y="0"/>
          <a:ext cx="0" cy="0"/>
          <a:chOff x="0" y="0"/>
          <a:chExt cx="0" cy="0"/>
        </a:xfrm>
      </p:grpSpPr>
      <p:sp>
        <p:nvSpPr>
          <p:cNvPr id="48" name="Google Shape;48;p18"/>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8"/>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0" name="Google Shape;50;p18"/>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51"/>
        <p:cNvGrpSpPr/>
        <p:nvPr/>
      </p:nvGrpSpPr>
      <p:grpSpPr>
        <a:xfrm>
          <a:off x="0" y="0"/>
          <a:ext cx="0" cy="0"/>
          <a:chOff x="0" y="0"/>
          <a:chExt cx="0" cy="0"/>
        </a:xfrm>
      </p:grpSpPr>
      <p:sp>
        <p:nvSpPr>
          <p:cNvPr id="52" name="Google Shape;52;p19"/>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9"/>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4" name="Google Shape;54;p19"/>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5" name="Google Shape;55;p19"/>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6" name="Google Shape;56;p19"/>
          <p:cNvSpPr txBox="1">
            <a:spLocks noGrp="1"/>
          </p:cNvSpPr>
          <p:nvPr>
            <p:ph type="body" idx="4"/>
          </p:nvPr>
        </p:nvSpPr>
        <p:spPr>
          <a:xfrm>
            <a:off x="457200" y="3682080"/>
            <a:ext cx="401580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7"/>
        <p:cNvGrpSpPr/>
        <p:nvPr/>
      </p:nvGrpSpPr>
      <p:grpSpPr>
        <a:xfrm>
          <a:off x="0" y="0"/>
          <a:ext cx="0" cy="0"/>
          <a:chOff x="0" y="0"/>
          <a:chExt cx="0" cy="0"/>
        </a:xfrm>
      </p:grpSpPr>
      <p:sp>
        <p:nvSpPr>
          <p:cNvPr id="58" name="Google Shape;58;p20"/>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0"/>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0" name="Google Shape;60;p20"/>
          <p:cNvSpPr txBox="1">
            <a:spLocks noGrp="1"/>
          </p:cNvSpPr>
          <p:nvPr>
            <p:ph type="body" idx="2"/>
          </p:nvPr>
        </p:nvSpPr>
        <p:spPr>
          <a:xfrm>
            <a:off x="457200" y="1604520"/>
            <a:ext cx="8229240" cy="3977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pic>
        <p:nvPicPr>
          <p:cNvPr id="61" name="Google Shape;61;p20"/>
          <p:cNvPicPr preferRelativeResize="0"/>
          <p:nvPr/>
        </p:nvPicPr>
        <p:blipFill rotWithShape="1">
          <a:blip r:embed="rId2">
            <a:alphaModFix/>
          </a:blip>
          <a:srcRect/>
          <a:stretch/>
        </p:blipFill>
        <p:spPr>
          <a:xfrm>
            <a:off x="2079000" y="1604520"/>
            <a:ext cx="4984920" cy="3977280"/>
          </a:xfrm>
          <a:prstGeom prst="rect">
            <a:avLst/>
          </a:prstGeom>
          <a:noFill/>
          <a:ln>
            <a:noFill/>
          </a:ln>
        </p:spPr>
      </p:pic>
      <p:pic>
        <p:nvPicPr>
          <p:cNvPr id="62" name="Google Shape;62;p20"/>
          <p:cNvPicPr preferRelativeResize="0"/>
          <p:nvPr/>
        </p:nvPicPr>
        <p:blipFill rotWithShape="1">
          <a:blip r:embed="rId2">
            <a:alphaModFix/>
          </a:blip>
          <a:srcRect/>
          <a:stretch/>
        </p:blipFill>
        <p:spPr>
          <a:xfrm>
            <a:off x="2079000" y="1604520"/>
            <a:ext cx="4984920" cy="397728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8"/>
        <p:cNvGrpSpPr/>
        <p:nvPr/>
      </p:nvGrpSpPr>
      <p:grpSpPr>
        <a:xfrm>
          <a:off x="0" y="0"/>
          <a:ext cx="0" cy="0"/>
          <a:chOff x="0" y="0"/>
          <a:chExt cx="0" cy="0"/>
        </a:xfrm>
      </p:grpSpPr>
      <p:sp>
        <p:nvSpPr>
          <p:cNvPr id="19" name="Google Shape;19;p10"/>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0"/>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1"/>
        <p:cNvGrpSpPr/>
        <p:nvPr/>
      </p:nvGrpSpPr>
      <p:grpSpPr>
        <a:xfrm>
          <a:off x="0" y="0"/>
          <a:ext cx="0" cy="0"/>
          <a:chOff x="0" y="0"/>
          <a:chExt cx="0" cy="0"/>
        </a:xfrm>
      </p:grpSpPr>
      <p:sp>
        <p:nvSpPr>
          <p:cNvPr id="22" name="Google Shape;22;p11"/>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1"/>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4"/>
        <p:cNvGrpSpPr/>
        <p:nvPr/>
      </p:nvGrpSpPr>
      <p:grpSpPr>
        <a:xfrm>
          <a:off x="0" y="0"/>
          <a:ext cx="0" cy="0"/>
          <a:chOff x="0" y="0"/>
          <a:chExt cx="0" cy="0"/>
        </a:xfrm>
      </p:grpSpPr>
      <p:sp>
        <p:nvSpPr>
          <p:cNvPr id="25" name="Google Shape;25;p12"/>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2"/>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7" name="Google Shape;27;p12"/>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13"/>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0"/>
        <p:cNvGrpSpPr/>
        <p:nvPr/>
      </p:nvGrpSpPr>
      <p:grpSpPr>
        <a:xfrm>
          <a:off x="0" y="0"/>
          <a:ext cx="0" cy="0"/>
          <a:chOff x="0" y="0"/>
          <a:chExt cx="0" cy="0"/>
        </a:xfrm>
      </p:grpSpPr>
      <p:sp>
        <p:nvSpPr>
          <p:cNvPr id="31" name="Google Shape;31;p14"/>
          <p:cNvSpPr txBox="1">
            <a:spLocks noGrp="1"/>
          </p:cNvSpPr>
          <p:nvPr>
            <p:ph type="subTitle" idx="1"/>
          </p:nvPr>
        </p:nvSpPr>
        <p:spPr>
          <a:xfrm>
            <a:off x="457200" y="273600"/>
            <a:ext cx="82292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2"/>
        <p:cNvGrpSpPr/>
        <p:nvPr/>
      </p:nvGrpSpPr>
      <p:grpSpPr>
        <a:xfrm>
          <a:off x="0" y="0"/>
          <a:ext cx="0" cy="0"/>
          <a:chOff x="0" y="0"/>
          <a:chExt cx="0" cy="0"/>
        </a:xfrm>
      </p:grpSpPr>
      <p:sp>
        <p:nvSpPr>
          <p:cNvPr id="33" name="Google Shape;33;p15"/>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5"/>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 name="Google Shape;35;p15"/>
          <p:cNvSpPr txBox="1">
            <a:spLocks noGrp="1"/>
          </p:cNvSpPr>
          <p:nvPr>
            <p:ph type="body" idx="2"/>
          </p:nvPr>
        </p:nvSpPr>
        <p:spPr>
          <a:xfrm>
            <a:off x="457200" y="3682080"/>
            <a:ext cx="401580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 name="Google Shape;36;p15"/>
          <p:cNvSpPr txBox="1">
            <a:spLocks noGrp="1"/>
          </p:cNvSpPr>
          <p:nvPr>
            <p:ph type="body" idx="3"/>
          </p:nvPr>
        </p:nvSpPr>
        <p:spPr>
          <a:xfrm>
            <a:off x="4674240" y="1604520"/>
            <a:ext cx="4015800" cy="3977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7"/>
        <p:cNvGrpSpPr/>
        <p:nvPr/>
      </p:nvGrpSpPr>
      <p:grpSpPr>
        <a:xfrm>
          <a:off x="0" y="0"/>
          <a:ext cx="0" cy="0"/>
          <a:chOff x="0" y="0"/>
          <a:chExt cx="0" cy="0"/>
        </a:xfrm>
      </p:grpSpPr>
      <p:sp>
        <p:nvSpPr>
          <p:cNvPr id="38" name="Google Shape;38;p16"/>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6"/>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0" name="Google Shape;40;p16"/>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1" name="Google Shape;41;p16"/>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2"/>
        <p:cNvGrpSpPr/>
        <p:nvPr/>
      </p:nvGrpSpPr>
      <p:grpSpPr>
        <a:xfrm>
          <a:off x="0" y="0"/>
          <a:ext cx="0" cy="0"/>
          <a:chOff x="0" y="0"/>
          <a:chExt cx="0" cy="0"/>
        </a:xfrm>
      </p:grpSpPr>
      <p:sp>
        <p:nvSpPr>
          <p:cNvPr id="43" name="Google Shape;43;p17"/>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7"/>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 name="Google Shape;45;p1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6" name="Google Shape;46;p17"/>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21" Type="http://schemas.openxmlformats.org/officeDocument/2006/relationships/image" Target="../media/image8.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20"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pic>
        <p:nvPicPr>
          <p:cNvPr id="6" name="Google Shape;6;p8"/>
          <p:cNvPicPr preferRelativeResize="0"/>
          <p:nvPr/>
        </p:nvPicPr>
        <p:blipFill rotWithShape="1">
          <a:blip r:embed="rId14">
            <a:alphaModFix/>
          </a:blip>
          <a:srcRect/>
          <a:stretch/>
        </p:blipFill>
        <p:spPr>
          <a:xfrm>
            <a:off x="0" y="-35280"/>
            <a:ext cx="9142560" cy="6932880"/>
          </a:xfrm>
          <a:prstGeom prst="rect">
            <a:avLst/>
          </a:prstGeom>
          <a:noFill/>
          <a:ln>
            <a:noFill/>
          </a:ln>
        </p:spPr>
      </p:pic>
      <p:sp>
        <p:nvSpPr>
          <p:cNvPr id="7" name="Google Shape;7;p8"/>
          <p:cNvSpPr/>
          <p:nvPr/>
        </p:nvSpPr>
        <p:spPr>
          <a:xfrm>
            <a:off x="0" y="152280"/>
            <a:ext cx="1446480" cy="1198800"/>
          </a:xfrm>
          <a:prstGeom prst="rect">
            <a:avLst/>
          </a:prstGeom>
          <a:solidFill>
            <a:srgbClr val="FFFFFF"/>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8" name="Google Shape;8;p8"/>
          <p:cNvPicPr preferRelativeResize="0"/>
          <p:nvPr/>
        </p:nvPicPr>
        <p:blipFill rotWithShape="1">
          <a:blip r:embed="rId15">
            <a:alphaModFix/>
          </a:blip>
          <a:srcRect/>
          <a:stretch/>
        </p:blipFill>
        <p:spPr>
          <a:xfrm>
            <a:off x="179640" y="138600"/>
            <a:ext cx="867240" cy="970560"/>
          </a:xfrm>
          <a:prstGeom prst="rect">
            <a:avLst/>
          </a:prstGeom>
          <a:noFill/>
          <a:ln>
            <a:noFill/>
          </a:ln>
        </p:spPr>
      </p:pic>
      <p:pic>
        <p:nvPicPr>
          <p:cNvPr id="9" name="Google Shape;9;p8"/>
          <p:cNvPicPr preferRelativeResize="0"/>
          <p:nvPr/>
        </p:nvPicPr>
        <p:blipFill rotWithShape="1">
          <a:blip r:embed="rId16">
            <a:alphaModFix/>
          </a:blip>
          <a:srcRect/>
          <a:stretch/>
        </p:blipFill>
        <p:spPr>
          <a:xfrm>
            <a:off x="2702520" y="103320"/>
            <a:ext cx="1619640" cy="989280"/>
          </a:xfrm>
          <a:prstGeom prst="rect">
            <a:avLst/>
          </a:prstGeom>
          <a:noFill/>
          <a:ln>
            <a:noFill/>
          </a:ln>
        </p:spPr>
      </p:pic>
      <p:pic>
        <p:nvPicPr>
          <p:cNvPr id="10" name="Google Shape;10;p8"/>
          <p:cNvPicPr preferRelativeResize="0"/>
          <p:nvPr/>
        </p:nvPicPr>
        <p:blipFill rotWithShape="1">
          <a:blip r:embed="rId17">
            <a:alphaModFix/>
          </a:blip>
          <a:srcRect/>
          <a:stretch/>
        </p:blipFill>
        <p:spPr>
          <a:xfrm>
            <a:off x="4323600" y="106560"/>
            <a:ext cx="1618560" cy="987120"/>
          </a:xfrm>
          <a:prstGeom prst="rect">
            <a:avLst/>
          </a:prstGeom>
          <a:noFill/>
          <a:ln>
            <a:noFill/>
          </a:ln>
        </p:spPr>
      </p:pic>
      <p:pic>
        <p:nvPicPr>
          <p:cNvPr id="11" name="Google Shape;11;p8"/>
          <p:cNvPicPr preferRelativeResize="0"/>
          <p:nvPr/>
        </p:nvPicPr>
        <p:blipFill rotWithShape="1">
          <a:blip r:embed="rId18">
            <a:alphaModFix/>
          </a:blip>
          <a:srcRect/>
          <a:stretch/>
        </p:blipFill>
        <p:spPr>
          <a:xfrm>
            <a:off x="5923800" y="117000"/>
            <a:ext cx="1618560" cy="988560"/>
          </a:xfrm>
          <a:prstGeom prst="rect">
            <a:avLst/>
          </a:prstGeom>
          <a:noFill/>
          <a:ln>
            <a:noFill/>
          </a:ln>
        </p:spPr>
      </p:pic>
      <p:pic>
        <p:nvPicPr>
          <p:cNvPr id="12" name="Google Shape;12;p8"/>
          <p:cNvPicPr preferRelativeResize="0"/>
          <p:nvPr/>
        </p:nvPicPr>
        <p:blipFill rotWithShape="1">
          <a:blip r:embed="rId19">
            <a:alphaModFix/>
          </a:blip>
          <a:srcRect/>
          <a:stretch/>
        </p:blipFill>
        <p:spPr>
          <a:xfrm>
            <a:off x="7524000" y="111960"/>
            <a:ext cx="1618560" cy="988560"/>
          </a:xfrm>
          <a:prstGeom prst="rect">
            <a:avLst/>
          </a:prstGeom>
          <a:noFill/>
          <a:ln>
            <a:noFill/>
          </a:ln>
        </p:spPr>
      </p:pic>
      <p:pic>
        <p:nvPicPr>
          <p:cNvPr id="13" name="Google Shape;13;p8"/>
          <p:cNvPicPr preferRelativeResize="0"/>
          <p:nvPr/>
        </p:nvPicPr>
        <p:blipFill rotWithShape="1">
          <a:blip r:embed="rId20">
            <a:alphaModFix/>
          </a:blip>
          <a:srcRect/>
          <a:stretch/>
        </p:blipFill>
        <p:spPr>
          <a:xfrm>
            <a:off x="1219320" y="102240"/>
            <a:ext cx="1618560" cy="988560"/>
          </a:xfrm>
          <a:prstGeom prst="rect">
            <a:avLst/>
          </a:prstGeom>
          <a:noFill/>
          <a:ln>
            <a:noFill/>
          </a:ln>
        </p:spPr>
      </p:pic>
      <p:pic>
        <p:nvPicPr>
          <p:cNvPr id="14" name="Google Shape;14;p8"/>
          <p:cNvPicPr preferRelativeResize="0"/>
          <p:nvPr/>
        </p:nvPicPr>
        <p:blipFill rotWithShape="1">
          <a:blip r:embed="rId21">
            <a:alphaModFix/>
          </a:blip>
          <a:srcRect/>
          <a:stretch/>
        </p:blipFill>
        <p:spPr>
          <a:xfrm>
            <a:off x="7530120" y="1600200"/>
            <a:ext cx="1598760" cy="5125680"/>
          </a:xfrm>
          <a:prstGeom prst="rect">
            <a:avLst/>
          </a:prstGeom>
          <a:noFill/>
          <a:ln>
            <a:noFill/>
          </a:ln>
        </p:spPr>
      </p:pic>
      <p:sp>
        <p:nvSpPr>
          <p:cNvPr id="15" name="Google Shape;15;p8"/>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6" name="Google Shape;16;p8"/>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
          <p:cNvSpPr/>
          <p:nvPr/>
        </p:nvSpPr>
        <p:spPr>
          <a:xfrm>
            <a:off x="267480" y="1891800"/>
            <a:ext cx="8299440" cy="113112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IN" sz="3600" b="0" i="0" u="none" strike="noStrike" cap="none">
                <a:solidFill>
                  <a:srgbClr val="FF0000"/>
                </a:solidFill>
                <a:latin typeface="Trebuchet MS"/>
                <a:ea typeface="Trebuchet MS"/>
                <a:cs typeface="Trebuchet MS"/>
                <a:sym typeface="Trebuchet MS"/>
              </a:rPr>
              <a:t>Final Mini Project Demonstration</a:t>
            </a:r>
            <a:endParaRPr sz="18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8" name="Google Shape;68;p1"/>
          <p:cNvSpPr/>
          <p:nvPr/>
        </p:nvSpPr>
        <p:spPr>
          <a:xfrm>
            <a:off x="411480" y="3528000"/>
            <a:ext cx="8456760" cy="21045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IN" sz="2000" b="0" i="0" u="none" strike="noStrike" cap="none" dirty="0">
                <a:solidFill>
                  <a:srgbClr val="0033CC"/>
                </a:solidFill>
                <a:latin typeface="Trebuchet MS"/>
                <a:ea typeface="Trebuchet MS"/>
                <a:cs typeface="Trebuchet MS"/>
                <a:sym typeface="Trebuchet MS"/>
              </a:rPr>
              <a:t>Project Title     :    Stock price prediction using Deep learning and 			      sentiment analysis  </a:t>
            </a: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dirty="0">
                <a:solidFill>
                  <a:srgbClr val="0033CC"/>
                </a:solidFill>
                <a:latin typeface="Trebuchet MS"/>
                <a:ea typeface="Trebuchet MS"/>
                <a:cs typeface="Trebuchet MS"/>
                <a:sym typeface="Trebuchet MS"/>
              </a:rPr>
              <a:t>Project Guide	: </a:t>
            </a:r>
            <a:r>
              <a:rPr lang="en-IN" sz="2000" dirty="0">
                <a:solidFill>
                  <a:srgbClr val="0033CC"/>
                </a:solidFill>
                <a:latin typeface="Trebuchet MS"/>
                <a:ea typeface="Trebuchet MS"/>
                <a:cs typeface="Trebuchet MS"/>
                <a:sym typeface="Trebuchet MS"/>
              </a:rPr>
              <a:t>   </a:t>
            </a:r>
            <a:r>
              <a:rPr lang="en-IN" sz="2000" b="0" i="0" u="none" strike="noStrike" cap="none" dirty="0" err="1">
                <a:solidFill>
                  <a:srgbClr val="0033CC"/>
                </a:solidFill>
                <a:latin typeface="Trebuchet MS"/>
                <a:ea typeface="Trebuchet MS"/>
                <a:cs typeface="Trebuchet MS"/>
                <a:sym typeface="Trebuchet MS"/>
              </a:rPr>
              <a:t>Prof.</a:t>
            </a:r>
            <a:r>
              <a:rPr lang="en-IN" sz="2000" b="0" i="0" u="none" strike="noStrike" cap="none" dirty="0">
                <a:solidFill>
                  <a:srgbClr val="0033CC"/>
                </a:solidFill>
                <a:latin typeface="Trebuchet MS"/>
                <a:ea typeface="Trebuchet MS"/>
                <a:cs typeface="Trebuchet MS"/>
                <a:sym typeface="Trebuchet MS"/>
              </a:rPr>
              <a:t> Badri Prasad                 </a:t>
            </a: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dirty="0">
                <a:solidFill>
                  <a:srgbClr val="0033CC"/>
                </a:solidFill>
                <a:latin typeface="Trebuchet MS"/>
                <a:ea typeface="Trebuchet MS"/>
                <a:cs typeface="Trebuchet MS"/>
                <a:sym typeface="Trebuchet MS"/>
              </a:rPr>
              <a:t>Project Team 	: </a:t>
            </a:r>
            <a:r>
              <a:rPr lang="en-IN" sz="2000" dirty="0">
                <a:solidFill>
                  <a:srgbClr val="0033CC"/>
                </a:solidFill>
                <a:latin typeface="Trebuchet MS"/>
                <a:ea typeface="Trebuchet MS"/>
                <a:cs typeface="Trebuchet MS"/>
                <a:sym typeface="Trebuchet MS"/>
              </a:rPr>
              <a:t>   Darshil Shah PES1UG19CS131</a:t>
            </a: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dirty="0">
                <a:solidFill>
                  <a:srgbClr val="0033CC"/>
                </a:solidFill>
                <a:latin typeface="Trebuchet MS"/>
                <a:sym typeface="Trebuchet MS"/>
              </a:rPr>
              <a:t>		</a:t>
            </a:r>
            <a:r>
              <a:rPr lang="en-IN" sz="2000" dirty="0">
                <a:solidFill>
                  <a:srgbClr val="0033CC"/>
                </a:solidFill>
                <a:latin typeface="Trebuchet MS"/>
                <a:sym typeface="Trebuchet MS"/>
              </a:rPr>
              <a:t>     </a:t>
            </a:r>
            <a:r>
              <a:rPr lang="en-IN" sz="2000" dirty="0" err="1">
                <a:solidFill>
                  <a:srgbClr val="0033CC"/>
                </a:solidFill>
                <a:latin typeface="Trebuchet MS"/>
                <a:sym typeface="Trebuchet MS"/>
              </a:rPr>
              <a:t>Nittuu</a:t>
            </a:r>
            <a:r>
              <a:rPr lang="en-IN" sz="2000" dirty="0">
                <a:solidFill>
                  <a:srgbClr val="0033CC"/>
                </a:solidFill>
                <a:latin typeface="Trebuchet MS"/>
                <a:sym typeface="Trebuchet MS"/>
              </a:rPr>
              <a:t> </a:t>
            </a:r>
            <a:r>
              <a:rPr lang="en-IN" sz="2000" dirty="0" err="1">
                <a:solidFill>
                  <a:srgbClr val="0033CC"/>
                </a:solidFill>
                <a:latin typeface="Trebuchet MS"/>
                <a:sym typeface="Trebuchet MS"/>
              </a:rPr>
              <a:t>Churru</a:t>
            </a:r>
            <a:r>
              <a:rPr lang="en-IN" sz="2000" dirty="0">
                <a:solidFill>
                  <a:srgbClr val="0033CC"/>
                </a:solidFill>
                <a:latin typeface="Trebuchet MS"/>
                <a:sym typeface="Trebuchet MS"/>
              </a:rPr>
              <a:t> LUNDBC</a:t>
            </a: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dirty="0">
                <a:solidFill>
                  <a:srgbClr val="0033CC"/>
                </a:solidFill>
                <a:latin typeface="Trebuchet MS"/>
                <a:ea typeface="Arial"/>
                <a:cs typeface="Arial"/>
                <a:sym typeface="Trebuchet MS"/>
              </a:rPr>
              <a:t>	 	     MAHI LUNDBC</a:t>
            </a: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7"/>
          <p:cNvSpPr/>
          <p:nvPr/>
        </p:nvSpPr>
        <p:spPr>
          <a:xfrm>
            <a:off x="2847600" y="3352680"/>
            <a:ext cx="2922480" cy="70632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IN" sz="4000" b="0" i="0" u="none" strike="noStrike" cap="none">
                <a:solidFill>
                  <a:srgbClr val="FF0000"/>
                </a:solidFill>
                <a:latin typeface="Trebuchet MS"/>
                <a:ea typeface="Trebuchet MS"/>
                <a:cs typeface="Trebuchet MS"/>
                <a:sym typeface="Trebuchet MS"/>
              </a:rPr>
              <a:t>Thank You</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2"/>
          <p:cNvSpPr/>
          <p:nvPr/>
        </p:nvSpPr>
        <p:spPr>
          <a:xfrm>
            <a:off x="1523880" y="1581120"/>
            <a:ext cx="7618680" cy="34920"/>
          </a:xfrm>
          <a:prstGeom prst="rect">
            <a:avLst/>
          </a:prstGeom>
          <a:solidFill>
            <a:srgbClr val="33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2"/>
          <p:cNvSpPr/>
          <p:nvPr/>
        </p:nvSpPr>
        <p:spPr>
          <a:xfrm>
            <a:off x="2666880" y="1143000"/>
            <a:ext cx="6475680" cy="46008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2400"/>
              <a:buFont typeface="Arial"/>
              <a:buNone/>
            </a:pPr>
            <a:r>
              <a:rPr lang="en-IN" sz="2400" b="0" i="0" u="none" strike="noStrike" cap="none">
                <a:solidFill>
                  <a:srgbClr val="FF0000"/>
                </a:solidFill>
                <a:latin typeface="Trebuchet MS"/>
                <a:ea typeface="Trebuchet MS"/>
                <a:cs typeface="Trebuchet MS"/>
                <a:sym typeface="Trebuchet MS"/>
              </a:rPr>
              <a:t>Project Abstract and Scope </a:t>
            </a:r>
            <a:endParaRPr sz="1800" b="0" i="0" u="none" strike="noStrike" cap="none">
              <a:solidFill>
                <a:srgbClr val="000000"/>
              </a:solidFill>
              <a:latin typeface="Arial"/>
              <a:ea typeface="Arial"/>
              <a:cs typeface="Arial"/>
              <a:sym typeface="Arial"/>
            </a:endParaRPr>
          </a:p>
        </p:txBody>
      </p:sp>
      <p:sp>
        <p:nvSpPr>
          <p:cNvPr id="75" name="Google Shape;75;p2"/>
          <p:cNvSpPr/>
          <p:nvPr/>
        </p:nvSpPr>
        <p:spPr>
          <a:xfrm>
            <a:off x="315951" y="2135100"/>
            <a:ext cx="7373100" cy="4722900"/>
          </a:xfrm>
          <a:prstGeom prst="rect">
            <a:avLst/>
          </a:prstGeom>
          <a:noFill/>
          <a:ln>
            <a:noFill/>
          </a:ln>
        </p:spPr>
        <p:txBody>
          <a:bodyPr spcFirstLastPara="1" wrap="square" lIns="90000" tIns="45000" rIns="90000" bIns="45000" anchor="ctr" anchorCtr="0">
            <a:noAutofit/>
          </a:bodyPr>
          <a:lstStyle/>
          <a:p>
            <a:pPr marL="285750" indent="-285750" fontAlgn="base">
              <a:buFont typeface="Arial" panose="020B0604020202020204" pitchFamily="34" charset="0"/>
              <a:buChar char="•"/>
            </a:pPr>
            <a:r>
              <a:rPr lang="en-IN" sz="1800" dirty="0">
                <a:solidFill>
                  <a:srgbClr val="002060"/>
                </a:solidFill>
              </a:rPr>
              <a:t>This project mainly details with the uncertainty of the stock market and tries to bring a precedent in the field by predicting values and indices using advanced computations such as Machine Learning and sentiment analysis.</a:t>
            </a:r>
          </a:p>
          <a:p>
            <a:pPr marL="285750" indent="-285750" fontAlgn="base">
              <a:buFont typeface="Arial" panose="020B0604020202020204" pitchFamily="34" charset="0"/>
              <a:buChar char="•"/>
            </a:pPr>
            <a:endParaRPr lang="en-IN" sz="1800" dirty="0">
              <a:solidFill>
                <a:srgbClr val="002060"/>
              </a:solidFill>
            </a:endParaRPr>
          </a:p>
          <a:p>
            <a:pPr marL="285750" indent="-285750" fontAlgn="base">
              <a:buFont typeface="Arial" panose="020B0604020202020204" pitchFamily="34" charset="0"/>
              <a:buChar char="•"/>
            </a:pPr>
            <a:r>
              <a:rPr lang="en-IN" sz="1800" dirty="0">
                <a:solidFill>
                  <a:srgbClr val="002060"/>
                </a:solidFill>
              </a:rPr>
              <a:t>Using ARIMA and LSTM model, we try to predict the values numerically i.e. based on price action</a:t>
            </a:r>
          </a:p>
          <a:p>
            <a:pPr marL="285750" indent="-285750" fontAlgn="base">
              <a:buFont typeface="Arial" panose="020B0604020202020204" pitchFamily="34" charset="0"/>
              <a:buChar char="•"/>
            </a:pPr>
            <a:endParaRPr lang="en-IN" sz="1800" dirty="0">
              <a:solidFill>
                <a:srgbClr val="002060"/>
              </a:solidFill>
            </a:endParaRPr>
          </a:p>
          <a:p>
            <a:pPr marL="285750" indent="-285750" fontAlgn="base">
              <a:buFont typeface="Arial" panose="020B0604020202020204" pitchFamily="34" charset="0"/>
              <a:buChar char="•"/>
            </a:pPr>
            <a:r>
              <a:rPr lang="en-IN" sz="1800" dirty="0">
                <a:solidFill>
                  <a:srgbClr val="002060"/>
                </a:solidFill>
              </a:rPr>
              <a:t>But the stock market is a human operated index and involvement of sentiments is likely in such a field</a:t>
            </a:r>
          </a:p>
          <a:p>
            <a:pPr marL="285750" indent="-285750" fontAlgn="base">
              <a:buFont typeface="Arial" panose="020B0604020202020204" pitchFamily="34" charset="0"/>
              <a:buChar char="•"/>
            </a:pPr>
            <a:endParaRPr lang="en-IN" sz="1800" dirty="0">
              <a:solidFill>
                <a:srgbClr val="002060"/>
              </a:solidFill>
            </a:endParaRPr>
          </a:p>
          <a:p>
            <a:pPr marL="285750" indent="-285750" fontAlgn="base">
              <a:buFont typeface="Arial" panose="020B0604020202020204" pitchFamily="34" charset="0"/>
              <a:buChar char="•"/>
            </a:pPr>
            <a:r>
              <a:rPr lang="en-IN" sz="1800" dirty="0">
                <a:solidFill>
                  <a:srgbClr val="002060"/>
                </a:solidFill>
              </a:rPr>
              <a:t>We will take the previous days’ news in consideration, we find the sentiment score for that and add/subtract it with the numerically predicted value using ARIMA and LSTM</a:t>
            </a:r>
          </a:p>
          <a:p>
            <a:pPr marL="285750" indent="-285750" fontAlgn="base">
              <a:buFont typeface="Arial" panose="020B0604020202020204" pitchFamily="34" charset="0"/>
              <a:buChar char="•"/>
            </a:pPr>
            <a:endParaRPr lang="en-IN" sz="1800" dirty="0">
              <a:solidFill>
                <a:srgbClr val="002060"/>
              </a:solidFill>
            </a:endParaRPr>
          </a:p>
          <a:p>
            <a:pPr marL="285750" indent="-285750" fontAlgn="base">
              <a:buFont typeface="Arial" panose="020B0604020202020204" pitchFamily="34" charset="0"/>
              <a:buChar char="•"/>
            </a:pPr>
            <a:r>
              <a:rPr lang="en-IN" sz="1800" dirty="0">
                <a:solidFill>
                  <a:srgbClr val="002060"/>
                </a:solidFill>
              </a:rPr>
              <a:t>The algorithm for doing the same has been explained for the same in the following slides</a:t>
            </a:r>
          </a:p>
          <a:p>
            <a:br>
              <a:rPr lang="en-IN" sz="1800" dirty="0">
                <a:solidFill>
                  <a:srgbClr val="002060"/>
                </a:solidFill>
              </a:rPr>
            </a:br>
            <a:br>
              <a:rPr lang="en-IN" sz="1800" dirty="0">
                <a:solidFill>
                  <a:srgbClr val="002060"/>
                </a:solidFill>
              </a:rPr>
            </a:br>
            <a:endParaRPr sz="1800" b="0" i="0" u="none" strike="noStrike" cap="none" dirty="0">
              <a:solidFill>
                <a:srgbClr val="002060"/>
              </a:solidFil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4"/>
          <p:cNvSpPr/>
          <p:nvPr/>
        </p:nvSpPr>
        <p:spPr>
          <a:xfrm>
            <a:off x="1523880" y="1581120"/>
            <a:ext cx="7618680" cy="35280"/>
          </a:xfrm>
          <a:prstGeom prst="rect">
            <a:avLst/>
          </a:prstGeom>
          <a:solidFill>
            <a:srgbClr val="33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4"/>
          <p:cNvSpPr/>
          <p:nvPr/>
        </p:nvSpPr>
        <p:spPr>
          <a:xfrm>
            <a:off x="1371600" y="1143000"/>
            <a:ext cx="7770960" cy="46044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2400"/>
              <a:buFont typeface="Arial"/>
              <a:buNone/>
            </a:pPr>
            <a:r>
              <a:rPr lang="en-IN" sz="2400" b="0" i="0" u="none" strike="noStrike" cap="none">
                <a:solidFill>
                  <a:srgbClr val="FF0000"/>
                </a:solidFill>
                <a:latin typeface="Trebuchet MS"/>
                <a:ea typeface="Trebuchet MS"/>
                <a:cs typeface="Trebuchet MS"/>
                <a:sym typeface="Trebuchet MS"/>
              </a:rPr>
              <a:t>Technologies Used</a:t>
            </a:r>
            <a:endParaRPr sz="18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7502BF0D-ABF5-6F42-80DE-FC36733FDAAE}"/>
              </a:ext>
            </a:extLst>
          </p:cNvPr>
          <p:cNvSpPr txBox="1"/>
          <p:nvPr/>
        </p:nvSpPr>
        <p:spPr>
          <a:xfrm>
            <a:off x="273269" y="1860331"/>
            <a:ext cx="7504386" cy="4093428"/>
          </a:xfrm>
          <a:prstGeom prst="rect">
            <a:avLst/>
          </a:prstGeom>
          <a:noFill/>
        </p:spPr>
        <p:txBody>
          <a:bodyPr wrap="square" rtlCol="0">
            <a:spAutoFit/>
          </a:bodyPr>
          <a:lstStyle/>
          <a:p>
            <a:r>
              <a:rPr lang="en-US" sz="2000" dirty="0"/>
              <a:t>LSTM: Long Short-Term Memory (LSTM) Cells, based on RNN, 	were proposed. LSTMs consist of an extra cell state that 	works as a memory unit. The decision of updating the 	cell state and the content of updating is decided by gates 	in the LSTM cell.</a:t>
            </a:r>
          </a:p>
          <a:p>
            <a:endParaRPr lang="en-US" sz="2000" dirty="0"/>
          </a:p>
          <a:p>
            <a:r>
              <a:rPr lang="en-US" sz="2000" dirty="0"/>
              <a:t>ARIMA: ARIMA is mainly used for non-stationary time series 	analysis</a:t>
            </a:r>
          </a:p>
          <a:p>
            <a:endParaRPr lang="en-US" sz="2000" dirty="0"/>
          </a:p>
          <a:p>
            <a:r>
              <a:rPr lang="en-US" sz="2000" dirty="0"/>
              <a:t> VADER: VADER is a module in python using which we can 		   perform Sentiment analysis, we calculate compound 		   scores of text and we will add or subtract them from 		   the price as will be explained later.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5"/>
          <p:cNvSpPr/>
          <p:nvPr/>
        </p:nvSpPr>
        <p:spPr>
          <a:xfrm>
            <a:off x="1523880" y="1581120"/>
            <a:ext cx="7618680" cy="35280"/>
          </a:xfrm>
          <a:prstGeom prst="rect">
            <a:avLst/>
          </a:prstGeom>
          <a:solidFill>
            <a:srgbClr val="33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5"/>
          <p:cNvSpPr/>
          <p:nvPr/>
        </p:nvSpPr>
        <p:spPr>
          <a:xfrm>
            <a:off x="1371600" y="1143000"/>
            <a:ext cx="7770960" cy="46044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2400"/>
              <a:buFont typeface="Arial"/>
              <a:buNone/>
            </a:pPr>
            <a:r>
              <a:rPr lang="en-IN" sz="2400" b="0" i="0" u="none" strike="noStrike" cap="none">
                <a:solidFill>
                  <a:srgbClr val="FF0000"/>
                </a:solidFill>
                <a:latin typeface="Trebuchet MS"/>
                <a:ea typeface="Trebuchet MS"/>
                <a:cs typeface="Trebuchet MS"/>
                <a:sym typeface="Trebuchet MS"/>
              </a:rPr>
              <a:t>Implementation </a:t>
            </a:r>
            <a:endParaRPr sz="1800" b="0" i="0" u="none" strike="noStrike" cap="none">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0648D89D-C2F7-D448-8F18-4111582E0DE1}"/>
              </a:ext>
            </a:extLst>
          </p:cNvPr>
          <p:cNvPicPr>
            <a:picLocks noChangeAspect="1"/>
          </p:cNvPicPr>
          <p:nvPr/>
        </p:nvPicPr>
        <p:blipFill>
          <a:blip r:embed="rId3"/>
          <a:stretch>
            <a:fillRect/>
          </a:stretch>
        </p:blipFill>
        <p:spPr>
          <a:xfrm>
            <a:off x="545098" y="2041560"/>
            <a:ext cx="7765824" cy="410122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6"/>
          <p:cNvSpPr/>
          <p:nvPr/>
        </p:nvSpPr>
        <p:spPr>
          <a:xfrm>
            <a:off x="1523880" y="1581120"/>
            <a:ext cx="7618680" cy="35280"/>
          </a:xfrm>
          <a:prstGeom prst="rect">
            <a:avLst/>
          </a:prstGeom>
          <a:solidFill>
            <a:srgbClr val="33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6"/>
          <p:cNvSpPr/>
          <p:nvPr/>
        </p:nvSpPr>
        <p:spPr>
          <a:xfrm>
            <a:off x="1371600" y="1143000"/>
            <a:ext cx="7770960" cy="46044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2400"/>
              <a:buFont typeface="Arial"/>
              <a:buNone/>
            </a:pPr>
            <a:r>
              <a:rPr lang="en-IN" sz="2400" b="0" i="0" u="none" strike="noStrike" cap="none">
                <a:solidFill>
                  <a:srgbClr val="FF0000"/>
                </a:solidFill>
                <a:latin typeface="Trebuchet MS"/>
                <a:ea typeface="Trebuchet MS"/>
                <a:cs typeface="Trebuchet MS"/>
                <a:sym typeface="Trebuchet MS"/>
              </a:rPr>
              <a:t>Project Demo</a:t>
            </a:r>
            <a:endParaRPr sz="1800" b="0" i="0" u="none" strike="noStrike" cap="none">
              <a:solidFill>
                <a:srgbClr val="000000"/>
              </a:solidFill>
              <a:latin typeface="Arial"/>
              <a:ea typeface="Arial"/>
              <a:cs typeface="Arial"/>
              <a:sym typeface="Arial"/>
            </a:endParaRPr>
          </a:p>
        </p:txBody>
      </p:sp>
      <p:sp>
        <p:nvSpPr>
          <p:cNvPr id="113" name="Google Shape;113;p6"/>
          <p:cNvSpPr/>
          <p:nvPr/>
        </p:nvSpPr>
        <p:spPr>
          <a:xfrm>
            <a:off x="2093500" y="1689400"/>
            <a:ext cx="6862200" cy="4722900"/>
          </a:xfrm>
          <a:prstGeom prst="rect">
            <a:avLst/>
          </a:prstGeom>
          <a:noFill/>
          <a:ln>
            <a:noFill/>
          </a:ln>
        </p:spPr>
        <p:txBody>
          <a:bodyPr spcFirstLastPara="1" wrap="square" lIns="90000" tIns="45000" rIns="90000" bIns="45000" anchor="ctr" anchorCtr="0">
            <a:noAutofit/>
          </a:bodyPr>
          <a:lstStyle/>
          <a:p>
            <a:pPr marL="0" marR="0" lvl="0" indent="0" algn="just"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9A8EB296-24AA-6349-A474-4D59663B82C0}"/>
              </a:ext>
            </a:extLst>
          </p:cNvPr>
          <p:cNvSpPr txBox="1"/>
          <p:nvPr/>
        </p:nvSpPr>
        <p:spPr>
          <a:xfrm>
            <a:off x="336331" y="1689400"/>
            <a:ext cx="6978869" cy="707886"/>
          </a:xfrm>
          <a:prstGeom prst="rect">
            <a:avLst/>
          </a:prstGeom>
          <a:noFill/>
        </p:spPr>
        <p:txBody>
          <a:bodyPr wrap="square" rtlCol="0">
            <a:spAutoFit/>
          </a:bodyPr>
          <a:lstStyle/>
          <a:p>
            <a:r>
              <a:rPr lang="en-US" sz="2000" dirty="0"/>
              <a:t>Graph using only LSTM</a:t>
            </a:r>
          </a:p>
          <a:p>
            <a:endParaRPr lang="en-US" sz="2000" dirty="0"/>
          </a:p>
        </p:txBody>
      </p:sp>
      <p:pic>
        <p:nvPicPr>
          <p:cNvPr id="4" name="Picture 3">
            <a:extLst>
              <a:ext uri="{FF2B5EF4-FFF2-40B4-BE49-F238E27FC236}">
                <a16:creationId xmlns:a16="http://schemas.microsoft.com/office/drawing/2014/main" id="{BFCF319B-215E-704A-8360-F63D3ED44EE8}"/>
              </a:ext>
            </a:extLst>
          </p:cNvPr>
          <p:cNvPicPr>
            <a:picLocks noChangeAspect="1"/>
          </p:cNvPicPr>
          <p:nvPr/>
        </p:nvPicPr>
        <p:blipFill>
          <a:blip r:embed="rId3"/>
          <a:stretch>
            <a:fillRect/>
          </a:stretch>
        </p:blipFill>
        <p:spPr>
          <a:xfrm>
            <a:off x="336331" y="2278950"/>
            <a:ext cx="8483781" cy="425168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27DDBB1-C5BA-CB4E-A009-C3CE4C4379B5}"/>
              </a:ext>
            </a:extLst>
          </p:cNvPr>
          <p:cNvSpPr txBox="1"/>
          <p:nvPr/>
        </p:nvSpPr>
        <p:spPr>
          <a:xfrm>
            <a:off x="283779" y="1324303"/>
            <a:ext cx="7094483" cy="400110"/>
          </a:xfrm>
          <a:prstGeom prst="rect">
            <a:avLst/>
          </a:prstGeom>
          <a:noFill/>
        </p:spPr>
        <p:txBody>
          <a:bodyPr wrap="square" rtlCol="0">
            <a:spAutoFit/>
          </a:bodyPr>
          <a:lstStyle/>
          <a:p>
            <a:r>
              <a:rPr lang="en-US" sz="2000" dirty="0"/>
              <a:t>Graph using LSTM + ARIMA</a:t>
            </a:r>
          </a:p>
        </p:txBody>
      </p:sp>
      <p:pic>
        <p:nvPicPr>
          <p:cNvPr id="6" name="Picture 5">
            <a:extLst>
              <a:ext uri="{FF2B5EF4-FFF2-40B4-BE49-F238E27FC236}">
                <a16:creationId xmlns:a16="http://schemas.microsoft.com/office/drawing/2014/main" id="{04829DDC-DC99-4142-AC4C-946C92B2BCD6}"/>
              </a:ext>
            </a:extLst>
          </p:cNvPr>
          <p:cNvPicPr>
            <a:picLocks noChangeAspect="1"/>
          </p:cNvPicPr>
          <p:nvPr/>
        </p:nvPicPr>
        <p:blipFill>
          <a:blip r:embed="rId2"/>
          <a:stretch>
            <a:fillRect/>
          </a:stretch>
        </p:blipFill>
        <p:spPr>
          <a:xfrm>
            <a:off x="283779" y="1999253"/>
            <a:ext cx="7814333" cy="3970624"/>
          </a:xfrm>
          <a:prstGeom prst="rect">
            <a:avLst/>
          </a:prstGeom>
        </p:spPr>
      </p:pic>
    </p:spTree>
    <p:extLst>
      <p:ext uri="{BB962C8B-B14F-4D97-AF65-F5344CB8AC3E}">
        <p14:creationId xmlns:p14="http://schemas.microsoft.com/office/powerpoint/2010/main" val="1894771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84D82B-D69A-3744-8048-989FBA038C19}"/>
              </a:ext>
            </a:extLst>
          </p:cNvPr>
          <p:cNvSpPr txBox="1"/>
          <p:nvPr/>
        </p:nvSpPr>
        <p:spPr>
          <a:xfrm>
            <a:off x="178676" y="1334814"/>
            <a:ext cx="7010400" cy="400110"/>
          </a:xfrm>
          <a:prstGeom prst="rect">
            <a:avLst/>
          </a:prstGeom>
          <a:noFill/>
        </p:spPr>
        <p:txBody>
          <a:bodyPr wrap="square" rtlCol="0">
            <a:spAutoFit/>
          </a:bodyPr>
          <a:lstStyle/>
          <a:p>
            <a:r>
              <a:rPr lang="en-US" sz="2000" dirty="0"/>
              <a:t>Graph using LSTM + ARIMA + sentiment analysis</a:t>
            </a:r>
          </a:p>
        </p:txBody>
      </p:sp>
      <p:pic>
        <p:nvPicPr>
          <p:cNvPr id="6" name="Picture 5">
            <a:extLst>
              <a:ext uri="{FF2B5EF4-FFF2-40B4-BE49-F238E27FC236}">
                <a16:creationId xmlns:a16="http://schemas.microsoft.com/office/drawing/2014/main" id="{1B3371A1-1B69-0941-9AF7-E5B0E3CFC7D9}"/>
              </a:ext>
            </a:extLst>
          </p:cNvPr>
          <p:cNvPicPr>
            <a:picLocks noChangeAspect="1"/>
          </p:cNvPicPr>
          <p:nvPr/>
        </p:nvPicPr>
        <p:blipFill>
          <a:blip r:embed="rId2"/>
          <a:stretch>
            <a:fillRect/>
          </a:stretch>
        </p:blipFill>
        <p:spPr>
          <a:xfrm>
            <a:off x="94593" y="1979318"/>
            <a:ext cx="8124497" cy="4014231"/>
          </a:xfrm>
          <a:prstGeom prst="rect">
            <a:avLst/>
          </a:prstGeom>
        </p:spPr>
      </p:pic>
    </p:spTree>
    <p:extLst>
      <p:ext uri="{BB962C8B-B14F-4D97-AF65-F5344CB8AC3E}">
        <p14:creationId xmlns:p14="http://schemas.microsoft.com/office/powerpoint/2010/main" val="1851051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p:nvPr/>
        </p:nvSpPr>
        <p:spPr>
          <a:xfrm>
            <a:off x="1523880" y="1581120"/>
            <a:ext cx="7618680" cy="35280"/>
          </a:xfrm>
          <a:prstGeom prst="rect">
            <a:avLst/>
          </a:prstGeom>
          <a:solidFill>
            <a:srgbClr val="33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22"/>
          <p:cNvSpPr/>
          <p:nvPr/>
        </p:nvSpPr>
        <p:spPr>
          <a:xfrm>
            <a:off x="1371600" y="1143000"/>
            <a:ext cx="7770960" cy="46044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2400"/>
              <a:buFont typeface="Arial"/>
              <a:buNone/>
            </a:pPr>
            <a:r>
              <a:rPr lang="en-IN" sz="2400" b="0" i="0" u="none" strike="noStrike" cap="none">
                <a:solidFill>
                  <a:srgbClr val="FF0000"/>
                </a:solidFill>
                <a:latin typeface="Trebuchet MS"/>
                <a:ea typeface="Trebuchet MS"/>
                <a:cs typeface="Trebuchet MS"/>
                <a:sym typeface="Trebuchet MS"/>
              </a:rPr>
              <a:t>Conclusion and Future Work</a:t>
            </a:r>
            <a:endParaRPr sz="1800" b="0" i="0" u="none" strike="noStrike" cap="none">
              <a:solidFill>
                <a:srgbClr val="000000"/>
              </a:solidFill>
              <a:latin typeface="Arial"/>
              <a:ea typeface="Arial"/>
              <a:cs typeface="Arial"/>
              <a:sym typeface="Arial"/>
            </a:endParaRPr>
          </a:p>
        </p:txBody>
      </p:sp>
      <p:sp>
        <p:nvSpPr>
          <p:cNvPr id="129" name="Google Shape;129;p22"/>
          <p:cNvSpPr/>
          <p:nvPr/>
        </p:nvSpPr>
        <p:spPr>
          <a:xfrm>
            <a:off x="2093500" y="1689400"/>
            <a:ext cx="6862200" cy="4722900"/>
          </a:xfrm>
          <a:prstGeom prst="rect">
            <a:avLst/>
          </a:prstGeom>
          <a:noFill/>
          <a:ln>
            <a:noFill/>
          </a:ln>
        </p:spPr>
        <p:txBody>
          <a:bodyPr spcFirstLastPara="1" wrap="square" lIns="90000" tIns="45000" rIns="90000" bIns="45000" anchor="ctr" anchorCtr="0">
            <a:noAutofit/>
          </a:bodyPr>
          <a:lstStyle/>
          <a:p>
            <a:pPr marL="0" marR="0" lvl="0" indent="0" algn="just" rtl="0">
              <a:lnSpc>
                <a:spcPct val="100000"/>
              </a:lnSpc>
              <a:spcBef>
                <a:spcPts val="0"/>
              </a:spcBef>
              <a:spcAft>
                <a:spcPts val="0"/>
              </a:spcAft>
              <a:buNone/>
            </a:pPr>
            <a:r>
              <a:rPr lang="en-IN" sz="1800" b="0" i="0" u="none" strike="noStrike" cap="none">
                <a:solidFill>
                  <a:srgbClr val="0033CC"/>
                </a:solidFill>
                <a:latin typeface="Trebuchet MS"/>
                <a:ea typeface="Trebuchet MS"/>
                <a:cs typeface="Trebuchet MS"/>
                <a:sym typeface="Trebuchet MS"/>
              </a:rPr>
              <a:t>Summarize the key points.</a:t>
            </a:r>
            <a:endParaRPr/>
          </a:p>
          <a:p>
            <a:pPr marL="0" marR="0" lvl="0" indent="0" algn="just" rtl="0">
              <a:lnSpc>
                <a:spcPct val="100000"/>
              </a:lnSpc>
              <a:spcBef>
                <a:spcPts val="0"/>
              </a:spcBef>
              <a:spcAft>
                <a:spcPts val="0"/>
              </a:spcAft>
              <a:buNone/>
            </a:pPr>
            <a:endParaRPr sz="1800" b="0" i="0" u="none" strike="noStrike" cap="none">
              <a:solidFill>
                <a:srgbClr val="0033CC"/>
              </a:solidFill>
              <a:latin typeface="Trebuchet MS"/>
              <a:ea typeface="Trebuchet MS"/>
              <a:cs typeface="Trebuchet MS"/>
              <a:sym typeface="Trebuchet MS"/>
            </a:endParaRPr>
          </a:p>
          <a:p>
            <a:pPr marL="0" marR="0" lvl="0" indent="0" algn="just" rtl="0">
              <a:lnSpc>
                <a:spcPct val="100000"/>
              </a:lnSpc>
              <a:spcBef>
                <a:spcPts val="0"/>
              </a:spcBef>
              <a:spcAft>
                <a:spcPts val="0"/>
              </a:spcAft>
              <a:buNone/>
            </a:pPr>
            <a:r>
              <a:rPr lang="en-IN" sz="1800" b="0" i="0" u="none" strike="noStrike" cap="none">
                <a:solidFill>
                  <a:srgbClr val="0033CC"/>
                </a:solidFill>
                <a:latin typeface="Trebuchet MS"/>
                <a:ea typeface="Trebuchet MS"/>
                <a:cs typeface="Trebuchet MS"/>
                <a:sym typeface="Trebuchet MS"/>
              </a:rPr>
              <a:t>Provide a glimpse of Future work.</a:t>
            </a: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r>
              <a:rPr lang="en-IN" sz="1800" b="0" i="0" u="none" strike="noStrike" cap="none">
                <a:solidFill>
                  <a:srgbClr val="0033CC"/>
                </a:solidFill>
                <a:latin typeface="Trebuchet MS"/>
                <a:ea typeface="Trebuchet MS"/>
                <a:cs typeface="Trebuchet MS"/>
                <a:sym typeface="Trebuchet MS"/>
              </a:rPr>
              <a:t> </a:t>
            </a: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3"/>
          <p:cNvSpPr/>
          <p:nvPr/>
        </p:nvSpPr>
        <p:spPr>
          <a:xfrm>
            <a:off x="1523880" y="1581120"/>
            <a:ext cx="7618680" cy="35280"/>
          </a:xfrm>
          <a:prstGeom prst="rect">
            <a:avLst/>
          </a:prstGeom>
          <a:solidFill>
            <a:srgbClr val="33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23"/>
          <p:cNvSpPr/>
          <p:nvPr/>
        </p:nvSpPr>
        <p:spPr>
          <a:xfrm>
            <a:off x="1371600" y="1143000"/>
            <a:ext cx="7770960" cy="46044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2400"/>
              <a:buFont typeface="Arial"/>
              <a:buNone/>
            </a:pPr>
            <a:r>
              <a:rPr lang="en-IN" sz="2400" b="0" i="0" u="none" strike="noStrike" cap="none">
                <a:solidFill>
                  <a:srgbClr val="FF0000"/>
                </a:solidFill>
                <a:latin typeface="Trebuchet MS"/>
                <a:ea typeface="Trebuchet MS"/>
                <a:cs typeface="Trebuchet MS"/>
                <a:sym typeface="Trebuchet MS"/>
              </a:rPr>
              <a:t>References</a:t>
            </a:r>
            <a:endParaRPr sz="1800" b="0" i="0" u="none" strike="noStrike" cap="none">
              <a:solidFill>
                <a:srgbClr val="000000"/>
              </a:solidFill>
              <a:latin typeface="Arial"/>
              <a:ea typeface="Arial"/>
              <a:cs typeface="Arial"/>
              <a:sym typeface="Arial"/>
            </a:endParaRPr>
          </a:p>
        </p:txBody>
      </p:sp>
      <p:sp>
        <p:nvSpPr>
          <p:cNvPr id="137" name="Google Shape;137;p23"/>
          <p:cNvSpPr/>
          <p:nvPr/>
        </p:nvSpPr>
        <p:spPr>
          <a:xfrm>
            <a:off x="453886" y="1933902"/>
            <a:ext cx="6766721" cy="4541459"/>
          </a:xfrm>
          <a:prstGeom prst="rect">
            <a:avLst/>
          </a:prstGeom>
          <a:noFill/>
          <a:ln>
            <a:noFill/>
          </a:ln>
        </p:spPr>
        <p:txBody>
          <a:bodyPr spcFirstLastPara="1" wrap="square" lIns="90000" tIns="45000" rIns="90000" bIns="45000" anchor="ctr" anchorCtr="0">
            <a:noAutofit/>
          </a:bodyPr>
          <a:lstStyle/>
          <a:p>
            <a:pPr fontAlgn="base"/>
            <a:r>
              <a:rPr lang="en-IN" dirty="0"/>
              <a:t>Xinyi Li1 , Yinchuan Li2,1 , </a:t>
            </a:r>
            <a:r>
              <a:rPr lang="en-IN" dirty="0" err="1"/>
              <a:t>Hongyang</a:t>
            </a:r>
            <a:r>
              <a:rPr lang="en-IN" dirty="0"/>
              <a:t> Yang1 , </a:t>
            </a:r>
            <a:r>
              <a:rPr lang="en-IN" dirty="0" err="1"/>
              <a:t>Liuqing</a:t>
            </a:r>
            <a:r>
              <a:rPr lang="en-IN" dirty="0"/>
              <a:t> Yang1 , Xiao-Yang Liu1 , “DP-LSTM: Differential Privacy-inspired LSTM for Stock Prediction Using Financial News ” Phil. Trans. Roy. Soc. London, vol. A247, pp. 529–551, April 1955. </a:t>
            </a:r>
            <a:r>
              <a:rPr lang="en-IN" i="1" dirty="0"/>
              <a:t>(references)</a:t>
            </a:r>
            <a:endParaRPr lang="en-IN" dirty="0"/>
          </a:p>
          <a:p>
            <a:pPr fontAlgn="base"/>
            <a:r>
              <a:rPr lang="en-IN" dirty="0" err="1"/>
              <a:t>Siyuan</a:t>
            </a:r>
            <a:r>
              <a:rPr lang="en-IN" dirty="0"/>
              <a:t> Liu, </a:t>
            </a:r>
            <a:r>
              <a:rPr lang="en-IN" dirty="0" err="1"/>
              <a:t>Guangzhong</a:t>
            </a:r>
            <a:r>
              <a:rPr lang="en-IN" dirty="0"/>
              <a:t> Liao, </a:t>
            </a:r>
            <a:r>
              <a:rPr lang="en-IN" dirty="0" err="1"/>
              <a:t>Yifan</a:t>
            </a:r>
            <a:r>
              <a:rPr lang="en-IN" dirty="0"/>
              <a:t> Ding, " Stock Transaction Prediction </a:t>
            </a:r>
            <a:r>
              <a:rPr lang="en-IN" dirty="0" err="1"/>
              <a:t>Modeling</a:t>
            </a:r>
            <a:r>
              <a:rPr lang="en-IN" dirty="0"/>
              <a:t> and Analysis Based on LSTM ", 2018 13th IEEE Conference on Industrial Electronics and Applications(ICIEA), DOI:10.1109/ICIEA.2018.8398183K. Elissa, “Title of paper if known,” unpublished.</a:t>
            </a:r>
          </a:p>
          <a:p>
            <a:pPr fontAlgn="base"/>
            <a:r>
              <a:rPr lang="en-IN" dirty="0" err="1"/>
              <a:t>Tingwei</a:t>
            </a:r>
            <a:r>
              <a:rPr lang="en-IN" dirty="0"/>
              <a:t> Gao, </a:t>
            </a:r>
            <a:r>
              <a:rPr lang="en-IN" dirty="0" err="1"/>
              <a:t>Yueting</a:t>
            </a:r>
            <a:r>
              <a:rPr lang="en-IN" dirty="0"/>
              <a:t> Chai , Yi Liu, "Applying long short term memory neural networks for predicting stock closing price", 2017 8th IEEE International Conference on Software Engineering and Service Science (ICSESS), DOI: 10.1109/ICSESS.2017.8342981Y. Yorozu, M. Hirano, K. Oka, and Y. Tagawa, “Electron spectroscopy studies on magneto-optical media and plastic substrate interface,” IEEE Translate. J. </a:t>
            </a:r>
            <a:r>
              <a:rPr lang="en-IN" dirty="0" err="1"/>
              <a:t>Magn</a:t>
            </a:r>
            <a:r>
              <a:rPr lang="en-IN" dirty="0"/>
              <a:t>. Japan, vol. 2, pp. 740–741, August 1987 [Digests 9th Annual Conf. Magnetics Japan, p. 301, 1982].</a:t>
            </a:r>
          </a:p>
          <a:p>
            <a:r>
              <a:rPr lang="en-IN" dirty="0"/>
              <a:t>   </a:t>
            </a:r>
          </a:p>
          <a:p>
            <a:r>
              <a:rPr lang="en-IN" dirty="0"/>
              <a:t>[6]    Abadi, Martin, et al. “Deep learning with differential privacy.” </a:t>
            </a:r>
          </a:p>
          <a:p>
            <a:r>
              <a:rPr lang="en-IN" dirty="0"/>
              <a:t>         Proceedings of the 2016 ACM SIGSAC Conference on Computer and </a:t>
            </a:r>
          </a:p>
          <a:p>
            <a:r>
              <a:rPr lang="en-IN" dirty="0"/>
              <a:t>           Communications Security, ACM, 2016.</a:t>
            </a:r>
          </a:p>
          <a:p>
            <a:br>
              <a:rPr lang="en-IN" dirty="0"/>
            </a:br>
            <a:br>
              <a:rPr lang="en-IN" dirty="0"/>
            </a:br>
            <a:endParaRPr b="0"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614</Words>
  <Application>Microsoft Macintosh PowerPoint</Application>
  <PresentationFormat>On-screen Show (4:3)</PresentationFormat>
  <Paragraphs>48</Paragraphs>
  <Slides>10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Times New Roman</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Darshil Shah</cp:lastModifiedBy>
  <cp:revision>15</cp:revision>
  <dcterms:modified xsi:type="dcterms:W3CDTF">2021-04-30T06:43:11Z</dcterms:modified>
</cp:coreProperties>
</file>