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68" r:id="rId2"/>
    <p:sldId id="995" r:id="rId3"/>
    <p:sldId id="982" r:id="rId4"/>
    <p:sldId id="1003" r:id="rId5"/>
    <p:sldId id="1004" r:id="rId6"/>
    <p:sldId id="985" r:id="rId7"/>
    <p:sldId id="1001" r:id="rId8"/>
    <p:sldId id="1005" r:id="rId9"/>
  </p:sldIdLst>
  <p:sldSz cx="12188825" cy="6858000"/>
  <p:notesSz cx="5254625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6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8"/>
    <a:srgbClr val="FFFDFE"/>
    <a:srgbClr val="CC0000"/>
    <a:srgbClr val="CCCEFF"/>
    <a:srgbClr val="EAECFF"/>
    <a:srgbClr val="E7E8FF"/>
    <a:srgbClr val="003062"/>
    <a:srgbClr val="002E62"/>
    <a:srgbClr val="0000FE"/>
    <a:srgbClr val="005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1" autoAdjust="0"/>
  </p:normalViewPr>
  <p:slideViewPr>
    <p:cSldViewPr>
      <p:cViewPr varScale="1">
        <p:scale>
          <a:sx n="75" d="100"/>
          <a:sy n="75" d="100"/>
        </p:scale>
        <p:origin x="946" y="4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736"/>
        <p:guide pos="165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DE2BB975-BC48-4A54-9DB9-1D98A3BD8AF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D77DD8E-76B7-4AAB-B3D3-43AF5B3F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FEC75DBB-33C1-441A-BC8F-71ADB16516D8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8288" y="650875"/>
            <a:ext cx="5791201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63" tIns="39831" rIns="79663" bIns="398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25463" y="4126230"/>
            <a:ext cx="4203700" cy="3909060"/>
          </a:xfrm>
          <a:prstGeom prst="rect">
            <a:avLst/>
          </a:prstGeom>
        </p:spPr>
        <p:txBody>
          <a:bodyPr vert="horz" lIns="79663" tIns="39831" rIns="79663" bIns="39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417E1D1-D990-41C4-8FB6-D70E09B60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8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3091" y="5806440"/>
            <a:ext cx="859535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0" y="205759"/>
            <a:ext cx="9751060" cy="776921"/>
          </a:xfr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04721" y="1470930"/>
            <a:ext cx="11477810" cy="4846320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63550" indent="-6350">
              <a:spcBef>
                <a:spcPts val="200"/>
              </a:spcBef>
              <a:buFontTx/>
              <a:buNone/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400800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74024" y="45720"/>
            <a:ext cx="859535" cy="86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40000"/>
              <a:lumOff val="60000"/>
            </a:schemeClr>
          </a:fgClr>
          <a:bgClr>
            <a:srgbClr val="FFFD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top10vpn.com/tools/what-is-my-dns-server/" TargetMode="External"/><Relationship Id="rId4" Type="http://schemas.openxmlformats.org/officeDocument/2006/relationships/hyperlink" Target="http://www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Internet Addresses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All devices </a:t>
            </a:r>
            <a:r>
              <a:rPr lang="en-US" sz="2400" dirty="0">
                <a:solidFill>
                  <a:schemeClr val="bg1"/>
                </a:solidFill>
              </a:rPr>
              <a:t>connected to the Internet are called </a:t>
            </a:r>
            <a:r>
              <a:rPr lang="en-US" sz="2400" dirty="0" smtClean="0">
                <a:solidFill>
                  <a:schemeClr val="bg1"/>
                </a:solidFill>
              </a:rPr>
              <a:t>nodes and nodes </a:t>
            </a:r>
            <a:r>
              <a:rPr lang="en-US" sz="2400" dirty="0">
                <a:solidFill>
                  <a:schemeClr val="bg1"/>
                </a:solidFill>
              </a:rPr>
              <a:t>that are computers are </a:t>
            </a:r>
            <a:r>
              <a:rPr lang="en-US" sz="2400" dirty="0" smtClean="0">
                <a:solidFill>
                  <a:schemeClr val="bg1"/>
                </a:solidFill>
              </a:rPr>
              <a:t>called hosts.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Each </a:t>
            </a:r>
            <a:r>
              <a:rPr lang="en-US" sz="2400" dirty="0" smtClean="0">
                <a:solidFill>
                  <a:schemeClr val="bg1"/>
                </a:solidFill>
              </a:rPr>
              <a:t>node/host </a:t>
            </a:r>
            <a:r>
              <a:rPr lang="en-US" sz="2400" dirty="0">
                <a:solidFill>
                  <a:schemeClr val="bg1"/>
                </a:solidFill>
              </a:rPr>
              <a:t>is identified by </a:t>
            </a:r>
            <a:r>
              <a:rPr lang="en-US" sz="2400" dirty="0" smtClean="0">
                <a:solidFill>
                  <a:schemeClr val="bg1"/>
                </a:solidFill>
              </a:rPr>
              <a:t>a unique </a:t>
            </a:r>
            <a:r>
              <a:rPr lang="en-US" sz="2400" dirty="0">
                <a:solidFill>
                  <a:schemeClr val="bg1"/>
                </a:solidFill>
              </a:rPr>
              <a:t>number called an </a:t>
            </a:r>
            <a:r>
              <a:rPr lang="en-US" sz="2400" b="1" dirty="0" smtClean="0">
                <a:solidFill>
                  <a:schemeClr val="bg1"/>
                </a:solidFill>
              </a:rPr>
              <a:t>Internet address (IP Address)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IPv4 addresses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  An IPv4 address is normally written as four unsigned bytes, each ranging from 0 to </a:t>
            </a:r>
            <a:r>
              <a:rPr lang="en-US" sz="2000" dirty="0" smtClean="0">
                <a:solidFill>
                  <a:schemeClr val="bg1"/>
                </a:solidFill>
              </a:rPr>
              <a:t>255, with </a:t>
            </a:r>
            <a:r>
              <a:rPr lang="en-US" sz="2000" dirty="0">
                <a:solidFill>
                  <a:schemeClr val="bg1"/>
                </a:solidFill>
              </a:rPr>
              <a:t>the most significant byte </a:t>
            </a:r>
            <a:r>
              <a:rPr lang="en-US" sz="2000" dirty="0" smtClean="0">
                <a:solidFill>
                  <a:schemeClr val="bg1"/>
                </a:solidFill>
              </a:rPr>
              <a:t>first i.e. 152.19.134.132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smtClean="0">
                <a:solidFill>
                  <a:schemeClr val="bg1"/>
                </a:solidFill>
              </a:rPr>
              <a:t>This notation is called </a:t>
            </a:r>
            <a:r>
              <a:rPr lang="en-US" sz="2000" dirty="0">
                <a:solidFill>
                  <a:schemeClr val="bg1"/>
                </a:solidFill>
              </a:rPr>
              <a:t>the dotted quad </a:t>
            </a:r>
            <a:r>
              <a:rPr lang="en-US" sz="2000" dirty="0" smtClean="0">
                <a:solidFill>
                  <a:schemeClr val="bg1"/>
                </a:solidFill>
              </a:rPr>
              <a:t>format (dotted decimal format).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IPv6 addresses:</a:t>
            </a:r>
            <a:r>
              <a:rPr lang="en-US" sz="2000" dirty="0" smtClean="0">
                <a:solidFill>
                  <a:schemeClr val="bg1"/>
                </a:solidFill>
              </a:rPr>
              <a:t> An </a:t>
            </a:r>
            <a:r>
              <a:rPr lang="en-US" sz="2000" dirty="0">
                <a:solidFill>
                  <a:schemeClr val="bg1"/>
                </a:solidFill>
              </a:rPr>
              <a:t>IPv6 address is normally written as eight blocks of four hexadecimal digits </a:t>
            </a:r>
            <a:r>
              <a:rPr lang="en-US" sz="2000" dirty="0" smtClean="0">
                <a:solidFill>
                  <a:schemeClr val="bg1"/>
                </a:solidFill>
              </a:rPr>
              <a:t>separated by colons i.e. 2400:CB00:2048:0001:0000:0000:6CA2:C665 == 2400:CB00:2048:1:0:0:6CA2:C665 == 2400:CB00:2048:1::6CA2:C665.</a:t>
            </a:r>
          </a:p>
        </p:txBody>
      </p:sp>
    </p:spTree>
    <p:extLst>
      <p:ext uri="{BB962C8B-B14F-4D97-AF65-F5344CB8AC3E}">
        <p14:creationId xmlns:p14="http://schemas.microsoft.com/office/powerpoint/2010/main" val="28150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Domain Name System (DNS)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75422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IP </a:t>
            </a:r>
            <a:r>
              <a:rPr lang="en-US" sz="2400" dirty="0">
                <a:solidFill>
                  <a:schemeClr val="bg1"/>
                </a:solidFill>
              </a:rPr>
              <a:t>addresses are great for </a:t>
            </a:r>
            <a:r>
              <a:rPr lang="en-US" sz="2400" dirty="0" smtClean="0">
                <a:solidFill>
                  <a:schemeClr val="bg1"/>
                </a:solidFill>
              </a:rPr>
              <a:t>computers; however, an IP </a:t>
            </a:r>
            <a:r>
              <a:rPr lang="en-US" sz="2400" dirty="0">
                <a:solidFill>
                  <a:schemeClr val="bg1"/>
                </a:solidFill>
              </a:rPr>
              <a:t>address, which can have as many as 12 decimal digits, is beyond </a:t>
            </a:r>
            <a:r>
              <a:rPr lang="en-US" sz="2400" dirty="0" smtClean="0">
                <a:solidFill>
                  <a:schemeClr val="bg1"/>
                </a:solidFill>
              </a:rPr>
              <a:t>the capacity </a:t>
            </a:r>
            <a:r>
              <a:rPr lang="en-US" sz="2400" dirty="0">
                <a:solidFill>
                  <a:schemeClr val="bg1"/>
                </a:solidFill>
              </a:rPr>
              <a:t>of most humans to </a:t>
            </a:r>
            <a:r>
              <a:rPr lang="en-US" sz="2400" dirty="0" smtClean="0">
                <a:solidFill>
                  <a:schemeClr val="bg1"/>
                </a:solidFill>
              </a:rPr>
              <a:t>remember.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To overcome this issue </a:t>
            </a:r>
            <a:r>
              <a:rPr lang="en-US" sz="2400" b="1" dirty="0" smtClean="0">
                <a:solidFill>
                  <a:schemeClr val="bg1"/>
                </a:solidFill>
              </a:rPr>
              <a:t>Domain </a:t>
            </a:r>
            <a:r>
              <a:rPr lang="en-US" sz="2400" b="1" dirty="0">
                <a:solidFill>
                  <a:schemeClr val="bg1"/>
                </a:solidFill>
              </a:rPr>
              <a:t>Name System (DNS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is introduced. </a:t>
            </a:r>
            <a:r>
              <a:rPr lang="en-US" sz="2400" dirty="0">
                <a:solidFill>
                  <a:schemeClr val="bg1"/>
                </a:solidFill>
              </a:rPr>
              <a:t>DNS associates hostnames that humans </a:t>
            </a:r>
            <a:r>
              <a:rPr lang="en-US" sz="2400" dirty="0" smtClean="0">
                <a:solidFill>
                  <a:schemeClr val="bg1"/>
                </a:solidFill>
              </a:rPr>
              <a:t>can remember </a:t>
            </a:r>
            <a:r>
              <a:rPr lang="en-US" sz="2400" dirty="0">
                <a:solidFill>
                  <a:schemeClr val="bg1"/>
                </a:solidFill>
              </a:rPr>
              <a:t>(such as </a:t>
            </a:r>
            <a:r>
              <a:rPr lang="en-US" sz="2400" dirty="0" smtClean="0">
                <a:solidFill>
                  <a:schemeClr val="bg1"/>
                </a:solidFill>
              </a:rPr>
              <a:t>google.com) </a:t>
            </a:r>
            <a:r>
              <a:rPr lang="en-US" sz="2400" dirty="0">
                <a:solidFill>
                  <a:schemeClr val="bg1"/>
                </a:solidFill>
              </a:rPr>
              <a:t>with IP addresses that computers can </a:t>
            </a:r>
            <a:r>
              <a:rPr lang="en-US" sz="2400" dirty="0" smtClean="0">
                <a:solidFill>
                  <a:schemeClr val="bg1"/>
                </a:solidFill>
              </a:rPr>
              <a:t>remember (such </a:t>
            </a:r>
            <a:r>
              <a:rPr lang="en-US" sz="2400" dirty="0">
                <a:solidFill>
                  <a:schemeClr val="bg1"/>
                </a:solidFill>
              </a:rPr>
              <a:t>as </a:t>
            </a:r>
            <a:r>
              <a:rPr lang="en-US" sz="2400" dirty="0" smtClean="0">
                <a:solidFill>
                  <a:schemeClr val="bg1"/>
                </a:solidFill>
              </a:rPr>
              <a:t>10.5.2.3).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Each server have at least one hostname; if </a:t>
            </a:r>
            <a:r>
              <a:rPr lang="en-US" sz="2400" dirty="0">
                <a:solidFill>
                  <a:schemeClr val="bg1"/>
                </a:solidFill>
              </a:rPr>
              <a:t>one name maps to multiple IP addresses. It is then the responsibility </a:t>
            </a:r>
            <a:r>
              <a:rPr lang="en-US" sz="2400" dirty="0" smtClean="0">
                <a:solidFill>
                  <a:schemeClr val="bg1"/>
                </a:solidFill>
              </a:rPr>
              <a:t>of the </a:t>
            </a:r>
            <a:r>
              <a:rPr lang="en-US" sz="2400" dirty="0">
                <a:solidFill>
                  <a:schemeClr val="bg1"/>
                </a:solidFill>
              </a:rPr>
              <a:t>DNS server to randomly choose machines to respond to each </a:t>
            </a:r>
            <a:r>
              <a:rPr lang="en-US" sz="2400" dirty="0" smtClean="0">
                <a:solidFill>
                  <a:schemeClr val="bg1"/>
                </a:solidFill>
              </a:rPr>
              <a:t>request.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86" y="472337"/>
            <a:ext cx="3838202" cy="304530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94612" y="3705311"/>
            <a:ext cx="4087918" cy="269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Check Your DNS Server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nslookup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www.google.com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</a:rPr>
              <a:t>cmd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ipconfig/all (</a:t>
            </a:r>
            <a:r>
              <a:rPr lang="en-US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ifconfig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/all)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  <a:hlinkClick r:id="rId5"/>
              </a:rPr>
              <a:t>https://www.top10vpn.com/tools/what-is-my-dns-server</a:t>
            </a:r>
            <a:r>
              <a:rPr lang="en-US" b="1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ipconfig /</a:t>
            </a:r>
            <a:r>
              <a:rPr lang="en-US" b="1" dirty="0" err="1" smtClean="0">
                <a:solidFill>
                  <a:schemeClr val="bg1"/>
                </a:solidFill>
              </a:rPr>
              <a:t>displaydns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chrome://net-internals/#dns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51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6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The InetAddress Class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74660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java.net.InetAddress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class is Java’s </a:t>
            </a:r>
            <a:r>
              <a:rPr lang="en-US" sz="2400" dirty="0" smtClean="0">
                <a:solidFill>
                  <a:schemeClr val="bg1"/>
                </a:solidFill>
              </a:rPr>
              <a:t>high-level representation </a:t>
            </a:r>
            <a:r>
              <a:rPr lang="en-US" sz="2400" dirty="0">
                <a:solidFill>
                  <a:schemeClr val="bg1"/>
                </a:solidFill>
              </a:rPr>
              <a:t>of an IP </a:t>
            </a:r>
            <a:r>
              <a:rPr lang="en-US" sz="2400" dirty="0" smtClean="0">
                <a:solidFill>
                  <a:schemeClr val="bg1"/>
                </a:solidFill>
              </a:rPr>
              <a:t>address, both </a:t>
            </a:r>
            <a:r>
              <a:rPr lang="en-US" sz="2400" dirty="0">
                <a:solidFill>
                  <a:schemeClr val="bg1"/>
                </a:solidFill>
              </a:rPr>
              <a:t>IPv4 and </a:t>
            </a:r>
            <a:r>
              <a:rPr lang="en-US" sz="2400" dirty="0" smtClean="0">
                <a:solidFill>
                  <a:schemeClr val="bg1"/>
                </a:solidFill>
              </a:rPr>
              <a:t>IPv6.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There </a:t>
            </a:r>
            <a:r>
              <a:rPr lang="en-US" sz="2400" dirty="0">
                <a:solidFill>
                  <a:schemeClr val="bg1"/>
                </a:solidFill>
              </a:rPr>
              <a:t>are no public constructors in the InetAddress class. Instead, InetAddress </a:t>
            </a:r>
            <a:r>
              <a:rPr lang="en-US" sz="2400" dirty="0" smtClean="0">
                <a:solidFill>
                  <a:schemeClr val="bg1"/>
                </a:solidFill>
              </a:rPr>
              <a:t>has </a:t>
            </a:r>
            <a:r>
              <a:rPr lang="en-US" sz="2400" b="1" dirty="0" smtClean="0">
                <a:solidFill>
                  <a:schemeClr val="bg1"/>
                </a:solidFill>
              </a:rPr>
              <a:t>static </a:t>
            </a:r>
            <a:r>
              <a:rPr lang="en-US" sz="2400" b="1" dirty="0">
                <a:solidFill>
                  <a:schemeClr val="bg1"/>
                </a:solidFill>
              </a:rPr>
              <a:t>factory methods </a:t>
            </a:r>
            <a:r>
              <a:rPr lang="en-US" sz="2400" dirty="0">
                <a:solidFill>
                  <a:schemeClr val="bg1"/>
                </a:solidFill>
              </a:rPr>
              <a:t>that connect to a DNS server to resolve a </a:t>
            </a:r>
            <a:r>
              <a:rPr lang="en-US" sz="2400" dirty="0" smtClean="0">
                <a:solidFill>
                  <a:schemeClr val="bg1"/>
                </a:solidFill>
              </a:rPr>
              <a:t>hostname.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most common </a:t>
            </a:r>
            <a:r>
              <a:rPr lang="en-US" sz="2400" dirty="0">
                <a:solidFill>
                  <a:schemeClr val="bg1"/>
                </a:solidFill>
              </a:rPr>
              <a:t>is </a:t>
            </a:r>
            <a:r>
              <a:rPr lang="en-US" sz="2400" b="1" dirty="0" err="1">
                <a:solidFill>
                  <a:schemeClr val="bg1"/>
                </a:solidFill>
              </a:rPr>
              <a:t>InetAddress.getByName</a:t>
            </a:r>
            <a:r>
              <a:rPr lang="en-US" sz="2400" b="1" dirty="0" smtClean="0">
                <a:solidFill>
                  <a:schemeClr val="bg1"/>
                </a:solidFill>
              </a:rPr>
              <a:t>()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It methods makes </a:t>
            </a:r>
            <a:r>
              <a:rPr lang="en-US" sz="2400" dirty="0">
                <a:solidFill>
                  <a:schemeClr val="bg1"/>
                </a:solidFill>
              </a:rPr>
              <a:t>a connection to the local DNS server to look up the name and the </a:t>
            </a:r>
            <a:r>
              <a:rPr lang="en-US" sz="2400" dirty="0" smtClean="0">
                <a:solidFill>
                  <a:schemeClr val="bg1"/>
                </a:solidFill>
              </a:rPr>
              <a:t>numeric address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</a:rPr>
              <a:t>the DNS server can’t find </a:t>
            </a:r>
            <a:r>
              <a:rPr lang="en-US" sz="2400" dirty="0" smtClean="0">
                <a:solidFill>
                  <a:schemeClr val="bg1"/>
                </a:solidFill>
              </a:rPr>
              <a:t>the address</a:t>
            </a:r>
            <a:r>
              <a:rPr lang="en-US" sz="2400" dirty="0">
                <a:solidFill>
                  <a:schemeClr val="bg1"/>
                </a:solidFill>
              </a:rPr>
              <a:t>, this method throws an </a:t>
            </a:r>
            <a:r>
              <a:rPr lang="en-US" sz="2400" dirty="0" err="1" smtClean="0">
                <a:solidFill>
                  <a:schemeClr val="bg1"/>
                </a:solidFill>
              </a:rPr>
              <a:t>UnknownHostException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813544" y="469419"/>
            <a:ext cx="4148267" cy="4635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A </a:t>
            </a:r>
            <a:r>
              <a:rPr lang="en-IN" b="1" dirty="0"/>
              <a:t>program that prints the </a:t>
            </a:r>
            <a:r>
              <a:rPr lang="en-IN" b="1" dirty="0" smtClean="0"/>
              <a:t>IP address </a:t>
            </a:r>
            <a:r>
              <a:rPr lang="en-IN" b="1" dirty="0"/>
              <a:t>of </a:t>
            </a:r>
            <a:r>
              <a:rPr lang="en-IN" b="1" dirty="0" smtClean="0"/>
              <a:t>www.google.com</a:t>
            </a:r>
            <a:endParaRPr lang="en-IN" b="1" dirty="0"/>
          </a:p>
          <a:p>
            <a:r>
              <a:rPr lang="en-IN" dirty="0"/>
              <a:t>import java.net.*;</a:t>
            </a:r>
          </a:p>
          <a:p>
            <a:r>
              <a:rPr lang="en-IN" dirty="0"/>
              <a:t>public class </a:t>
            </a:r>
            <a:r>
              <a:rPr lang="en-IN" dirty="0" err="1" smtClean="0"/>
              <a:t>GoogleByName</a:t>
            </a: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r>
              <a:rPr lang="en-IN" dirty="0"/>
              <a:t> public static void main 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try {</a:t>
            </a:r>
          </a:p>
          <a:p>
            <a:r>
              <a:rPr lang="en-IN" dirty="0"/>
              <a:t> </a:t>
            </a:r>
            <a:r>
              <a:rPr lang="en-IN" dirty="0" err="1"/>
              <a:t>InetAddress</a:t>
            </a:r>
            <a:r>
              <a:rPr lang="en-IN" dirty="0"/>
              <a:t> address = </a:t>
            </a:r>
            <a:r>
              <a:rPr lang="en-IN" dirty="0" err="1"/>
              <a:t>InetAddress.getByName</a:t>
            </a:r>
            <a:r>
              <a:rPr lang="en-IN" dirty="0"/>
              <a:t>("</a:t>
            </a:r>
            <a:r>
              <a:rPr lang="en-IN" dirty="0" smtClean="0"/>
              <a:t>www.google.com</a:t>
            </a:r>
            <a:r>
              <a:rPr lang="en-IN" dirty="0"/>
              <a:t>");</a:t>
            </a:r>
          </a:p>
          <a:p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(address);</a:t>
            </a:r>
          </a:p>
          <a:p>
            <a:r>
              <a:rPr lang="en-IN" dirty="0"/>
              <a:t> } catch (</a:t>
            </a:r>
            <a:r>
              <a:rPr lang="en-IN" dirty="0" err="1"/>
              <a:t>UnknownHostException</a:t>
            </a:r>
            <a:r>
              <a:rPr lang="en-IN" dirty="0"/>
              <a:t> ex) {</a:t>
            </a:r>
          </a:p>
          <a:p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("Could not find www.oreilly.com");</a:t>
            </a:r>
          </a:p>
          <a:p>
            <a:r>
              <a:rPr lang="en-IN" dirty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4522" y="5181608"/>
            <a:ext cx="5377289" cy="1339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You can also do Reverse Lookup with this method</a:t>
            </a:r>
          </a:p>
          <a:p>
            <a:r>
              <a:rPr lang="en-US" dirty="0" err="1" smtClean="0"/>
              <a:t>InetAddress.getBy</a:t>
            </a:r>
            <a:r>
              <a:rPr lang="en-US" dirty="0" smtClean="0"/>
              <a:t> </a:t>
            </a:r>
            <a:r>
              <a:rPr lang="en-US" dirty="0"/>
              <a:t>Name(): InetAddress address = </a:t>
            </a:r>
            <a:r>
              <a:rPr lang="en-US" dirty="0" err="1"/>
              <a:t>InetAddress.getByName</a:t>
            </a:r>
            <a:r>
              <a:rPr lang="en-US" dirty="0"/>
              <a:t>("208.201.239.100");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address.getHostName</a:t>
            </a:r>
            <a:r>
              <a:rPr lang="en-US" dirty="0"/>
              <a:t>());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567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6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Factory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Methods of InetAddress Class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9129" y="1117726"/>
            <a:ext cx="6932183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34263" y="1203392"/>
            <a:ext cx="4148267" cy="4419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Get Local Host Address</a:t>
            </a:r>
          </a:p>
          <a:p>
            <a:endParaRPr lang="en-IN" b="1" dirty="0" smtClean="0"/>
          </a:p>
          <a:p>
            <a:r>
              <a:rPr lang="en-IN" dirty="0" smtClean="0"/>
              <a:t>import </a:t>
            </a:r>
            <a:r>
              <a:rPr lang="en-IN" dirty="0"/>
              <a:t>java.net.*;</a:t>
            </a:r>
          </a:p>
          <a:p>
            <a:r>
              <a:rPr lang="en-IN" dirty="0"/>
              <a:t>public class </a:t>
            </a:r>
            <a:r>
              <a:rPr lang="en-IN" dirty="0" err="1" smtClean="0"/>
              <a:t>MyLocalAddress</a:t>
            </a: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r>
              <a:rPr lang="en-IN" dirty="0"/>
              <a:t> public static void main 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try {</a:t>
            </a:r>
          </a:p>
          <a:p>
            <a:r>
              <a:rPr lang="en-IN" dirty="0"/>
              <a:t> </a:t>
            </a:r>
            <a:r>
              <a:rPr lang="en-IN" dirty="0" err="1"/>
              <a:t>InetAddress</a:t>
            </a:r>
            <a:r>
              <a:rPr lang="en-IN" dirty="0"/>
              <a:t> address = </a:t>
            </a:r>
            <a:r>
              <a:rPr lang="en-IN" dirty="0" err="1"/>
              <a:t>InetAddress.getLocalHost</a:t>
            </a:r>
            <a:r>
              <a:rPr lang="en-IN" dirty="0"/>
              <a:t>();</a:t>
            </a:r>
          </a:p>
          <a:p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(address);</a:t>
            </a:r>
          </a:p>
          <a:p>
            <a:r>
              <a:rPr lang="en-IN" dirty="0" smtClean="0"/>
              <a:t>} </a:t>
            </a:r>
            <a:r>
              <a:rPr lang="en-IN" dirty="0"/>
              <a:t>catch (</a:t>
            </a:r>
            <a:r>
              <a:rPr lang="en-IN" dirty="0" err="1"/>
              <a:t>UnknownHostException</a:t>
            </a:r>
            <a:r>
              <a:rPr lang="en-IN" dirty="0"/>
              <a:t> ex) {</a:t>
            </a:r>
          </a:p>
          <a:p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("Could not find this computer's address.");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87886"/>
              </p:ext>
            </p:extLst>
          </p:nvPr>
        </p:nvGraphicFramePr>
        <p:xfrm>
          <a:off x="609600" y="1203266"/>
          <a:ext cx="6898715" cy="51975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34690"/>
                <a:gridCol w="4264025"/>
              </a:tblGrid>
              <a:tr h="103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public static InetAddress </a:t>
                      </a:r>
                      <a:r>
                        <a:rPr lang="en-US" sz="1600" dirty="0" err="1">
                          <a:effectLst/>
                        </a:rPr>
                        <a:t>getLocalHost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This method returns the instance of InetAddress containing the local hostname and address.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</a:tr>
              <a:tr h="103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public static InetAddress </a:t>
                      </a:r>
                      <a:r>
                        <a:rPr lang="en-US" sz="1600" dirty="0" err="1">
                          <a:effectLst/>
                        </a:rPr>
                        <a:t>getByName</a:t>
                      </a:r>
                      <a:r>
                        <a:rPr lang="en-US" sz="1600" dirty="0">
                          <a:effectLst/>
                        </a:rPr>
                        <a:t>( String host 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This method returns the instance of InetAddress containing IP and Host name of host represented by host argument.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</a:tr>
              <a:tr h="103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public static InetAddress[] </a:t>
                      </a:r>
                      <a:r>
                        <a:rPr lang="en-US" sz="1600" dirty="0" err="1">
                          <a:effectLst/>
                        </a:rPr>
                        <a:t>getAllByName</a:t>
                      </a:r>
                      <a:r>
                        <a:rPr lang="en-US" sz="1600" dirty="0">
                          <a:effectLst/>
                        </a:rPr>
                        <a:t>( String </a:t>
                      </a:r>
                      <a:r>
                        <a:rPr lang="en-US" sz="1600" dirty="0" err="1">
                          <a:effectLst/>
                        </a:rPr>
                        <a:t>hostName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This method returns the array of the instance of InetAddress class which contains IP addresses.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</a:tr>
              <a:tr h="103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public static InetAddress </a:t>
                      </a:r>
                      <a:r>
                        <a:rPr lang="en-US" sz="1600" dirty="0" err="1">
                          <a:effectLst/>
                        </a:rPr>
                        <a:t>getByAddress</a:t>
                      </a:r>
                      <a:r>
                        <a:rPr lang="en-US" sz="1600" dirty="0">
                          <a:effectLst/>
                        </a:rPr>
                        <a:t>( byte </a:t>
                      </a:r>
                      <a:r>
                        <a:rPr lang="en-US" sz="1600" dirty="0" err="1">
                          <a:effectLst/>
                        </a:rPr>
                        <a:t>IPAddress</a:t>
                      </a:r>
                      <a:r>
                        <a:rPr lang="en-US" sz="1600" dirty="0">
                          <a:effectLst/>
                        </a:rPr>
                        <a:t>[] 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This method returns an InetAddress object created from the raw IP address.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</a:tr>
              <a:tr h="103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public static InetAddress </a:t>
                      </a:r>
                      <a:r>
                        <a:rPr lang="en-US" sz="1600" dirty="0" err="1">
                          <a:effectLst/>
                        </a:rPr>
                        <a:t>getByAddress</a:t>
                      </a:r>
                      <a:r>
                        <a:rPr lang="en-US" sz="1600" dirty="0">
                          <a:effectLst/>
                        </a:rPr>
                        <a:t>( String </a:t>
                      </a:r>
                      <a:r>
                        <a:rPr lang="en-US" sz="1600" dirty="0" err="1">
                          <a:effectLst/>
                        </a:rPr>
                        <a:t>hostName</a:t>
                      </a:r>
                      <a:r>
                        <a:rPr lang="en-US" sz="1600" dirty="0">
                          <a:effectLst/>
                        </a:rPr>
                        <a:t>, byte </a:t>
                      </a:r>
                      <a:r>
                        <a:rPr lang="en-US" sz="1600" dirty="0" err="1">
                          <a:effectLst/>
                        </a:rPr>
                        <a:t>IPAddress</a:t>
                      </a:r>
                      <a:r>
                        <a:rPr lang="en-US" sz="1600" dirty="0">
                          <a:effectLst/>
                        </a:rPr>
                        <a:t>[] 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This method creates and returns an InetAddress based on the provided hostname and IP address.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6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Instance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Methods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of InetAddress Class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5229" y="1006024"/>
            <a:ext cx="6932183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InetAddress class has plenty of instance methods that can be called using the object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7412" y="1209097"/>
            <a:ext cx="4545118" cy="3216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Determining </a:t>
            </a:r>
            <a:r>
              <a:rPr lang="en-US" b="1" dirty="0"/>
              <a:t>whether an IP address is v4 or v6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/>
              <a:t>java.net.*;</a:t>
            </a:r>
          </a:p>
          <a:p>
            <a:r>
              <a:rPr lang="en-US" dirty="0"/>
              <a:t>public class </a:t>
            </a:r>
            <a:r>
              <a:rPr lang="en-US" dirty="0" err="1"/>
              <a:t>AddressTests</a:t>
            </a:r>
            <a:r>
              <a:rPr lang="en-US" dirty="0"/>
              <a:t> {</a:t>
            </a:r>
          </a:p>
          <a:p>
            <a:r>
              <a:rPr lang="en-US" dirty="0"/>
              <a:t>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getVersion</a:t>
            </a:r>
            <a:r>
              <a:rPr lang="en-US" dirty="0"/>
              <a:t>(InetAddress </a:t>
            </a:r>
            <a:r>
              <a:rPr lang="en-US" dirty="0" err="1"/>
              <a:t>ia</a:t>
            </a:r>
            <a:r>
              <a:rPr lang="en-US" dirty="0"/>
              <a:t>) {</a:t>
            </a:r>
          </a:p>
          <a:p>
            <a:r>
              <a:rPr lang="en-US" dirty="0"/>
              <a:t> byte[] address = </a:t>
            </a:r>
            <a:r>
              <a:rPr lang="en-US" dirty="0" err="1"/>
              <a:t>ia.getAddress</a:t>
            </a:r>
            <a:r>
              <a:rPr lang="en-US" dirty="0"/>
              <a:t>();</a:t>
            </a:r>
          </a:p>
          <a:p>
            <a:r>
              <a:rPr lang="en-US" dirty="0"/>
              <a:t> if (</a:t>
            </a:r>
            <a:r>
              <a:rPr lang="en-US" dirty="0" err="1"/>
              <a:t>address.length</a:t>
            </a:r>
            <a:r>
              <a:rPr lang="en-US" dirty="0"/>
              <a:t> == 4) return 4;</a:t>
            </a:r>
          </a:p>
          <a:p>
            <a:r>
              <a:rPr lang="en-US" dirty="0"/>
              <a:t> else if (</a:t>
            </a:r>
            <a:r>
              <a:rPr lang="en-US" dirty="0" err="1"/>
              <a:t>address.length</a:t>
            </a:r>
            <a:r>
              <a:rPr lang="en-US" dirty="0"/>
              <a:t> == 16) return 6;</a:t>
            </a:r>
          </a:p>
          <a:p>
            <a:r>
              <a:rPr lang="en-US" dirty="0"/>
              <a:t> else return -1;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8813"/>
              </p:ext>
            </p:extLst>
          </p:nvPr>
        </p:nvGraphicFramePr>
        <p:xfrm>
          <a:off x="304213" y="1828800"/>
          <a:ext cx="6526904" cy="50229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63452"/>
                <a:gridCol w="3263452"/>
              </a:tblGrid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</a:rPr>
                        <a:t>getAddress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This method returns the raw IP address of this InetAddress object, in bytes.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</a:rPr>
                        <a:t>getCanonicalHostName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This method returns the fully qualified domain name for this IP address.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err="1">
                          <a:effectLst/>
                        </a:rPr>
                        <a:t>getHostAddress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This method gets the IP address in string form.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693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</a:rPr>
                        <a:t>isAnyLocalAddress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This method utility routine to check if the InetAddress is an unpredictable address.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</a:rPr>
                        <a:t>isLoopbackAddress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This method used to check if the InetAddress represents a loopback address.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err="1">
                          <a:effectLst/>
                        </a:rPr>
                        <a:t>isMulticastAddress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This method checks whether the site has multiple servers.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err="1">
                          <a:effectLst/>
                        </a:rPr>
                        <a:t>isReachable</a:t>
                      </a:r>
                      <a:r>
                        <a:rPr lang="en-IN" sz="1400" dirty="0">
                          <a:effectLst/>
                        </a:rPr>
                        <a:t>(</a:t>
                      </a:r>
                      <a:r>
                        <a:rPr lang="en-IN" sz="1400" dirty="0" err="1">
                          <a:effectLst/>
                        </a:rPr>
                        <a:t>int</a:t>
                      </a:r>
                      <a:r>
                        <a:rPr lang="en-IN" sz="1400" dirty="0">
                          <a:effectLst/>
                        </a:rPr>
                        <a:t> timeout)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This method tests whether that address is reachable.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isReachable(NetworkInterface netif, int ttl, int timeout)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This method tests whether that address is reachable.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  <a:tr h="467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err="1">
                          <a:effectLst/>
                        </a:rPr>
                        <a:t>toString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This method converts and returns an IP address in string form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85" marR="40885" marT="57239" marB="5723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+mn-lt"/>
              </a:rPr>
              <a:t>Inet4Address and Inet6Address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5808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Java uses two classes, Inet4Address and Inet6Address,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public </a:t>
            </a:r>
            <a:r>
              <a:rPr lang="en-US" sz="2000" dirty="0">
                <a:solidFill>
                  <a:schemeClr val="bg1"/>
                </a:solidFill>
              </a:rPr>
              <a:t>final class Inet4Address extends InetAddress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final class Inet6Address extends </a:t>
            </a:r>
            <a:r>
              <a:rPr lang="en-US" sz="2000" dirty="0" smtClean="0">
                <a:solidFill>
                  <a:schemeClr val="bg1"/>
                </a:solidFill>
              </a:rPr>
              <a:t>InetAddress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Inet6Address </a:t>
            </a:r>
            <a:r>
              <a:rPr lang="en-US" sz="2000" dirty="0">
                <a:solidFill>
                  <a:schemeClr val="bg1"/>
                </a:solidFill>
              </a:rPr>
              <a:t>is similar, but it does add </a:t>
            </a:r>
            <a:r>
              <a:rPr lang="en-US" sz="2000" dirty="0" smtClean="0">
                <a:solidFill>
                  <a:schemeClr val="bg1"/>
                </a:solidFill>
              </a:rPr>
              <a:t>one new </a:t>
            </a:r>
            <a:r>
              <a:rPr lang="en-US" sz="2000" dirty="0">
                <a:solidFill>
                  <a:schemeClr val="bg1"/>
                </a:solidFill>
              </a:rPr>
              <a:t>method not present in the </a:t>
            </a:r>
            <a:r>
              <a:rPr lang="en-US" sz="2000" dirty="0" smtClean="0">
                <a:solidFill>
                  <a:schemeClr val="bg1"/>
                </a:solidFill>
              </a:rPr>
              <a:t>superclass </a:t>
            </a:r>
            <a:r>
              <a:rPr lang="en-US" sz="2000" b="1" dirty="0" smtClean="0">
                <a:solidFill>
                  <a:schemeClr val="bg1"/>
                </a:solidFill>
              </a:rPr>
              <a:t>public </a:t>
            </a:r>
            <a:r>
              <a:rPr lang="en-US" sz="2000" b="1" dirty="0" err="1">
                <a:solidFill>
                  <a:schemeClr val="bg1"/>
                </a:solidFill>
              </a:rPr>
              <a:t>boolean</a:t>
            </a:r>
            <a:r>
              <a:rPr lang="en-US" sz="2000" b="1" dirty="0">
                <a:solidFill>
                  <a:schemeClr val="bg1"/>
                </a:solidFill>
              </a:rPr>
              <a:t> isIPv4CompatibleAddress</a:t>
            </a:r>
            <a:r>
              <a:rPr lang="en-US" sz="2000" b="1" dirty="0" smtClean="0">
                <a:solidFill>
                  <a:schemeClr val="bg1"/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This method returns true if and only if the address is essentially an IPv4 address </a:t>
            </a:r>
            <a:r>
              <a:rPr lang="en-US" sz="2000" dirty="0" smtClean="0">
                <a:solidFill>
                  <a:schemeClr val="bg1"/>
                </a:solidFill>
              </a:rPr>
              <a:t>stuffed into </a:t>
            </a:r>
            <a:r>
              <a:rPr lang="en-US" sz="2000" dirty="0">
                <a:solidFill>
                  <a:schemeClr val="bg1"/>
                </a:solidFill>
              </a:rPr>
              <a:t>an IPv6 </a:t>
            </a:r>
            <a:r>
              <a:rPr lang="en-US" sz="2000" dirty="0" smtClean="0">
                <a:solidFill>
                  <a:schemeClr val="bg1"/>
                </a:solidFill>
              </a:rPr>
              <a:t>container - which </a:t>
            </a:r>
            <a:r>
              <a:rPr lang="en-US" sz="2000" dirty="0">
                <a:solidFill>
                  <a:schemeClr val="bg1"/>
                </a:solidFill>
              </a:rPr>
              <a:t>means only the last four bytes are </a:t>
            </a:r>
            <a:r>
              <a:rPr lang="en-US" sz="2000" dirty="0" smtClean="0">
                <a:solidFill>
                  <a:schemeClr val="bg1"/>
                </a:solidFill>
              </a:rPr>
              <a:t>nonzero.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That </a:t>
            </a:r>
            <a:r>
              <a:rPr lang="en-US" sz="2000" dirty="0">
                <a:solidFill>
                  <a:schemeClr val="bg1"/>
                </a:solidFill>
              </a:rPr>
              <a:t>is, </a:t>
            </a:r>
            <a:r>
              <a:rPr lang="en-US" sz="2000" dirty="0" smtClean="0">
                <a:solidFill>
                  <a:schemeClr val="bg1"/>
                </a:solidFill>
              </a:rPr>
              <a:t>the address </a:t>
            </a:r>
            <a:r>
              <a:rPr lang="en-US" sz="2000" dirty="0">
                <a:solidFill>
                  <a:schemeClr val="bg1"/>
                </a:solidFill>
              </a:rPr>
              <a:t>has the form </a:t>
            </a:r>
            <a:r>
              <a:rPr lang="en-US" sz="2000" dirty="0" smtClean="0">
                <a:solidFill>
                  <a:schemeClr val="bg1"/>
                </a:solidFill>
              </a:rPr>
              <a:t>0:0:0:0:0:0:0:xxxx. If </a:t>
            </a:r>
            <a:r>
              <a:rPr lang="en-US" sz="2000" dirty="0">
                <a:solidFill>
                  <a:schemeClr val="bg1"/>
                </a:solidFill>
              </a:rPr>
              <a:t>this is the case, you can pull off the last </a:t>
            </a:r>
            <a:r>
              <a:rPr lang="en-US" sz="2000" dirty="0" smtClean="0">
                <a:solidFill>
                  <a:schemeClr val="bg1"/>
                </a:solidFill>
              </a:rPr>
              <a:t>four bytes </a:t>
            </a:r>
            <a:r>
              <a:rPr lang="en-US" sz="2000" dirty="0">
                <a:solidFill>
                  <a:schemeClr val="bg1"/>
                </a:solidFill>
              </a:rPr>
              <a:t>from the array returned by </a:t>
            </a:r>
            <a:r>
              <a:rPr lang="en-US" sz="2000" dirty="0" err="1">
                <a:solidFill>
                  <a:schemeClr val="bg1"/>
                </a:solidFill>
              </a:rPr>
              <a:t>getBytes</a:t>
            </a:r>
            <a:r>
              <a:rPr lang="en-US" sz="2000" dirty="0">
                <a:solidFill>
                  <a:schemeClr val="bg1"/>
                </a:solidFill>
              </a:rPr>
              <a:t>() and use this data to create an </a:t>
            </a:r>
            <a:r>
              <a:rPr lang="en-US" sz="2000" dirty="0" smtClean="0">
                <a:solidFill>
                  <a:schemeClr val="bg1"/>
                </a:solidFill>
              </a:rPr>
              <a:t>Inet4Ad address </a:t>
            </a:r>
            <a:r>
              <a:rPr lang="en-US" sz="2000" dirty="0">
                <a:solidFill>
                  <a:schemeClr val="bg1"/>
                </a:solidFill>
              </a:rPr>
              <a:t>instead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1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NetworkInterface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Class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5808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Network Interface: </a:t>
            </a: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network interface can be thought of as a point at which your computer connects to the network. It is not necessarily a piece of hardware but can also be implemented in software. For example, a loopback interface which is used for testing purposes.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NetworkInterface</a:t>
            </a:r>
            <a:r>
              <a:rPr lang="en-US" sz="2400" dirty="0">
                <a:solidFill>
                  <a:schemeClr val="bg1"/>
                </a:solidFill>
              </a:rPr>
              <a:t> class represents a local IP address. </a:t>
            </a: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NetworkInterface</a:t>
            </a:r>
            <a:r>
              <a:rPr lang="en-US" sz="2400" dirty="0">
                <a:solidFill>
                  <a:schemeClr val="bg1"/>
                </a:solidFill>
              </a:rPr>
              <a:t> class provides methods to enumerate all the </a:t>
            </a:r>
            <a:r>
              <a:rPr lang="en-US" sz="2400" dirty="0" smtClean="0">
                <a:solidFill>
                  <a:schemeClr val="bg1"/>
                </a:solidFill>
              </a:rPr>
              <a:t>local addresses</a:t>
            </a:r>
            <a:r>
              <a:rPr lang="en-US" sz="2400" dirty="0">
                <a:solidFill>
                  <a:schemeClr val="bg1"/>
                </a:solidFill>
              </a:rPr>
              <a:t>, regardless of interface, and to create InetAddress objects from them. </a:t>
            </a:r>
            <a:r>
              <a:rPr lang="en-US" sz="2400" dirty="0" smtClean="0">
                <a:solidFill>
                  <a:schemeClr val="bg1"/>
                </a:solidFill>
              </a:rPr>
              <a:t>These InetAddress </a:t>
            </a:r>
            <a:r>
              <a:rPr lang="en-US" sz="2400" dirty="0">
                <a:solidFill>
                  <a:schemeClr val="bg1"/>
                </a:solidFill>
              </a:rPr>
              <a:t>objects can then be used to create sockets, server sockets, and so forth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Factory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You </a:t>
            </a:r>
            <a:r>
              <a:rPr lang="en-US" sz="2000" dirty="0">
                <a:solidFill>
                  <a:schemeClr val="bg1"/>
                </a:solidFill>
              </a:rPr>
              <a:t>can ask for a </a:t>
            </a:r>
            <a:r>
              <a:rPr lang="en-US" sz="2000" dirty="0" err="1">
                <a:solidFill>
                  <a:schemeClr val="bg1"/>
                </a:solidFill>
              </a:rPr>
              <a:t>NetworkInterface</a:t>
            </a:r>
            <a:r>
              <a:rPr lang="en-US" sz="2000" dirty="0">
                <a:solidFill>
                  <a:schemeClr val="bg1"/>
                </a:solidFill>
              </a:rPr>
              <a:t> by IP address, by name, or </a:t>
            </a:r>
            <a:r>
              <a:rPr lang="en-US" sz="2000" dirty="0" smtClean="0">
                <a:solidFill>
                  <a:schemeClr val="bg1"/>
                </a:solidFill>
              </a:rPr>
              <a:t>by enumeration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static </a:t>
            </a:r>
            <a:r>
              <a:rPr lang="en-US" sz="2000" dirty="0" err="1">
                <a:solidFill>
                  <a:schemeClr val="bg1"/>
                </a:solidFill>
              </a:rPr>
              <a:t>NetworkInterface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getByName</a:t>
            </a:r>
            <a:r>
              <a:rPr lang="en-US" sz="2000" dirty="0">
                <a:solidFill>
                  <a:schemeClr val="bg1"/>
                </a:solidFill>
              </a:rPr>
              <a:t>(String name) throws </a:t>
            </a:r>
            <a:r>
              <a:rPr lang="en-US" sz="2000" dirty="0" err="1">
                <a:solidFill>
                  <a:schemeClr val="bg1"/>
                </a:solidFill>
              </a:rPr>
              <a:t>SocketException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</a:rPr>
              <a:t>getByName</a:t>
            </a:r>
            <a:r>
              <a:rPr lang="en-US" sz="2000" dirty="0">
                <a:solidFill>
                  <a:schemeClr val="bg1"/>
                </a:solidFill>
              </a:rPr>
              <a:t>() method returns a </a:t>
            </a:r>
            <a:r>
              <a:rPr lang="en-US" sz="2000" dirty="0" err="1">
                <a:solidFill>
                  <a:schemeClr val="bg1"/>
                </a:solidFill>
              </a:rPr>
              <a:t>NetworkInterface</a:t>
            </a:r>
            <a:r>
              <a:rPr lang="en-US" sz="2000" dirty="0">
                <a:solidFill>
                  <a:schemeClr val="bg1"/>
                </a:solidFill>
              </a:rPr>
              <a:t> object representing the </a:t>
            </a:r>
            <a:r>
              <a:rPr lang="en-US" sz="2000" dirty="0" smtClean="0">
                <a:solidFill>
                  <a:schemeClr val="bg1"/>
                </a:solidFill>
              </a:rPr>
              <a:t>network interface </a:t>
            </a:r>
            <a:r>
              <a:rPr lang="en-US" sz="2000" dirty="0">
                <a:solidFill>
                  <a:schemeClr val="bg1"/>
                </a:solidFill>
              </a:rPr>
              <a:t>with the particular name. If there’s no interface with that name, it returns null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06-10-2023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NetworkInterface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Class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7542291" cy="539338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getName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 : Returns the name of this network interface.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getInetAddresses</a:t>
            </a:r>
            <a:r>
              <a:rPr lang="en-US" sz="2400" b="1" dirty="0">
                <a:solidFill>
                  <a:schemeClr val="bg1"/>
                </a:solidFill>
              </a:rPr>
              <a:t>() </a:t>
            </a:r>
            <a:r>
              <a:rPr lang="en-US" sz="2400" dirty="0">
                <a:solidFill>
                  <a:schemeClr val="bg1"/>
                </a:solidFill>
              </a:rPr>
              <a:t>: Returns an enumeration of all </a:t>
            </a:r>
            <a:r>
              <a:rPr lang="en-US" sz="2400" dirty="0" err="1">
                <a:solidFill>
                  <a:schemeClr val="bg1"/>
                </a:solidFill>
              </a:rPr>
              <a:t>Inetaddresses</a:t>
            </a:r>
            <a:r>
              <a:rPr lang="en-US" sz="2400" dirty="0">
                <a:solidFill>
                  <a:schemeClr val="bg1"/>
                </a:solidFill>
              </a:rPr>
              <a:t> bound to this network interface, if security manager allows it.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getInterfaceAddresses</a:t>
            </a:r>
            <a:r>
              <a:rPr lang="en-US" sz="2400" b="1" dirty="0">
                <a:solidFill>
                  <a:schemeClr val="bg1"/>
                </a:solidFill>
              </a:rPr>
              <a:t>() </a:t>
            </a:r>
            <a:r>
              <a:rPr lang="en-US" sz="2400" dirty="0">
                <a:solidFill>
                  <a:schemeClr val="bg1"/>
                </a:solidFill>
              </a:rPr>
              <a:t>: Returns a list of all interface addresses on this interface.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getSubInterfaces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 : Returns an enumeration of all the sub or virtual interfaces of this network interface. For example, eth0:2 is a sub interface of eth0.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getParent</a:t>
            </a:r>
            <a:r>
              <a:rPr lang="en-US" sz="2400" b="1" dirty="0">
                <a:solidFill>
                  <a:schemeClr val="bg1"/>
                </a:solidFill>
              </a:rPr>
              <a:t>() </a:t>
            </a:r>
            <a:r>
              <a:rPr lang="en-US" sz="2400" dirty="0">
                <a:solidFill>
                  <a:schemeClr val="bg1"/>
                </a:solidFill>
              </a:rPr>
              <a:t>: In case of a sub interface, this method returns the parent interface. If this is not a </a:t>
            </a:r>
            <a:r>
              <a:rPr lang="en-US" sz="2400" dirty="0" err="1">
                <a:solidFill>
                  <a:schemeClr val="bg1"/>
                </a:solidFill>
              </a:rPr>
              <a:t>subinterface</a:t>
            </a:r>
            <a:r>
              <a:rPr lang="en-US" sz="2400" dirty="0">
                <a:solidFill>
                  <a:schemeClr val="bg1"/>
                </a:solidFill>
              </a:rPr>
              <a:t>, this method will return null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getDisplayName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 : This method returns the name of network interface in a readable string format.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</a:rPr>
              <a:t>getByName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 : Finds and returns the network interface with the specified name, or null if none exists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94611" y="1219200"/>
            <a:ext cx="4321673" cy="388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Check if the Interface “eth0” available in the system or not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NetworkInterface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= </a:t>
            </a:r>
            <a:r>
              <a:rPr lang="en-US" dirty="0" err="1"/>
              <a:t>NetworkInterface.getByName</a:t>
            </a:r>
            <a:r>
              <a:rPr lang="en-US" dirty="0"/>
              <a:t>("eth0");</a:t>
            </a:r>
          </a:p>
          <a:p>
            <a:r>
              <a:rPr lang="en-US" dirty="0"/>
              <a:t> if (</a:t>
            </a:r>
            <a:r>
              <a:rPr lang="en-US" dirty="0" err="1"/>
              <a:t>ni</a:t>
            </a:r>
            <a:r>
              <a:rPr lang="en-US" dirty="0"/>
              <a:t> == null) {</a:t>
            </a:r>
          </a:p>
          <a:p>
            <a:r>
              <a:rPr lang="en-US" dirty="0"/>
              <a:t> </a:t>
            </a:r>
            <a:r>
              <a:rPr lang="en-US" dirty="0" err="1"/>
              <a:t>System.err.println</a:t>
            </a:r>
            <a:r>
              <a:rPr lang="en-US" dirty="0"/>
              <a:t>("No such interface: eth0");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 catch (</a:t>
            </a:r>
            <a:r>
              <a:rPr lang="en-US" dirty="0" err="1"/>
              <a:t>SocketException</a:t>
            </a:r>
            <a:r>
              <a:rPr lang="en-US" dirty="0"/>
              <a:t> ex) {</a:t>
            </a:r>
          </a:p>
          <a:p>
            <a:r>
              <a:rPr lang="en-US" dirty="0"/>
              <a:t> </a:t>
            </a:r>
            <a:r>
              <a:rPr lang="en-US" dirty="0" err="1"/>
              <a:t>System.err.println</a:t>
            </a:r>
            <a:r>
              <a:rPr lang="en-US" dirty="0"/>
              <a:t>("Could not list sockets.");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14886</TotalTime>
  <Words>1319</Words>
  <Application>Microsoft Office PowerPoint</Application>
  <PresentationFormat>Custom</PresentationFormat>
  <Paragraphs>161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and Quantum Computing</dc:title>
  <dc:creator>RMSOEE--06</dc:creator>
  <cp:lastModifiedBy>Microsoft account</cp:lastModifiedBy>
  <cp:revision>1227</cp:revision>
  <dcterms:created xsi:type="dcterms:W3CDTF">2019-01-29T23:03:56Z</dcterms:created>
  <dcterms:modified xsi:type="dcterms:W3CDTF">2023-10-06T11:12:14Z</dcterms:modified>
</cp:coreProperties>
</file>