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" charset="1" panose="00000500000000000000"/>
      <p:regular r:id="rId10"/>
    </p:embeddedFont>
    <p:embeddedFont>
      <p:font typeface="Poppins Bold" charset="1" panose="00000800000000000000"/>
      <p:regular r:id="rId11"/>
    </p:embeddedFont>
    <p:embeddedFont>
      <p:font typeface="Poppins Italics" charset="1" panose="00000500000000000000"/>
      <p:regular r:id="rId12"/>
    </p:embeddedFont>
    <p:embeddedFont>
      <p:font typeface="Poppins Bold Italics" charset="1" panose="00000800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65" r="0" b="786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10081" y="315677"/>
            <a:ext cx="2898297" cy="277404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71244" y="6747869"/>
            <a:ext cx="5505900" cy="3223454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592817" y="1028700"/>
            <a:ext cx="10070994" cy="2592158"/>
            <a:chOff x="0" y="0"/>
            <a:chExt cx="13427992" cy="345621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613137" y="0"/>
              <a:ext cx="3456211" cy="3456211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14761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613137" y="888011"/>
              <a:ext cx="634790" cy="1680188"/>
              <a:chOff x="0" y="0"/>
              <a:chExt cx="274862" cy="727517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-87749" y="0"/>
                <a:ext cx="450360" cy="727517"/>
              </a:xfrm>
              <a:custGeom>
                <a:avLst/>
                <a:gdLst/>
                <a:ahLst/>
                <a:cxnLst/>
                <a:rect r="r" b="b" t="t" l="l"/>
                <a:pathLst>
                  <a:path h="727517" w="450360">
                    <a:moveTo>
                      <a:pt x="225180" y="0"/>
                    </a:moveTo>
                    <a:cubicBezTo>
                      <a:pt x="363152" y="68736"/>
                      <a:pt x="450360" y="209613"/>
                      <a:pt x="450360" y="363759"/>
                    </a:cubicBezTo>
                    <a:cubicBezTo>
                      <a:pt x="450360" y="517904"/>
                      <a:pt x="363152" y="658781"/>
                      <a:pt x="225180" y="727517"/>
                    </a:cubicBezTo>
                    <a:cubicBezTo>
                      <a:pt x="87208" y="658781"/>
                      <a:pt x="0" y="517904"/>
                      <a:pt x="0" y="363759"/>
                    </a:cubicBezTo>
                    <a:cubicBezTo>
                      <a:pt x="0" y="209613"/>
                      <a:pt x="87208" y="68736"/>
                      <a:pt x="225180" y="0"/>
                    </a:cubicBezTo>
                    <a:close/>
                  </a:path>
                </a:pathLst>
              </a:custGeom>
              <a:solidFill>
                <a:srgbClr val="802F3D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16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930532" y="1031571"/>
              <a:ext cx="241928" cy="334963"/>
              <a:chOff x="0" y="0"/>
              <a:chExt cx="422454" cy="584911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87016" y="0"/>
                <a:ext cx="248421" cy="584911"/>
              </a:xfrm>
              <a:custGeom>
                <a:avLst/>
                <a:gdLst/>
                <a:ahLst/>
                <a:cxnLst/>
                <a:rect r="r" b="b" t="t" l="l"/>
                <a:pathLst>
                  <a:path h="584911" w="248421">
                    <a:moveTo>
                      <a:pt x="124211" y="0"/>
                    </a:moveTo>
                    <a:cubicBezTo>
                      <a:pt x="203587" y="76590"/>
                      <a:pt x="248422" y="182154"/>
                      <a:pt x="248422" y="292455"/>
                    </a:cubicBezTo>
                    <a:cubicBezTo>
                      <a:pt x="248422" y="402757"/>
                      <a:pt x="203587" y="508321"/>
                      <a:pt x="124211" y="584911"/>
                    </a:cubicBezTo>
                    <a:cubicBezTo>
                      <a:pt x="44835" y="508321"/>
                      <a:pt x="0" y="402757"/>
                      <a:pt x="0" y="292455"/>
                    </a:cubicBezTo>
                    <a:cubicBezTo>
                      <a:pt x="0" y="182154"/>
                      <a:pt x="44835" y="76590"/>
                      <a:pt x="12421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16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754110"/>
              <a:ext cx="13427992" cy="1702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296"/>
                </a:lnSpc>
                <a:spcBef>
                  <a:spcPct val="0"/>
                </a:spcBef>
              </a:pPr>
              <a:r>
                <a:rPr lang="en-US" sz="7354">
                  <a:solidFill>
                    <a:srgbClr val="FFFFFF"/>
                  </a:solidFill>
                  <a:latin typeface="Poppins"/>
                </a:rPr>
                <a:t>GAZE TRACKING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981707" y="4352162"/>
            <a:ext cx="11077466" cy="4629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42"/>
              </a:lnSpc>
            </a:pPr>
            <a:r>
              <a:rPr lang="en-US" sz="5244">
                <a:solidFill>
                  <a:srgbClr val="FFFFFF"/>
                </a:solidFill>
                <a:latin typeface="Poppins Bold"/>
              </a:rPr>
              <a:t>Group Members</a:t>
            </a:r>
          </a:p>
          <a:p>
            <a:pPr marL="1132359" indent="-566180" lvl="1">
              <a:lnSpc>
                <a:spcPts val="7342"/>
              </a:lnSpc>
              <a:buFont typeface="Arial"/>
              <a:buChar char="•"/>
            </a:pPr>
            <a:r>
              <a:rPr lang="en-US" sz="5244">
                <a:solidFill>
                  <a:srgbClr val="FFFFFF"/>
                </a:solidFill>
                <a:latin typeface="Poppins"/>
              </a:rPr>
              <a:t>Nityam Dixit</a:t>
            </a:r>
          </a:p>
          <a:p>
            <a:pPr marL="1132359" indent="-566180" lvl="1">
              <a:lnSpc>
                <a:spcPts val="7342"/>
              </a:lnSpc>
              <a:buFont typeface="Arial"/>
              <a:buChar char="•"/>
            </a:pPr>
            <a:r>
              <a:rPr lang="en-US" sz="5244">
                <a:solidFill>
                  <a:srgbClr val="FFFFFF"/>
                </a:solidFill>
                <a:latin typeface="Poppins"/>
              </a:rPr>
              <a:t>Kush Patel</a:t>
            </a:r>
          </a:p>
          <a:p>
            <a:pPr marL="1132359" indent="-566180" lvl="1">
              <a:lnSpc>
                <a:spcPts val="7342"/>
              </a:lnSpc>
              <a:buFont typeface="Arial"/>
              <a:buChar char="•"/>
            </a:pPr>
            <a:r>
              <a:rPr lang="en-US" sz="5244">
                <a:solidFill>
                  <a:srgbClr val="FFFFFF"/>
                </a:solidFill>
                <a:latin typeface="Poppins"/>
              </a:rPr>
              <a:t>Kavan Gondalia</a:t>
            </a:r>
          </a:p>
          <a:p>
            <a:pPr marL="1132359" indent="-566180" lvl="1">
              <a:lnSpc>
                <a:spcPts val="7342"/>
              </a:lnSpc>
              <a:buFont typeface="Arial"/>
              <a:buChar char="•"/>
            </a:pPr>
            <a:r>
              <a:rPr lang="en-US" sz="5244">
                <a:solidFill>
                  <a:srgbClr val="FFFFFF"/>
                </a:solidFill>
                <a:latin typeface="Poppins"/>
              </a:rPr>
              <a:t>Devyash Shah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70127" y="0"/>
            <a:ext cx="8561945" cy="10287000"/>
            <a:chOff x="0" y="0"/>
            <a:chExt cx="11415927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24235" b="0"/>
            <a:stretch>
              <a:fillRect/>
            </a:stretch>
          </p:blipFill>
          <p:spPr>
            <a:xfrm>
              <a:off x="0" y="0"/>
              <a:ext cx="11415927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71244" y="6747869"/>
            <a:ext cx="5505900" cy="3223454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488685" y="1028700"/>
            <a:ext cx="1080030" cy="108003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770123" y="2458278"/>
            <a:ext cx="10335262" cy="661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171" indent="-367086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FFFFFF"/>
                </a:solidFill>
                <a:latin typeface="Poppins"/>
              </a:rPr>
              <a:t>Gaze tracking technology has become increasingly popular in recent years.</a:t>
            </a:r>
          </a:p>
          <a:p>
            <a:pPr marL="734171" indent="-367086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FFFFFF"/>
                </a:solidFill>
                <a:latin typeface="Poppins"/>
              </a:rPr>
              <a:t>This technology has many potential applications, including </a:t>
            </a:r>
            <a:r>
              <a:rPr lang="en-US" sz="3400">
                <a:solidFill>
                  <a:srgbClr val="FFFFFF"/>
                </a:solidFill>
                <a:latin typeface="Poppins Bold"/>
              </a:rPr>
              <a:t>marketing research</a:t>
            </a:r>
            <a:r>
              <a:rPr lang="en-US" sz="3400">
                <a:solidFill>
                  <a:srgbClr val="FFFFFF"/>
                </a:solidFill>
                <a:latin typeface="Poppins"/>
              </a:rPr>
              <a:t> and</a:t>
            </a:r>
            <a:r>
              <a:rPr lang="en-US" sz="3400">
                <a:solidFill>
                  <a:srgbClr val="FFFFFF"/>
                </a:solidFill>
                <a:latin typeface="Poppins Bold"/>
              </a:rPr>
              <a:t> augmented reality</a:t>
            </a:r>
            <a:r>
              <a:rPr lang="en-US" sz="3400">
                <a:solidFill>
                  <a:srgbClr val="FFFFFF"/>
                </a:solidFill>
                <a:latin typeface="Poppins"/>
              </a:rPr>
              <a:t>.</a:t>
            </a:r>
          </a:p>
          <a:p>
            <a:pPr>
              <a:lnSpc>
                <a:spcPts val="4760"/>
              </a:lnSpc>
            </a:pPr>
          </a:p>
          <a:p>
            <a:pPr>
              <a:lnSpc>
                <a:spcPts val="4760"/>
              </a:lnSpc>
            </a:pPr>
          </a:p>
          <a:p>
            <a:pPr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FFFFFF"/>
                </a:solidFill>
                <a:latin typeface="Poppins"/>
              </a:rPr>
              <a:t>Current gaze tracking technology can be expensive and require specialized equipment, making it inaccessible for some potential users.</a:t>
            </a:r>
          </a:p>
          <a:p>
            <a:pPr>
              <a:lnSpc>
                <a:spcPts val="47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10081" y="315677"/>
            <a:ext cx="2898297" cy="277404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1028700"/>
            <a:ext cx="1080030" cy="108003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288202" y="1075637"/>
            <a:ext cx="9231383" cy="90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>
                <a:solidFill>
                  <a:srgbClr val="FFFFFF"/>
                </a:solidFill>
                <a:latin typeface="Poppins"/>
              </a:rPr>
              <a:t>EXISTING BODY OF WORK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8735" y="3446421"/>
            <a:ext cx="15430530" cy="3289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02349" indent="-401175" lvl="1">
              <a:lnSpc>
                <a:spcPts val="5202"/>
              </a:lnSpc>
              <a:buFont typeface="Arial"/>
              <a:buChar char="•"/>
            </a:pPr>
            <a:r>
              <a:rPr lang="en-US" sz="3716">
                <a:solidFill>
                  <a:srgbClr val="FFFFFF"/>
                </a:solidFill>
                <a:latin typeface="Poppins"/>
              </a:rPr>
              <a:t>"Eye-tracking: A comprehensive guide to methods, paradigms, and measures" by Holmqvist, Kenneth et al. (2011)</a:t>
            </a:r>
          </a:p>
          <a:p>
            <a:pPr>
              <a:lnSpc>
                <a:spcPts val="5202"/>
              </a:lnSpc>
            </a:pPr>
          </a:p>
          <a:p>
            <a:pPr marL="802349" indent="-401175" lvl="1">
              <a:lnSpc>
                <a:spcPts val="5202"/>
              </a:lnSpc>
              <a:spcBef>
                <a:spcPct val="0"/>
              </a:spcBef>
              <a:buFont typeface="Arial"/>
              <a:buChar char="•"/>
            </a:pPr>
            <a:r>
              <a:rPr lang="en-US" sz="3716">
                <a:solidFill>
                  <a:srgbClr val="FFFFFF"/>
                </a:solidFill>
                <a:latin typeface="Poppins"/>
              </a:rPr>
              <a:t>A High-Level Description and Performance Evaluation of Pupil Invisible by pupil labs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10081" y="315677"/>
            <a:ext cx="2898297" cy="277404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1028700"/>
            <a:ext cx="1080030" cy="108003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288202" y="1075637"/>
            <a:ext cx="9231383" cy="90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>
                <a:solidFill>
                  <a:srgbClr val="FFFFFF"/>
                </a:solidFill>
                <a:latin typeface="Poppins"/>
              </a:rPr>
              <a:t>APPROACH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8735" y="3446421"/>
            <a:ext cx="15430530" cy="4600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02349" indent="-401175" lvl="1">
              <a:lnSpc>
                <a:spcPts val="5202"/>
              </a:lnSpc>
              <a:buFont typeface="Arial"/>
              <a:buChar char="•"/>
            </a:pPr>
            <a:r>
              <a:rPr lang="en-US" sz="3716">
                <a:solidFill>
                  <a:srgbClr val="FFFFFF"/>
                </a:solidFill>
                <a:latin typeface="Poppins"/>
              </a:rPr>
              <a:t>Acquire a high-resolution infrared camera that can capture the movements of the pupil</a:t>
            </a:r>
          </a:p>
          <a:p>
            <a:pPr marL="802349" indent="-401175" lvl="1">
              <a:lnSpc>
                <a:spcPts val="5202"/>
              </a:lnSpc>
              <a:buFont typeface="Arial"/>
              <a:buChar char="•"/>
            </a:pPr>
            <a:r>
              <a:rPr lang="en-US" sz="3716">
                <a:solidFill>
                  <a:srgbClr val="FFFFFF"/>
                </a:solidFill>
                <a:latin typeface="Poppins"/>
              </a:rPr>
              <a:t>Prepare it to track different types of eye movements</a:t>
            </a:r>
          </a:p>
          <a:p>
            <a:pPr marL="802349" indent="-401175" lvl="1">
              <a:lnSpc>
                <a:spcPts val="5202"/>
              </a:lnSpc>
              <a:spcBef>
                <a:spcPct val="0"/>
              </a:spcBef>
              <a:buFont typeface="Arial"/>
              <a:buChar char="•"/>
            </a:pPr>
            <a:r>
              <a:rPr lang="en-US" sz="3716">
                <a:solidFill>
                  <a:srgbClr val="FFFFFF"/>
                </a:solidFill>
                <a:latin typeface="Poppins"/>
              </a:rPr>
              <a:t>Calibrate the system by asking participants to look at specific points on a screen and recording the corresponding positions of their pupils. This will allow the software to map the movements of the pupil to specific locations on the screen.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10081" y="315677"/>
            <a:ext cx="2898297" cy="277404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1028700"/>
            <a:ext cx="1080030" cy="108003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88202" y="2584193"/>
            <a:ext cx="4581656" cy="609967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538842" y="2582202"/>
            <a:ext cx="4594628" cy="6101665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15516" t="8028" r="17104" b="10946"/>
          <a:stretch>
            <a:fillRect/>
          </a:stretch>
        </p:blipFill>
        <p:spPr>
          <a:xfrm flipH="false" flipV="false" rot="0">
            <a:off x="11895470" y="2584193"/>
            <a:ext cx="4766706" cy="609967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288202" y="1075637"/>
            <a:ext cx="9231383" cy="90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>
                <a:solidFill>
                  <a:srgbClr val="FFFFFF"/>
                </a:solidFill>
                <a:latin typeface="Poppins"/>
              </a:rPr>
              <a:t>INITIAL RESULTS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14222" y="8872822"/>
            <a:ext cx="3329615" cy="666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02349" indent="-401175" lvl="1">
              <a:lnSpc>
                <a:spcPts val="5202"/>
              </a:lnSpc>
              <a:spcBef>
                <a:spcPct val="0"/>
              </a:spcBef>
              <a:buFont typeface="Arial"/>
              <a:buChar char="•"/>
            </a:pPr>
            <a:r>
              <a:rPr lang="en-US" sz="3716">
                <a:solidFill>
                  <a:srgbClr val="FFFFFF"/>
                </a:solidFill>
                <a:latin typeface="Poppins"/>
              </a:rPr>
              <a:t>IR-Image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71348" y="8872822"/>
            <a:ext cx="3329615" cy="666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02349" indent="-401175" lvl="1">
              <a:lnSpc>
                <a:spcPts val="5202"/>
              </a:lnSpc>
              <a:spcBef>
                <a:spcPct val="0"/>
              </a:spcBef>
              <a:buFont typeface="Arial"/>
              <a:buChar char="•"/>
            </a:pPr>
            <a:r>
              <a:rPr lang="en-US" sz="3716">
                <a:solidFill>
                  <a:srgbClr val="FFFFFF"/>
                </a:solidFill>
                <a:latin typeface="Poppins"/>
              </a:rPr>
              <a:t>Threshold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82235" y="8872822"/>
            <a:ext cx="3329615" cy="666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02349" indent="-401175" lvl="1">
              <a:lnSpc>
                <a:spcPts val="5202"/>
              </a:lnSpc>
              <a:spcBef>
                <a:spcPct val="0"/>
              </a:spcBef>
              <a:buFont typeface="Arial"/>
              <a:buChar char="•"/>
            </a:pPr>
            <a:r>
              <a:rPr lang="en-US" sz="3716">
                <a:solidFill>
                  <a:srgbClr val="FFFFFF"/>
                </a:solidFill>
                <a:latin typeface="Poppins"/>
              </a:rPr>
              <a:t>Fitting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10081" y="315677"/>
            <a:ext cx="2898297" cy="27740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71244" y="6747869"/>
            <a:ext cx="5505900" cy="3223454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9438396" y="1664597"/>
            <a:ext cx="1080030" cy="108003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578087" y="2303551"/>
            <a:ext cx="5679897" cy="5679897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9778386" y="1805649"/>
            <a:ext cx="7180243" cy="6675702"/>
            <a:chOff x="0" y="0"/>
            <a:chExt cx="9573657" cy="890093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9303453" cy="11783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09"/>
                </a:lnSpc>
              </a:pPr>
              <a:r>
                <a:rPr lang="en-US" sz="5499">
                  <a:solidFill>
                    <a:srgbClr val="FFFFFF"/>
                  </a:solidFill>
                  <a:latin typeface="Poppins"/>
                </a:rPr>
                <a:t>VISION AND FUTURE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052792"/>
              <a:ext cx="9573657" cy="1311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1"/>
                </a:lnSpc>
                <a:spcBef>
                  <a:spcPct val="0"/>
                </a:spcBef>
              </a:pPr>
              <a:r>
                <a:rPr lang="en-US" sz="2794" u="none">
                  <a:solidFill>
                    <a:srgbClr val="FFFFFF"/>
                  </a:solidFill>
                  <a:latin typeface="Poppins"/>
                </a:rPr>
                <a:t>Research and hardware: Nityam, Kavan</a:t>
              </a:r>
            </a:p>
            <a:p>
              <a:pPr algn="l" marL="0" indent="0" lvl="0">
                <a:lnSpc>
                  <a:spcPts val="3911"/>
                </a:lnSpc>
                <a:spcBef>
                  <a:spcPct val="0"/>
                </a:spcBef>
              </a:pPr>
              <a:r>
                <a:rPr lang="en-US" sz="2794" u="none">
                  <a:solidFill>
                    <a:srgbClr val="FFFFFF"/>
                  </a:solidFill>
                  <a:latin typeface="Poppins"/>
                </a:rPr>
                <a:t>Code and Implementation: All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750022"/>
              <a:ext cx="6500697" cy="918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585"/>
                </a:lnSpc>
                <a:spcBef>
                  <a:spcPct val="0"/>
                </a:spcBef>
              </a:pPr>
              <a:r>
                <a:rPr lang="en-US" sz="3989" u="none">
                  <a:solidFill>
                    <a:srgbClr val="FFFFFF"/>
                  </a:solidFill>
                  <a:latin typeface="Poppins Bold"/>
                </a:rPr>
                <a:t>Work Distribution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6337220"/>
              <a:ext cx="9303453" cy="2563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1"/>
                </a:lnSpc>
                <a:spcBef>
                  <a:spcPct val="0"/>
                </a:spcBef>
              </a:pPr>
              <a:r>
                <a:rPr lang="en-US" sz="2794">
                  <a:solidFill>
                    <a:srgbClr val="FFFFFF"/>
                  </a:solidFill>
                  <a:latin typeface="Poppins"/>
                </a:rPr>
                <a:t>Adding a world frame and mapping the gaze in a world coordinate system. Impove accuracy by developing an better calibration techniques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5270902"/>
              <a:ext cx="5805687" cy="9145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85"/>
                </a:lnSpc>
                <a:spcBef>
                  <a:spcPct val="0"/>
                </a:spcBef>
              </a:pPr>
              <a:r>
                <a:rPr lang="en-US" sz="3989">
                  <a:solidFill>
                    <a:srgbClr val="FFFFFF"/>
                  </a:solidFill>
                  <a:latin typeface="Poppins Bold"/>
                </a:rPr>
                <a:t>Future works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10081" y="315677"/>
            <a:ext cx="2898297" cy="277404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1028700"/>
            <a:ext cx="1080030" cy="108003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310941" y="1085162"/>
            <a:ext cx="7271741" cy="90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>
                <a:solidFill>
                  <a:srgbClr val="FFFFFF"/>
                </a:solidFill>
                <a:latin typeface="Poppins"/>
              </a:rPr>
              <a:t>REFERENCES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77642" y="2749280"/>
            <a:ext cx="15010081" cy="6391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 Bold"/>
              </a:rPr>
              <a:t>Holmqvist, K., Nyström, M., Andersson, R., Dewhurst, R., Jarodzka, H., &amp; Van de Weijer, J. (2011). Eye-tracking: A comprehensive guide to methods, paradigms, and measures. Oxford University Press.</a:t>
            </a:r>
          </a:p>
          <a:p>
            <a:pPr>
              <a:lnSpc>
                <a:spcPts val="3640"/>
              </a:lnSpc>
            </a:pP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 Bold"/>
              </a:rPr>
              <a:t>Krafka, K., Khosla, A., Kellnhofer, P., Kannan, H., Bhandarkar, S., Matusik, W., &amp; Torralba, A. (2016). WebGazer: Scalable webcam eye tracking using user interactions. In Proceedings of the 25th International Joint Conference on Artificial Intelligence (IJCAI) (pp. 3839-3845).</a:t>
            </a:r>
          </a:p>
          <a:p>
            <a:pPr>
              <a:lnSpc>
                <a:spcPts val="3640"/>
              </a:lnSpc>
            </a:pP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 Bold"/>
              </a:rPr>
              <a:t>Baltrusaitis, T., Robinson, P., &amp; Morency, L. P. (2016). Real-time eye tracking and blink detection with USB cameras. Behavior research methods, 48(1), 265-274.</a:t>
            </a:r>
          </a:p>
          <a:p>
            <a:pPr>
              <a:lnSpc>
                <a:spcPts val="3640"/>
              </a:lnSpc>
            </a:pP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 Bold"/>
              </a:rPr>
              <a:t>Chauhan, R., Pujari, A. K., Raman, B., &amp; Rajesh, R. (2018). Pupil detection for wearable eye-tracking using SIFT features. In 2018 IEEE 15th India Council International Conference (INDICON) (pp. 1-5). IEEE.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DAFc4mt5QEY</dc:identifier>
  <dcterms:modified xsi:type="dcterms:W3CDTF">2011-08-01T06:04:30Z</dcterms:modified>
  <cp:revision>1</cp:revision>
  <dc:title>Gaze Tracking</dc:title>
</cp:coreProperties>
</file>