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8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41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0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81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1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2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9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1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4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D5DB31-2B48-4082-907B-785D4E7F2BC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C10593-2F50-4D5F-BF0C-AAF7D486D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74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9FA8B-9CA2-4CD2-BD26-8AEA65F1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4" y="685799"/>
            <a:ext cx="8850115" cy="3158066"/>
          </a:xfrm>
        </p:spPr>
        <p:txBody>
          <a:bodyPr>
            <a:normAutofit/>
          </a:bodyPr>
          <a:lstStyle/>
          <a:p>
            <a:r>
              <a:rPr lang="en-US" dirty="0"/>
              <a:t>Lead Scoring : 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9A1-6695-465E-91F8-33F9A1FA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b="1" dirty="0"/>
              <a:t>~Nitya Narasimhan, Rajkumar Chandrasekaran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5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significant contributors (CONTD.)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3130"/>
            <a:ext cx="9973628" cy="5194300"/>
          </a:xfrm>
        </p:spPr>
        <p:txBody>
          <a:bodyPr>
            <a:normAutofit/>
          </a:bodyPr>
          <a:lstStyle/>
          <a:p>
            <a:r>
              <a:rPr lang="en-GB" b="1" dirty="0"/>
              <a:t>City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B59DB-5643-4DB7-A560-60435C40BAD3}"/>
              </a:ext>
            </a:extLst>
          </p:cNvPr>
          <p:cNvSpPr txBox="1"/>
          <p:nvPr/>
        </p:nvSpPr>
        <p:spPr>
          <a:xfrm>
            <a:off x="7843520" y="1920240"/>
            <a:ext cx="3952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Inference:</a:t>
            </a:r>
          </a:p>
          <a:p>
            <a:endParaRPr lang="en-GB" b="1" dirty="0"/>
          </a:p>
          <a:p>
            <a:r>
              <a:rPr lang="en-GB" b="1" i="1" dirty="0"/>
              <a:t>Mumbai has around 30% lead conversion compared to other cities</a:t>
            </a:r>
          </a:p>
          <a:p>
            <a:endParaRPr lang="en-GB" b="1" i="1" dirty="0"/>
          </a:p>
          <a:p>
            <a:r>
              <a:rPr lang="en-GB" b="1" i="1" dirty="0">
                <a:solidFill>
                  <a:schemeClr val="bg1"/>
                </a:solidFill>
              </a:rPr>
              <a:t>Based on the univariate analysis we have seen that many columns are not adding any information to the model, so we can drop them for further analysis**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670C1-2A3B-47CE-A080-367CDB04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8" y="2003351"/>
            <a:ext cx="6404712" cy="4623338"/>
          </a:xfrm>
          <a:prstGeom prst="rect">
            <a:avLst/>
          </a:prstGeom>
        </p:spPr>
      </p:pic>
      <p:pic>
        <p:nvPicPr>
          <p:cNvPr id="4098" name="DefaultOcx">
            <a:extLst>
              <a:ext uri="{FF2B5EF4-FFF2-40B4-BE49-F238E27FC236}">
                <a16:creationId xmlns:a16="http://schemas.microsoft.com/office/drawing/2014/main" id="{44E739E4-26C4-4FEA-81C4-E99B98C1D92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54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conversion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3700"/>
            <a:ext cx="9973628" cy="5194300"/>
          </a:xfrm>
        </p:spPr>
        <p:txBody>
          <a:bodyPr>
            <a:normAutofit/>
          </a:bodyPr>
          <a:lstStyle/>
          <a:p>
            <a:r>
              <a:rPr lang="en-GB" b="1" dirty="0"/>
              <a:t>Numerical variables were normalised</a:t>
            </a:r>
          </a:p>
          <a:p>
            <a:r>
              <a:rPr lang="en-GB" b="1" dirty="0"/>
              <a:t>Binary variables with Yes/No were converted to 1/0</a:t>
            </a:r>
          </a:p>
          <a:p>
            <a:r>
              <a:rPr lang="en-GB" b="1" dirty="0"/>
              <a:t>Categorical variables with more than 2 categories were converted to dummy variables (one hot encoding)</a:t>
            </a:r>
          </a:p>
          <a:p>
            <a:r>
              <a:rPr lang="en-GB" b="1" dirty="0"/>
              <a:t>Post normalisation, around 9074 rows and 16 columns were taken for final consideration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84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building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72" y="2242820"/>
            <a:ext cx="9973628" cy="5194300"/>
          </a:xfrm>
        </p:spPr>
        <p:txBody>
          <a:bodyPr>
            <a:normAutofit/>
          </a:bodyPr>
          <a:lstStyle/>
          <a:p>
            <a:r>
              <a:rPr lang="en-GB" b="1" dirty="0"/>
              <a:t>Split the data into training and test sets, with 70:30 data split for </a:t>
            </a:r>
            <a:r>
              <a:rPr lang="en-GB" b="1" dirty="0" err="1"/>
              <a:t>train:test</a:t>
            </a:r>
            <a:r>
              <a:rPr lang="en-GB" b="1" dirty="0"/>
              <a:t> respectively</a:t>
            </a:r>
          </a:p>
          <a:p>
            <a:r>
              <a:rPr lang="en-GB" b="1" dirty="0"/>
              <a:t>Use RFE for feature selection</a:t>
            </a:r>
          </a:p>
          <a:p>
            <a:r>
              <a:rPr lang="en-GB" b="1" dirty="0"/>
              <a:t>Running RFE with 15 variables</a:t>
            </a:r>
          </a:p>
          <a:p>
            <a:r>
              <a:rPr lang="en-GB" b="1" dirty="0"/>
              <a:t>Building model by removing the variable with p-value &gt; 0.05 and VIF &gt; 5</a:t>
            </a:r>
          </a:p>
          <a:p>
            <a:r>
              <a:rPr lang="en-GB" b="1" dirty="0"/>
              <a:t>Run predictions on train data set to gauge accuracy, sensitivity and specificity</a:t>
            </a:r>
          </a:p>
          <a:p>
            <a:r>
              <a:rPr lang="en-GB" b="1" dirty="0"/>
              <a:t>Run predictions on test data set to gauge accuracy, sensitivity and specificity</a:t>
            </a:r>
          </a:p>
          <a:p>
            <a:r>
              <a:rPr lang="en-GB" b="1" dirty="0"/>
              <a:t>Compare the results for final observation and conclusion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85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ROC Curve and AUC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D8F70-9E40-4220-91B0-72E6905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92" y="1091510"/>
            <a:ext cx="3928428" cy="3870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D0A8B-7357-4318-AF8C-B0E25F0C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79" y="1091510"/>
            <a:ext cx="4329174" cy="3817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90575-C8BB-4E8C-8575-BAEFAEEB005B}"/>
              </a:ext>
            </a:extLst>
          </p:cNvPr>
          <p:cNvSpPr txBox="1"/>
          <p:nvPr/>
        </p:nvSpPr>
        <p:spPr>
          <a:xfrm>
            <a:off x="802640" y="5394960"/>
            <a:ext cx="1048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Finding optimal cut-off point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Probability where we get balanced sensitivity and specificity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From the second graph the optimal cut-off point is at 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66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EC7DE-6C47-4C71-AAB9-24FB24AA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97" y="981075"/>
            <a:ext cx="4733925" cy="489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038923-0F44-4088-9D8F-56B499AE3A43}"/>
              </a:ext>
            </a:extLst>
          </p:cNvPr>
          <p:cNvSpPr txBox="1"/>
          <p:nvPr/>
        </p:nvSpPr>
        <p:spPr>
          <a:xfrm>
            <a:off x="684212" y="1087120"/>
            <a:ext cx="54117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 variables on the right have been accounted for to build the train and test model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These variables have a significant impact on the lead conversion ratio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With the variables, we’ve arrived at an accuracy rate of 91%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** pls refer the python notebook for further detailed analysis</a:t>
            </a:r>
          </a:p>
        </p:txBody>
      </p:sp>
    </p:spTree>
    <p:extLst>
      <p:ext uri="{BB962C8B-B14F-4D97-AF65-F5344CB8AC3E}">
        <p14:creationId xmlns:p14="http://schemas.microsoft.com/office/powerpoint/2010/main" val="396723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Problem statement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9140"/>
            <a:ext cx="9973628" cy="2730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X Education sells online courses to industry professionals</a:t>
            </a:r>
          </a:p>
          <a:p>
            <a:r>
              <a:rPr lang="en-GB" dirty="0">
                <a:solidFill>
                  <a:schemeClr val="tx1"/>
                </a:solidFill>
              </a:rPr>
              <a:t>The company markets its courses on several websites and search engines like Google. People landing on this website could be potential leads</a:t>
            </a:r>
          </a:p>
          <a:p>
            <a:r>
              <a:rPr lang="en-GB" dirty="0">
                <a:solidFill>
                  <a:schemeClr val="tx1"/>
                </a:solidFill>
              </a:rPr>
              <a:t>The typical lead conversion rate at X education is around </a:t>
            </a:r>
            <a:r>
              <a:rPr lang="en-GB" b="1" dirty="0">
                <a:solidFill>
                  <a:schemeClr val="tx1"/>
                </a:solidFill>
              </a:rPr>
              <a:t>30%</a:t>
            </a:r>
            <a:r>
              <a:rPr lang="en-GB" dirty="0">
                <a:solidFill>
                  <a:schemeClr val="tx1"/>
                </a:solidFill>
              </a:rPr>
              <a:t>, which is deemed </a:t>
            </a:r>
            <a:r>
              <a:rPr lang="en-GB" b="1" dirty="0">
                <a:solidFill>
                  <a:schemeClr val="tx1"/>
                </a:solidFill>
              </a:rPr>
              <a:t>poor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35D6E4-2B95-42EC-A535-73B9D85BCEE9}"/>
              </a:ext>
            </a:extLst>
          </p:cNvPr>
          <p:cNvSpPr txBox="1">
            <a:spLocks/>
          </p:cNvSpPr>
          <p:nvPr/>
        </p:nvSpPr>
        <p:spPr>
          <a:xfrm>
            <a:off x="785812" y="3050540"/>
            <a:ext cx="8534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0B2EDD-4932-407B-97AC-956177434701}"/>
              </a:ext>
            </a:extLst>
          </p:cNvPr>
          <p:cNvSpPr txBox="1">
            <a:spLocks/>
          </p:cNvSpPr>
          <p:nvPr/>
        </p:nvSpPr>
        <p:spPr>
          <a:xfrm>
            <a:off x="684212" y="3756660"/>
            <a:ext cx="9973628" cy="273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X Education wishes to identify most promising leads, called as </a:t>
            </a:r>
            <a:r>
              <a:rPr lang="en-GB" b="1" dirty="0">
                <a:solidFill>
                  <a:schemeClr val="tx1"/>
                </a:solidFill>
              </a:rPr>
              <a:t>“Hot Leads”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company wants to focus on elements that would help identify the </a:t>
            </a:r>
            <a:r>
              <a:rPr lang="en-GB" b="1" dirty="0">
                <a:solidFill>
                  <a:schemeClr val="tx1"/>
                </a:solidFill>
              </a:rPr>
              <a:t>“Hot Leads”</a:t>
            </a:r>
          </a:p>
          <a:p>
            <a:r>
              <a:rPr lang="en-GB" dirty="0">
                <a:solidFill>
                  <a:schemeClr val="tx1"/>
                </a:solidFill>
              </a:rPr>
              <a:t>The typical lead conversion rate at X education should aim at around </a:t>
            </a:r>
            <a:r>
              <a:rPr lang="en-GB" b="1" dirty="0">
                <a:solidFill>
                  <a:schemeClr val="tx1"/>
                </a:solidFill>
              </a:rPr>
              <a:t>80%, </a:t>
            </a:r>
            <a:r>
              <a:rPr lang="en-GB" dirty="0">
                <a:solidFill>
                  <a:schemeClr val="tx1"/>
                </a:solidFill>
              </a:rPr>
              <a:t>and a futuristic model to be built which is easily scalable for future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67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Solution method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92250"/>
            <a:ext cx="9973628" cy="51943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Take the leads dataset from the past which has around 9000 data points</a:t>
            </a:r>
          </a:p>
          <a:p>
            <a:r>
              <a:rPr lang="en-GB" dirty="0">
                <a:solidFill>
                  <a:schemeClr val="tx1"/>
                </a:solidFill>
              </a:rPr>
              <a:t>Check and handle duplicate data, missing values, impute values as needed</a:t>
            </a:r>
          </a:p>
          <a:p>
            <a:r>
              <a:rPr lang="en-GB" dirty="0">
                <a:solidFill>
                  <a:schemeClr val="tx1"/>
                </a:solidFill>
              </a:rPr>
              <a:t>Drop columns and variables, that contain around 70%+ empty values – as they wouldn’t add anything significant</a:t>
            </a:r>
          </a:p>
          <a:p>
            <a:r>
              <a:rPr lang="en-GB" dirty="0">
                <a:solidFill>
                  <a:schemeClr val="tx1"/>
                </a:solidFill>
              </a:rPr>
              <a:t>Handle any outliers</a:t>
            </a:r>
          </a:p>
          <a:p>
            <a:r>
              <a:rPr lang="en-GB" dirty="0">
                <a:solidFill>
                  <a:schemeClr val="tx1"/>
                </a:solidFill>
              </a:rPr>
              <a:t>Complete the </a:t>
            </a:r>
            <a:r>
              <a:rPr lang="en-GB" b="1" dirty="0">
                <a:solidFill>
                  <a:schemeClr val="tx1"/>
                </a:solidFill>
              </a:rPr>
              <a:t>Exploratory Data Analysis: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Have a univariate data analysis, distribution of variables, etc</a:t>
            </a:r>
          </a:p>
          <a:p>
            <a:pPr marL="285750" lvl="1"/>
            <a:r>
              <a:rPr lang="en-GB" sz="2000" dirty="0">
                <a:solidFill>
                  <a:schemeClr val="tx1"/>
                </a:solidFill>
              </a:rPr>
              <a:t>Feature scaling, Dummy variables, and one-hot encoding of categorical variables</a:t>
            </a:r>
          </a:p>
          <a:p>
            <a:pPr marL="285750" lvl="1"/>
            <a:r>
              <a:rPr lang="en-GB" sz="2000" dirty="0">
                <a:solidFill>
                  <a:schemeClr val="tx1"/>
                </a:solidFill>
              </a:rPr>
              <a:t>Building model using logistic regression</a:t>
            </a:r>
          </a:p>
          <a:p>
            <a:pPr marL="285750" lvl="1"/>
            <a:r>
              <a:rPr lang="en-GB" sz="2000" dirty="0">
                <a:solidFill>
                  <a:schemeClr val="tx1"/>
                </a:solidFill>
              </a:rPr>
              <a:t>Check for accuracy, sensitivity and specificity</a:t>
            </a:r>
          </a:p>
          <a:p>
            <a:pPr marL="285750" lvl="1"/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60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did we arrive at?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92250"/>
            <a:ext cx="9973628" cy="51943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We arrived at a train and test model combination, with the below accuracy, sensitivity and specificity for your consumption</a:t>
            </a:r>
          </a:p>
          <a:p>
            <a:r>
              <a:rPr lang="en-GB" b="1" dirty="0"/>
              <a:t>Let us compare the values obtained for Train &amp; Test:</a:t>
            </a:r>
          </a:p>
          <a:p>
            <a:r>
              <a:rPr lang="en-GB" b="1" dirty="0">
                <a:solidFill>
                  <a:schemeClr val="tx1"/>
                </a:solidFill>
              </a:rPr>
              <a:t>Train Data: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b="1" dirty="0"/>
              <a:t>Accuracy : 91%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b="1" dirty="0"/>
              <a:t>Sensitivity : 86%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b="1" dirty="0"/>
              <a:t>Specificity : 94%</a:t>
            </a:r>
          </a:p>
          <a:p>
            <a:r>
              <a:rPr lang="en-GB" b="1" dirty="0">
                <a:solidFill>
                  <a:schemeClr val="tx1"/>
                </a:solidFill>
              </a:rPr>
              <a:t>Test Data: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b="1" dirty="0"/>
              <a:t>Accuracy : 91%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b="1" dirty="0"/>
              <a:t>Sensitivity : 84%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b="1" dirty="0"/>
              <a:t>Specificity : 94%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72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Some significant contributors…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3130"/>
            <a:ext cx="9973628" cy="51943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Some specific variables have a significant impact on the “Lead Conversion” ratio, compared to other variables. Let’s look at some of these variables</a:t>
            </a:r>
          </a:p>
          <a:p>
            <a:r>
              <a:rPr lang="en-GB" b="1" dirty="0"/>
              <a:t>Lead Origin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B59DB-5643-4DB7-A560-60435C40BAD3}"/>
              </a:ext>
            </a:extLst>
          </p:cNvPr>
          <p:cNvSpPr txBox="1"/>
          <p:nvPr/>
        </p:nvSpPr>
        <p:spPr>
          <a:xfrm>
            <a:off x="8020050" y="1920240"/>
            <a:ext cx="3775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Inference: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API and Landing Page Submission have 30-35% conversion rate but count of lead originated from them are considerable.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Lead Add Form has more than 90% conversion rate but count of lead are not very high.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Lead Import are very less in count.</a:t>
            </a:r>
            <a:endParaRPr lang="en-GB" b="1" i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61D66-156C-4646-A471-800CEFB3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8" y="2209737"/>
            <a:ext cx="6352718" cy="4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Some significant contributors…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3130"/>
            <a:ext cx="9973628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Lead Source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B59DB-5643-4DB7-A560-60435C40BAD3}"/>
              </a:ext>
            </a:extLst>
          </p:cNvPr>
          <p:cNvSpPr txBox="1"/>
          <p:nvPr/>
        </p:nvSpPr>
        <p:spPr>
          <a:xfrm>
            <a:off x="8798560" y="1920240"/>
            <a:ext cx="299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Inference:</a:t>
            </a:r>
          </a:p>
          <a:p>
            <a:endParaRPr lang="en-GB" b="1" dirty="0"/>
          </a:p>
          <a:p>
            <a:r>
              <a:rPr lang="en-GB" b="1" i="1" dirty="0"/>
              <a:t>Google and Direct traffic generates maximum number of leads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BF89-B30B-41E8-8FC3-162B8E91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685926"/>
            <a:ext cx="7051040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significant contributors (CONTD.)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3130"/>
            <a:ext cx="9973628" cy="5194300"/>
          </a:xfrm>
        </p:spPr>
        <p:txBody>
          <a:bodyPr>
            <a:normAutofit/>
          </a:bodyPr>
          <a:lstStyle/>
          <a:p>
            <a:r>
              <a:rPr lang="en-GB" b="1" dirty="0"/>
              <a:t>Occupation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B59DB-5643-4DB7-A560-60435C40BAD3}"/>
              </a:ext>
            </a:extLst>
          </p:cNvPr>
          <p:cNvSpPr txBox="1"/>
          <p:nvPr/>
        </p:nvSpPr>
        <p:spPr>
          <a:xfrm>
            <a:off x="8798560" y="1920240"/>
            <a:ext cx="299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Inference:</a:t>
            </a:r>
          </a:p>
          <a:p>
            <a:endParaRPr lang="en-GB" b="1" dirty="0"/>
          </a:p>
          <a:p>
            <a:r>
              <a:rPr lang="en-GB" b="1" i="1" dirty="0"/>
              <a:t>Unemployed leads are the most in numbers but has around 30-35% conversion rate.</a:t>
            </a:r>
          </a:p>
          <a:p>
            <a:endParaRPr lang="en-GB" b="1" i="1" dirty="0"/>
          </a:p>
          <a:p>
            <a:r>
              <a:rPr lang="en-GB" b="1" i="1" dirty="0"/>
              <a:t>Working Professionals going for the course have high chances of joining it.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14C6B-3D8D-40E5-B32E-6CF064399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98179"/>
            <a:ext cx="6811112" cy="45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significant contributors (CONTD.)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3130"/>
            <a:ext cx="9973628" cy="5194300"/>
          </a:xfrm>
        </p:spPr>
        <p:txBody>
          <a:bodyPr>
            <a:normAutofit/>
          </a:bodyPr>
          <a:lstStyle/>
          <a:p>
            <a:r>
              <a:rPr lang="en-GB" b="1" dirty="0"/>
              <a:t>Last Activity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B59DB-5643-4DB7-A560-60435C40BAD3}"/>
              </a:ext>
            </a:extLst>
          </p:cNvPr>
          <p:cNvSpPr txBox="1"/>
          <p:nvPr/>
        </p:nvSpPr>
        <p:spPr>
          <a:xfrm>
            <a:off x="8798560" y="1920240"/>
            <a:ext cx="299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Inference:</a:t>
            </a:r>
          </a:p>
          <a:p>
            <a:endParaRPr lang="en-GB" b="1" dirty="0"/>
          </a:p>
          <a:p>
            <a:r>
              <a:rPr lang="en-GB" b="1" i="1" dirty="0"/>
              <a:t>Conversion rate for leads with last activity as SMS Sent is almost 60%.</a:t>
            </a:r>
          </a:p>
          <a:p>
            <a:endParaRPr lang="en-GB" b="1" i="1" dirty="0"/>
          </a:p>
          <a:p>
            <a:r>
              <a:rPr lang="en-GB" b="1" i="1" dirty="0"/>
              <a:t>Most of the lead have their Email opened as their last activity.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99731-E188-47F9-889A-93F5FD52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1696721"/>
            <a:ext cx="763016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ECB-F2AA-4461-BC98-93620D0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significant contributors (CONTD.)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C92D-3D87-4B01-9058-D24AAE27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3130"/>
            <a:ext cx="9973628" cy="5194300"/>
          </a:xfrm>
        </p:spPr>
        <p:txBody>
          <a:bodyPr>
            <a:normAutofit/>
          </a:bodyPr>
          <a:lstStyle/>
          <a:p>
            <a:r>
              <a:rPr lang="en-GB" b="1" dirty="0"/>
              <a:t>Tags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B59DB-5643-4DB7-A560-60435C40BAD3}"/>
              </a:ext>
            </a:extLst>
          </p:cNvPr>
          <p:cNvSpPr txBox="1"/>
          <p:nvPr/>
        </p:nvSpPr>
        <p:spPr>
          <a:xfrm>
            <a:off x="7843520" y="1920240"/>
            <a:ext cx="3952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Inference:</a:t>
            </a:r>
          </a:p>
          <a:p>
            <a:endParaRPr lang="en-GB" b="1" dirty="0"/>
          </a:p>
          <a:p>
            <a:r>
              <a:rPr lang="en-GB" b="1" i="1" dirty="0"/>
              <a:t>"Will revert after reading the email" has more leads converted to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0C509-A96A-4859-B409-9065D5DD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10414"/>
            <a:ext cx="6448108" cy="49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53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727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Slice</vt:lpstr>
      <vt:lpstr>Lead Scoring : Presentation</vt:lpstr>
      <vt:lpstr>Problem statement</vt:lpstr>
      <vt:lpstr>Solution method</vt:lpstr>
      <vt:lpstr>What did we arrive at?</vt:lpstr>
      <vt:lpstr>Some significant contributors…</vt:lpstr>
      <vt:lpstr>Some significant contributors…</vt:lpstr>
      <vt:lpstr>… significant contributors (CONTD.)</vt:lpstr>
      <vt:lpstr>… significant contributors (CONTD.)</vt:lpstr>
      <vt:lpstr>… significant contributors (CONTD.)</vt:lpstr>
      <vt:lpstr>… significant contributors (CONTD.)</vt:lpstr>
      <vt:lpstr>Data conversion</vt:lpstr>
      <vt:lpstr>MODEL building</vt:lpstr>
      <vt:lpstr>ROC Curve and AUC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: Presentation</dc:title>
  <dc:creator>Narasimhan, Nitya</dc:creator>
  <cp:lastModifiedBy>Narasimhan, Nitya</cp:lastModifiedBy>
  <cp:revision>29</cp:revision>
  <dcterms:created xsi:type="dcterms:W3CDTF">2020-04-12T14:34:48Z</dcterms:created>
  <dcterms:modified xsi:type="dcterms:W3CDTF">2020-04-14T08:23:09Z</dcterms:modified>
</cp:coreProperties>
</file>