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27AD-C4A9-4D68-8439-AB9D47D9A9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3043E-41BA-4A2E-BFFB-BAA0CBBD48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22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3043E-41BA-4A2E-BFFB-BAA0CBBD48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9FAF9A1B-1AFB-4AEC-8A57-1CDB8C212793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78821B2A-4B2F-4697-85D1-1CFEB0D1DD01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2711" y="1814829"/>
            <a:ext cx="2994025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6BFC08FF-34DE-493A-B57F-FB793E07F39C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CCA4126D-95DD-49DE-B0FF-779E69B00705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830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048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91" y="6510528"/>
            <a:ext cx="9131935" cy="30480"/>
          </a:xfrm>
          <a:custGeom>
            <a:avLst/>
            <a:gdLst/>
            <a:ahLst/>
            <a:cxnLst/>
            <a:rect l="l" t="t" r="r" b="b"/>
            <a:pathLst>
              <a:path w="9131935" h="30479">
                <a:moveTo>
                  <a:pt x="9131808" y="0"/>
                </a:moveTo>
                <a:lnTo>
                  <a:pt x="0" y="0"/>
                </a:lnTo>
                <a:lnTo>
                  <a:pt x="0" y="30480"/>
                </a:lnTo>
                <a:lnTo>
                  <a:pt x="9131808" y="30480"/>
                </a:lnTo>
                <a:lnTo>
                  <a:pt x="913180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6301" y="49869"/>
            <a:ext cx="781122" cy="78833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455" y="1633715"/>
            <a:ext cx="1988057" cy="4762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40" y="1633727"/>
            <a:ext cx="98933" cy="4732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25D7BC9A-BF0D-4F2A-9D75-07789AC8DAE0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830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048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91" y="6510528"/>
            <a:ext cx="9131935" cy="30480"/>
          </a:xfrm>
          <a:custGeom>
            <a:avLst/>
            <a:gdLst/>
            <a:ahLst/>
            <a:cxnLst/>
            <a:rect l="l" t="t" r="r" b="b"/>
            <a:pathLst>
              <a:path w="9131935" h="30479">
                <a:moveTo>
                  <a:pt x="9131808" y="0"/>
                </a:moveTo>
                <a:lnTo>
                  <a:pt x="0" y="0"/>
                </a:lnTo>
                <a:lnTo>
                  <a:pt x="0" y="30480"/>
                </a:lnTo>
                <a:lnTo>
                  <a:pt x="9131808" y="30480"/>
                </a:lnTo>
                <a:lnTo>
                  <a:pt x="9131808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6301" y="49869"/>
            <a:ext cx="781122" cy="788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94614"/>
            <a:ext cx="7047179" cy="7111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80382" y="1164717"/>
            <a:ext cx="4349750" cy="426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33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15866" y="6635902"/>
            <a:ext cx="11156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630720"/>
            <a:ext cx="7264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D5BE22DC-7414-44E2-937D-350787EB5C37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3054" y="6630720"/>
            <a:ext cx="2159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technology/2016/oct/26/ddos-attack-dyn-mirai-botnet" TargetMode="External"/><Relationship Id="rId4" Type="http://schemas.openxmlformats.org/officeDocument/2006/relationships/hyperlink" Target="http://metropolitan.fi/entry/ddos-attack-halts-heating-in-finland-amidst-winter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hyperlink" Target="https://www.daikin.com/about/design/2017/05/entry-1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hyperlink" Target="https://www.youtube.com/watch?v=4oONdV5RYp8" TargetMode="External"/><Relationship Id="rId4" Type="http://schemas.openxmlformats.org/officeDocument/2006/relationships/hyperlink" Target="https://www.youtube.com/watch?v=7E1WsdODxu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onem2m.org/using-onem2m/developers/bas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jpg"/><Relationship Id="rId11" Type="http://schemas.openxmlformats.org/officeDocument/2006/relationships/image" Target="../media/image42.jpg"/><Relationship Id="rId5" Type="http://schemas.openxmlformats.org/officeDocument/2006/relationships/image" Target="../media/image36.png"/><Relationship Id="rId10" Type="http://schemas.openxmlformats.org/officeDocument/2006/relationships/image" Target="../media/image41.jpg"/><Relationship Id="rId4" Type="http://schemas.openxmlformats.org/officeDocument/2006/relationships/image" Target="../media/image35.jpg"/><Relationship Id="rId9" Type="http://schemas.openxmlformats.org/officeDocument/2006/relationships/image" Target="../media/image40.jpg"/><Relationship Id="rId14" Type="http://schemas.openxmlformats.org/officeDocument/2006/relationships/image" Target="../media/image4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0830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048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2325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solidFill>
                  <a:srgbClr val="000000"/>
                </a:solidFill>
              </a:rPr>
              <a:t>CS578:</a:t>
            </a:r>
            <a:r>
              <a:rPr sz="4400" spc="-12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Internet</a:t>
            </a:r>
            <a:r>
              <a:rPr sz="4400" spc="-9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of</a:t>
            </a:r>
            <a:r>
              <a:rPr sz="4400" spc="-190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Things</a:t>
            </a:r>
            <a:endParaRPr sz="44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2546393"/>
            <a:ext cx="5004816" cy="21980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94610" y="1095197"/>
            <a:ext cx="3593465" cy="10172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FF0000"/>
                </a:solidFill>
                <a:latin typeface="Calibri"/>
                <a:cs typeface="Calibri"/>
              </a:rPr>
              <a:t>IoT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Ecosystem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Different</a:t>
            </a:r>
            <a:r>
              <a:rPr sz="2400" b="1" spc="-5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alibri"/>
                <a:cs typeface="Calibri"/>
              </a:rPr>
              <a:t>components</a:t>
            </a:r>
            <a:r>
              <a:rPr sz="2400" b="1" spc="-10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CC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3047" y="5465064"/>
            <a:ext cx="9153525" cy="1393190"/>
            <a:chOff x="-3047" y="5465064"/>
            <a:chExt cx="9153525" cy="13931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8944" y="6507478"/>
              <a:ext cx="4566665" cy="35052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9235" y="6539483"/>
              <a:ext cx="4465320" cy="3078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69235" y="6539483"/>
              <a:ext cx="4465320" cy="307975"/>
            </a:xfrm>
            <a:custGeom>
              <a:avLst/>
              <a:gdLst/>
              <a:ahLst/>
              <a:cxnLst/>
              <a:rect l="l" t="t" r="r" b="b"/>
              <a:pathLst>
                <a:path w="4465320" h="307975">
                  <a:moveTo>
                    <a:pt x="0" y="307847"/>
                  </a:moveTo>
                  <a:lnTo>
                    <a:pt x="4465320" y="307847"/>
                  </a:lnTo>
                  <a:lnTo>
                    <a:pt x="4465320" y="0"/>
                  </a:lnTo>
                  <a:lnTo>
                    <a:pt x="0" y="0"/>
                  </a:lnTo>
                  <a:lnTo>
                    <a:pt x="0" y="30784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516880"/>
              <a:ext cx="9143999" cy="11071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3224" y="5465064"/>
              <a:ext cx="4795266" cy="11315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4" y="5542788"/>
              <a:ext cx="9144000" cy="10088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24" y="5542788"/>
              <a:ext cx="9144000" cy="1009015"/>
            </a:xfrm>
            <a:custGeom>
              <a:avLst/>
              <a:gdLst/>
              <a:ahLst/>
              <a:cxnLst/>
              <a:rect l="l" t="t" r="r" b="b"/>
              <a:pathLst>
                <a:path w="9144000" h="1009015">
                  <a:moveTo>
                    <a:pt x="0" y="1008888"/>
                  </a:moveTo>
                  <a:lnTo>
                    <a:pt x="9144000" y="10088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4927" y="5491073"/>
            <a:ext cx="4453255" cy="27699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240"/>
              </a:spcBef>
            </a:pPr>
            <a:r>
              <a:rPr sz="1100" dirty="0" smtClean="0">
                <a:latin typeface="Calibri"/>
                <a:cs typeface="Calibri"/>
              </a:rPr>
              <a:t>“</a:t>
            </a:r>
            <a:r>
              <a:rPr sz="1400" i="1" dirty="0">
                <a:latin typeface="Calibri"/>
                <a:cs typeface="Calibri"/>
              </a:rPr>
              <a:t>Strength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is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Life,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Weakness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is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Death.</a:t>
            </a:r>
            <a:r>
              <a:rPr sz="1100" dirty="0">
                <a:latin typeface="Calibri"/>
                <a:cs typeface="Calibri"/>
              </a:rPr>
              <a:t>”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Swami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Vivekananda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9EF969A1-4FB7-484B-A5D0-E86DB90A6CBE}" type="datetime1">
              <a:rPr lang="en-US" spc="-20" smtClean="0"/>
              <a:t>4/2/2025</a:t>
            </a:fld>
            <a:endParaRPr lang="en-US" spc="-20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lang="en-IN" spc="-25" smtClean="0"/>
              <a:t>1</a:t>
            </a:fld>
            <a:endParaRPr lang="en-IN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Use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Internet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2023" y="1197863"/>
            <a:ext cx="4895087" cy="25024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0997" y="999470"/>
            <a:ext cx="7317740" cy="52514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Advantages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IP</a:t>
            </a:r>
            <a:endParaRPr sz="24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185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r>
              <a:rPr sz="2000" spc="1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1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standard-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endParaRPr sz="20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365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Versatile</a:t>
            </a:r>
            <a:endParaRPr sz="20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360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Ubiquitous</a:t>
            </a:r>
            <a:endParaRPr sz="20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360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Scalable</a:t>
            </a:r>
            <a:endParaRPr sz="20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365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Manageable</a:t>
            </a:r>
            <a:endParaRPr sz="2000">
              <a:latin typeface="Times New Roman"/>
              <a:cs typeface="Times New Roman"/>
            </a:endParaRPr>
          </a:p>
          <a:p>
            <a:pPr marL="661035" indent="-264795">
              <a:lnSpc>
                <a:spcPct val="100000"/>
              </a:lnSpc>
              <a:spcBef>
                <a:spcPts val="360"/>
              </a:spcBef>
              <a:buClr>
                <a:srgbClr val="4F81BC"/>
              </a:buClr>
              <a:buFont typeface="Wingdings"/>
              <a:buChar char=""/>
              <a:tabLst>
                <a:tab pos="661035" algn="l"/>
              </a:tabLst>
            </a:pP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Highly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secure</a:t>
            </a:r>
            <a:endParaRPr sz="2000">
              <a:latin typeface="Times New Roman"/>
              <a:cs typeface="Times New Roman"/>
            </a:endParaRPr>
          </a:p>
          <a:p>
            <a:pPr marL="596900" indent="-213995">
              <a:lnSpc>
                <a:spcPct val="100000"/>
              </a:lnSpc>
              <a:spcBef>
                <a:spcPts val="360"/>
              </a:spcBef>
              <a:buClr>
                <a:srgbClr val="4F81BC"/>
              </a:buClr>
              <a:buFont typeface="Wingdings"/>
              <a:buChar char=""/>
              <a:tabLst>
                <a:tab pos="596900" algn="l"/>
              </a:tabLst>
            </a:pP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Stable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resilient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000">
              <a:latin typeface="Times New Roman"/>
              <a:cs typeface="Times New Roman"/>
            </a:endParaRPr>
          </a:p>
          <a:p>
            <a:pPr marL="612775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12775" algn="l"/>
              </a:tabLst>
            </a:pPr>
            <a:r>
              <a:rPr sz="1800" dirty="0">
                <a:latin typeface="Times New Roman"/>
                <a:cs typeface="Times New Roman"/>
              </a:rPr>
              <a:t>IPv6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packets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require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minimum MTU/PDU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1280</a:t>
            </a:r>
            <a:r>
              <a:rPr sz="1800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bytes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612775" indent="-344805">
              <a:lnSpc>
                <a:spcPct val="100000"/>
              </a:lnSpc>
              <a:buFont typeface="Arial MT"/>
              <a:buChar char="•"/>
              <a:tabLst>
                <a:tab pos="612775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maximum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layer frame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802.15.4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127</a:t>
            </a:r>
            <a:r>
              <a:rPr sz="1800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Times New Roman"/>
                <a:cs typeface="Times New Roman"/>
              </a:rPr>
              <a:t>bytes.</a:t>
            </a:r>
            <a:endParaRPr sz="1800">
              <a:latin typeface="Times New Roman"/>
              <a:cs typeface="Times New Roman"/>
            </a:endParaRPr>
          </a:p>
          <a:p>
            <a:pPr marL="1012190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1012190" algn="l"/>
              </a:tabLst>
            </a:pPr>
            <a:r>
              <a:rPr sz="1500" dirty="0">
                <a:latin typeface="Times New Roman"/>
                <a:cs typeface="Times New Roman"/>
              </a:rPr>
              <a:t>It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gives</a:t>
            </a:r>
            <a:r>
              <a:rPr sz="1500" spc="-3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just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33CC"/>
                </a:solidFill>
                <a:latin typeface="Times New Roman"/>
                <a:cs typeface="Times New Roman"/>
              </a:rPr>
              <a:t>102</a:t>
            </a:r>
            <a:r>
              <a:rPr sz="1500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33CC"/>
                </a:solidFill>
                <a:latin typeface="Times New Roman"/>
                <a:cs typeface="Times New Roman"/>
              </a:rPr>
              <a:t>bytes</a:t>
            </a:r>
            <a:r>
              <a:rPr sz="15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15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33CC"/>
                </a:solidFill>
                <a:latin typeface="Times New Roman"/>
                <a:cs typeface="Times New Roman"/>
              </a:rPr>
              <a:t>an</a:t>
            </a:r>
            <a:r>
              <a:rPr sz="1500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0033CC"/>
                </a:solidFill>
                <a:latin typeface="Times New Roman"/>
                <a:cs typeface="Times New Roman"/>
              </a:rPr>
              <a:t>IPv6 packet</a:t>
            </a:r>
            <a:r>
              <a:rPr sz="150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!!</a:t>
            </a:r>
            <a:endParaRPr sz="15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 MT"/>
              <a:buChar char="–"/>
            </a:pPr>
            <a:endParaRPr sz="1500">
              <a:latin typeface="Times New Roman"/>
              <a:cs typeface="Times New Roman"/>
            </a:endParaRPr>
          </a:p>
          <a:p>
            <a:pPr marL="155956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Need of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packet/frame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optimization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due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2200">
              <a:latin typeface="Times New Roman"/>
              <a:cs typeface="Times New Roman"/>
            </a:endParaRPr>
          </a:p>
          <a:p>
            <a:pPr marL="2196465" lvl="2" indent="-252729">
              <a:lnSpc>
                <a:spcPct val="100000"/>
              </a:lnSpc>
              <a:spcBef>
                <a:spcPts val="204"/>
              </a:spcBef>
              <a:buClr>
                <a:srgbClr val="4F81BC"/>
              </a:buClr>
              <a:buFont typeface="Wingdings"/>
              <a:buChar char=""/>
              <a:tabLst>
                <a:tab pos="219646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Constrained</a:t>
            </a:r>
            <a:r>
              <a:rPr sz="19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Nodes</a:t>
            </a:r>
            <a:endParaRPr sz="1900">
              <a:latin typeface="Times New Roman"/>
              <a:cs typeface="Times New Roman"/>
            </a:endParaRPr>
          </a:p>
          <a:p>
            <a:pPr marL="2195830" lvl="2" indent="-252095">
              <a:lnSpc>
                <a:spcPct val="100000"/>
              </a:lnSpc>
              <a:spcBef>
                <a:spcPts val="360"/>
              </a:spcBef>
              <a:buClr>
                <a:srgbClr val="4F81BC"/>
              </a:buClr>
              <a:buFont typeface="Wingdings"/>
              <a:buChar char=""/>
              <a:tabLst>
                <a:tab pos="2195830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Constrained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Networks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1636E2F-887F-444E-826D-B2F5D5116E6D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Modification</a:t>
            </a:r>
            <a:r>
              <a:rPr spc="-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1F5F"/>
                </a:solidFill>
                <a:latin typeface="Calibri"/>
                <a:cs typeface="Calibri"/>
              </a:rPr>
              <a:t>TCP/IP</a:t>
            </a:r>
            <a:r>
              <a:rPr spc="-1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01" y="4145407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WPAN</a:t>
            </a:r>
            <a:r>
              <a:rPr sz="1800" spc="-2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Wireless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Personal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IEEE</a:t>
            </a:r>
            <a:r>
              <a:rPr sz="1800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802.15.4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Low-rate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WPAN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4968620"/>
            <a:ext cx="514667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LoWPAN</a:t>
            </a:r>
            <a:r>
              <a:rPr sz="1800" spc="-20" dirty="0">
                <a:latin typeface="Calibri"/>
                <a:cs typeface="Calibri"/>
              </a:rPr>
              <a:t>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Low-Power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WPAN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6LoWPAN</a:t>
            </a:r>
            <a:r>
              <a:rPr sz="1800" spc="-20" dirty="0">
                <a:latin typeface="Calibri"/>
                <a:cs typeface="Calibri"/>
              </a:rPr>
              <a:t>: </a:t>
            </a:r>
            <a:r>
              <a:rPr sz="1800" dirty="0">
                <a:latin typeface="Calibri"/>
                <a:cs typeface="Calibri"/>
              </a:rPr>
              <a:t>IPv6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LoWPAN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TSCH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Synchronized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Hopping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6TiSCH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IPv6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TSCH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IEEE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802.15.4e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6top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6TiSCH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Sublayer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8495" y="1124711"/>
            <a:ext cx="6224270" cy="2758440"/>
            <a:chOff x="158495" y="1124711"/>
            <a:chExt cx="6224270" cy="27584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5" y="1124711"/>
              <a:ext cx="6224016" cy="27584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34840" y="2919983"/>
              <a:ext cx="1676400" cy="573405"/>
            </a:xfrm>
            <a:custGeom>
              <a:avLst/>
              <a:gdLst/>
              <a:ahLst/>
              <a:cxnLst/>
              <a:rect l="l" t="t" r="r" b="b"/>
              <a:pathLst>
                <a:path w="1676400" h="573404">
                  <a:moveTo>
                    <a:pt x="201168" y="152400"/>
                  </a:moveTo>
                  <a:lnTo>
                    <a:pt x="217827" y="114864"/>
                  </a:lnTo>
                  <a:lnTo>
                    <a:pt x="265083" y="80741"/>
                  </a:lnTo>
                  <a:lnTo>
                    <a:pt x="338846" y="51171"/>
                  </a:lnTo>
                  <a:lnTo>
                    <a:pt x="384391" y="38450"/>
                  </a:lnTo>
                  <a:lnTo>
                    <a:pt x="435030" y="27296"/>
                  </a:lnTo>
                  <a:lnTo>
                    <a:pt x="490252" y="17849"/>
                  </a:lnTo>
                  <a:lnTo>
                    <a:pt x="549548" y="10254"/>
                  </a:lnTo>
                  <a:lnTo>
                    <a:pt x="612404" y="4652"/>
                  </a:lnTo>
                  <a:lnTo>
                    <a:pt x="678312" y="1186"/>
                  </a:lnTo>
                  <a:lnTo>
                    <a:pt x="746760" y="0"/>
                  </a:lnTo>
                  <a:lnTo>
                    <a:pt x="815207" y="1186"/>
                  </a:lnTo>
                  <a:lnTo>
                    <a:pt x="881115" y="4652"/>
                  </a:lnTo>
                  <a:lnTo>
                    <a:pt x="943971" y="10254"/>
                  </a:lnTo>
                  <a:lnTo>
                    <a:pt x="1003267" y="17849"/>
                  </a:lnTo>
                  <a:lnTo>
                    <a:pt x="1058489" y="27296"/>
                  </a:lnTo>
                  <a:lnTo>
                    <a:pt x="1109128" y="38450"/>
                  </a:lnTo>
                  <a:lnTo>
                    <a:pt x="1154673" y="51171"/>
                  </a:lnTo>
                  <a:lnTo>
                    <a:pt x="1194613" y="65316"/>
                  </a:lnTo>
                  <a:lnTo>
                    <a:pt x="1255633" y="97305"/>
                  </a:lnTo>
                  <a:lnTo>
                    <a:pt x="1288101" y="133276"/>
                  </a:lnTo>
                  <a:lnTo>
                    <a:pt x="1292352" y="152400"/>
                  </a:lnTo>
                  <a:lnTo>
                    <a:pt x="1288101" y="171523"/>
                  </a:lnTo>
                  <a:lnTo>
                    <a:pt x="1255633" y="207494"/>
                  </a:lnTo>
                  <a:lnTo>
                    <a:pt x="1194613" y="239483"/>
                  </a:lnTo>
                  <a:lnTo>
                    <a:pt x="1154673" y="253628"/>
                  </a:lnTo>
                  <a:lnTo>
                    <a:pt x="1109128" y="266349"/>
                  </a:lnTo>
                  <a:lnTo>
                    <a:pt x="1058489" y="277503"/>
                  </a:lnTo>
                  <a:lnTo>
                    <a:pt x="1003267" y="286950"/>
                  </a:lnTo>
                  <a:lnTo>
                    <a:pt x="943971" y="294545"/>
                  </a:lnTo>
                  <a:lnTo>
                    <a:pt x="881115" y="300147"/>
                  </a:lnTo>
                  <a:lnTo>
                    <a:pt x="815207" y="303613"/>
                  </a:lnTo>
                  <a:lnTo>
                    <a:pt x="746760" y="304800"/>
                  </a:lnTo>
                  <a:lnTo>
                    <a:pt x="678312" y="303613"/>
                  </a:lnTo>
                  <a:lnTo>
                    <a:pt x="612404" y="300147"/>
                  </a:lnTo>
                  <a:lnTo>
                    <a:pt x="549548" y="294545"/>
                  </a:lnTo>
                  <a:lnTo>
                    <a:pt x="490252" y="286950"/>
                  </a:lnTo>
                  <a:lnTo>
                    <a:pt x="435030" y="277503"/>
                  </a:lnTo>
                  <a:lnTo>
                    <a:pt x="384391" y="266349"/>
                  </a:lnTo>
                  <a:lnTo>
                    <a:pt x="338846" y="253628"/>
                  </a:lnTo>
                  <a:lnTo>
                    <a:pt x="298906" y="239483"/>
                  </a:lnTo>
                  <a:lnTo>
                    <a:pt x="237886" y="207494"/>
                  </a:lnTo>
                  <a:lnTo>
                    <a:pt x="205418" y="171523"/>
                  </a:lnTo>
                  <a:lnTo>
                    <a:pt x="201168" y="152400"/>
                  </a:lnTo>
                  <a:close/>
                </a:path>
                <a:path w="1676400" h="573404">
                  <a:moveTo>
                    <a:pt x="0" y="336803"/>
                  </a:moveTo>
                  <a:lnTo>
                    <a:pt x="3720" y="318438"/>
                  </a:lnTo>
                  <a:lnTo>
                    <a:pt x="13858" y="303418"/>
                  </a:lnTo>
                  <a:lnTo>
                    <a:pt x="28878" y="293280"/>
                  </a:lnTo>
                  <a:lnTo>
                    <a:pt x="47244" y="289560"/>
                  </a:lnTo>
                  <a:lnTo>
                    <a:pt x="1629156" y="289560"/>
                  </a:lnTo>
                  <a:lnTo>
                    <a:pt x="1647521" y="293280"/>
                  </a:lnTo>
                  <a:lnTo>
                    <a:pt x="1662541" y="303418"/>
                  </a:lnTo>
                  <a:lnTo>
                    <a:pt x="1672679" y="318438"/>
                  </a:lnTo>
                  <a:lnTo>
                    <a:pt x="1676400" y="336803"/>
                  </a:lnTo>
                  <a:lnTo>
                    <a:pt x="1676400" y="525779"/>
                  </a:lnTo>
                  <a:lnTo>
                    <a:pt x="1672679" y="544145"/>
                  </a:lnTo>
                  <a:lnTo>
                    <a:pt x="1662541" y="559165"/>
                  </a:lnTo>
                  <a:lnTo>
                    <a:pt x="1647521" y="569303"/>
                  </a:lnTo>
                  <a:lnTo>
                    <a:pt x="1629156" y="573024"/>
                  </a:lnTo>
                  <a:lnTo>
                    <a:pt x="47244" y="573024"/>
                  </a:lnTo>
                  <a:lnTo>
                    <a:pt x="28878" y="569303"/>
                  </a:lnTo>
                  <a:lnTo>
                    <a:pt x="13858" y="559165"/>
                  </a:lnTo>
                  <a:lnTo>
                    <a:pt x="3720" y="544145"/>
                  </a:lnTo>
                  <a:lnTo>
                    <a:pt x="0" y="525779"/>
                  </a:lnTo>
                  <a:lnTo>
                    <a:pt x="0" y="336803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65520" y="4907279"/>
            <a:ext cx="2971800" cy="1240790"/>
            <a:chOff x="6065520" y="4907279"/>
            <a:chExt cx="2971800" cy="12407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65520" y="4907279"/>
              <a:ext cx="2971800" cy="12405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59880" y="5526023"/>
              <a:ext cx="1874520" cy="588645"/>
            </a:xfrm>
            <a:custGeom>
              <a:avLst/>
              <a:gdLst/>
              <a:ahLst/>
              <a:cxnLst/>
              <a:rect l="l" t="t" r="r" b="b"/>
              <a:pathLst>
                <a:path w="1874520" h="588645">
                  <a:moveTo>
                    <a:pt x="292608" y="152400"/>
                  </a:moveTo>
                  <a:lnTo>
                    <a:pt x="309267" y="114876"/>
                  </a:lnTo>
                  <a:lnTo>
                    <a:pt x="356523" y="80758"/>
                  </a:lnTo>
                  <a:lnTo>
                    <a:pt x="430286" y="51187"/>
                  </a:lnTo>
                  <a:lnTo>
                    <a:pt x="475831" y="38464"/>
                  </a:lnTo>
                  <a:lnTo>
                    <a:pt x="526470" y="27306"/>
                  </a:lnTo>
                  <a:lnTo>
                    <a:pt x="581692" y="17857"/>
                  </a:lnTo>
                  <a:lnTo>
                    <a:pt x="640988" y="10258"/>
                  </a:lnTo>
                  <a:lnTo>
                    <a:pt x="703844" y="4654"/>
                  </a:lnTo>
                  <a:lnTo>
                    <a:pt x="769752" y="1187"/>
                  </a:lnTo>
                  <a:lnTo>
                    <a:pt x="838200" y="0"/>
                  </a:lnTo>
                  <a:lnTo>
                    <a:pt x="906647" y="1187"/>
                  </a:lnTo>
                  <a:lnTo>
                    <a:pt x="972555" y="4654"/>
                  </a:lnTo>
                  <a:lnTo>
                    <a:pt x="1035411" y="10258"/>
                  </a:lnTo>
                  <a:lnTo>
                    <a:pt x="1094707" y="17857"/>
                  </a:lnTo>
                  <a:lnTo>
                    <a:pt x="1149929" y="27306"/>
                  </a:lnTo>
                  <a:lnTo>
                    <a:pt x="1200568" y="38464"/>
                  </a:lnTo>
                  <a:lnTo>
                    <a:pt x="1246113" y="51187"/>
                  </a:lnTo>
                  <a:lnTo>
                    <a:pt x="1286053" y="65332"/>
                  </a:lnTo>
                  <a:lnTo>
                    <a:pt x="1347073" y="97320"/>
                  </a:lnTo>
                  <a:lnTo>
                    <a:pt x="1379541" y="133284"/>
                  </a:lnTo>
                  <a:lnTo>
                    <a:pt x="1383792" y="152400"/>
                  </a:lnTo>
                  <a:lnTo>
                    <a:pt x="1379541" y="171515"/>
                  </a:lnTo>
                  <a:lnTo>
                    <a:pt x="1347073" y="207479"/>
                  </a:lnTo>
                  <a:lnTo>
                    <a:pt x="1286053" y="239467"/>
                  </a:lnTo>
                  <a:lnTo>
                    <a:pt x="1246113" y="253612"/>
                  </a:lnTo>
                  <a:lnTo>
                    <a:pt x="1200568" y="266335"/>
                  </a:lnTo>
                  <a:lnTo>
                    <a:pt x="1149929" y="277493"/>
                  </a:lnTo>
                  <a:lnTo>
                    <a:pt x="1094707" y="286942"/>
                  </a:lnTo>
                  <a:lnTo>
                    <a:pt x="1035411" y="294541"/>
                  </a:lnTo>
                  <a:lnTo>
                    <a:pt x="972555" y="300145"/>
                  </a:lnTo>
                  <a:lnTo>
                    <a:pt x="906647" y="303612"/>
                  </a:lnTo>
                  <a:lnTo>
                    <a:pt x="838200" y="304800"/>
                  </a:lnTo>
                  <a:lnTo>
                    <a:pt x="769752" y="303612"/>
                  </a:lnTo>
                  <a:lnTo>
                    <a:pt x="703844" y="300145"/>
                  </a:lnTo>
                  <a:lnTo>
                    <a:pt x="640988" y="294541"/>
                  </a:lnTo>
                  <a:lnTo>
                    <a:pt x="581692" y="286942"/>
                  </a:lnTo>
                  <a:lnTo>
                    <a:pt x="526470" y="277493"/>
                  </a:lnTo>
                  <a:lnTo>
                    <a:pt x="475831" y="266335"/>
                  </a:lnTo>
                  <a:lnTo>
                    <a:pt x="430286" y="253612"/>
                  </a:lnTo>
                  <a:lnTo>
                    <a:pt x="390346" y="239467"/>
                  </a:lnTo>
                  <a:lnTo>
                    <a:pt x="329326" y="207479"/>
                  </a:lnTo>
                  <a:lnTo>
                    <a:pt x="296858" y="171515"/>
                  </a:lnTo>
                  <a:lnTo>
                    <a:pt x="292608" y="152400"/>
                  </a:lnTo>
                  <a:close/>
                </a:path>
                <a:path w="1874520" h="588645">
                  <a:moveTo>
                    <a:pt x="0" y="352044"/>
                  </a:moveTo>
                  <a:lnTo>
                    <a:pt x="3720" y="333651"/>
                  </a:lnTo>
                  <a:lnTo>
                    <a:pt x="13858" y="318635"/>
                  </a:lnTo>
                  <a:lnTo>
                    <a:pt x="28878" y="308511"/>
                  </a:lnTo>
                  <a:lnTo>
                    <a:pt x="47244" y="304800"/>
                  </a:lnTo>
                  <a:lnTo>
                    <a:pt x="1827276" y="304800"/>
                  </a:lnTo>
                  <a:lnTo>
                    <a:pt x="1845641" y="308511"/>
                  </a:lnTo>
                  <a:lnTo>
                    <a:pt x="1860661" y="318635"/>
                  </a:lnTo>
                  <a:lnTo>
                    <a:pt x="1870799" y="333651"/>
                  </a:lnTo>
                  <a:lnTo>
                    <a:pt x="1874520" y="352044"/>
                  </a:lnTo>
                  <a:lnTo>
                    <a:pt x="1874520" y="541019"/>
                  </a:lnTo>
                  <a:lnTo>
                    <a:pt x="1870799" y="559406"/>
                  </a:lnTo>
                  <a:lnTo>
                    <a:pt x="1860661" y="574424"/>
                  </a:lnTo>
                  <a:lnTo>
                    <a:pt x="1845641" y="584550"/>
                  </a:lnTo>
                  <a:lnTo>
                    <a:pt x="1827276" y="588263"/>
                  </a:lnTo>
                  <a:lnTo>
                    <a:pt x="47244" y="588263"/>
                  </a:lnTo>
                  <a:lnTo>
                    <a:pt x="28878" y="584550"/>
                  </a:lnTo>
                  <a:lnTo>
                    <a:pt x="13858" y="574424"/>
                  </a:lnTo>
                  <a:lnTo>
                    <a:pt x="3720" y="559406"/>
                  </a:lnTo>
                  <a:lnTo>
                    <a:pt x="0" y="541019"/>
                  </a:lnTo>
                  <a:lnTo>
                    <a:pt x="0" y="352044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70929" y="4457192"/>
            <a:ext cx="210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6TiSCH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41007" y="3212592"/>
            <a:ext cx="1243965" cy="1149350"/>
            <a:chOff x="6541007" y="3212592"/>
            <a:chExt cx="1243965" cy="1149350"/>
          </a:xfrm>
        </p:grpSpPr>
        <p:sp>
          <p:nvSpPr>
            <p:cNvPr id="13" name="object 13"/>
            <p:cNvSpPr/>
            <p:nvPr/>
          </p:nvSpPr>
          <p:spPr>
            <a:xfrm>
              <a:off x="6553199" y="3224784"/>
              <a:ext cx="1219200" cy="1125220"/>
            </a:xfrm>
            <a:custGeom>
              <a:avLst/>
              <a:gdLst/>
              <a:ahLst/>
              <a:cxnLst/>
              <a:rect l="l" t="t" r="r" b="b"/>
              <a:pathLst>
                <a:path w="1219200" h="1125220">
                  <a:moveTo>
                    <a:pt x="607186" y="0"/>
                  </a:moveTo>
                  <a:lnTo>
                    <a:pt x="0" y="0"/>
                  </a:lnTo>
                  <a:lnTo>
                    <a:pt x="0" y="194055"/>
                  </a:lnTo>
                  <a:lnTo>
                    <a:pt x="607186" y="194055"/>
                  </a:lnTo>
                  <a:lnTo>
                    <a:pt x="655525" y="197957"/>
                  </a:lnTo>
                  <a:lnTo>
                    <a:pt x="701376" y="209253"/>
                  </a:lnTo>
                  <a:lnTo>
                    <a:pt x="744127" y="227327"/>
                  </a:lnTo>
                  <a:lnTo>
                    <a:pt x="783166" y="251565"/>
                  </a:lnTo>
                  <a:lnTo>
                    <a:pt x="817879" y="281352"/>
                  </a:lnTo>
                  <a:lnTo>
                    <a:pt x="847655" y="316073"/>
                  </a:lnTo>
                  <a:lnTo>
                    <a:pt x="871881" y="355113"/>
                  </a:lnTo>
                  <a:lnTo>
                    <a:pt x="889943" y="397857"/>
                  </a:lnTo>
                  <a:lnTo>
                    <a:pt x="901230" y="443690"/>
                  </a:lnTo>
                  <a:lnTo>
                    <a:pt x="905128" y="491997"/>
                  </a:lnTo>
                  <a:lnTo>
                    <a:pt x="905128" y="843533"/>
                  </a:lnTo>
                  <a:lnTo>
                    <a:pt x="785114" y="843533"/>
                  </a:lnTo>
                  <a:lnTo>
                    <a:pt x="1002156" y="1124711"/>
                  </a:lnTo>
                  <a:lnTo>
                    <a:pt x="1219200" y="843533"/>
                  </a:lnTo>
                  <a:lnTo>
                    <a:pt x="1099184" y="843533"/>
                  </a:lnTo>
                  <a:lnTo>
                    <a:pt x="1099184" y="491997"/>
                  </a:lnTo>
                  <a:lnTo>
                    <a:pt x="1096933" y="444626"/>
                  </a:lnTo>
                  <a:lnTo>
                    <a:pt x="1090315" y="398526"/>
                  </a:lnTo>
                  <a:lnTo>
                    <a:pt x="1079537" y="353904"/>
                  </a:lnTo>
                  <a:lnTo>
                    <a:pt x="1064806" y="310966"/>
                  </a:lnTo>
                  <a:lnTo>
                    <a:pt x="1046326" y="269920"/>
                  </a:lnTo>
                  <a:lnTo>
                    <a:pt x="1024303" y="230971"/>
                  </a:lnTo>
                  <a:lnTo>
                    <a:pt x="998945" y="194325"/>
                  </a:lnTo>
                  <a:lnTo>
                    <a:pt x="970457" y="160190"/>
                  </a:lnTo>
                  <a:lnTo>
                    <a:pt x="939044" y="128772"/>
                  </a:lnTo>
                  <a:lnTo>
                    <a:pt x="904913" y="100277"/>
                  </a:lnTo>
                  <a:lnTo>
                    <a:pt x="868270" y="74911"/>
                  </a:lnTo>
                  <a:lnTo>
                    <a:pt x="829320" y="52882"/>
                  </a:lnTo>
                  <a:lnTo>
                    <a:pt x="788270" y="34395"/>
                  </a:lnTo>
                  <a:lnTo>
                    <a:pt x="745326" y="19656"/>
                  </a:lnTo>
                  <a:lnTo>
                    <a:pt x="700693" y="8874"/>
                  </a:lnTo>
                  <a:lnTo>
                    <a:pt x="654578" y="2252"/>
                  </a:lnTo>
                  <a:lnTo>
                    <a:pt x="60718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199" y="3224784"/>
              <a:ext cx="1219200" cy="1125220"/>
            </a:xfrm>
            <a:custGeom>
              <a:avLst/>
              <a:gdLst/>
              <a:ahLst/>
              <a:cxnLst/>
              <a:rect l="l" t="t" r="r" b="b"/>
              <a:pathLst>
                <a:path w="1219200" h="1125220">
                  <a:moveTo>
                    <a:pt x="0" y="0"/>
                  </a:moveTo>
                  <a:lnTo>
                    <a:pt x="607186" y="0"/>
                  </a:lnTo>
                  <a:lnTo>
                    <a:pt x="654578" y="2252"/>
                  </a:lnTo>
                  <a:lnTo>
                    <a:pt x="700693" y="8874"/>
                  </a:lnTo>
                  <a:lnTo>
                    <a:pt x="745326" y="19656"/>
                  </a:lnTo>
                  <a:lnTo>
                    <a:pt x="788270" y="34395"/>
                  </a:lnTo>
                  <a:lnTo>
                    <a:pt x="829320" y="52882"/>
                  </a:lnTo>
                  <a:lnTo>
                    <a:pt x="868270" y="74911"/>
                  </a:lnTo>
                  <a:lnTo>
                    <a:pt x="904913" y="100277"/>
                  </a:lnTo>
                  <a:lnTo>
                    <a:pt x="939044" y="128772"/>
                  </a:lnTo>
                  <a:lnTo>
                    <a:pt x="970457" y="160190"/>
                  </a:lnTo>
                  <a:lnTo>
                    <a:pt x="998945" y="194325"/>
                  </a:lnTo>
                  <a:lnTo>
                    <a:pt x="1024303" y="230971"/>
                  </a:lnTo>
                  <a:lnTo>
                    <a:pt x="1046326" y="269920"/>
                  </a:lnTo>
                  <a:lnTo>
                    <a:pt x="1064806" y="310966"/>
                  </a:lnTo>
                  <a:lnTo>
                    <a:pt x="1079537" y="353904"/>
                  </a:lnTo>
                  <a:lnTo>
                    <a:pt x="1090315" y="398526"/>
                  </a:lnTo>
                  <a:lnTo>
                    <a:pt x="1096933" y="444626"/>
                  </a:lnTo>
                  <a:lnTo>
                    <a:pt x="1099184" y="491997"/>
                  </a:lnTo>
                  <a:lnTo>
                    <a:pt x="1099184" y="843533"/>
                  </a:lnTo>
                  <a:lnTo>
                    <a:pt x="1219200" y="843533"/>
                  </a:lnTo>
                  <a:lnTo>
                    <a:pt x="1002156" y="1124711"/>
                  </a:lnTo>
                  <a:lnTo>
                    <a:pt x="785114" y="843533"/>
                  </a:lnTo>
                  <a:lnTo>
                    <a:pt x="905128" y="843533"/>
                  </a:lnTo>
                  <a:lnTo>
                    <a:pt x="905128" y="491997"/>
                  </a:lnTo>
                  <a:lnTo>
                    <a:pt x="901230" y="443690"/>
                  </a:lnTo>
                  <a:lnTo>
                    <a:pt x="889943" y="397857"/>
                  </a:lnTo>
                  <a:lnTo>
                    <a:pt x="871881" y="355113"/>
                  </a:lnTo>
                  <a:lnTo>
                    <a:pt x="847655" y="316073"/>
                  </a:lnTo>
                  <a:lnTo>
                    <a:pt x="817879" y="281352"/>
                  </a:lnTo>
                  <a:lnTo>
                    <a:pt x="783166" y="251565"/>
                  </a:lnTo>
                  <a:lnTo>
                    <a:pt x="744127" y="227327"/>
                  </a:lnTo>
                  <a:lnTo>
                    <a:pt x="701376" y="209253"/>
                  </a:lnTo>
                  <a:lnTo>
                    <a:pt x="655525" y="197957"/>
                  </a:lnTo>
                  <a:lnTo>
                    <a:pt x="607186" y="194055"/>
                  </a:lnTo>
                  <a:lnTo>
                    <a:pt x="0" y="194055"/>
                  </a:lnTo>
                  <a:lnTo>
                    <a:pt x="0" y="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31506" y="2583637"/>
            <a:ext cx="172656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IEEE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802.15.4e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2011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Amendment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EB313A3-971B-4221-890F-EAE59D33999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9" name="Rectangle 1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0251"/>
            <a:ext cx="36766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Application</a:t>
            </a:r>
            <a:r>
              <a:rPr spc="-1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415" y="1440103"/>
            <a:ext cx="8456295" cy="4613275"/>
            <a:chOff x="280415" y="1440103"/>
            <a:chExt cx="8456295" cy="4613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15" y="1440103"/>
              <a:ext cx="8455870" cy="46132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10967" y="2779776"/>
              <a:ext cx="2161540" cy="506095"/>
            </a:xfrm>
            <a:custGeom>
              <a:avLst/>
              <a:gdLst/>
              <a:ahLst/>
              <a:cxnLst/>
              <a:rect l="l" t="t" r="r" b="b"/>
              <a:pathLst>
                <a:path w="2161540" h="506095">
                  <a:moveTo>
                    <a:pt x="0" y="84327"/>
                  </a:moveTo>
                  <a:lnTo>
                    <a:pt x="6621" y="51488"/>
                  </a:lnTo>
                  <a:lnTo>
                    <a:pt x="24685" y="24685"/>
                  </a:lnTo>
                  <a:lnTo>
                    <a:pt x="51488" y="6621"/>
                  </a:lnTo>
                  <a:lnTo>
                    <a:pt x="84327" y="0"/>
                  </a:lnTo>
                  <a:lnTo>
                    <a:pt x="2076704" y="0"/>
                  </a:lnTo>
                  <a:lnTo>
                    <a:pt x="2109543" y="6621"/>
                  </a:lnTo>
                  <a:lnTo>
                    <a:pt x="2136346" y="24685"/>
                  </a:lnTo>
                  <a:lnTo>
                    <a:pt x="2154410" y="51488"/>
                  </a:lnTo>
                  <a:lnTo>
                    <a:pt x="2161032" y="84327"/>
                  </a:lnTo>
                  <a:lnTo>
                    <a:pt x="2161032" y="421639"/>
                  </a:lnTo>
                  <a:lnTo>
                    <a:pt x="2154410" y="454479"/>
                  </a:lnTo>
                  <a:lnTo>
                    <a:pt x="2136346" y="481282"/>
                  </a:lnTo>
                  <a:lnTo>
                    <a:pt x="2109543" y="499346"/>
                  </a:lnTo>
                  <a:lnTo>
                    <a:pt x="2076704" y="505968"/>
                  </a:lnTo>
                  <a:lnTo>
                    <a:pt x="84327" y="505968"/>
                  </a:lnTo>
                  <a:lnTo>
                    <a:pt x="51488" y="499346"/>
                  </a:lnTo>
                  <a:lnTo>
                    <a:pt x="24685" y="481282"/>
                  </a:lnTo>
                  <a:lnTo>
                    <a:pt x="6621" y="454479"/>
                  </a:lnTo>
                  <a:lnTo>
                    <a:pt x="0" y="421639"/>
                  </a:lnTo>
                  <a:lnTo>
                    <a:pt x="0" y="84327"/>
                  </a:lnTo>
                  <a:close/>
                </a:path>
              </a:pathLst>
            </a:custGeom>
            <a:ln w="24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D40E517-5468-479B-99DC-93661D7207BC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IoT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30" dirty="0">
                <a:latin typeface="Calibri"/>
                <a:cs typeface="Calibri"/>
              </a:rPr>
              <a:t>Gateway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2563" y="1216609"/>
            <a:ext cx="3980179" cy="429704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6870" marR="48895" indent="-344805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physical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device</a:t>
            </a:r>
            <a:r>
              <a:rPr sz="1800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software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between</a:t>
            </a: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two</a:t>
            </a:r>
            <a:r>
              <a:rPr sz="1800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different</a:t>
            </a: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types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of</a:t>
            </a:r>
            <a:r>
              <a:rPr sz="1800" spc="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bidirectional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162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Between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IoT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protocols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other</a:t>
            </a:r>
            <a:endParaRPr sz="1500">
              <a:latin typeface="Calibri"/>
              <a:cs typeface="Calibri"/>
            </a:endParaRPr>
          </a:p>
          <a:p>
            <a:pPr marL="756285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networks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e.g.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Zigbee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&lt;-</a:t>
            </a:r>
            <a:r>
              <a:rPr sz="1300" dirty="0">
                <a:latin typeface="Calibri"/>
                <a:cs typeface="Calibri"/>
              </a:rPr>
              <a:t>-&gt;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Ethernet</a:t>
            </a:r>
            <a:endParaRPr sz="13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985"/>
              </a:spcBef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356870" marR="302260" indent="-344805">
              <a:lnSpc>
                <a:spcPct val="8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Sometimes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execute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processing</a:t>
            </a:r>
            <a:r>
              <a:rPr sz="1800" spc="-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Wingdings"/>
              <a:buChar char="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Edge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computing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20"/>
              </a:spcBef>
              <a:buFont typeface="Wingdings"/>
              <a:buChar char=""/>
            </a:pPr>
            <a:endParaRPr sz="1500">
              <a:latin typeface="Calibri"/>
              <a:cs typeface="Calibri"/>
            </a:endParaRPr>
          </a:p>
          <a:p>
            <a:pPr marL="356870" indent="-344170">
              <a:lnSpc>
                <a:spcPts val="1945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maintain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security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dirty="0">
                <a:latin typeface="Calibri"/>
                <a:cs typeface="Calibri"/>
              </a:rPr>
              <a:t>certain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extent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1620"/>
              </a:lnSpc>
              <a:spcBef>
                <a:spcPts val="10"/>
              </a:spcBef>
              <a:buFont typeface="Wingdings"/>
              <a:buChar char="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Can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shield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entire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IoT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from</a:t>
            </a:r>
            <a:endParaRPr sz="1500">
              <a:latin typeface="Calibri"/>
              <a:cs typeface="Calibri"/>
            </a:endParaRPr>
          </a:p>
          <a:p>
            <a:pPr marL="75628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any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cyberattack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1557527"/>
            <a:ext cx="4526280" cy="34960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504" y="6047638"/>
            <a:ext cx="6021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Source</a:t>
            </a:r>
            <a:r>
              <a:rPr sz="1200" spc="-10" dirty="0">
                <a:latin typeface="Calibri"/>
                <a:cs typeface="Calibri"/>
              </a:rPr>
              <a:t>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B.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Kang,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D.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Kim,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H.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Choo,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“Internet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Everything: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10" dirty="0">
                <a:latin typeface="Calibri"/>
                <a:cs typeface="Calibri"/>
              </a:rPr>
              <a:t>Large-</a:t>
            </a:r>
            <a:r>
              <a:rPr sz="1200" dirty="0">
                <a:latin typeface="Calibri"/>
                <a:cs typeface="Calibri"/>
              </a:rPr>
              <a:t>Scale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Autonomic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IoT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Gateway”,</a:t>
            </a:r>
            <a:endParaRPr sz="1200">
              <a:latin typeface="Calibri"/>
              <a:cs typeface="Calibri"/>
            </a:endParaRPr>
          </a:p>
          <a:p>
            <a:pPr marL="5365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IEEE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Transactions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Multi-</a:t>
            </a:r>
            <a:r>
              <a:rPr sz="1200" dirty="0">
                <a:latin typeface="Calibri"/>
                <a:cs typeface="Calibri"/>
              </a:rPr>
              <a:t>scale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Computing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Systems,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vol.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3,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2017,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pp.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206-214.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FCB69CD-D2A3-4D34-8B0E-2630C68293B4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Use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Cloud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>
                <a:solidFill>
                  <a:srgbClr val="000000"/>
                </a:solidFill>
              </a:rPr>
              <a:t>IoT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generates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/>
              <a:t>vast</a:t>
            </a:r>
            <a:r>
              <a:rPr spc="-35" dirty="0"/>
              <a:t> </a:t>
            </a:r>
            <a:r>
              <a:rPr dirty="0"/>
              <a:t>amount</a:t>
            </a:r>
            <a:r>
              <a:rPr spc="-6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Big</a:t>
            </a:r>
            <a:r>
              <a:rPr spc="-45" dirty="0"/>
              <a:t> </a:t>
            </a:r>
            <a:r>
              <a:rPr spc="-10" dirty="0"/>
              <a:t>Data</a:t>
            </a:r>
            <a:r>
              <a:rPr spc="-10" dirty="0">
                <a:solidFill>
                  <a:srgbClr val="000000"/>
                </a:solidFill>
              </a:rPr>
              <a:t>;</a:t>
            </a:r>
          </a:p>
          <a:p>
            <a:pPr marL="356870" indent="-344170">
              <a:lnSpc>
                <a:spcPts val="2160"/>
              </a:lnSpc>
              <a:buFont typeface="Arial MT"/>
              <a:buChar char="•"/>
              <a:tabLst>
                <a:tab pos="356870" algn="l"/>
              </a:tabLst>
            </a:pPr>
            <a:r>
              <a:rPr dirty="0">
                <a:solidFill>
                  <a:srgbClr val="000000"/>
                </a:solidFill>
              </a:rPr>
              <a:t>this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turn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puts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huge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strain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on</a:t>
            </a:r>
          </a:p>
          <a:p>
            <a:pPr marL="356870">
              <a:lnSpc>
                <a:spcPts val="2160"/>
              </a:lnSpc>
            </a:pPr>
            <a:r>
              <a:rPr dirty="0">
                <a:solidFill>
                  <a:srgbClr val="000000"/>
                </a:solidFill>
              </a:rPr>
              <a:t>Internet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Infrastructure.</a:t>
            </a: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dirty="0">
                <a:solidFill>
                  <a:srgbClr val="C00000"/>
                </a:solidFill>
              </a:rPr>
              <a:t>Cloud</a:t>
            </a:r>
            <a:r>
              <a:rPr spc="-70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can</a:t>
            </a:r>
            <a:r>
              <a:rPr spc="-65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facilitate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to</a:t>
            </a: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Store</a:t>
            </a:r>
            <a:r>
              <a:rPr sz="1800" spc="-5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Process</a:t>
            </a:r>
            <a:r>
              <a:rPr sz="1800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efficiently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55"/>
              </a:spcBef>
              <a:buFont typeface="Arial MT"/>
              <a:buChar char="•"/>
              <a:tabLst>
                <a:tab pos="35687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Benefits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Cloud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Platform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b="1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000000"/>
                </a:solidFill>
                <a:latin typeface="Calibri"/>
                <a:cs typeface="Calibri"/>
              </a:rPr>
              <a:t>IoT</a:t>
            </a: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Network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Scalability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Mobility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market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spc="-20" dirty="0">
                <a:latin typeface="Calibri"/>
                <a:cs typeface="Calibri"/>
              </a:rPr>
              <a:t>Cost-</a:t>
            </a:r>
            <a:r>
              <a:rPr sz="1800" spc="-10" dirty="0">
                <a:latin typeface="Calibri"/>
                <a:cs typeface="Calibri"/>
              </a:rPr>
              <a:t>effectiveness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71" y="1706005"/>
            <a:ext cx="4165320" cy="34041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5F9A6A1-3572-4D1A-A334-95732747640D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AI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for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22350"/>
            <a:ext cx="6624320" cy="524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AI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putting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human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intelligence</a:t>
            </a:r>
            <a:r>
              <a:rPr sz="1800" spc="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machine/program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think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learn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itself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AI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IoT</a:t>
            </a:r>
            <a:r>
              <a:rPr sz="1800" b="1" spc="-2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Smart</a:t>
            </a:r>
            <a:r>
              <a:rPr sz="18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33CC"/>
                </a:solidFill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Automated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HVAC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control</a:t>
            </a:r>
            <a:endParaRPr sz="15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Industrial</a:t>
            </a:r>
            <a:r>
              <a:rPr sz="1800" spc="-7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Predictive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maintenance</a:t>
            </a:r>
            <a:endParaRPr sz="1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Optimized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supply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chain</a:t>
            </a:r>
            <a:endParaRPr sz="15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9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Farming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Smart</a:t>
            </a:r>
            <a:r>
              <a:rPr sz="1500" spc="-10" dirty="0">
                <a:latin typeface="Calibri"/>
                <a:cs typeface="Calibri"/>
              </a:rPr>
              <a:t> farming</a:t>
            </a:r>
            <a:endParaRPr sz="1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Interruption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warning</a:t>
            </a:r>
            <a:endParaRPr sz="15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Self-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driving</a:t>
            </a:r>
            <a:r>
              <a:rPr sz="1800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Mimic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human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driving 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road</a:t>
            </a:r>
            <a:endParaRPr sz="15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Health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285" algn="l"/>
              </a:tabLst>
            </a:pPr>
            <a:r>
              <a:rPr sz="1500" spc="-10" dirty="0">
                <a:latin typeface="Calibri"/>
                <a:cs typeface="Calibri"/>
              </a:rPr>
              <a:t>Auto-</a:t>
            </a:r>
            <a:r>
              <a:rPr sz="1500" dirty="0">
                <a:latin typeface="Calibri"/>
                <a:cs typeface="Calibri"/>
              </a:rPr>
              <a:t>diagnosing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disease</a:t>
            </a:r>
            <a:endParaRPr sz="1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–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Assistive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healthcare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9899" y="2415108"/>
            <a:ext cx="4430943" cy="30525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518CC96-02E3-4E69-A308-F2A93B29DB83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Data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Analytics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016254"/>
            <a:ext cx="8517255" cy="5246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90"/>
              </a:spcBef>
            </a:pPr>
            <a:r>
              <a:rPr sz="2000" b="1" spc="-105" dirty="0">
                <a:latin typeface="Times New Roman"/>
                <a:cs typeface="Times New Roman"/>
              </a:rPr>
              <a:t>“Data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95" dirty="0">
                <a:latin typeface="Times New Roman"/>
                <a:cs typeface="Times New Roman"/>
              </a:rPr>
              <a:t>Analytics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+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IoT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55" dirty="0">
                <a:latin typeface="Times New Roman"/>
                <a:cs typeface="Times New Roman"/>
              </a:rPr>
              <a:t>=&gt;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130" dirty="0">
                <a:latin typeface="Times New Roman"/>
                <a:cs typeface="Times New Roman"/>
              </a:rPr>
              <a:t>Smart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Business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Solutions”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Times New Roman"/>
              <a:cs typeface="Times New Roman"/>
            </a:endParaRPr>
          </a:p>
          <a:p>
            <a:pPr marL="501015" marR="523240" indent="-344805">
              <a:lnSpc>
                <a:spcPts val="1920"/>
              </a:lnSpc>
              <a:spcBef>
                <a:spcPts val="5"/>
              </a:spcBef>
              <a:buFont typeface="Wingdings"/>
              <a:buChar char=""/>
              <a:tabLst>
                <a:tab pos="501015" algn="l"/>
              </a:tabLst>
            </a:pPr>
            <a:r>
              <a:rPr sz="2000" spc="55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33CC"/>
                </a:solidFill>
                <a:latin typeface="Times New Roman"/>
                <a:cs typeface="Times New Roman"/>
              </a:rPr>
              <a:t>business</a:t>
            </a:r>
            <a:r>
              <a:rPr sz="2000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45" dirty="0">
                <a:solidFill>
                  <a:srgbClr val="0033CC"/>
                </a:solidFill>
                <a:latin typeface="Times New Roman"/>
                <a:cs typeface="Times New Roman"/>
              </a:rPr>
              <a:t>value</a:t>
            </a:r>
            <a:r>
              <a:rPr sz="2000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000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65" dirty="0">
                <a:solidFill>
                  <a:srgbClr val="0033CC"/>
                </a:solidFill>
                <a:latin typeface="Times New Roman"/>
                <a:cs typeface="Times New Roman"/>
              </a:rPr>
              <a:t>IoT</a:t>
            </a:r>
            <a:r>
              <a:rPr sz="2000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just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Times New Roman"/>
                <a:cs typeface="Times New Roman"/>
              </a:rPr>
              <a:t>ability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connect</a:t>
            </a:r>
            <a:r>
              <a:rPr sz="20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C00000"/>
                </a:solidFill>
                <a:latin typeface="Times New Roman"/>
                <a:cs typeface="Times New Roman"/>
              </a:rPr>
              <a:t>devices,</a:t>
            </a:r>
            <a:r>
              <a:rPr sz="20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comes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understanding</a:t>
            </a:r>
            <a:r>
              <a:rPr sz="2000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000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devices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create.</a:t>
            </a:r>
            <a:endParaRPr sz="2000">
              <a:latin typeface="Times New Roman"/>
              <a:cs typeface="Times New Roman"/>
            </a:endParaRPr>
          </a:p>
          <a:p>
            <a:pPr marL="5899785">
              <a:lnSpc>
                <a:spcPct val="100000"/>
              </a:lnSpc>
              <a:spcBef>
                <a:spcPts val="1595"/>
              </a:spcBef>
            </a:pPr>
            <a:r>
              <a:rPr sz="1900" spc="-10" dirty="0">
                <a:solidFill>
                  <a:srgbClr val="C00000"/>
                </a:solidFill>
                <a:latin typeface="Times New Roman"/>
                <a:cs typeface="Times New Roman"/>
              </a:rPr>
              <a:t>Challenges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6091555" lvl="1" indent="-205104">
              <a:lnSpc>
                <a:spcPct val="100000"/>
              </a:lnSpc>
              <a:spcBef>
                <a:spcPts val="940"/>
              </a:spcBef>
              <a:buClr>
                <a:srgbClr val="4F81BC"/>
              </a:buClr>
              <a:buSzPct val="94736"/>
              <a:buFont typeface="Wingdings"/>
              <a:buChar char=""/>
              <a:tabLst>
                <a:tab pos="609155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Huge</a:t>
            </a:r>
            <a:r>
              <a:rPr sz="1900" spc="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033CC"/>
                </a:solidFill>
                <a:latin typeface="Times New Roman"/>
                <a:cs typeface="Times New Roman"/>
              </a:rPr>
              <a:t>Volume</a:t>
            </a:r>
            <a:endParaRPr sz="1900">
              <a:latin typeface="Times New Roman"/>
              <a:cs typeface="Times New Roman"/>
            </a:endParaRPr>
          </a:p>
          <a:p>
            <a:pPr marL="6090920" lvl="1" indent="-204470">
              <a:lnSpc>
                <a:spcPct val="100000"/>
              </a:lnSpc>
              <a:spcBef>
                <a:spcPts val="960"/>
              </a:spcBef>
              <a:buClr>
                <a:srgbClr val="4F81BC"/>
              </a:buClr>
              <a:buSzPct val="94736"/>
              <a:buFont typeface="Wingdings"/>
              <a:buChar char=""/>
              <a:tabLst>
                <a:tab pos="6090920" algn="l"/>
              </a:tabLst>
            </a:pPr>
            <a:r>
              <a:rPr sz="1900" spc="-65" dirty="0">
                <a:solidFill>
                  <a:srgbClr val="404040"/>
                </a:solidFill>
                <a:latin typeface="Times New Roman"/>
                <a:cs typeface="Times New Roman"/>
              </a:rPr>
              <a:t>Real-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sz="19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33CC"/>
                </a:solidFill>
                <a:latin typeface="Times New Roman"/>
                <a:cs typeface="Times New Roman"/>
              </a:rPr>
              <a:t>flow</a:t>
            </a:r>
            <a:endParaRPr sz="1900">
              <a:latin typeface="Times New Roman"/>
              <a:cs typeface="Times New Roman"/>
            </a:endParaRPr>
          </a:p>
          <a:p>
            <a:pPr marL="6121400" lvl="1" indent="-234950">
              <a:lnSpc>
                <a:spcPts val="2620"/>
              </a:lnSpc>
              <a:spcBef>
                <a:spcPts val="850"/>
              </a:spcBef>
              <a:buClr>
                <a:srgbClr val="4F81BC"/>
              </a:buClr>
              <a:buSzPct val="95454"/>
              <a:buFont typeface="Wingdings"/>
              <a:buChar char=""/>
              <a:tabLst>
                <a:tab pos="6121400" algn="l"/>
              </a:tabLst>
            </a:pPr>
            <a:r>
              <a:rPr sz="2200" spc="-50" dirty="0">
                <a:solidFill>
                  <a:srgbClr val="0033CC"/>
                </a:solidFill>
                <a:latin typeface="Times New Roman"/>
                <a:cs typeface="Times New Roman"/>
              </a:rPr>
              <a:t>Variety</a:t>
            </a:r>
            <a:r>
              <a:rPr sz="2200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types</a:t>
            </a:r>
            <a:endParaRPr sz="2200">
              <a:latin typeface="Times New Roman"/>
              <a:cs typeface="Times New Roman"/>
            </a:endParaRPr>
          </a:p>
          <a:p>
            <a:pPr marL="191770" marR="70485" lvl="2" indent="-191770" algn="r">
              <a:lnSpc>
                <a:spcPts val="2260"/>
              </a:lnSpc>
              <a:buClr>
                <a:srgbClr val="4F81BC"/>
              </a:buClr>
              <a:buSzPct val="92105"/>
              <a:buFont typeface="Wingdings"/>
              <a:buChar char=""/>
              <a:tabLst>
                <a:tab pos="191770" algn="l"/>
              </a:tabLst>
            </a:pP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e.g.</a:t>
            </a:r>
            <a:r>
              <a:rPr sz="19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XML,</a:t>
            </a:r>
            <a:r>
              <a:rPr sz="19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video,</a:t>
            </a:r>
            <a:r>
              <a:rPr sz="19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SMS</a:t>
            </a:r>
            <a:endParaRPr sz="1900">
              <a:latin typeface="Times New Roman"/>
              <a:cs typeface="Times New Roman"/>
            </a:endParaRPr>
          </a:p>
          <a:p>
            <a:pPr marL="6152515" lvl="1" indent="-252729">
              <a:lnSpc>
                <a:spcPct val="100000"/>
              </a:lnSpc>
              <a:spcBef>
                <a:spcPts val="1135"/>
              </a:spcBef>
              <a:buClr>
                <a:srgbClr val="4F81BC"/>
              </a:buClr>
              <a:buFont typeface="Wingdings"/>
              <a:buChar char=""/>
              <a:tabLst>
                <a:tab pos="6152515" algn="l"/>
              </a:tabLst>
            </a:pP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Unstructured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1900">
              <a:latin typeface="Times New Roman"/>
              <a:cs typeface="Times New Roman"/>
            </a:endParaRPr>
          </a:p>
          <a:p>
            <a:pPr marL="5991225" marR="5080" lvl="1" indent="-91440">
              <a:lnSpc>
                <a:spcPct val="80000"/>
              </a:lnSpc>
              <a:spcBef>
                <a:spcPts val="1415"/>
              </a:spcBef>
              <a:buClr>
                <a:srgbClr val="4F81BC"/>
              </a:buClr>
              <a:buFont typeface="Wingdings"/>
              <a:buChar char=""/>
              <a:tabLst>
                <a:tab pos="5991225" algn="l"/>
                <a:tab pos="6152515" algn="l"/>
              </a:tabLst>
            </a:pPr>
            <a:r>
              <a:rPr sz="1900" spc="-25" dirty="0">
                <a:solidFill>
                  <a:srgbClr val="0033CC"/>
                </a:solidFill>
                <a:latin typeface="Times New Roman"/>
                <a:cs typeface="Times New Roman"/>
              </a:rPr>
              <a:t>	Variable</a:t>
            </a:r>
            <a:r>
              <a:rPr sz="19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19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model</a:t>
            </a:r>
            <a:r>
              <a:rPr sz="19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sz="1900" spc="-10" dirty="0">
                <a:solidFill>
                  <a:srgbClr val="404040"/>
                </a:solidFill>
                <a:latin typeface="Times New Roman"/>
                <a:cs typeface="Times New Roman"/>
              </a:rPr>
              <a:t>meaning</a:t>
            </a:r>
            <a:r>
              <a:rPr sz="19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404040"/>
                </a:solidFill>
                <a:latin typeface="Times New Roman"/>
                <a:cs typeface="Times New Roman"/>
              </a:rPr>
              <a:t>/</a:t>
            </a:r>
            <a:r>
              <a:rPr sz="19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033CC"/>
                </a:solidFill>
                <a:latin typeface="Times New Roman"/>
                <a:cs typeface="Times New Roman"/>
              </a:rPr>
              <a:t>value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900">
              <a:latin typeface="Times New Roman"/>
              <a:cs typeface="Times New Roman"/>
            </a:endParaRPr>
          </a:p>
          <a:p>
            <a:pPr marL="356870" indent="-344170">
              <a:lnSpc>
                <a:spcPts val="2280"/>
              </a:lnSpc>
              <a:buFont typeface="Wingdings"/>
              <a:buChar char=""/>
              <a:tabLst>
                <a:tab pos="356870" algn="l"/>
              </a:tabLst>
            </a:pPr>
            <a:r>
              <a:rPr sz="2000" spc="75" dirty="0">
                <a:solidFill>
                  <a:srgbClr val="0033CC"/>
                </a:solidFill>
                <a:latin typeface="Times New Roman"/>
                <a:cs typeface="Times New Roman"/>
              </a:rPr>
              <a:t>IoT</a:t>
            </a:r>
            <a:r>
              <a:rPr sz="2000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0033CC"/>
                </a:solidFill>
                <a:latin typeface="Times New Roman"/>
                <a:cs typeface="Times New Roman"/>
              </a:rPr>
              <a:t>analytics</a:t>
            </a:r>
            <a:r>
              <a:rPr sz="2000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application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0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data</a:t>
            </a:r>
            <a:r>
              <a:rPr sz="20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analysis</a:t>
            </a: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tools</a:t>
            </a:r>
            <a:r>
              <a:rPr sz="2000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0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procedures</a:t>
            </a:r>
            <a:r>
              <a:rPr sz="2000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realize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ts val="2280"/>
              </a:lnSpc>
            </a:pPr>
            <a:r>
              <a:rPr sz="2000" spc="-45" dirty="0">
                <a:latin typeface="Times New Roman"/>
                <a:cs typeface="Times New Roman"/>
              </a:rPr>
              <a:t>value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huge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volumes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generated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IoT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" y="2715767"/>
            <a:ext cx="4730496" cy="24566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1374893-206F-4DAF-938E-9A582D89C698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Securing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75690"/>
            <a:ext cx="775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latin typeface="Calibri"/>
                <a:cs typeface="Calibri"/>
              </a:rPr>
              <a:t>Both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manufacturers</a:t>
            </a:r>
            <a:r>
              <a:rPr sz="1800" spc="-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customers</a:t>
            </a:r>
            <a:r>
              <a:rPr sz="18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didn’t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5503" y="2200655"/>
            <a:ext cx="3288792" cy="1999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7" y="2200655"/>
            <a:ext cx="3395472" cy="1999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2406" y="1738375"/>
            <a:ext cx="29692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Unauthorized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access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IoT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devices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8B7557D-3151-4B04-B1B5-6913C7825C00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5409057" y="1738375"/>
            <a:ext cx="30530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Unauthorized</a:t>
            </a:r>
            <a:r>
              <a:rPr sz="1600" b="1" spc="-7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access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to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IoT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network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9717" y="4531309"/>
            <a:ext cx="341566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Calibri"/>
                <a:cs typeface="Calibri"/>
                <a:hlinkClick r:id="rId4"/>
              </a:rPr>
              <a:t>Source: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http://metropolitan.fi/entry/ddos-attack-halts-heating-</a:t>
            </a:r>
            <a:r>
              <a:rPr sz="1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in-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finland-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amidst-winter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4517" y="4974082"/>
            <a:ext cx="26269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DDoS</a:t>
            </a:r>
            <a:r>
              <a:rPr sz="1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attack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halts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heating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in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Finland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amidst</a:t>
            </a:r>
            <a:r>
              <a:rPr sz="1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winter; </a:t>
            </a:r>
            <a:r>
              <a:rPr sz="1800" dirty="0">
                <a:latin typeface="Calibri"/>
                <a:cs typeface="Calibri"/>
              </a:rPr>
              <a:t>November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44" y="4316348"/>
            <a:ext cx="366267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Calibri"/>
                <a:cs typeface="Calibri"/>
                <a:hlinkClick r:id="rId5"/>
              </a:rPr>
              <a:t>Source: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https://www.theguardian.com/technology/2016/oct/26/ddos-</a:t>
            </a:r>
            <a:r>
              <a:rPr sz="1000" spc="-10" dirty="0">
                <a:solidFill>
                  <a:srgbClr val="0000FF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attack-dyn-mirai-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botnet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6018" y="4974082"/>
            <a:ext cx="336042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Major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cyber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attack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disrupts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internet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across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Europe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US; </a:t>
            </a:r>
            <a:r>
              <a:rPr sz="1800" dirty="0">
                <a:latin typeface="Calibri"/>
                <a:cs typeface="Calibri"/>
              </a:rPr>
              <a:t>October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26,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30251"/>
            <a:ext cx="29933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User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016254"/>
            <a:ext cx="8072120" cy="4566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available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end-</a:t>
            </a:r>
            <a:r>
              <a:rPr sz="2000" spc="-10" dirty="0"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actively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check</a:t>
            </a:r>
            <a:r>
              <a:rPr sz="20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act</a:t>
            </a:r>
            <a:r>
              <a:rPr sz="20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6109970">
              <a:lnSpc>
                <a:spcPct val="100000"/>
              </a:lnSpc>
            </a:pP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  <a:p>
            <a:pPr marL="6109970">
              <a:lnSpc>
                <a:spcPct val="100000"/>
              </a:lnSpc>
            </a:pP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Characteristics:</a:t>
            </a:r>
            <a:endParaRPr sz="1800">
              <a:latin typeface="Calibri"/>
              <a:cs typeface="Calibri"/>
            </a:endParaRPr>
          </a:p>
          <a:p>
            <a:pPr marL="6396355" lvl="1" indent="-286385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6396355" algn="l"/>
              </a:tabLst>
            </a:pPr>
            <a:r>
              <a:rPr sz="1800" dirty="0">
                <a:latin typeface="Calibri"/>
                <a:cs typeface="Calibri"/>
              </a:rPr>
              <a:t>Sleek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6395720" lvl="1" indent="-28575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6395720" algn="l"/>
              </a:tabLst>
            </a:pPr>
            <a:r>
              <a:rPr sz="1800" dirty="0">
                <a:latin typeface="Calibri"/>
                <a:cs typeface="Calibri"/>
              </a:rPr>
              <a:t>Visually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appealing</a:t>
            </a:r>
            <a:endParaRPr sz="1800">
              <a:latin typeface="Calibri"/>
              <a:cs typeface="Calibri"/>
            </a:endParaRPr>
          </a:p>
          <a:p>
            <a:pPr marL="6395720" lvl="1" indent="-285750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6395720" algn="l"/>
              </a:tabLst>
            </a:pP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UI</a:t>
            </a:r>
            <a:endParaRPr sz="1800">
              <a:latin typeface="Calibri"/>
              <a:cs typeface="Calibri"/>
            </a:endParaRPr>
          </a:p>
          <a:p>
            <a:pPr marL="6395720" lvl="1" indent="-28575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6395720" algn="l"/>
              </a:tabLst>
            </a:pPr>
            <a:r>
              <a:rPr sz="1800" spc="-10" dirty="0">
                <a:latin typeface="Calibri"/>
                <a:cs typeface="Calibri"/>
              </a:rPr>
              <a:t>Ease-of-</a:t>
            </a:r>
            <a:r>
              <a:rPr sz="1800" spc="-25" dirty="0">
                <a:latin typeface="Calibri"/>
                <a:cs typeface="Calibri"/>
              </a:rPr>
              <a:t>use</a:t>
            </a:r>
            <a:endParaRPr sz="1800">
              <a:latin typeface="Calibri"/>
              <a:cs typeface="Calibri"/>
            </a:endParaRPr>
          </a:p>
          <a:p>
            <a:pPr marL="6395720" lvl="1" indent="-285750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6395720" algn="l"/>
              </a:tabLst>
            </a:pPr>
            <a:r>
              <a:rPr sz="1800" spc="-10" dirty="0">
                <a:latin typeface="Calibri"/>
                <a:cs typeface="Calibri"/>
              </a:rPr>
              <a:t>Handy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073" y="6161938"/>
            <a:ext cx="34283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Source:</a:t>
            </a:r>
            <a:r>
              <a:rPr sz="1000" u="sng" spc="2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https://www.daikin.com/about/design/2017/05/entry-</a:t>
            </a:r>
            <a:r>
              <a:rPr sz="1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15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904" y="2542032"/>
            <a:ext cx="4465320" cy="28437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9EF853F-276B-4FE6-8BDF-D09ADC768230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Lessons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Learned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D82D4D9-6631-4FBF-856A-646E664B5CA5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What</a:t>
            </a:r>
            <a:r>
              <a:rPr spc="-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IoT</a:t>
            </a:r>
            <a:r>
              <a:rPr spc="-30" dirty="0"/>
              <a:t> </a:t>
            </a:r>
            <a:r>
              <a:rPr spc="-10" dirty="0"/>
              <a:t>Ecosystem</a:t>
            </a:r>
          </a:p>
          <a:p>
            <a:pPr marL="356870" indent="-34417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356870" algn="l"/>
              </a:tabLst>
            </a:pPr>
            <a:r>
              <a:rPr spc="-10" dirty="0"/>
              <a:t>Different components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IoT</a:t>
            </a:r>
          </a:p>
          <a:p>
            <a:pPr marL="356870" indent="-34417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IoT</a:t>
            </a:r>
            <a:r>
              <a:rPr spc="-10" dirty="0"/>
              <a:t> Framework</a:t>
            </a:r>
          </a:p>
          <a:p>
            <a:pPr marL="356870" indent="-344170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IoT</a:t>
            </a:r>
            <a:r>
              <a:rPr spc="-10" dirty="0"/>
              <a:t> Architecture</a:t>
            </a:r>
          </a:p>
          <a:p>
            <a:pPr marL="356870" indent="-34417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IoT</a:t>
            </a:r>
            <a:r>
              <a:rPr spc="-15" dirty="0"/>
              <a:t> </a:t>
            </a:r>
            <a:r>
              <a:rPr spc="-20" dirty="0"/>
              <a:t>Core</a:t>
            </a:r>
          </a:p>
          <a:p>
            <a:pPr marL="356870" indent="-344170">
              <a:lnSpc>
                <a:spcPct val="100000"/>
              </a:lnSpc>
              <a:spcBef>
                <a:spcPts val="2165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Sensors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Actuators</a:t>
            </a:r>
          </a:p>
          <a:p>
            <a:pPr marL="356870" indent="-34417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356870" algn="l"/>
              </a:tabLst>
            </a:pPr>
            <a:r>
              <a:rPr dirty="0"/>
              <a:t>IoT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5" dirty="0"/>
              <a:t> </a:t>
            </a:r>
            <a:r>
              <a:rPr spc="-10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8590" y="1736293"/>
            <a:ext cx="2560320" cy="337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IoT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Gateway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Use 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IoT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Analytics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IoT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AI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IoT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Security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IoT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5"/>
              </a:spcBef>
              <a:buFont typeface="Wingdings"/>
              <a:buChar char="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User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IoT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Ecosystem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1752091"/>
            <a:ext cx="8501380" cy="454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Community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components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756285" algn="l"/>
              </a:tabLst>
            </a:pP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r>
              <a:rPr sz="1500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Frameworks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spc="-25" dirty="0">
                <a:latin typeface="Calibri"/>
                <a:cs typeface="Calibri"/>
              </a:rPr>
              <a:t>Tools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needed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design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implement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IoT-</a:t>
            </a:r>
            <a:r>
              <a:rPr sz="1300" dirty="0">
                <a:latin typeface="Calibri"/>
                <a:cs typeface="Calibri"/>
              </a:rPr>
              <a:t>based solutions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products</a:t>
            </a: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Font typeface="Wingdings"/>
              <a:buChar char=""/>
              <a:tabLst>
                <a:tab pos="756285" algn="l"/>
              </a:tabLst>
            </a:pP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r>
              <a:rPr sz="1500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Architectures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spc="-10" dirty="0">
                <a:latin typeface="Calibri"/>
                <a:cs typeface="Calibri"/>
              </a:rPr>
              <a:t>Graphical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structure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designed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IoT-</a:t>
            </a:r>
            <a:r>
              <a:rPr sz="1300" dirty="0">
                <a:latin typeface="Calibri"/>
                <a:cs typeface="Calibri"/>
              </a:rPr>
              <a:t>based solutions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products</a:t>
            </a: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Font typeface="Wingdings"/>
              <a:buChar char=""/>
              <a:tabLst>
                <a:tab pos="756285" algn="l"/>
              </a:tabLst>
            </a:pP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r>
              <a:rPr sz="1500" spc="-20" dirty="0">
                <a:solidFill>
                  <a:srgbClr val="0033CC"/>
                </a:solidFill>
                <a:latin typeface="Calibri"/>
                <a:cs typeface="Calibri"/>
              </a:rPr>
              <a:t> Core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Sensors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&amp;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Actuators, microcontrollers,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internet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connectivity,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service</a:t>
            </a:r>
            <a:r>
              <a:rPr sz="1300" spc="-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platform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including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security</a:t>
            </a:r>
            <a:endParaRPr sz="13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4"/>
              </a:spcBef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IoT</a:t>
            </a:r>
            <a:r>
              <a:rPr sz="1500" spc="-2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Gateway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It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carries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responsibility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to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ensure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bidirectional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communication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between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IoT</a:t>
            </a:r>
            <a:r>
              <a:rPr sz="1300" spc="-10" dirty="0">
                <a:latin typeface="Calibri"/>
                <a:cs typeface="Calibri"/>
              </a:rPr>
              <a:t> protocols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other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networks</a:t>
            </a: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Font typeface="Wingdings"/>
              <a:buChar char=""/>
              <a:tabLst>
                <a:tab pos="756285" algn="l"/>
              </a:tabLst>
            </a:pP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Cloud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Accepts,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accumulates,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maintains,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stores,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process data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real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time</a:t>
            </a:r>
            <a:endParaRPr sz="13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10"/>
              </a:spcBef>
              <a:buFont typeface="Arial MT"/>
              <a:buChar char="•"/>
            </a:pP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Wingdings"/>
              <a:buChar char=""/>
              <a:tabLst>
                <a:tab pos="756285" algn="l"/>
              </a:tabLst>
            </a:pP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Analytics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It</a:t>
            </a:r>
            <a:r>
              <a:rPr sz="1300" spc="-6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indulges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conversion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analysis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data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which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results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in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recommendations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future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decision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making</a:t>
            </a:r>
            <a:endParaRPr sz="13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55"/>
              </a:spcBef>
              <a:buFont typeface="Wingdings"/>
              <a:buChar char=""/>
              <a:tabLst>
                <a:tab pos="756285" algn="l"/>
              </a:tabLst>
            </a:pP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User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 Interface</a:t>
            </a:r>
            <a:r>
              <a:rPr sz="1500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/</a:t>
            </a:r>
            <a:r>
              <a:rPr sz="1500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Visualization</a:t>
            </a:r>
            <a:endParaRPr sz="15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155700" algn="l"/>
              </a:tabLst>
            </a:pPr>
            <a:r>
              <a:rPr sz="1300" dirty="0">
                <a:latin typeface="Calibri"/>
                <a:cs typeface="Calibri"/>
              </a:rPr>
              <a:t>Design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sleek,</a:t>
            </a:r>
            <a:r>
              <a:rPr sz="1300" spc="-5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visually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appealing,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interactive,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ease-</a:t>
            </a:r>
            <a:r>
              <a:rPr sz="1300" spc="-20" dirty="0">
                <a:latin typeface="Calibri"/>
                <a:cs typeface="Calibri"/>
              </a:rPr>
              <a:t>of-</a:t>
            </a:r>
            <a:r>
              <a:rPr sz="1300" dirty="0">
                <a:latin typeface="Calibri"/>
                <a:cs typeface="Calibri"/>
              </a:rPr>
              <a:t>use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graphical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user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0872" y="1075956"/>
            <a:ext cx="4736465" cy="570865"/>
            <a:chOff x="880872" y="1075956"/>
            <a:chExt cx="4736465" cy="570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253" y="1110872"/>
              <a:ext cx="4679455" cy="4399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72" y="1075956"/>
              <a:ext cx="4734306" cy="5707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836" y="1126236"/>
              <a:ext cx="4608576" cy="36880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73836" y="1126236"/>
            <a:ext cx="4608830" cy="36893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Calibri"/>
                <a:cs typeface="Calibri"/>
              </a:rPr>
              <a:t>IoT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just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technology</a:t>
            </a:r>
            <a:r>
              <a:rPr sz="1800" spc="-10" dirty="0">
                <a:latin typeface="Calibri"/>
                <a:cs typeface="Calibri"/>
              </a:rPr>
              <a:t>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ecosystem!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C61F487-38DD-431A-B05F-C7D61EBAA1EE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2" name="Rectangle 11"/>
          <p:cNvSpPr/>
          <p:nvPr/>
        </p:nvSpPr>
        <p:spPr>
          <a:xfrm>
            <a:off x="7960149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9759" y="4168597"/>
            <a:ext cx="76333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materials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2165"/>
              </a:spcBef>
              <a:tabLst>
                <a:tab pos="395605" algn="l"/>
              </a:tabLst>
            </a:pPr>
            <a:r>
              <a:rPr sz="1800" spc="-25" dirty="0">
                <a:latin typeface="Calibri"/>
                <a:cs typeface="Calibri"/>
              </a:rPr>
              <a:t>1.</a:t>
            </a:r>
            <a:r>
              <a:rPr sz="1800" dirty="0">
                <a:latin typeface="Calibri"/>
                <a:cs typeface="Calibri"/>
              </a:rPr>
              <a:t>	David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et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al.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IoT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Fundamentals: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Technologies,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Protocols,</a:t>
            </a:r>
            <a:endParaRPr sz="1800">
              <a:latin typeface="Calibri"/>
              <a:cs typeface="Calibri"/>
            </a:endParaRPr>
          </a:p>
          <a:p>
            <a:pPr marL="30480" algn="ctr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Cases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Internet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Things</a:t>
            </a:r>
            <a:r>
              <a:rPr sz="1800" spc="-20" dirty="0">
                <a:latin typeface="Calibri"/>
                <a:cs typeface="Calibri"/>
              </a:rPr>
              <a:t>”,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baseline="25462" dirty="0">
                <a:latin typeface="Calibri"/>
                <a:cs typeface="Calibri"/>
              </a:rPr>
              <a:t>st</a:t>
            </a:r>
            <a:r>
              <a:rPr sz="1800" spc="15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Edition,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2018,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Pearson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9763" y="2513368"/>
            <a:ext cx="1397408" cy="142038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90D54A9-E0B5-4A58-85A8-4599D2C9EA9E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4" dirty="0"/>
              <a:t>Security</a:t>
            </a:r>
            <a:r>
              <a:rPr spc="-85" dirty="0"/>
              <a:t> </a:t>
            </a:r>
            <a:r>
              <a:rPr spc="-30" dirty="0"/>
              <a:t>in</a:t>
            </a:r>
            <a:r>
              <a:rPr spc="-135" dirty="0"/>
              <a:t> </a:t>
            </a:r>
            <a:r>
              <a:rPr spc="-25" dirty="0"/>
              <a:t>IoT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39" y="984503"/>
            <a:ext cx="4690872" cy="26395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00598" y="1042162"/>
            <a:ext cx="3508375" cy="1061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57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US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Military’s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Defense </a:t>
            </a: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Research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 </a:t>
            </a:r>
            <a:r>
              <a:rPr sz="2000" dirty="0">
                <a:latin typeface="Calibri"/>
                <a:cs typeface="Calibri"/>
              </a:rPr>
              <a:t>Agency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(DARPA)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demonstrates </a:t>
            </a:r>
            <a:r>
              <a:rPr sz="2000" dirty="0">
                <a:latin typeface="Calibri"/>
                <a:cs typeface="Calibri"/>
              </a:rPr>
              <a:t>hacking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smart </a:t>
            </a:r>
            <a:r>
              <a:rPr sz="2000" spc="-10" dirty="0">
                <a:latin typeface="Calibri"/>
                <a:cs typeface="Calibri"/>
              </a:rPr>
              <a:t>“Things”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7378" y="3423869"/>
            <a:ext cx="31508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Calibri"/>
                <a:cs typeface="Calibri"/>
              </a:rPr>
              <a:t>Source: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https://www.youtube.com/watch?v=7E1WsdODxu0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3712591"/>
            <a:ext cx="31457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Source: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https://www.youtube.com/watch?v=4oONdV5RYp8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69079" y="3703320"/>
            <a:ext cx="4837176" cy="272491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D580B22-200A-445C-B16C-2CDAC512F703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1" name="Rectangle 10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IoT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Framework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A9B029B-4DCD-471B-9790-1B8110E647D6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8144" y="1022350"/>
            <a:ext cx="7807325" cy="281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4970" algn="l"/>
              </a:tabLst>
            </a:pPr>
            <a:r>
              <a:rPr sz="1800" spc="-10" dirty="0">
                <a:latin typeface="Calibri"/>
                <a:cs typeface="Calibri"/>
              </a:rPr>
              <a:t>Framework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development</a:t>
            </a:r>
            <a:r>
              <a:rPr sz="1800" spc="-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environment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794385" lvl="1" indent="-286385">
              <a:lnSpc>
                <a:spcPct val="100000"/>
              </a:lnSpc>
              <a:spcBef>
                <a:spcPts val="1810"/>
              </a:spcBef>
              <a:buFont typeface="Arial MT"/>
              <a:buChar char="–"/>
              <a:tabLst>
                <a:tab pos="794385" algn="l"/>
              </a:tabLst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appropriate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infrastructure</a:t>
            </a:r>
            <a:r>
              <a:rPr sz="1500" spc="-15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to</a:t>
            </a:r>
            <a:r>
              <a:rPr sz="15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design</a:t>
            </a:r>
            <a:r>
              <a:rPr sz="15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and</a:t>
            </a:r>
            <a:r>
              <a:rPr sz="1500" spc="-5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implement</a:t>
            </a:r>
            <a:r>
              <a:rPr sz="1500" spc="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0033CC"/>
                </a:solidFill>
                <a:latin typeface="Calibri"/>
                <a:cs typeface="Calibri"/>
              </a:rPr>
              <a:t>the</a:t>
            </a:r>
            <a:r>
              <a:rPr sz="15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0033CC"/>
                </a:solidFill>
                <a:latin typeface="Calibri"/>
                <a:cs typeface="Calibri"/>
              </a:rPr>
              <a:t>architecture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60"/>
              </a:spcBef>
              <a:buFont typeface="Arial MT"/>
              <a:buChar char="–"/>
            </a:pPr>
            <a:endParaRPr sz="1500">
              <a:latin typeface="Calibri"/>
              <a:cs typeface="Calibri"/>
            </a:endParaRPr>
          </a:p>
          <a:p>
            <a:pPr marL="394970" indent="-344170">
              <a:lnSpc>
                <a:spcPct val="100000"/>
              </a:lnSpc>
              <a:buFont typeface="Arial MT"/>
              <a:buChar char="•"/>
              <a:tabLst>
                <a:tab pos="394970" algn="l"/>
              </a:tabLst>
            </a:pPr>
            <a:r>
              <a:rPr sz="1800" dirty="0">
                <a:latin typeface="Calibri"/>
                <a:cs typeface="Calibri"/>
              </a:rPr>
              <a:t>IoT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framework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comprises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large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number</a:t>
            </a: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794385" lvl="1" indent="-286385">
              <a:lnSpc>
                <a:spcPts val="1620"/>
              </a:lnSpc>
              <a:spcBef>
                <a:spcPts val="2175"/>
              </a:spcBef>
              <a:buFont typeface="Arial MT"/>
              <a:buChar char="–"/>
              <a:tabLst>
                <a:tab pos="794385" algn="l"/>
              </a:tabLst>
            </a:pPr>
            <a:r>
              <a:rPr sz="1500" dirty="0">
                <a:latin typeface="Calibri"/>
                <a:cs typeface="Calibri"/>
              </a:rPr>
              <a:t>sensors,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sensor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gateways,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mobile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embedded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controller,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</a:t>
            </a:r>
            <a:endParaRPr sz="1500">
              <a:latin typeface="Calibri"/>
              <a:cs typeface="Calibri"/>
            </a:endParaRPr>
          </a:p>
          <a:p>
            <a:pPr marL="79438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platform,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analytical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on.</a:t>
            </a:r>
            <a:endParaRPr sz="1500">
              <a:latin typeface="Calibri"/>
              <a:cs typeface="Calibri"/>
            </a:endParaRPr>
          </a:p>
          <a:p>
            <a:pPr marL="794385" lvl="1" indent="-286385">
              <a:lnSpc>
                <a:spcPts val="1620"/>
              </a:lnSpc>
              <a:spcBef>
                <a:spcPts val="1800"/>
              </a:spcBef>
              <a:buFont typeface="Arial MT"/>
              <a:buChar char="–"/>
              <a:tabLst>
                <a:tab pos="794385" algn="l"/>
              </a:tabLst>
            </a:pPr>
            <a:r>
              <a:rPr sz="1500" dirty="0">
                <a:latin typeface="Calibri"/>
                <a:cs typeface="Calibri"/>
              </a:rPr>
              <a:t>support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interoperability</a:t>
            </a:r>
            <a:r>
              <a:rPr sz="15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among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devices,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secure</a:t>
            </a:r>
            <a:r>
              <a:rPr sz="15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connectivity</a:t>
            </a:r>
            <a:r>
              <a:rPr sz="1500" spc="-10" dirty="0">
                <a:latin typeface="Calibri"/>
                <a:cs typeface="Calibri"/>
              </a:rPr>
              <a:t>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C00000"/>
                </a:solidFill>
                <a:latin typeface="Calibri"/>
                <a:cs typeface="Calibri"/>
              </a:rPr>
              <a:t>reliability</a:t>
            </a:r>
            <a:r>
              <a:rPr sz="1500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  <a:p>
            <a:pPr marL="794385">
              <a:lnSpc>
                <a:spcPts val="1620"/>
              </a:lnSpc>
            </a:pPr>
            <a:r>
              <a:rPr sz="1500" spc="-25" dirty="0">
                <a:latin typeface="Calibri"/>
                <a:cs typeface="Calibri"/>
              </a:rPr>
              <a:t>transfer,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C00000"/>
                </a:solidFill>
                <a:latin typeface="Calibri"/>
                <a:cs typeface="Calibri"/>
              </a:rPr>
              <a:t>interface</a:t>
            </a:r>
            <a:r>
              <a:rPr sz="15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</a:t>
            </a:r>
            <a:r>
              <a:rPr sz="1500" baseline="25000" dirty="0">
                <a:latin typeface="Calibri"/>
                <a:cs typeface="Calibri"/>
              </a:rPr>
              <a:t>rd</a:t>
            </a:r>
            <a:r>
              <a:rPr sz="1500" spc="142" baseline="250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 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built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on.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65250" y="4142740"/>
          <a:ext cx="6984365" cy="221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9905"/>
                <a:gridCol w="266446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Few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RTI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(Real-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Innovations)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Connext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DDS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Cisco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Ultra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Salesforce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IoT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cloud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Microsoft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Azure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Eclipse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PTC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ThingWorx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(General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Electronic)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Predix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Amazon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AWS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IBM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Watson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Kaa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IoT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Network</a:t>
            </a:r>
            <a:r>
              <a:rPr spc="-8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5111622"/>
            <a:ext cx="864997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practice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building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single-</a:t>
            </a:r>
            <a:r>
              <a:rPr sz="1400" dirty="0">
                <a:latin typeface="Calibri"/>
                <a:cs typeface="Calibri"/>
              </a:rPr>
              <a:t>purpose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“vertical”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domain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leads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isolated silos.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building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case,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security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application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detect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nobody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building.</a:t>
            </a:r>
            <a:endParaRPr sz="14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6870" algn="l"/>
              </a:tabLst>
            </a:pPr>
            <a:r>
              <a:rPr sz="1400" dirty="0">
                <a:latin typeface="Calibri"/>
                <a:cs typeface="Calibri"/>
              </a:rPr>
              <a:t>It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could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trigger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lights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switched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conditioning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operate</a:t>
            </a:r>
            <a:r>
              <a:rPr sz="1400" dirty="0">
                <a:latin typeface="Calibri"/>
                <a:cs typeface="Calibri"/>
              </a:rPr>
              <a:t> on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reduced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setting.</a:t>
            </a:r>
            <a:endParaRPr sz="1400">
              <a:latin typeface="Calibri"/>
              <a:cs typeface="Calibri"/>
            </a:endParaRPr>
          </a:p>
          <a:p>
            <a:pPr marL="5342890">
              <a:lnSpc>
                <a:spcPct val="100000"/>
              </a:lnSpc>
              <a:spcBef>
                <a:spcPts val="1360"/>
              </a:spcBef>
            </a:pPr>
            <a:r>
              <a:rPr sz="1000" dirty="0">
                <a:latin typeface="Calibri"/>
                <a:cs typeface="Calibri"/>
              </a:rPr>
              <a:t>Source:</a:t>
            </a:r>
            <a:r>
              <a:rPr sz="1000" spc="190" dirty="0">
                <a:latin typeface="Calibri"/>
                <a:cs typeface="Calibri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https://onem2m.org/using-onem2m/developers/basics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994663"/>
            <a:ext cx="7503159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6870" algn="l"/>
              </a:tabLst>
            </a:pPr>
            <a:r>
              <a:rPr sz="1700" spc="-10" dirty="0">
                <a:latin typeface="Times New Roman"/>
                <a:cs typeface="Times New Roman"/>
              </a:rPr>
              <a:t>Network</a:t>
            </a:r>
            <a:r>
              <a:rPr sz="1700" spc="-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its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application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should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never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built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without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careful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planning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Wingdings"/>
              <a:buChar char=""/>
            </a:pPr>
            <a:endParaRPr sz="17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6870" algn="l"/>
              </a:tabLst>
            </a:pPr>
            <a:r>
              <a:rPr sz="1700" spc="-10" dirty="0">
                <a:latin typeface="Times New Roman"/>
                <a:cs typeface="Times New Roman"/>
              </a:rPr>
              <a:t>Architecture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is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how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you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design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(i.e.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30" dirty="0">
                <a:latin typeface="Times New Roman"/>
                <a:cs typeface="Times New Roman"/>
              </a:rPr>
              <a:t>graphical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structure)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your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application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solution.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567" y="2170176"/>
            <a:ext cx="6605016" cy="26090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8066443-9734-41F7-9E22-3D097D41D76E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Core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Components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6109" y="1570101"/>
            <a:ext cx="400685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Sensors</a:t>
            </a:r>
            <a:r>
              <a:rPr sz="1800" spc="3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gather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events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buClr>
                <a:srgbClr val="C00000"/>
              </a:buClr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356870" marR="5080" indent="-344805">
              <a:lnSpc>
                <a:spcPts val="1730"/>
              </a:lnSpc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Actuators</a:t>
            </a:r>
            <a:r>
              <a:rPr sz="1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responsible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moving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controlling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mechanism 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109" y="2887471"/>
            <a:ext cx="4235450" cy="51943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6870" marR="5080" indent="-344805">
              <a:lnSpc>
                <a:spcPts val="1730"/>
              </a:lnSpc>
              <a:spcBef>
                <a:spcPts val="515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Microcontrollers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automatically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controls </a:t>
            </a:r>
            <a:r>
              <a:rPr sz="1800" dirty="0">
                <a:latin typeface="Calibri"/>
                <a:cs typeface="Calibri"/>
              </a:rPr>
              <a:t>sensors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actuators;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smart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6109" y="3655821"/>
            <a:ext cx="4297680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ts val="1945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Internet</a:t>
            </a:r>
            <a:r>
              <a:rPr sz="1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connectivity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responsible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356870">
              <a:lnSpc>
                <a:spcPts val="1945"/>
              </a:lnSpc>
            </a:pP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sharing</a:t>
            </a:r>
            <a:r>
              <a:rPr sz="1800" spc="-2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information</a:t>
            </a:r>
            <a:r>
              <a:rPr sz="1800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6109" y="4424298"/>
            <a:ext cx="4346575" cy="9588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Platform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deploy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manage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IoT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devices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data</a:t>
            </a:r>
            <a:r>
              <a:rPr sz="1800" spc="-7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management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data</a:t>
            </a:r>
            <a:r>
              <a:rPr sz="1800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analytics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aspects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67711" y="1862327"/>
            <a:ext cx="1841500" cy="1841500"/>
          </a:xfrm>
          <a:custGeom>
            <a:avLst/>
            <a:gdLst/>
            <a:ahLst/>
            <a:cxnLst/>
            <a:rect l="l" t="t" r="r" b="b"/>
            <a:pathLst>
              <a:path w="1841500" h="1841500">
                <a:moveTo>
                  <a:pt x="0" y="0"/>
                </a:moveTo>
                <a:lnTo>
                  <a:pt x="48269" y="620"/>
                </a:lnTo>
                <a:lnTo>
                  <a:pt x="96232" y="2471"/>
                </a:lnTo>
                <a:lnTo>
                  <a:pt x="143873" y="5538"/>
                </a:lnTo>
                <a:lnTo>
                  <a:pt x="191178" y="9806"/>
                </a:lnTo>
                <a:lnTo>
                  <a:pt x="238132" y="15259"/>
                </a:lnTo>
                <a:lnTo>
                  <a:pt x="284718" y="21882"/>
                </a:lnTo>
                <a:lnTo>
                  <a:pt x="330923" y="29660"/>
                </a:lnTo>
                <a:lnTo>
                  <a:pt x="376730" y="38578"/>
                </a:lnTo>
                <a:lnTo>
                  <a:pt x="422125" y="48621"/>
                </a:lnTo>
                <a:lnTo>
                  <a:pt x="467093" y="59773"/>
                </a:lnTo>
                <a:lnTo>
                  <a:pt x="511618" y="72020"/>
                </a:lnTo>
                <a:lnTo>
                  <a:pt x="555685" y="85346"/>
                </a:lnTo>
                <a:lnTo>
                  <a:pt x="599279" y="99736"/>
                </a:lnTo>
                <a:lnTo>
                  <a:pt x="642385" y="115175"/>
                </a:lnTo>
                <a:lnTo>
                  <a:pt x="684988" y="131648"/>
                </a:lnTo>
                <a:lnTo>
                  <a:pt x="727073" y="149140"/>
                </a:lnTo>
                <a:lnTo>
                  <a:pt x="768623" y="167635"/>
                </a:lnTo>
                <a:lnTo>
                  <a:pt x="809626" y="187118"/>
                </a:lnTo>
                <a:lnTo>
                  <a:pt x="850064" y="207575"/>
                </a:lnTo>
                <a:lnTo>
                  <a:pt x="889923" y="228989"/>
                </a:lnTo>
                <a:lnTo>
                  <a:pt x="929188" y="251347"/>
                </a:lnTo>
                <a:lnTo>
                  <a:pt x="967844" y="274632"/>
                </a:lnTo>
                <a:lnTo>
                  <a:pt x="1005875" y="298829"/>
                </a:lnTo>
                <a:lnTo>
                  <a:pt x="1043266" y="323924"/>
                </a:lnTo>
                <a:lnTo>
                  <a:pt x="1080002" y="349901"/>
                </a:lnTo>
                <a:lnTo>
                  <a:pt x="1116069" y="376745"/>
                </a:lnTo>
                <a:lnTo>
                  <a:pt x="1151450" y="404442"/>
                </a:lnTo>
                <a:lnTo>
                  <a:pt x="1186131" y="432974"/>
                </a:lnTo>
                <a:lnTo>
                  <a:pt x="1220097" y="462329"/>
                </a:lnTo>
                <a:lnTo>
                  <a:pt x="1253332" y="492490"/>
                </a:lnTo>
                <a:lnTo>
                  <a:pt x="1285821" y="523442"/>
                </a:lnTo>
                <a:lnTo>
                  <a:pt x="1317549" y="555170"/>
                </a:lnTo>
                <a:lnTo>
                  <a:pt x="1348501" y="587659"/>
                </a:lnTo>
                <a:lnTo>
                  <a:pt x="1378662" y="620894"/>
                </a:lnTo>
                <a:lnTo>
                  <a:pt x="1408017" y="654860"/>
                </a:lnTo>
                <a:lnTo>
                  <a:pt x="1436549" y="689541"/>
                </a:lnTo>
                <a:lnTo>
                  <a:pt x="1464246" y="724922"/>
                </a:lnTo>
                <a:lnTo>
                  <a:pt x="1491090" y="760989"/>
                </a:lnTo>
                <a:lnTo>
                  <a:pt x="1517067" y="797725"/>
                </a:lnTo>
                <a:lnTo>
                  <a:pt x="1542162" y="835116"/>
                </a:lnTo>
                <a:lnTo>
                  <a:pt x="1566359" y="873147"/>
                </a:lnTo>
                <a:lnTo>
                  <a:pt x="1589644" y="911803"/>
                </a:lnTo>
                <a:lnTo>
                  <a:pt x="1612002" y="951068"/>
                </a:lnTo>
                <a:lnTo>
                  <a:pt x="1633416" y="990927"/>
                </a:lnTo>
                <a:lnTo>
                  <a:pt x="1653873" y="1031365"/>
                </a:lnTo>
                <a:lnTo>
                  <a:pt x="1673356" y="1072368"/>
                </a:lnTo>
                <a:lnTo>
                  <a:pt x="1691851" y="1113918"/>
                </a:lnTo>
                <a:lnTo>
                  <a:pt x="1709343" y="1156003"/>
                </a:lnTo>
                <a:lnTo>
                  <a:pt x="1725816" y="1198606"/>
                </a:lnTo>
                <a:lnTo>
                  <a:pt x="1741255" y="1241712"/>
                </a:lnTo>
                <a:lnTo>
                  <a:pt x="1755645" y="1285306"/>
                </a:lnTo>
                <a:lnTo>
                  <a:pt x="1768971" y="1329373"/>
                </a:lnTo>
                <a:lnTo>
                  <a:pt x="1781218" y="1373898"/>
                </a:lnTo>
                <a:lnTo>
                  <a:pt x="1792370" y="1418866"/>
                </a:lnTo>
                <a:lnTo>
                  <a:pt x="1802413" y="1464261"/>
                </a:lnTo>
                <a:lnTo>
                  <a:pt x="1811331" y="1510068"/>
                </a:lnTo>
                <a:lnTo>
                  <a:pt x="1819109" y="1556273"/>
                </a:lnTo>
                <a:lnTo>
                  <a:pt x="1825732" y="1602859"/>
                </a:lnTo>
                <a:lnTo>
                  <a:pt x="1831185" y="1649813"/>
                </a:lnTo>
                <a:lnTo>
                  <a:pt x="1835453" y="1697118"/>
                </a:lnTo>
                <a:lnTo>
                  <a:pt x="1838520" y="1744759"/>
                </a:lnTo>
                <a:lnTo>
                  <a:pt x="1840371" y="1792722"/>
                </a:lnTo>
                <a:lnTo>
                  <a:pt x="1840991" y="1840992"/>
                </a:lnTo>
                <a:lnTo>
                  <a:pt x="0" y="1840992"/>
                </a:lnTo>
                <a:lnTo>
                  <a:pt x="0" y="0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4895" y="2758567"/>
            <a:ext cx="1306830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10" dirty="0">
                <a:latin typeface="Calibri"/>
                <a:cs typeface="Calibri"/>
              </a:rPr>
              <a:t>Connectivity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53805" y="3652837"/>
            <a:ext cx="1861185" cy="1925320"/>
            <a:chOff x="2253805" y="3652837"/>
            <a:chExt cx="1861185" cy="1925320"/>
          </a:xfrm>
        </p:grpSpPr>
        <p:sp>
          <p:nvSpPr>
            <p:cNvPr id="10" name="object 10"/>
            <p:cNvSpPr/>
            <p:nvPr/>
          </p:nvSpPr>
          <p:spPr>
            <a:xfrm>
              <a:off x="2266187" y="3665220"/>
              <a:ext cx="1836420" cy="1900555"/>
            </a:xfrm>
            <a:custGeom>
              <a:avLst/>
              <a:gdLst/>
              <a:ahLst/>
              <a:cxnLst/>
              <a:rect l="l" t="t" r="r" b="b"/>
              <a:pathLst>
                <a:path w="1836420" h="1900554">
                  <a:moveTo>
                    <a:pt x="1836420" y="0"/>
                  </a:moveTo>
                  <a:lnTo>
                    <a:pt x="0" y="0"/>
                  </a:lnTo>
                  <a:lnTo>
                    <a:pt x="0" y="1900427"/>
                  </a:lnTo>
                  <a:lnTo>
                    <a:pt x="47398" y="1899807"/>
                  </a:lnTo>
                  <a:lnTo>
                    <a:pt x="94501" y="1897955"/>
                  </a:lnTo>
                  <a:lnTo>
                    <a:pt x="141294" y="1894886"/>
                  </a:lnTo>
                  <a:lnTo>
                    <a:pt x="187762" y="1890615"/>
                  </a:lnTo>
                  <a:lnTo>
                    <a:pt x="233891" y="1885158"/>
                  </a:lnTo>
                  <a:lnTo>
                    <a:pt x="279667" y="1878529"/>
                  </a:lnTo>
                  <a:lnTo>
                    <a:pt x="325075" y="1870743"/>
                  </a:lnTo>
                  <a:lnTo>
                    <a:pt x="370101" y="1861816"/>
                  </a:lnTo>
                  <a:lnTo>
                    <a:pt x="414730" y="1851761"/>
                  </a:lnTo>
                  <a:lnTo>
                    <a:pt x="458948" y="1840594"/>
                  </a:lnTo>
                  <a:lnTo>
                    <a:pt x="502740" y="1828330"/>
                  </a:lnTo>
                  <a:lnTo>
                    <a:pt x="546093" y="1814984"/>
                  </a:lnTo>
                  <a:lnTo>
                    <a:pt x="588991" y="1800570"/>
                  </a:lnTo>
                  <a:lnTo>
                    <a:pt x="631420" y="1785104"/>
                  </a:lnTo>
                  <a:lnTo>
                    <a:pt x="673367" y="1768601"/>
                  </a:lnTo>
                  <a:lnTo>
                    <a:pt x="714815" y="1751075"/>
                  </a:lnTo>
                  <a:lnTo>
                    <a:pt x="755751" y="1732542"/>
                  </a:lnTo>
                  <a:lnTo>
                    <a:pt x="796161" y="1713016"/>
                  </a:lnTo>
                  <a:lnTo>
                    <a:pt x="836030" y="1692513"/>
                  </a:lnTo>
                  <a:lnTo>
                    <a:pt x="875344" y="1671046"/>
                  </a:lnTo>
                  <a:lnTo>
                    <a:pt x="914088" y="1648632"/>
                  </a:lnTo>
                  <a:lnTo>
                    <a:pt x="952248" y="1625285"/>
                  </a:lnTo>
                  <a:lnTo>
                    <a:pt x="989809" y="1601019"/>
                  </a:lnTo>
                  <a:lnTo>
                    <a:pt x="1026757" y="1575851"/>
                  </a:lnTo>
                  <a:lnTo>
                    <a:pt x="1063078" y="1549795"/>
                  </a:lnTo>
                  <a:lnTo>
                    <a:pt x="1098757" y="1522865"/>
                  </a:lnTo>
                  <a:lnTo>
                    <a:pt x="1133779" y="1495077"/>
                  </a:lnTo>
                  <a:lnTo>
                    <a:pt x="1168131" y="1466446"/>
                  </a:lnTo>
                  <a:lnTo>
                    <a:pt x="1201798" y="1436987"/>
                  </a:lnTo>
                  <a:lnTo>
                    <a:pt x="1234765" y="1406713"/>
                  </a:lnTo>
                  <a:lnTo>
                    <a:pt x="1267018" y="1375642"/>
                  </a:lnTo>
                  <a:lnTo>
                    <a:pt x="1298543" y="1343786"/>
                  </a:lnTo>
                  <a:lnTo>
                    <a:pt x="1329325" y="1311163"/>
                  </a:lnTo>
                  <a:lnTo>
                    <a:pt x="1359349" y="1277785"/>
                  </a:lnTo>
                  <a:lnTo>
                    <a:pt x="1388602" y="1243668"/>
                  </a:lnTo>
                  <a:lnTo>
                    <a:pt x="1417069" y="1208828"/>
                  </a:lnTo>
                  <a:lnTo>
                    <a:pt x="1444735" y="1173278"/>
                  </a:lnTo>
                  <a:lnTo>
                    <a:pt x="1471586" y="1137035"/>
                  </a:lnTo>
                  <a:lnTo>
                    <a:pt x="1497608" y="1100112"/>
                  </a:lnTo>
                  <a:lnTo>
                    <a:pt x="1522787" y="1062525"/>
                  </a:lnTo>
                  <a:lnTo>
                    <a:pt x="1547106" y="1024289"/>
                  </a:lnTo>
                  <a:lnTo>
                    <a:pt x="1570554" y="985419"/>
                  </a:lnTo>
                  <a:lnTo>
                    <a:pt x="1593114" y="945929"/>
                  </a:lnTo>
                  <a:lnTo>
                    <a:pt x="1614773" y="905834"/>
                  </a:lnTo>
                  <a:lnTo>
                    <a:pt x="1635515" y="865151"/>
                  </a:lnTo>
                  <a:lnTo>
                    <a:pt x="1655328" y="823892"/>
                  </a:lnTo>
                  <a:lnTo>
                    <a:pt x="1674195" y="782074"/>
                  </a:lnTo>
                  <a:lnTo>
                    <a:pt x="1692104" y="739711"/>
                  </a:lnTo>
                  <a:lnTo>
                    <a:pt x="1709039" y="696818"/>
                  </a:lnTo>
                  <a:lnTo>
                    <a:pt x="1724985" y="653411"/>
                  </a:lnTo>
                  <a:lnTo>
                    <a:pt x="1739930" y="609503"/>
                  </a:lnTo>
                  <a:lnTo>
                    <a:pt x="1753857" y="565110"/>
                  </a:lnTo>
                  <a:lnTo>
                    <a:pt x="1766753" y="520248"/>
                  </a:lnTo>
                  <a:lnTo>
                    <a:pt x="1778604" y="474930"/>
                  </a:lnTo>
                  <a:lnTo>
                    <a:pt x="1789394" y="429171"/>
                  </a:lnTo>
                  <a:lnTo>
                    <a:pt x="1799110" y="382988"/>
                  </a:lnTo>
                  <a:lnTo>
                    <a:pt x="1807736" y="336394"/>
                  </a:lnTo>
                  <a:lnTo>
                    <a:pt x="1815260" y="289405"/>
                  </a:lnTo>
                  <a:lnTo>
                    <a:pt x="1821665" y="242035"/>
                  </a:lnTo>
                  <a:lnTo>
                    <a:pt x="1826938" y="194299"/>
                  </a:lnTo>
                  <a:lnTo>
                    <a:pt x="1831065" y="146213"/>
                  </a:lnTo>
                  <a:lnTo>
                    <a:pt x="1834030" y="97791"/>
                  </a:lnTo>
                  <a:lnTo>
                    <a:pt x="1835820" y="49048"/>
                  </a:lnTo>
                  <a:lnTo>
                    <a:pt x="1836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66187" y="3665220"/>
              <a:ext cx="1836420" cy="1900555"/>
            </a:xfrm>
            <a:custGeom>
              <a:avLst/>
              <a:gdLst/>
              <a:ahLst/>
              <a:cxnLst/>
              <a:rect l="l" t="t" r="r" b="b"/>
              <a:pathLst>
                <a:path w="1836420" h="1900554">
                  <a:moveTo>
                    <a:pt x="1836420" y="0"/>
                  </a:moveTo>
                  <a:lnTo>
                    <a:pt x="1835820" y="49048"/>
                  </a:lnTo>
                  <a:lnTo>
                    <a:pt x="1834030" y="97791"/>
                  </a:lnTo>
                  <a:lnTo>
                    <a:pt x="1831065" y="146213"/>
                  </a:lnTo>
                  <a:lnTo>
                    <a:pt x="1826938" y="194299"/>
                  </a:lnTo>
                  <a:lnTo>
                    <a:pt x="1821665" y="242035"/>
                  </a:lnTo>
                  <a:lnTo>
                    <a:pt x="1815260" y="289405"/>
                  </a:lnTo>
                  <a:lnTo>
                    <a:pt x="1807736" y="336394"/>
                  </a:lnTo>
                  <a:lnTo>
                    <a:pt x="1799110" y="382988"/>
                  </a:lnTo>
                  <a:lnTo>
                    <a:pt x="1789394" y="429171"/>
                  </a:lnTo>
                  <a:lnTo>
                    <a:pt x="1778604" y="474930"/>
                  </a:lnTo>
                  <a:lnTo>
                    <a:pt x="1766753" y="520248"/>
                  </a:lnTo>
                  <a:lnTo>
                    <a:pt x="1753857" y="565110"/>
                  </a:lnTo>
                  <a:lnTo>
                    <a:pt x="1739930" y="609503"/>
                  </a:lnTo>
                  <a:lnTo>
                    <a:pt x="1724985" y="653411"/>
                  </a:lnTo>
                  <a:lnTo>
                    <a:pt x="1709039" y="696818"/>
                  </a:lnTo>
                  <a:lnTo>
                    <a:pt x="1692104" y="739711"/>
                  </a:lnTo>
                  <a:lnTo>
                    <a:pt x="1674195" y="782074"/>
                  </a:lnTo>
                  <a:lnTo>
                    <a:pt x="1655328" y="823892"/>
                  </a:lnTo>
                  <a:lnTo>
                    <a:pt x="1635515" y="865151"/>
                  </a:lnTo>
                  <a:lnTo>
                    <a:pt x="1614773" y="905834"/>
                  </a:lnTo>
                  <a:lnTo>
                    <a:pt x="1593114" y="945929"/>
                  </a:lnTo>
                  <a:lnTo>
                    <a:pt x="1570554" y="985419"/>
                  </a:lnTo>
                  <a:lnTo>
                    <a:pt x="1547106" y="1024289"/>
                  </a:lnTo>
                  <a:lnTo>
                    <a:pt x="1522787" y="1062525"/>
                  </a:lnTo>
                  <a:lnTo>
                    <a:pt x="1497608" y="1100112"/>
                  </a:lnTo>
                  <a:lnTo>
                    <a:pt x="1471586" y="1137035"/>
                  </a:lnTo>
                  <a:lnTo>
                    <a:pt x="1444735" y="1173278"/>
                  </a:lnTo>
                  <a:lnTo>
                    <a:pt x="1417069" y="1208828"/>
                  </a:lnTo>
                  <a:lnTo>
                    <a:pt x="1388602" y="1243668"/>
                  </a:lnTo>
                  <a:lnTo>
                    <a:pt x="1359349" y="1277785"/>
                  </a:lnTo>
                  <a:lnTo>
                    <a:pt x="1329325" y="1311163"/>
                  </a:lnTo>
                  <a:lnTo>
                    <a:pt x="1298543" y="1343786"/>
                  </a:lnTo>
                  <a:lnTo>
                    <a:pt x="1267018" y="1375642"/>
                  </a:lnTo>
                  <a:lnTo>
                    <a:pt x="1234765" y="1406713"/>
                  </a:lnTo>
                  <a:lnTo>
                    <a:pt x="1201798" y="1436987"/>
                  </a:lnTo>
                  <a:lnTo>
                    <a:pt x="1168131" y="1466446"/>
                  </a:lnTo>
                  <a:lnTo>
                    <a:pt x="1133779" y="1495077"/>
                  </a:lnTo>
                  <a:lnTo>
                    <a:pt x="1098757" y="1522865"/>
                  </a:lnTo>
                  <a:lnTo>
                    <a:pt x="1063078" y="1549795"/>
                  </a:lnTo>
                  <a:lnTo>
                    <a:pt x="1026757" y="1575851"/>
                  </a:lnTo>
                  <a:lnTo>
                    <a:pt x="989809" y="1601019"/>
                  </a:lnTo>
                  <a:lnTo>
                    <a:pt x="952248" y="1625285"/>
                  </a:lnTo>
                  <a:lnTo>
                    <a:pt x="914088" y="1648632"/>
                  </a:lnTo>
                  <a:lnTo>
                    <a:pt x="875344" y="1671046"/>
                  </a:lnTo>
                  <a:lnTo>
                    <a:pt x="836030" y="1692513"/>
                  </a:lnTo>
                  <a:lnTo>
                    <a:pt x="796161" y="1713016"/>
                  </a:lnTo>
                  <a:lnTo>
                    <a:pt x="755751" y="1732542"/>
                  </a:lnTo>
                  <a:lnTo>
                    <a:pt x="714815" y="1751075"/>
                  </a:lnTo>
                  <a:lnTo>
                    <a:pt x="673367" y="1768601"/>
                  </a:lnTo>
                  <a:lnTo>
                    <a:pt x="631420" y="1785104"/>
                  </a:lnTo>
                  <a:lnTo>
                    <a:pt x="588991" y="1800570"/>
                  </a:lnTo>
                  <a:lnTo>
                    <a:pt x="546093" y="1814984"/>
                  </a:lnTo>
                  <a:lnTo>
                    <a:pt x="502740" y="1828330"/>
                  </a:lnTo>
                  <a:lnTo>
                    <a:pt x="458948" y="1840594"/>
                  </a:lnTo>
                  <a:lnTo>
                    <a:pt x="414730" y="1851761"/>
                  </a:lnTo>
                  <a:lnTo>
                    <a:pt x="370101" y="1861816"/>
                  </a:lnTo>
                  <a:lnTo>
                    <a:pt x="325075" y="1870743"/>
                  </a:lnTo>
                  <a:lnTo>
                    <a:pt x="279667" y="1878529"/>
                  </a:lnTo>
                  <a:lnTo>
                    <a:pt x="233891" y="1885158"/>
                  </a:lnTo>
                  <a:lnTo>
                    <a:pt x="187762" y="1890615"/>
                  </a:lnTo>
                  <a:lnTo>
                    <a:pt x="141294" y="1894886"/>
                  </a:lnTo>
                  <a:lnTo>
                    <a:pt x="94501" y="1897955"/>
                  </a:lnTo>
                  <a:lnTo>
                    <a:pt x="47398" y="1899807"/>
                  </a:lnTo>
                  <a:lnTo>
                    <a:pt x="0" y="1900427"/>
                  </a:lnTo>
                  <a:lnTo>
                    <a:pt x="0" y="0"/>
                  </a:lnTo>
                  <a:lnTo>
                    <a:pt x="1836420" y="0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53716" y="3965270"/>
            <a:ext cx="913130" cy="61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ts val="2305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Service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spc="-10" dirty="0">
                <a:latin typeface="Calibri"/>
                <a:cs typeface="Calibri"/>
              </a:rPr>
              <a:t>Platform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4233" y="3652837"/>
            <a:ext cx="1934845" cy="1940560"/>
            <a:chOff x="344233" y="3652837"/>
            <a:chExt cx="1934845" cy="1940560"/>
          </a:xfrm>
        </p:grpSpPr>
        <p:sp>
          <p:nvSpPr>
            <p:cNvPr id="14" name="object 14"/>
            <p:cNvSpPr/>
            <p:nvPr/>
          </p:nvSpPr>
          <p:spPr>
            <a:xfrm>
              <a:off x="356615" y="3665220"/>
              <a:ext cx="1910080" cy="1915795"/>
            </a:xfrm>
            <a:custGeom>
              <a:avLst/>
              <a:gdLst/>
              <a:ahLst/>
              <a:cxnLst/>
              <a:rect l="l" t="t" r="r" b="b"/>
              <a:pathLst>
                <a:path w="1910080" h="1915795">
                  <a:moveTo>
                    <a:pt x="1909572" y="0"/>
                  </a:moveTo>
                  <a:lnTo>
                    <a:pt x="0" y="0"/>
                  </a:lnTo>
                  <a:lnTo>
                    <a:pt x="604" y="48687"/>
                  </a:lnTo>
                  <a:lnTo>
                    <a:pt x="2409" y="97076"/>
                  </a:lnTo>
                  <a:lnTo>
                    <a:pt x="5399" y="145152"/>
                  </a:lnTo>
                  <a:lnTo>
                    <a:pt x="9560" y="192899"/>
                  </a:lnTo>
                  <a:lnTo>
                    <a:pt x="14878" y="240305"/>
                  </a:lnTo>
                  <a:lnTo>
                    <a:pt x="21338" y="287355"/>
                  </a:lnTo>
                  <a:lnTo>
                    <a:pt x="28927" y="334033"/>
                  </a:lnTo>
                  <a:lnTo>
                    <a:pt x="37630" y="380327"/>
                  </a:lnTo>
                  <a:lnTo>
                    <a:pt x="47432" y="426221"/>
                  </a:lnTo>
                  <a:lnTo>
                    <a:pt x="58319" y="471701"/>
                  </a:lnTo>
                  <a:lnTo>
                    <a:pt x="70278" y="516753"/>
                  </a:lnTo>
                  <a:lnTo>
                    <a:pt x="83293" y="561363"/>
                  </a:lnTo>
                  <a:lnTo>
                    <a:pt x="97350" y="605515"/>
                  </a:lnTo>
                  <a:lnTo>
                    <a:pt x="112436" y="649196"/>
                  </a:lnTo>
                  <a:lnTo>
                    <a:pt x="128535" y="692392"/>
                  </a:lnTo>
                  <a:lnTo>
                    <a:pt x="145633" y="735088"/>
                  </a:lnTo>
                  <a:lnTo>
                    <a:pt x="163717" y="777269"/>
                  </a:lnTo>
                  <a:lnTo>
                    <a:pt x="182771" y="818922"/>
                  </a:lnTo>
                  <a:lnTo>
                    <a:pt x="202782" y="860031"/>
                  </a:lnTo>
                  <a:lnTo>
                    <a:pt x="223735" y="900584"/>
                  </a:lnTo>
                  <a:lnTo>
                    <a:pt x="245615" y="940564"/>
                  </a:lnTo>
                  <a:lnTo>
                    <a:pt x="268409" y="979958"/>
                  </a:lnTo>
                  <a:lnTo>
                    <a:pt x="292103" y="1018752"/>
                  </a:lnTo>
                  <a:lnTo>
                    <a:pt x="316681" y="1056931"/>
                  </a:lnTo>
                  <a:lnTo>
                    <a:pt x="342130" y="1094481"/>
                  </a:lnTo>
                  <a:lnTo>
                    <a:pt x="368434" y="1131387"/>
                  </a:lnTo>
                  <a:lnTo>
                    <a:pt x="395581" y="1167635"/>
                  </a:lnTo>
                  <a:lnTo>
                    <a:pt x="423556" y="1203211"/>
                  </a:lnTo>
                  <a:lnTo>
                    <a:pt x="452343" y="1238100"/>
                  </a:lnTo>
                  <a:lnTo>
                    <a:pt x="481930" y="1272288"/>
                  </a:lnTo>
                  <a:lnTo>
                    <a:pt x="512301" y="1305761"/>
                  </a:lnTo>
                  <a:lnTo>
                    <a:pt x="543443" y="1338504"/>
                  </a:lnTo>
                  <a:lnTo>
                    <a:pt x="575340" y="1370503"/>
                  </a:lnTo>
                  <a:lnTo>
                    <a:pt x="607980" y="1401744"/>
                  </a:lnTo>
                  <a:lnTo>
                    <a:pt x="641346" y="1432211"/>
                  </a:lnTo>
                  <a:lnTo>
                    <a:pt x="675426" y="1461892"/>
                  </a:lnTo>
                  <a:lnTo>
                    <a:pt x="710205" y="1490771"/>
                  </a:lnTo>
                  <a:lnTo>
                    <a:pt x="745667" y="1518834"/>
                  </a:lnTo>
                  <a:lnTo>
                    <a:pt x="781801" y="1546067"/>
                  </a:lnTo>
                  <a:lnTo>
                    <a:pt x="818589" y="1572455"/>
                  </a:lnTo>
                  <a:lnTo>
                    <a:pt x="856020" y="1597985"/>
                  </a:lnTo>
                  <a:lnTo>
                    <a:pt x="894077" y="1622641"/>
                  </a:lnTo>
                  <a:lnTo>
                    <a:pt x="932747" y="1646409"/>
                  </a:lnTo>
                  <a:lnTo>
                    <a:pt x="972016" y="1669275"/>
                  </a:lnTo>
                  <a:lnTo>
                    <a:pt x="1011869" y="1691225"/>
                  </a:lnTo>
                  <a:lnTo>
                    <a:pt x="1052292" y="1712245"/>
                  </a:lnTo>
                  <a:lnTo>
                    <a:pt x="1093271" y="1732319"/>
                  </a:lnTo>
                  <a:lnTo>
                    <a:pt x="1134791" y="1751433"/>
                  </a:lnTo>
                  <a:lnTo>
                    <a:pt x="1176838" y="1769574"/>
                  </a:lnTo>
                  <a:lnTo>
                    <a:pt x="1219397" y="1786726"/>
                  </a:lnTo>
                  <a:lnTo>
                    <a:pt x="1262455" y="1802876"/>
                  </a:lnTo>
                  <a:lnTo>
                    <a:pt x="1305997" y="1818010"/>
                  </a:lnTo>
                  <a:lnTo>
                    <a:pt x="1350008" y="1832111"/>
                  </a:lnTo>
                  <a:lnTo>
                    <a:pt x="1394475" y="1845168"/>
                  </a:lnTo>
                  <a:lnTo>
                    <a:pt x="1439383" y="1857164"/>
                  </a:lnTo>
                  <a:lnTo>
                    <a:pt x="1484718" y="1868086"/>
                  </a:lnTo>
                  <a:lnTo>
                    <a:pt x="1530465" y="1877919"/>
                  </a:lnTo>
                  <a:lnTo>
                    <a:pt x="1576610" y="1886649"/>
                  </a:lnTo>
                  <a:lnTo>
                    <a:pt x="1623139" y="1894262"/>
                  </a:lnTo>
                  <a:lnTo>
                    <a:pt x="1670038" y="1900742"/>
                  </a:lnTo>
                  <a:lnTo>
                    <a:pt x="1717291" y="1906077"/>
                  </a:lnTo>
                  <a:lnTo>
                    <a:pt x="1764886" y="1910251"/>
                  </a:lnTo>
                  <a:lnTo>
                    <a:pt x="1812807" y="1913251"/>
                  </a:lnTo>
                  <a:lnTo>
                    <a:pt x="1861040" y="1915061"/>
                  </a:lnTo>
                  <a:lnTo>
                    <a:pt x="1909572" y="1915667"/>
                  </a:lnTo>
                  <a:lnTo>
                    <a:pt x="1909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6615" y="3665220"/>
              <a:ext cx="1910080" cy="1915795"/>
            </a:xfrm>
            <a:custGeom>
              <a:avLst/>
              <a:gdLst/>
              <a:ahLst/>
              <a:cxnLst/>
              <a:rect l="l" t="t" r="r" b="b"/>
              <a:pathLst>
                <a:path w="1910080" h="1915795">
                  <a:moveTo>
                    <a:pt x="1909572" y="1915667"/>
                  </a:moveTo>
                  <a:lnTo>
                    <a:pt x="1861040" y="1915061"/>
                  </a:lnTo>
                  <a:lnTo>
                    <a:pt x="1812807" y="1913251"/>
                  </a:lnTo>
                  <a:lnTo>
                    <a:pt x="1764886" y="1910251"/>
                  </a:lnTo>
                  <a:lnTo>
                    <a:pt x="1717291" y="1906077"/>
                  </a:lnTo>
                  <a:lnTo>
                    <a:pt x="1670038" y="1900742"/>
                  </a:lnTo>
                  <a:lnTo>
                    <a:pt x="1623139" y="1894262"/>
                  </a:lnTo>
                  <a:lnTo>
                    <a:pt x="1576610" y="1886649"/>
                  </a:lnTo>
                  <a:lnTo>
                    <a:pt x="1530465" y="1877919"/>
                  </a:lnTo>
                  <a:lnTo>
                    <a:pt x="1484718" y="1868086"/>
                  </a:lnTo>
                  <a:lnTo>
                    <a:pt x="1439383" y="1857164"/>
                  </a:lnTo>
                  <a:lnTo>
                    <a:pt x="1394475" y="1845168"/>
                  </a:lnTo>
                  <a:lnTo>
                    <a:pt x="1350008" y="1832111"/>
                  </a:lnTo>
                  <a:lnTo>
                    <a:pt x="1305997" y="1818010"/>
                  </a:lnTo>
                  <a:lnTo>
                    <a:pt x="1262455" y="1802876"/>
                  </a:lnTo>
                  <a:lnTo>
                    <a:pt x="1219397" y="1786726"/>
                  </a:lnTo>
                  <a:lnTo>
                    <a:pt x="1176838" y="1769574"/>
                  </a:lnTo>
                  <a:lnTo>
                    <a:pt x="1134791" y="1751433"/>
                  </a:lnTo>
                  <a:lnTo>
                    <a:pt x="1093271" y="1732319"/>
                  </a:lnTo>
                  <a:lnTo>
                    <a:pt x="1052292" y="1712245"/>
                  </a:lnTo>
                  <a:lnTo>
                    <a:pt x="1011869" y="1691225"/>
                  </a:lnTo>
                  <a:lnTo>
                    <a:pt x="972016" y="1669275"/>
                  </a:lnTo>
                  <a:lnTo>
                    <a:pt x="932747" y="1646409"/>
                  </a:lnTo>
                  <a:lnTo>
                    <a:pt x="894077" y="1622641"/>
                  </a:lnTo>
                  <a:lnTo>
                    <a:pt x="856020" y="1597985"/>
                  </a:lnTo>
                  <a:lnTo>
                    <a:pt x="818589" y="1572455"/>
                  </a:lnTo>
                  <a:lnTo>
                    <a:pt x="781801" y="1546067"/>
                  </a:lnTo>
                  <a:lnTo>
                    <a:pt x="745667" y="1518834"/>
                  </a:lnTo>
                  <a:lnTo>
                    <a:pt x="710205" y="1490771"/>
                  </a:lnTo>
                  <a:lnTo>
                    <a:pt x="675426" y="1461892"/>
                  </a:lnTo>
                  <a:lnTo>
                    <a:pt x="641346" y="1432211"/>
                  </a:lnTo>
                  <a:lnTo>
                    <a:pt x="607980" y="1401744"/>
                  </a:lnTo>
                  <a:lnTo>
                    <a:pt x="575340" y="1370503"/>
                  </a:lnTo>
                  <a:lnTo>
                    <a:pt x="543443" y="1338504"/>
                  </a:lnTo>
                  <a:lnTo>
                    <a:pt x="512301" y="1305761"/>
                  </a:lnTo>
                  <a:lnTo>
                    <a:pt x="481930" y="1272288"/>
                  </a:lnTo>
                  <a:lnTo>
                    <a:pt x="452343" y="1238100"/>
                  </a:lnTo>
                  <a:lnTo>
                    <a:pt x="423556" y="1203211"/>
                  </a:lnTo>
                  <a:lnTo>
                    <a:pt x="395581" y="1167635"/>
                  </a:lnTo>
                  <a:lnTo>
                    <a:pt x="368434" y="1131387"/>
                  </a:lnTo>
                  <a:lnTo>
                    <a:pt x="342130" y="1094481"/>
                  </a:lnTo>
                  <a:lnTo>
                    <a:pt x="316681" y="1056931"/>
                  </a:lnTo>
                  <a:lnTo>
                    <a:pt x="292103" y="1018752"/>
                  </a:lnTo>
                  <a:lnTo>
                    <a:pt x="268409" y="979958"/>
                  </a:lnTo>
                  <a:lnTo>
                    <a:pt x="245615" y="940564"/>
                  </a:lnTo>
                  <a:lnTo>
                    <a:pt x="223735" y="900584"/>
                  </a:lnTo>
                  <a:lnTo>
                    <a:pt x="202782" y="860031"/>
                  </a:lnTo>
                  <a:lnTo>
                    <a:pt x="182771" y="818922"/>
                  </a:lnTo>
                  <a:lnTo>
                    <a:pt x="163717" y="777269"/>
                  </a:lnTo>
                  <a:lnTo>
                    <a:pt x="145633" y="735088"/>
                  </a:lnTo>
                  <a:lnTo>
                    <a:pt x="128535" y="692392"/>
                  </a:lnTo>
                  <a:lnTo>
                    <a:pt x="112436" y="649196"/>
                  </a:lnTo>
                  <a:lnTo>
                    <a:pt x="97350" y="605515"/>
                  </a:lnTo>
                  <a:lnTo>
                    <a:pt x="83293" y="561363"/>
                  </a:lnTo>
                  <a:lnTo>
                    <a:pt x="70278" y="516753"/>
                  </a:lnTo>
                  <a:lnTo>
                    <a:pt x="58319" y="471701"/>
                  </a:lnTo>
                  <a:lnTo>
                    <a:pt x="47432" y="426221"/>
                  </a:lnTo>
                  <a:lnTo>
                    <a:pt x="37630" y="380327"/>
                  </a:lnTo>
                  <a:lnTo>
                    <a:pt x="28927" y="334033"/>
                  </a:lnTo>
                  <a:lnTo>
                    <a:pt x="21338" y="287355"/>
                  </a:lnTo>
                  <a:lnTo>
                    <a:pt x="14878" y="240305"/>
                  </a:lnTo>
                  <a:lnTo>
                    <a:pt x="9560" y="192899"/>
                  </a:lnTo>
                  <a:lnTo>
                    <a:pt x="5399" y="145152"/>
                  </a:lnTo>
                  <a:lnTo>
                    <a:pt x="2409" y="97076"/>
                  </a:lnTo>
                  <a:lnTo>
                    <a:pt x="604" y="48687"/>
                  </a:lnTo>
                  <a:lnTo>
                    <a:pt x="0" y="0"/>
                  </a:lnTo>
                  <a:lnTo>
                    <a:pt x="1909572" y="0"/>
                  </a:lnTo>
                  <a:lnTo>
                    <a:pt x="1909572" y="1915667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3703" y="3971035"/>
            <a:ext cx="1124585" cy="609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Micro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10" dirty="0">
                <a:latin typeface="Calibri"/>
                <a:cs typeface="Calibri"/>
              </a:rPr>
              <a:t>controllers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4233" y="1849945"/>
            <a:ext cx="1936114" cy="1828164"/>
            <a:chOff x="344233" y="1849945"/>
            <a:chExt cx="1936114" cy="1828164"/>
          </a:xfrm>
        </p:grpSpPr>
        <p:sp>
          <p:nvSpPr>
            <p:cNvPr id="18" name="object 18"/>
            <p:cNvSpPr/>
            <p:nvPr/>
          </p:nvSpPr>
          <p:spPr>
            <a:xfrm>
              <a:off x="356615" y="1862327"/>
              <a:ext cx="1911350" cy="1803400"/>
            </a:xfrm>
            <a:custGeom>
              <a:avLst/>
              <a:gdLst/>
              <a:ahLst/>
              <a:cxnLst/>
              <a:rect l="l" t="t" r="r" b="b"/>
              <a:pathLst>
                <a:path w="1911350" h="1803400">
                  <a:moveTo>
                    <a:pt x="1911096" y="0"/>
                  </a:moveTo>
                  <a:lnTo>
                    <a:pt x="1861769" y="588"/>
                  </a:lnTo>
                  <a:lnTo>
                    <a:pt x="1812751" y="2345"/>
                  </a:lnTo>
                  <a:lnTo>
                    <a:pt x="1764055" y="5257"/>
                  </a:lnTo>
                  <a:lnTo>
                    <a:pt x="1715697" y="9308"/>
                  </a:lnTo>
                  <a:lnTo>
                    <a:pt x="1667691" y="14485"/>
                  </a:lnTo>
                  <a:lnTo>
                    <a:pt x="1620054" y="20774"/>
                  </a:lnTo>
                  <a:lnTo>
                    <a:pt x="1572799" y="28160"/>
                  </a:lnTo>
                  <a:lnTo>
                    <a:pt x="1525942" y="36629"/>
                  </a:lnTo>
                  <a:lnTo>
                    <a:pt x="1479498" y="46168"/>
                  </a:lnTo>
                  <a:lnTo>
                    <a:pt x="1433482" y="56761"/>
                  </a:lnTo>
                  <a:lnTo>
                    <a:pt x="1387909" y="68395"/>
                  </a:lnTo>
                  <a:lnTo>
                    <a:pt x="1342793" y="81057"/>
                  </a:lnTo>
                  <a:lnTo>
                    <a:pt x="1298150" y="94730"/>
                  </a:lnTo>
                  <a:lnTo>
                    <a:pt x="1253996" y="109402"/>
                  </a:lnTo>
                  <a:lnTo>
                    <a:pt x="1210344" y="125058"/>
                  </a:lnTo>
                  <a:lnTo>
                    <a:pt x="1167210" y="141684"/>
                  </a:lnTo>
                  <a:lnTo>
                    <a:pt x="1124609" y="159266"/>
                  </a:lnTo>
                  <a:lnTo>
                    <a:pt x="1082555" y="177789"/>
                  </a:lnTo>
                  <a:lnTo>
                    <a:pt x="1041065" y="197240"/>
                  </a:lnTo>
                  <a:lnTo>
                    <a:pt x="1000153" y="217605"/>
                  </a:lnTo>
                  <a:lnTo>
                    <a:pt x="959833" y="238868"/>
                  </a:lnTo>
                  <a:lnTo>
                    <a:pt x="920122" y="261017"/>
                  </a:lnTo>
                  <a:lnTo>
                    <a:pt x="881033" y="284037"/>
                  </a:lnTo>
                  <a:lnTo>
                    <a:pt x="842582" y="307913"/>
                  </a:lnTo>
                  <a:lnTo>
                    <a:pt x="804785" y="332632"/>
                  </a:lnTo>
                  <a:lnTo>
                    <a:pt x="767655" y="358179"/>
                  </a:lnTo>
                  <a:lnTo>
                    <a:pt x="731209" y="384540"/>
                  </a:lnTo>
                  <a:lnTo>
                    <a:pt x="695460" y="411702"/>
                  </a:lnTo>
                  <a:lnTo>
                    <a:pt x="660424" y="439649"/>
                  </a:lnTo>
                  <a:lnTo>
                    <a:pt x="626117" y="468369"/>
                  </a:lnTo>
                  <a:lnTo>
                    <a:pt x="592552" y="497845"/>
                  </a:lnTo>
                  <a:lnTo>
                    <a:pt x="559746" y="528065"/>
                  </a:lnTo>
                  <a:lnTo>
                    <a:pt x="527712" y="559015"/>
                  </a:lnTo>
                  <a:lnTo>
                    <a:pt x="496467" y="590679"/>
                  </a:lnTo>
                  <a:lnTo>
                    <a:pt x="466024" y="623045"/>
                  </a:lnTo>
                  <a:lnTo>
                    <a:pt x="436400" y="656097"/>
                  </a:lnTo>
                  <a:lnTo>
                    <a:pt x="407609" y="689822"/>
                  </a:lnTo>
                  <a:lnTo>
                    <a:pt x="379666" y="724205"/>
                  </a:lnTo>
                  <a:lnTo>
                    <a:pt x="352586" y="759233"/>
                  </a:lnTo>
                  <a:lnTo>
                    <a:pt x="326384" y="794891"/>
                  </a:lnTo>
                  <a:lnTo>
                    <a:pt x="301075" y="831164"/>
                  </a:lnTo>
                  <a:lnTo>
                    <a:pt x="276675" y="868040"/>
                  </a:lnTo>
                  <a:lnTo>
                    <a:pt x="253197" y="905503"/>
                  </a:lnTo>
                  <a:lnTo>
                    <a:pt x="230658" y="943539"/>
                  </a:lnTo>
                  <a:lnTo>
                    <a:pt x="209072" y="982135"/>
                  </a:lnTo>
                  <a:lnTo>
                    <a:pt x="188454" y="1021276"/>
                  </a:lnTo>
                  <a:lnTo>
                    <a:pt x="168819" y="1060948"/>
                  </a:lnTo>
                  <a:lnTo>
                    <a:pt x="150183" y="1101137"/>
                  </a:lnTo>
                  <a:lnTo>
                    <a:pt x="132559" y="1141829"/>
                  </a:lnTo>
                  <a:lnTo>
                    <a:pt x="115964" y="1183009"/>
                  </a:lnTo>
                  <a:lnTo>
                    <a:pt x="100412" y="1224663"/>
                  </a:lnTo>
                  <a:lnTo>
                    <a:pt x="85918" y="1266778"/>
                  </a:lnTo>
                  <a:lnTo>
                    <a:pt x="72498" y="1309338"/>
                  </a:lnTo>
                  <a:lnTo>
                    <a:pt x="60166" y="1352331"/>
                  </a:lnTo>
                  <a:lnTo>
                    <a:pt x="48937" y="1395741"/>
                  </a:lnTo>
                  <a:lnTo>
                    <a:pt x="38826" y="1439554"/>
                  </a:lnTo>
                  <a:lnTo>
                    <a:pt x="29849" y="1483757"/>
                  </a:lnTo>
                  <a:lnTo>
                    <a:pt x="22020" y="1528336"/>
                  </a:lnTo>
                  <a:lnTo>
                    <a:pt x="15354" y="1573275"/>
                  </a:lnTo>
                  <a:lnTo>
                    <a:pt x="9866" y="1618561"/>
                  </a:lnTo>
                  <a:lnTo>
                    <a:pt x="5572" y="1664180"/>
                  </a:lnTo>
                  <a:lnTo>
                    <a:pt x="2486" y="1710118"/>
                  </a:lnTo>
                  <a:lnTo>
                    <a:pt x="624" y="1756359"/>
                  </a:lnTo>
                  <a:lnTo>
                    <a:pt x="0" y="1802892"/>
                  </a:lnTo>
                  <a:lnTo>
                    <a:pt x="1911096" y="1802892"/>
                  </a:lnTo>
                  <a:lnTo>
                    <a:pt x="1911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15" y="1862327"/>
              <a:ext cx="1911350" cy="1803400"/>
            </a:xfrm>
            <a:custGeom>
              <a:avLst/>
              <a:gdLst/>
              <a:ahLst/>
              <a:cxnLst/>
              <a:rect l="l" t="t" r="r" b="b"/>
              <a:pathLst>
                <a:path w="1911350" h="1803400">
                  <a:moveTo>
                    <a:pt x="0" y="1802892"/>
                  </a:moveTo>
                  <a:lnTo>
                    <a:pt x="624" y="1756359"/>
                  </a:lnTo>
                  <a:lnTo>
                    <a:pt x="2486" y="1710118"/>
                  </a:lnTo>
                  <a:lnTo>
                    <a:pt x="5572" y="1664180"/>
                  </a:lnTo>
                  <a:lnTo>
                    <a:pt x="9866" y="1618561"/>
                  </a:lnTo>
                  <a:lnTo>
                    <a:pt x="15354" y="1573275"/>
                  </a:lnTo>
                  <a:lnTo>
                    <a:pt x="22020" y="1528336"/>
                  </a:lnTo>
                  <a:lnTo>
                    <a:pt x="29849" y="1483757"/>
                  </a:lnTo>
                  <a:lnTo>
                    <a:pt x="38826" y="1439554"/>
                  </a:lnTo>
                  <a:lnTo>
                    <a:pt x="48937" y="1395741"/>
                  </a:lnTo>
                  <a:lnTo>
                    <a:pt x="60166" y="1352331"/>
                  </a:lnTo>
                  <a:lnTo>
                    <a:pt x="72498" y="1309338"/>
                  </a:lnTo>
                  <a:lnTo>
                    <a:pt x="85918" y="1266778"/>
                  </a:lnTo>
                  <a:lnTo>
                    <a:pt x="100412" y="1224663"/>
                  </a:lnTo>
                  <a:lnTo>
                    <a:pt x="115964" y="1183009"/>
                  </a:lnTo>
                  <a:lnTo>
                    <a:pt x="132559" y="1141829"/>
                  </a:lnTo>
                  <a:lnTo>
                    <a:pt x="150183" y="1101137"/>
                  </a:lnTo>
                  <a:lnTo>
                    <a:pt x="168819" y="1060948"/>
                  </a:lnTo>
                  <a:lnTo>
                    <a:pt x="188454" y="1021276"/>
                  </a:lnTo>
                  <a:lnTo>
                    <a:pt x="209072" y="982135"/>
                  </a:lnTo>
                  <a:lnTo>
                    <a:pt x="230658" y="943539"/>
                  </a:lnTo>
                  <a:lnTo>
                    <a:pt x="253197" y="905503"/>
                  </a:lnTo>
                  <a:lnTo>
                    <a:pt x="276675" y="868040"/>
                  </a:lnTo>
                  <a:lnTo>
                    <a:pt x="301075" y="831164"/>
                  </a:lnTo>
                  <a:lnTo>
                    <a:pt x="326384" y="794891"/>
                  </a:lnTo>
                  <a:lnTo>
                    <a:pt x="352586" y="759233"/>
                  </a:lnTo>
                  <a:lnTo>
                    <a:pt x="379666" y="724205"/>
                  </a:lnTo>
                  <a:lnTo>
                    <a:pt x="407609" y="689822"/>
                  </a:lnTo>
                  <a:lnTo>
                    <a:pt x="436400" y="656097"/>
                  </a:lnTo>
                  <a:lnTo>
                    <a:pt x="466024" y="623045"/>
                  </a:lnTo>
                  <a:lnTo>
                    <a:pt x="496467" y="590679"/>
                  </a:lnTo>
                  <a:lnTo>
                    <a:pt x="527712" y="559015"/>
                  </a:lnTo>
                  <a:lnTo>
                    <a:pt x="559746" y="528065"/>
                  </a:lnTo>
                  <a:lnTo>
                    <a:pt x="592552" y="497845"/>
                  </a:lnTo>
                  <a:lnTo>
                    <a:pt x="626117" y="468369"/>
                  </a:lnTo>
                  <a:lnTo>
                    <a:pt x="660424" y="439649"/>
                  </a:lnTo>
                  <a:lnTo>
                    <a:pt x="695460" y="411702"/>
                  </a:lnTo>
                  <a:lnTo>
                    <a:pt x="731209" y="384540"/>
                  </a:lnTo>
                  <a:lnTo>
                    <a:pt x="767655" y="358179"/>
                  </a:lnTo>
                  <a:lnTo>
                    <a:pt x="804785" y="332632"/>
                  </a:lnTo>
                  <a:lnTo>
                    <a:pt x="842582" y="307913"/>
                  </a:lnTo>
                  <a:lnTo>
                    <a:pt x="881033" y="284037"/>
                  </a:lnTo>
                  <a:lnTo>
                    <a:pt x="920122" y="261017"/>
                  </a:lnTo>
                  <a:lnTo>
                    <a:pt x="959833" y="238868"/>
                  </a:lnTo>
                  <a:lnTo>
                    <a:pt x="1000153" y="217605"/>
                  </a:lnTo>
                  <a:lnTo>
                    <a:pt x="1041065" y="197240"/>
                  </a:lnTo>
                  <a:lnTo>
                    <a:pt x="1082555" y="177789"/>
                  </a:lnTo>
                  <a:lnTo>
                    <a:pt x="1124609" y="159266"/>
                  </a:lnTo>
                  <a:lnTo>
                    <a:pt x="1167210" y="141684"/>
                  </a:lnTo>
                  <a:lnTo>
                    <a:pt x="1210344" y="125058"/>
                  </a:lnTo>
                  <a:lnTo>
                    <a:pt x="1253996" y="109402"/>
                  </a:lnTo>
                  <a:lnTo>
                    <a:pt x="1298150" y="94730"/>
                  </a:lnTo>
                  <a:lnTo>
                    <a:pt x="1342793" y="81057"/>
                  </a:lnTo>
                  <a:lnTo>
                    <a:pt x="1387909" y="68395"/>
                  </a:lnTo>
                  <a:lnTo>
                    <a:pt x="1433482" y="56761"/>
                  </a:lnTo>
                  <a:lnTo>
                    <a:pt x="1479498" y="46168"/>
                  </a:lnTo>
                  <a:lnTo>
                    <a:pt x="1525942" y="36629"/>
                  </a:lnTo>
                  <a:lnTo>
                    <a:pt x="1572799" y="28160"/>
                  </a:lnTo>
                  <a:lnTo>
                    <a:pt x="1620054" y="20774"/>
                  </a:lnTo>
                  <a:lnTo>
                    <a:pt x="1667691" y="14485"/>
                  </a:lnTo>
                  <a:lnTo>
                    <a:pt x="1715697" y="9308"/>
                  </a:lnTo>
                  <a:lnTo>
                    <a:pt x="1764055" y="5257"/>
                  </a:lnTo>
                  <a:lnTo>
                    <a:pt x="1812751" y="2345"/>
                  </a:lnTo>
                  <a:lnTo>
                    <a:pt x="1861769" y="588"/>
                  </a:lnTo>
                  <a:lnTo>
                    <a:pt x="1911096" y="0"/>
                  </a:lnTo>
                  <a:lnTo>
                    <a:pt x="1911096" y="1802892"/>
                  </a:lnTo>
                  <a:lnTo>
                    <a:pt x="0" y="1802892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69060" y="2731135"/>
            <a:ext cx="1048385" cy="6096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7940" marR="5080" indent="-15240">
              <a:lnSpc>
                <a:spcPts val="2210"/>
              </a:lnSpc>
              <a:spcBef>
                <a:spcPts val="325"/>
              </a:spcBef>
            </a:pPr>
            <a:r>
              <a:rPr sz="2000" dirty="0">
                <a:latin typeface="Calibri"/>
                <a:cs typeface="Calibri"/>
              </a:rPr>
              <a:t>Sensors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&amp; </a:t>
            </a:r>
            <a:r>
              <a:rPr sz="2000" spc="-10" dirty="0">
                <a:latin typeface="Calibri"/>
                <a:cs typeface="Calibri"/>
              </a:rPr>
              <a:t>Actuators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58824" y="2150517"/>
            <a:ext cx="1945005" cy="3223260"/>
            <a:chOff x="1258824" y="2150517"/>
            <a:chExt cx="1945005" cy="322326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1708" y="2150517"/>
              <a:ext cx="462063" cy="5117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1656" y="4718304"/>
              <a:ext cx="621792" cy="655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8824" y="2276855"/>
              <a:ext cx="448056" cy="3688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824" y="4724400"/>
              <a:ext cx="542544" cy="569976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1499493-FB90-48F1-B75F-0B2102E9D42B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9" name="Rectangle 28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“Things”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IoT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Sensors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" y="1078991"/>
            <a:ext cx="1581912" cy="1283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0264" y="2728086"/>
            <a:ext cx="1879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MQ135 -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Air </a:t>
            </a:r>
            <a:r>
              <a:rPr sz="1800" spc="-10" dirty="0">
                <a:latin typeface="Calibri"/>
                <a:cs typeface="Calibri"/>
              </a:rPr>
              <a:t>Quality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1200911"/>
            <a:ext cx="1520952" cy="12771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13507" y="2707385"/>
            <a:ext cx="15716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Sound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9640" y="1115567"/>
            <a:ext cx="1764791" cy="1371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69078" y="2762199"/>
            <a:ext cx="20110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DHT11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Temperature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Humidity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279" y="3986784"/>
            <a:ext cx="1380744" cy="13014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9026" y="5726074"/>
            <a:ext cx="1196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Pulse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2216" y="1021080"/>
            <a:ext cx="1868424" cy="15605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006843" y="2761945"/>
            <a:ext cx="19240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38400" y="3965447"/>
            <a:ext cx="1569720" cy="14175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00376" y="5751067"/>
            <a:ext cx="157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LDR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64608" y="4056888"/>
            <a:ext cx="1514856" cy="117652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735448" y="5681268"/>
            <a:ext cx="1806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Ultrasonic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81671" y="4408901"/>
            <a:ext cx="1648968" cy="125123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517130" y="5635549"/>
            <a:ext cx="887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128960A-49EF-4FA9-9D33-40159086C59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2" name="Rectangle 21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“Things”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IoT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01F5F"/>
                </a:solidFill>
                <a:latin typeface="Calibri"/>
                <a:cs typeface="Calibri"/>
              </a:rPr>
              <a:t>Actuators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" y="3107182"/>
            <a:ext cx="180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Channel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5V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3120" y="3095320"/>
            <a:ext cx="1193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Servo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533" y="3151123"/>
            <a:ext cx="934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DC</a:t>
            </a:r>
            <a:r>
              <a:rPr sz="1800" spc="-10" dirty="0">
                <a:latin typeface="Calibri"/>
                <a:cs typeface="Calibri"/>
              </a:rPr>
              <a:t> Motor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76592" y="3150870"/>
            <a:ext cx="1360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Solenoid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2017" y="5816600"/>
            <a:ext cx="154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Actuators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2350" y="5697728"/>
            <a:ext cx="3765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LED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71131" y="5695899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LCD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Diplay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" y="1255340"/>
            <a:ext cx="1557528" cy="13985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4535" y="1308027"/>
            <a:ext cx="1581912" cy="14821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1120" y="1355364"/>
            <a:ext cx="1435607" cy="122579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0919" y="1368552"/>
            <a:ext cx="1408176" cy="143865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100" y="4105655"/>
            <a:ext cx="2730851" cy="129235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71415" y="4276344"/>
            <a:ext cx="1222248" cy="88080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7416" y="4249159"/>
            <a:ext cx="1865376" cy="100120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D76ED14-6D9E-4248-8DF1-435CE1999E4D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0" name="Rectangle 19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Access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Technologies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371" y="1271679"/>
            <a:ext cx="2978785" cy="27285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Criteria</a:t>
            </a:r>
            <a:endParaRPr sz="2400">
              <a:latin typeface="Times New Roman"/>
              <a:cs typeface="Times New Roman"/>
            </a:endParaRPr>
          </a:p>
          <a:p>
            <a:pPr marL="371475" indent="-227965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spc="-10" dirty="0">
                <a:latin typeface="Times New Roman"/>
                <a:cs typeface="Times New Roman"/>
              </a:rPr>
              <a:t>Range</a:t>
            </a:r>
            <a:endParaRPr sz="2000">
              <a:latin typeface="Times New Roman"/>
              <a:cs typeface="Times New Roman"/>
            </a:endParaRPr>
          </a:p>
          <a:p>
            <a:pPr marL="371475" indent="-22796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spc="-10" dirty="0">
                <a:latin typeface="Times New Roman"/>
                <a:cs typeface="Times New Roman"/>
              </a:rPr>
              <a:t>Frequency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Bands</a:t>
            </a:r>
            <a:endParaRPr sz="2000">
              <a:latin typeface="Times New Roman"/>
              <a:cs typeface="Times New Roman"/>
            </a:endParaRPr>
          </a:p>
          <a:p>
            <a:pPr marL="371475" indent="-22796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spc="-10" dirty="0">
                <a:latin typeface="Times New Roman"/>
                <a:cs typeface="Times New Roman"/>
              </a:rPr>
              <a:t>Power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Consumption</a:t>
            </a:r>
            <a:endParaRPr sz="2000">
              <a:latin typeface="Times New Roman"/>
              <a:cs typeface="Times New Roman"/>
            </a:endParaRPr>
          </a:p>
          <a:p>
            <a:pPr marL="371475" indent="-227965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spc="-10" dirty="0">
                <a:latin typeface="Times New Roman"/>
                <a:cs typeface="Times New Roman"/>
              </a:rPr>
              <a:t>Topology</a:t>
            </a:r>
            <a:endParaRPr sz="2000">
              <a:latin typeface="Times New Roman"/>
              <a:cs typeface="Times New Roman"/>
            </a:endParaRPr>
          </a:p>
          <a:p>
            <a:pPr marL="371475" indent="-227965">
              <a:lnSpc>
                <a:spcPct val="100000"/>
              </a:lnSpc>
              <a:spcBef>
                <a:spcPts val="245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dirty="0">
                <a:latin typeface="Times New Roman"/>
                <a:cs typeface="Times New Roman"/>
              </a:rPr>
              <a:t>Constrained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71475" indent="-227965">
              <a:lnSpc>
                <a:spcPts val="2280"/>
              </a:lnSpc>
              <a:spcBef>
                <a:spcPts val="240"/>
              </a:spcBef>
              <a:buFont typeface="Wingdings"/>
              <a:buChar char=""/>
              <a:tabLst>
                <a:tab pos="371475" algn="l"/>
              </a:tabLst>
            </a:pPr>
            <a:r>
              <a:rPr sz="2000" spc="-30" dirty="0">
                <a:latin typeface="Times New Roman"/>
                <a:cs typeface="Times New Roman"/>
              </a:rPr>
              <a:t>Constrained-</a:t>
            </a:r>
            <a:r>
              <a:rPr sz="2000" spc="-20" dirty="0">
                <a:latin typeface="Times New Roman"/>
                <a:cs typeface="Times New Roman"/>
              </a:rPr>
              <a:t>Node</a:t>
            </a:r>
            <a:endParaRPr sz="2000">
              <a:latin typeface="Times New Roman"/>
              <a:cs typeface="Times New Roman"/>
            </a:endParaRPr>
          </a:p>
          <a:p>
            <a:pPr marL="372110">
              <a:lnSpc>
                <a:spcPts val="2280"/>
              </a:lnSpc>
            </a:pPr>
            <a:r>
              <a:rPr sz="2000" spc="-10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8671" y="1307033"/>
            <a:ext cx="3618229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105" dirty="0">
                <a:solidFill>
                  <a:srgbClr val="FF0000"/>
                </a:solidFill>
                <a:latin typeface="Times New Roman"/>
                <a:cs typeface="Times New Roman"/>
              </a:rPr>
              <a:t>IoT</a:t>
            </a:r>
            <a:r>
              <a:rPr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0776" y="4383023"/>
            <a:ext cx="1603248" cy="5577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0821" y="2127504"/>
            <a:ext cx="1890360" cy="7406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2264" y="5239935"/>
            <a:ext cx="2111917" cy="639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0535" y="4379976"/>
            <a:ext cx="1542288" cy="4968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69335" y="2462783"/>
            <a:ext cx="5215255" cy="2418080"/>
            <a:chOff x="3069335" y="2462783"/>
            <a:chExt cx="5215255" cy="241808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70831" y="2462783"/>
              <a:ext cx="1969008" cy="633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6271" y="3005327"/>
              <a:ext cx="2298192" cy="101193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06239" y="3389375"/>
              <a:ext cx="1347215" cy="55473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9335" y="4017263"/>
              <a:ext cx="1132739" cy="863237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20657" y="4958782"/>
            <a:ext cx="898815" cy="96321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52600" y="4483608"/>
            <a:ext cx="707136" cy="70408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6031" y="4989576"/>
            <a:ext cx="1365504" cy="5730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56232" y="5922264"/>
            <a:ext cx="1353312" cy="24993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183880" y="5812535"/>
            <a:ext cx="777240" cy="47243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81C4DD1-90A6-4826-A330-63425A505CA5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2" name="Rectangle 21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>
                <a:latin typeface="Calibri"/>
                <a:cs typeface="Calibri"/>
              </a:rPr>
              <a:t>Comparison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0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Key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Attributes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A95E239-699D-4C2A-BB7D-F0719595EAD4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0" y="1262380"/>
          <a:ext cx="9144628" cy="4310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465"/>
                <a:gridCol w="1158874"/>
                <a:gridCol w="910589"/>
                <a:gridCol w="116839"/>
                <a:gridCol w="855344"/>
                <a:gridCol w="248285"/>
                <a:gridCol w="1075689"/>
                <a:gridCol w="116839"/>
                <a:gridCol w="951864"/>
                <a:gridCol w="923925"/>
                <a:gridCol w="135191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WiFi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Thread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Sub-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GHz: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Sigfox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Zigbee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LoRa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Max.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Data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throughput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Kbps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750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km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25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km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130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km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Topology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P2P/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Mesh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Mesh/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Mesh/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Star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2.4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2.4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2.4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Sub-GHz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2.4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Sub-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1GHz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 marR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Power consumption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54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(AA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battery)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years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coin-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cell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battery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marR="126364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Few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Years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(AA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battery)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936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IP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at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device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node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Yes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Deployed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Devices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smart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phones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15339" y="6192113"/>
            <a:ext cx="6536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Source</a:t>
            </a:r>
            <a:r>
              <a:rPr sz="1200" dirty="0">
                <a:latin typeface="Calibri"/>
                <a:cs typeface="Calibri"/>
              </a:rPr>
              <a:t>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Nick Lethaby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“Wireless Connectivity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IoT: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one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size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does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fit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all”,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30" dirty="0">
                <a:latin typeface="Calibri"/>
                <a:cs typeface="Calibri"/>
              </a:rPr>
              <a:t>Texas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Instruments,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2017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44412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1278</Words>
  <Application>Microsoft Office PowerPoint</Application>
  <PresentationFormat>On-screen Show (4:3)</PresentationFormat>
  <Paragraphs>348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CS578: Internet of Things</vt:lpstr>
      <vt:lpstr>IoT Ecosystem</vt:lpstr>
      <vt:lpstr>IoT Framework</vt:lpstr>
      <vt:lpstr>IoT Network Architecture</vt:lpstr>
      <vt:lpstr>Core Components of IoT</vt:lpstr>
      <vt:lpstr>“Things” in IoT – Sensors</vt:lpstr>
      <vt:lpstr>“Things” in IoT – Actuators</vt:lpstr>
      <vt:lpstr>Access Technologies in IoT</vt:lpstr>
      <vt:lpstr>Comparison of Key Attributes</vt:lpstr>
      <vt:lpstr>Use of Internet</vt:lpstr>
      <vt:lpstr>Modification in TCP/IP Stack</vt:lpstr>
      <vt:lpstr>Application Layer</vt:lpstr>
      <vt:lpstr>IoT Gateway</vt:lpstr>
      <vt:lpstr>Use of Cloud</vt:lpstr>
      <vt:lpstr>AI for IoT</vt:lpstr>
      <vt:lpstr>Data Analytics in IoT</vt:lpstr>
      <vt:lpstr>Securing IoT</vt:lpstr>
      <vt:lpstr>User Interface</vt:lpstr>
      <vt:lpstr>Lessons Learned</vt:lpstr>
      <vt:lpstr>PowerPoint Presentation</vt:lpstr>
      <vt:lpstr>Security in IoT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</dc:creator>
  <cp:lastModifiedBy>DELL</cp:lastModifiedBy>
  <cp:revision>1</cp:revision>
  <dcterms:created xsi:type="dcterms:W3CDTF">2025-04-02T06:17:48Z</dcterms:created>
  <dcterms:modified xsi:type="dcterms:W3CDTF">2025-04-02T06:26:05Z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2025-04-02T00:00:00Z</vt:filetime>
  </property>
  <property fmtid="{D5CDD505-2E9C-101B-9397-08002B2CF9AE}" pid="5" name="Producer">
    <vt:lpwstr>Microsoft® PowerPoint® 2016</vt:lpwstr>
  </property>
</Properties>
</file>