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7" d="100"/>
          <a:sy n="117" d="100"/>
        </p:scale>
        <p:origin x="-1464" y="2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0044B-B932-4558-B636-4722F7C22E5A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AD7BA-DD38-4AE2-9490-CB55F5027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84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AD7BA-DD38-4AE2-9490-CB55F5027B1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90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AAD7BA-DD38-4AE2-9490-CB55F5027B1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93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810E0BC7-9701-4CD8-B314-3BE2371C983A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C53FE5F9-68AA-4BD6-8A21-F03E66420C62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99C8592D-9EB8-4500-8F1A-493887D15B24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F1277BF0-3E6A-48CD-8203-B8FCBE2AFF3E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90906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200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429" y="6510528"/>
            <a:ext cx="9132570" cy="32384"/>
          </a:xfrm>
          <a:custGeom>
            <a:avLst/>
            <a:gdLst/>
            <a:ahLst/>
            <a:cxnLst/>
            <a:rect l="l" t="t" r="r" b="b"/>
            <a:pathLst>
              <a:path w="9132570" h="32384">
                <a:moveTo>
                  <a:pt x="9132570" y="0"/>
                </a:moveTo>
                <a:lnTo>
                  <a:pt x="0" y="0"/>
                </a:lnTo>
                <a:lnTo>
                  <a:pt x="0" y="32004"/>
                </a:lnTo>
                <a:lnTo>
                  <a:pt x="9132570" y="32004"/>
                </a:lnTo>
                <a:lnTo>
                  <a:pt x="913257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6318" y="48353"/>
            <a:ext cx="782630" cy="78984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9107" y="1633982"/>
            <a:ext cx="1984247" cy="47383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2160" y="1636648"/>
            <a:ext cx="94487" cy="4685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0F438F7C-9469-4B83-AE7E-24590859E5F2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90906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200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429" y="6510528"/>
            <a:ext cx="9132570" cy="32384"/>
          </a:xfrm>
          <a:custGeom>
            <a:avLst/>
            <a:gdLst/>
            <a:ahLst/>
            <a:cxnLst/>
            <a:rect l="l" t="t" r="r" b="b"/>
            <a:pathLst>
              <a:path w="9132570" h="32384">
                <a:moveTo>
                  <a:pt x="9132570" y="0"/>
                </a:moveTo>
                <a:lnTo>
                  <a:pt x="0" y="0"/>
                </a:lnTo>
                <a:lnTo>
                  <a:pt x="0" y="32004"/>
                </a:lnTo>
                <a:lnTo>
                  <a:pt x="9132570" y="32004"/>
                </a:lnTo>
                <a:lnTo>
                  <a:pt x="913257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6318" y="48353"/>
            <a:ext cx="782630" cy="7898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95757"/>
            <a:ext cx="7048499" cy="7101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7073" y="2054098"/>
            <a:ext cx="8658225" cy="4309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13453" y="6634073"/>
            <a:ext cx="111696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628892"/>
            <a:ext cx="7429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fld id="{C62EE2B1-6A9D-45B8-9215-683BB8789D1F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557" y="6628892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hyperlink" Target="https://growthenabler.com/flipbook/pdf/IOT%20Repor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s://iot-analytics.com/iot-market-size/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positphotos.com/126025652/stock-illustration-smart-city-concept-and-internet.html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dium.com/@globalindnews/north-america-accounted-for-major-share-in-the-global-smart-home-healthcare-market-in-2015-cc9cc1974ac5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ot.fit-foxconn.com/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mate.com/Solutions/Solutions_IoT.asp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n.pinterest.com/pin/515380751093603767/?lp=true" TargetMode="External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iot-applications-in-agriculture/" TargetMode="Externa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en/information-technology/glossary/internet-of-thing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iot-analytics.com/state-of-the-iot-2020-12-billion-iot-connections-surpassing-non-iot-for-the-first-tim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915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D0D0D"/>
                </a:solidFill>
                <a:latin typeface="Times New Roman"/>
                <a:cs typeface="Times New Roman"/>
              </a:rPr>
              <a:t>CS578:</a:t>
            </a:r>
            <a:r>
              <a:rPr sz="4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D0D0D"/>
                </a:solidFill>
                <a:latin typeface="Times New Roman"/>
                <a:cs typeface="Times New Roman"/>
              </a:rPr>
              <a:t>Internet</a:t>
            </a:r>
            <a:r>
              <a:rPr sz="4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44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400" spc="-10" dirty="0">
                <a:solidFill>
                  <a:srgbClr val="0D0D0D"/>
                </a:solidFill>
                <a:latin typeface="Times New Roman"/>
                <a:cs typeface="Times New Roman"/>
              </a:rPr>
              <a:t>Things</a:t>
            </a:r>
            <a:endParaRPr sz="4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8235" y="2545124"/>
            <a:ext cx="5007864" cy="21990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36547" y="1096772"/>
            <a:ext cx="5110480" cy="1013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4000" b="1" spc="-10" dirty="0">
                <a:solidFill>
                  <a:srgbClr val="FF0000"/>
                </a:solidFill>
                <a:latin typeface="Calibri"/>
                <a:cs typeface="Calibri"/>
              </a:rPr>
              <a:t>Introduction</a:t>
            </a:r>
            <a:r>
              <a:rPr sz="4000" b="1" spc="-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4000" b="1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FF0000"/>
                </a:solidFill>
                <a:latin typeface="Calibri"/>
                <a:cs typeface="Calibri"/>
              </a:rPr>
              <a:t>IoT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33CC"/>
                </a:solidFill>
                <a:latin typeface="Calibri"/>
                <a:cs typeface="Calibri"/>
              </a:rPr>
              <a:t>Definitions,</a:t>
            </a:r>
            <a:r>
              <a:rPr sz="2400" b="1" spc="-6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Calibri"/>
                <a:cs typeface="Calibri"/>
              </a:rPr>
              <a:t>Characteristics,</a:t>
            </a:r>
            <a:r>
              <a:rPr sz="2400" b="1" spc="-7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Calibri"/>
                <a:cs typeface="Calibri"/>
              </a:rPr>
              <a:t>Applications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4572" y="5536691"/>
            <a:ext cx="9153525" cy="1324610"/>
            <a:chOff x="-4572" y="5536691"/>
            <a:chExt cx="9153525" cy="132461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3019" y="6518147"/>
              <a:ext cx="6220967" cy="3383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03019" y="6518147"/>
              <a:ext cx="6221095" cy="338455"/>
            </a:xfrm>
            <a:custGeom>
              <a:avLst/>
              <a:gdLst/>
              <a:ahLst/>
              <a:cxnLst/>
              <a:rect l="l" t="t" r="r" b="b"/>
              <a:pathLst>
                <a:path w="6221095" h="338454">
                  <a:moveTo>
                    <a:pt x="0" y="338327"/>
                  </a:moveTo>
                  <a:lnTo>
                    <a:pt x="6220967" y="338327"/>
                  </a:lnTo>
                  <a:lnTo>
                    <a:pt x="6220967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5541263"/>
              <a:ext cx="9144000" cy="10073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5541263"/>
              <a:ext cx="9144000" cy="1007744"/>
            </a:xfrm>
            <a:custGeom>
              <a:avLst/>
              <a:gdLst/>
              <a:ahLst/>
              <a:cxnLst/>
              <a:rect l="l" t="t" r="r" b="b"/>
              <a:pathLst>
                <a:path w="9144000" h="1007745">
                  <a:moveTo>
                    <a:pt x="0" y="1007364"/>
                  </a:moveTo>
                  <a:lnTo>
                    <a:pt x="9144000" y="100736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007364"/>
                  </a:lnTo>
                  <a:close/>
                </a:path>
              </a:pathLst>
            </a:custGeom>
            <a:ln w="9144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72" y="5491073"/>
            <a:ext cx="9135110" cy="30777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R="309880" algn="ctr">
              <a:lnSpc>
                <a:spcPct val="100000"/>
              </a:lnSpc>
              <a:spcBef>
                <a:spcPts val="1040"/>
              </a:spcBef>
            </a:pPr>
            <a:r>
              <a:rPr sz="1200" dirty="0" smtClean="0">
                <a:latin typeface="Calibri"/>
                <a:cs typeface="Calibri"/>
              </a:rPr>
              <a:t>“</a:t>
            </a:r>
            <a:r>
              <a:rPr sz="1600" i="1" dirty="0">
                <a:latin typeface="Calibri"/>
                <a:cs typeface="Calibri"/>
              </a:rPr>
              <a:t>I</a:t>
            </a:r>
            <a:r>
              <a:rPr sz="1600" i="1" spc="-4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have</a:t>
            </a:r>
            <a:r>
              <a:rPr sz="1600" i="1" spc="-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no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special</a:t>
            </a:r>
            <a:r>
              <a:rPr sz="1600" i="1" spc="-4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talent.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I</a:t>
            </a:r>
            <a:r>
              <a:rPr sz="1600" i="1" spc="-4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am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only</a:t>
            </a:r>
            <a:r>
              <a:rPr sz="1600" i="1" spc="-10" dirty="0">
                <a:latin typeface="Calibri"/>
                <a:cs typeface="Calibri"/>
              </a:rPr>
              <a:t> passionately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curious</a:t>
            </a:r>
            <a:r>
              <a:rPr sz="1600" dirty="0">
                <a:latin typeface="Calibri"/>
                <a:cs typeface="Calibri"/>
              </a:rPr>
              <a:t>.</a:t>
            </a:r>
            <a:r>
              <a:rPr sz="1200" dirty="0">
                <a:latin typeface="Calibri"/>
                <a:cs typeface="Calibri"/>
              </a:rPr>
              <a:t>”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Albert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Einstein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72EEF70B-4187-4182-9E00-BB3C5C483B38}" type="datetime1">
              <a:rPr lang="en-US" spc="-20" smtClean="0"/>
              <a:t>4/2/2025</a:t>
            </a:fld>
            <a:endParaRPr lang="en-US" spc="-2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1</a:t>
            </a:fld>
            <a:endParaRPr lang="en-IN" spc="-25" dirty="0"/>
          </a:p>
        </p:txBody>
      </p:sp>
      <p:sp>
        <p:nvSpPr>
          <p:cNvPr id="15" name="Rectangle 14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Where</a:t>
            </a:r>
            <a:r>
              <a:rPr spc="-85" dirty="0"/>
              <a:t> </a:t>
            </a:r>
            <a:r>
              <a:rPr dirty="0"/>
              <a:t>is</a:t>
            </a:r>
            <a:r>
              <a:rPr spc="-85" dirty="0"/>
              <a:t> </a:t>
            </a:r>
            <a:r>
              <a:rPr spc="-20" dirty="0"/>
              <a:t>IoT?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67050" y="3000248"/>
            <a:ext cx="25444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95" dirty="0">
                <a:latin typeface="Times New Roman"/>
                <a:cs typeface="Times New Roman"/>
              </a:rPr>
              <a:t>It’s</a:t>
            </a:r>
            <a:r>
              <a:rPr sz="3200" b="1" spc="5" dirty="0">
                <a:latin typeface="Times New Roman"/>
                <a:cs typeface="Times New Roman"/>
              </a:rPr>
              <a:t> </a:t>
            </a:r>
            <a:r>
              <a:rPr sz="3200" b="1" spc="-160" dirty="0">
                <a:latin typeface="Times New Roman"/>
                <a:cs typeface="Times New Roman"/>
              </a:rPr>
              <a:t>everywhere!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1124711"/>
            <a:ext cx="3061716" cy="16840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82640" y="1196339"/>
            <a:ext cx="3081527" cy="36987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93185" y="1393063"/>
            <a:ext cx="3599179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Wearable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Tech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Devices</a:t>
            </a:r>
            <a:endParaRPr sz="1800">
              <a:latin typeface="Times New Roman"/>
              <a:cs typeface="Times New Roman"/>
            </a:endParaRPr>
          </a:p>
          <a:p>
            <a:pPr marL="1989455">
              <a:lnSpc>
                <a:spcPct val="100000"/>
              </a:lnSpc>
              <a:spcBef>
                <a:spcPts val="1739"/>
              </a:spcBef>
            </a:pPr>
            <a:r>
              <a:rPr sz="1800" spc="-10" dirty="0">
                <a:latin typeface="Times New Roman"/>
                <a:cs typeface="Times New Roman"/>
              </a:rPr>
              <a:t>Smart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Appliances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0767" y="6173520"/>
            <a:ext cx="1021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Healthcare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" y="3968496"/>
            <a:ext cx="3732276" cy="205130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366259" y="3997452"/>
            <a:ext cx="2440305" cy="2394585"/>
            <a:chOff x="4366259" y="3997452"/>
            <a:chExt cx="2440305" cy="239458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2167" y="4023360"/>
              <a:ext cx="2388108" cy="23423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79213" y="4010406"/>
              <a:ext cx="2414270" cy="2368550"/>
            </a:xfrm>
            <a:custGeom>
              <a:avLst/>
              <a:gdLst/>
              <a:ahLst/>
              <a:cxnLst/>
              <a:rect l="l" t="t" r="r" b="b"/>
              <a:pathLst>
                <a:path w="2414270" h="2368550">
                  <a:moveTo>
                    <a:pt x="0" y="2368296"/>
                  </a:moveTo>
                  <a:lnTo>
                    <a:pt x="2414016" y="2368296"/>
                  </a:lnTo>
                  <a:lnTo>
                    <a:pt x="2414016" y="0"/>
                  </a:lnTo>
                  <a:lnTo>
                    <a:pt x="0" y="0"/>
                  </a:lnTo>
                  <a:lnTo>
                    <a:pt x="0" y="2368296"/>
                  </a:lnTo>
                  <a:close/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88226" y="5714187"/>
            <a:ext cx="19215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Industry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Automation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Monitoring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911CA94-1478-4E5C-8DE6-BBE5AC994CB0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6" name="Rectangle 15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Global</a:t>
            </a:r>
            <a:r>
              <a:rPr spc="-90" dirty="0"/>
              <a:t> </a:t>
            </a:r>
            <a:r>
              <a:rPr dirty="0"/>
              <a:t>IoT</a:t>
            </a:r>
            <a:r>
              <a:rPr spc="-120" dirty="0"/>
              <a:t> </a:t>
            </a:r>
            <a:r>
              <a:rPr spc="-10" dirty="0"/>
              <a:t>Market</a:t>
            </a:r>
            <a:r>
              <a:rPr spc="-85" dirty="0"/>
              <a:t> </a:t>
            </a:r>
            <a:r>
              <a:rPr spc="-10" dirty="0"/>
              <a:t>Share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801" y="6164072"/>
            <a:ext cx="355155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Calibri"/>
                <a:cs typeface="Calibri"/>
              </a:rPr>
              <a:t>Source</a:t>
            </a:r>
            <a:r>
              <a:rPr sz="1000" dirty="0">
                <a:latin typeface="Calibri"/>
                <a:cs typeface="Calibri"/>
              </a:rPr>
              <a:t>: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https://growthenabler.com/flipbook/pdf/IOT%20Report.pdf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25789" y="1048321"/>
            <a:ext cx="4446270" cy="4633595"/>
            <a:chOff x="2125789" y="1048321"/>
            <a:chExt cx="4446270" cy="46335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7147" y="1412756"/>
              <a:ext cx="4244405" cy="42686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30551" y="1053083"/>
              <a:ext cx="1617980" cy="360045"/>
            </a:xfrm>
            <a:custGeom>
              <a:avLst/>
              <a:gdLst/>
              <a:ahLst/>
              <a:cxnLst/>
              <a:rect l="l" t="t" r="r" b="b"/>
              <a:pathLst>
                <a:path w="1617979" h="360044">
                  <a:moveTo>
                    <a:pt x="1617472" y="360044"/>
                  </a:moveTo>
                  <a:lnTo>
                    <a:pt x="5715" y="360044"/>
                  </a:lnTo>
                  <a:lnTo>
                    <a:pt x="5715" y="0"/>
                  </a:ln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21738" y="1070864"/>
            <a:ext cx="1306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Smart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Homes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3815" y="2314194"/>
            <a:ext cx="102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Wearables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1123" y="2321051"/>
            <a:ext cx="1801495" cy="1911985"/>
          </a:xfrm>
          <a:custGeom>
            <a:avLst/>
            <a:gdLst/>
            <a:ahLst/>
            <a:cxnLst/>
            <a:rect l="l" t="t" r="r" b="b"/>
            <a:pathLst>
              <a:path w="1801495" h="1911985">
                <a:moveTo>
                  <a:pt x="1801114" y="344550"/>
                </a:moveTo>
                <a:lnTo>
                  <a:pt x="524497" y="344550"/>
                </a:lnTo>
                <a:lnTo>
                  <a:pt x="524497" y="0"/>
                </a:lnTo>
                <a:lnTo>
                  <a:pt x="524256" y="0"/>
                </a:lnTo>
              </a:path>
              <a:path w="1801495" h="1911985">
                <a:moveTo>
                  <a:pt x="0" y="1911604"/>
                </a:moveTo>
                <a:lnTo>
                  <a:pt x="342" y="1911604"/>
                </a:lnTo>
                <a:lnTo>
                  <a:pt x="342" y="1542288"/>
                </a:lnTo>
                <a:lnTo>
                  <a:pt x="1715262" y="15422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0473" y="3881754"/>
            <a:ext cx="1489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Connected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Cars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76400" y="5661659"/>
            <a:ext cx="4013835" cy="448309"/>
          </a:xfrm>
          <a:custGeom>
            <a:avLst/>
            <a:gdLst/>
            <a:ahLst/>
            <a:cxnLst/>
            <a:rect l="l" t="t" r="r" b="b"/>
            <a:pathLst>
              <a:path w="4013835" h="448310">
                <a:moveTo>
                  <a:pt x="0" y="10667"/>
                </a:moveTo>
                <a:lnTo>
                  <a:pt x="1724787" y="10667"/>
                </a:lnTo>
              </a:path>
              <a:path w="4013835" h="448310">
                <a:moveTo>
                  <a:pt x="2679191" y="0"/>
                </a:moveTo>
                <a:lnTo>
                  <a:pt x="2686050" y="0"/>
                </a:lnTo>
                <a:lnTo>
                  <a:pt x="2686050" y="447916"/>
                </a:lnTo>
                <a:lnTo>
                  <a:pt x="4013835" y="4479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12309" y="5752287"/>
            <a:ext cx="1163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Smart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Cities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16623" y="4908803"/>
            <a:ext cx="726440" cy="371475"/>
          </a:xfrm>
          <a:custGeom>
            <a:avLst/>
            <a:gdLst/>
            <a:ahLst/>
            <a:cxnLst/>
            <a:rect l="l" t="t" r="r" b="b"/>
            <a:pathLst>
              <a:path w="726440" h="371475">
                <a:moveTo>
                  <a:pt x="0" y="0"/>
                </a:moveTo>
                <a:lnTo>
                  <a:pt x="725043" y="0"/>
                </a:lnTo>
                <a:lnTo>
                  <a:pt x="725043" y="371094"/>
                </a:lnTo>
                <a:lnTo>
                  <a:pt x="726058" y="37109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092444" y="4947666"/>
            <a:ext cx="1056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Healthcare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82156" y="3547871"/>
            <a:ext cx="1715770" cy="457834"/>
          </a:xfrm>
          <a:custGeom>
            <a:avLst/>
            <a:gdLst/>
            <a:ahLst/>
            <a:cxnLst/>
            <a:rect l="l" t="t" r="r" b="b"/>
            <a:pathLst>
              <a:path w="1715770" h="457835">
                <a:moveTo>
                  <a:pt x="0" y="0"/>
                </a:moveTo>
                <a:lnTo>
                  <a:pt x="1702689" y="0"/>
                </a:lnTo>
                <a:lnTo>
                  <a:pt x="1702689" y="457707"/>
                </a:lnTo>
                <a:lnTo>
                  <a:pt x="1715262" y="45770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10933" y="3610102"/>
            <a:ext cx="1273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Industrial</a:t>
            </a:r>
            <a:r>
              <a:rPr sz="18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C00000"/>
                </a:solidFill>
                <a:latin typeface="Calibri"/>
                <a:cs typeface="Calibri"/>
              </a:rPr>
              <a:t>IoT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80047" y="2232660"/>
            <a:ext cx="1706245" cy="0"/>
          </a:xfrm>
          <a:custGeom>
            <a:avLst/>
            <a:gdLst/>
            <a:ahLst/>
            <a:cxnLst/>
            <a:rect l="l" t="t" r="r" b="b"/>
            <a:pathLst>
              <a:path w="1706245">
                <a:moveTo>
                  <a:pt x="0" y="0"/>
                </a:moveTo>
                <a:lnTo>
                  <a:pt x="170599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00621" y="2293746"/>
            <a:ext cx="1383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Smart 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Utilities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&amp;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 Energy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073903" y="1132332"/>
            <a:ext cx="938530" cy="290195"/>
          </a:xfrm>
          <a:custGeom>
            <a:avLst/>
            <a:gdLst/>
            <a:ahLst/>
            <a:cxnLst/>
            <a:rect l="l" t="t" r="r" b="b"/>
            <a:pathLst>
              <a:path w="938529" h="290194">
                <a:moveTo>
                  <a:pt x="4063" y="289940"/>
                </a:moveTo>
                <a:lnTo>
                  <a:pt x="0" y="289940"/>
                </a:lnTo>
                <a:lnTo>
                  <a:pt x="0" y="0"/>
                </a:lnTo>
                <a:lnTo>
                  <a:pt x="93802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34685" y="1150746"/>
            <a:ext cx="568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Retail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91009" y="5716333"/>
            <a:ext cx="887730" cy="453390"/>
            <a:chOff x="5791009" y="5716333"/>
            <a:chExt cx="887730" cy="453390"/>
          </a:xfrm>
        </p:grpSpPr>
        <p:sp>
          <p:nvSpPr>
            <p:cNvPr id="22" name="object 22"/>
            <p:cNvSpPr/>
            <p:nvPr/>
          </p:nvSpPr>
          <p:spPr>
            <a:xfrm>
              <a:off x="5795771" y="5721096"/>
              <a:ext cx="878205" cy="443865"/>
            </a:xfrm>
            <a:custGeom>
              <a:avLst/>
              <a:gdLst/>
              <a:ahLst/>
              <a:cxnLst/>
              <a:rect l="l" t="t" r="r" b="b"/>
              <a:pathLst>
                <a:path w="878204" h="443864">
                  <a:moveTo>
                    <a:pt x="438912" y="443483"/>
                  </a:moveTo>
                  <a:lnTo>
                    <a:pt x="379346" y="441459"/>
                  </a:lnTo>
                  <a:lnTo>
                    <a:pt x="322218" y="435563"/>
                  </a:lnTo>
                  <a:lnTo>
                    <a:pt x="268051" y="426058"/>
                  </a:lnTo>
                  <a:lnTo>
                    <a:pt x="217367" y="413210"/>
                  </a:lnTo>
                  <a:lnTo>
                    <a:pt x="170689" y="397281"/>
                  </a:lnTo>
                  <a:lnTo>
                    <a:pt x="128539" y="378537"/>
                  </a:lnTo>
                  <a:lnTo>
                    <a:pt x="91441" y="357242"/>
                  </a:lnTo>
                  <a:lnTo>
                    <a:pt x="59915" y="333660"/>
                  </a:lnTo>
                  <a:lnTo>
                    <a:pt x="15675" y="280690"/>
                  </a:lnTo>
                  <a:lnTo>
                    <a:pt x="0" y="221741"/>
                  </a:lnTo>
                  <a:lnTo>
                    <a:pt x="4006" y="191652"/>
                  </a:lnTo>
                  <a:lnTo>
                    <a:pt x="34486" y="135429"/>
                  </a:lnTo>
                  <a:lnTo>
                    <a:pt x="91441" y="86241"/>
                  </a:lnTo>
                  <a:lnTo>
                    <a:pt x="128539" y="64946"/>
                  </a:lnTo>
                  <a:lnTo>
                    <a:pt x="170689" y="46202"/>
                  </a:lnTo>
                  <a:lnTo>
                    <a:pt x="217367" y="30273"/>
                  </a:lnTo>
                  <a:lnTo>
                    <a:pt x="268051" y="17425"/>
                  </a:lnTo>
                  <a:lnTo>
                    <a:pt x="322218" y="7920"/>
                  </a:lnTo>
                  <a:lnTo>
                    <a:pt x="379346" y="2024"/>
                  </a:lnTo>
                  <a:lnTo>
                    <a:pt x="438911" y="0"/>
                  </a:lnTo>
                </a:path>
                <a:path w="878204" h="443864">
                  <a:moveTo>
                    <a:pt x="438912" y="0"/>
                  </a:moveTo>
                  <a:lnTo>
                    <a:pt x="498477" y="2024"/>
                  </a:lnTo>
                  <a:lnTo>
                    <a:pt x="555605" y="7920"/>
                  </a:lnTo>
                  <a:lnTo>
                    <a:pt x="609772" y="17425"/>
                  </a:lnTo>
                  <a:lnTo>
                    <a:pt x="660456" y="30273"/>
                  </a:lnTo>
                  <a:lnTo>
                    <a:pt x="707134" y="46202"/>
                  </a:lnTo>
                  <a:lnTo>
                    <a:pt x="749284" y="64946"/>
                  </a:lnTo>
                  <a:lnTo>
                    <a:pt x="786382" y="86241"/>
                  </a:lnTo>
                  <a:lnTo>
                    <a:pt x="817908" y="109823"/>
                  </a:lnTo>
                  <a:lnTo>
                    <a:pt x="862148" y="162793"/>
                  </a:lnTo>
                  <a:lnTo>
                    <a:pt x="877824" y="221741"/>
                  </a:lnTo>
                  <a:lnTo>
                    <a:pt x="873817" y="251831"/>
                  </a:lnTo>
                  <a:lnTo>
                    <a:pt x="843337" y="308054"/>
                  </a:lnTo>
                  <a:lnTo>
                    <a:pt x="786382" y="357242"/>
                  </a:lnTo>
                  <a:lnTo>
                    <a:pt x="749284" y="378537"/>
                  </a:lnTo>
                  <a:lnTo>
                    <a:pt x="707134" y="397281"/>
                  </a:lnTo>
                  <a:lnTo>
                    <a:pt x="660456" y="413210"/>
                  </a:lnTo>
                  <a:lnTo>
                    <a:pt x="609772" y="426058"/>
                  </a:lnTo>
                  <a:lnTo>
                    <a:pt x="555605" y="435563"/>
                  </a:lnTo>
                  <a:lnTo>
                    <a:pt x="498477" y="441459"/>
                  </a:lnTo>
                  <a:lnTo>
                    <a:pt x="438912" y="443483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5771" y="5721096"/>
              <a:ext cx="877824" cy="44348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795771" y="5721096"/>
              <a:ext cx="878205" cy="443865"/>
            </a:xfrm>
            <a:custGeom>
              <a:avLst/>
              <a:gdLst/>
              <a:ahLst/>
              <a:cxnLst/>
              <a:rect l="l" t="t" r="r" b="b"/>
              <a:pathLst>
                <a:path w="878204" h="443864">
                  <a:moveTo>
                    <a:pt x="0" y="221741"/>
                  </a:moveTo>
                  <a:lnTo>
                    <a:pt x="15675" y="162793"/>
                  </a:lnTo>
                  <a:lnTo>
                    <a:pt x="59915" y="109823"/>
                  </a:lnTo>
                  <a:lnTo>
                    <a:pt x="91441" y="86241"/>
                  </a:lnTo>
                  <a:lnTo>
                    <a:pt x="128539" y="64946"/>
                  </a:lnTo>
                  <a:lnTo>
                    <a:pt x="170689" y="46202"/>
                  </a:lnTo>
                  <a:lnTo>
                    <a:pt x="217367" y="30273"/>
                  </a:lnTo>
                  <a:lnTo>
                    <a:pt x="268051" y="17425"/>
                  </a:lnTo>
                  <a:lnTo>
                    <a:pt x="322218" y="7920"/>
                  </a:lnTo>
                  <a:lnTo>
                    <a:pt x="379346" y="2024"/>
                  </a:lnTo>
                  <a:lnTo>
                    <a:pt x="438912" y="0"/>
                  </a:lnTo>
                  <a:lnTo>
                    <a:pt x="498477" y="2024"/>
                  </a:lnTo>
                  <a:lnTo>
                    <a:pt x="555605" y="7920"/>
                  </a:lnTo>
                  <a:lnTo>
                    <a:pt x="609772" y="17425"/>
                  </a:lnTo>
                  <a:lnTo>
                    <a:pt x="660456" y="30273"/>
                  </a:lnTo>
                  <a:lnTo>
                    <a:pt x="707134" y="46202"/>
                  </a:lnTo>
                  <a:lnTo>
                    <a:pt x="749284" y="64946"/>
                  </a:lnTo>
                  <a:lnTo>
                    <a:pt x="786382" y="86241"/>
                  </a:lnTo>
                  <a:lnTo>
                    <a:pt x="817908" y="109823"/>
                  </a:lnTo>
                  <a:lnTo>
                    <a:pt x="862148" y="162793"/>
                  </a:lnTo>
                  <a:lnTo>
                    <a:pt x="877824" y="221741"/>
                  </a:lnTo>
                  <a:lnTo>
                    <a:pt x="873817" y="251831"/>
                  </a:lnTo>
                  <a:lnTo>
                    <a:pt x="843337" y="308054"/>
                  </a:lnTo>
                  <a:lnTo>
                    <a:pt x="786382" y="357242"/>
                  </a:lnTo>
                  <a:lnTo>
                    <a:pt x="749284" y="378537"/>
                  </a:lnTo>
                  <a:lnTo>
                    <a:pt x="707134" y="397281"/>
                  </a:lnTo>
                  <a:lnTo>
                    <a:pt x="660456" y="413210"/>
                  </a:lnTo>
                  <a:lnTo>
                    <a:pt x="609772" y="426058"/>
                  </a:lnTo>
                  <a:lnTo>
                    <a:pt x="555605" y="435563"/>
                  </a:lnTo>
                  <a:lnTo>
                    <a:pt x="498477" y="441459"/>
                  </a:lnTo>
                  <a:lnTo>
                    <a:pt x="438912" y="443483"/>
                  </a:lnTo>
                  <a:lnTo>
                    <a:pt x="379346" y="441459"/>
                  </a:lnTo>
                  <a:lnTo>
                    <a:pt x="322218" y="435563"/>
                  </a:lnTo>
                  <a:lnTo>
                    <a:pt x="268051" y="426058"/>
                  </a:lnTo>
                  <a:lnTo>
                    <a:pt x="217367" y="413210"/>
                  </a:lnTo>
                  <a:lnTo>
                    <a:pt x="170689" y="397281"/>
                  </a:lnTo>
                  <a:lnTo>
                    <a:pt x="128539" y="378537"/>
                  </a:lnTo>
                  <a:lnTo>
                    <a:pt x="91441" y="357242"/>
                  </a:lnTo>
                  <a:lnTo>
                    <a:pt x="59915" y="333660"/>
                  </a:lnTo>
                  <a:lnTo>
                    <a:pt x="15675" y="280690"/>
                  </a:lnTo>
                  <a:lnTo>
                    <a:pt x="0" y="221741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24753" y="5779414"/>
            <a:ext cx="421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26%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354633" y="4855273"/>
            <a:ext cx="1009650" cy="453390"/>
            <a:chOff x="7354633" y="4855273"/>
            <a:chExt cx="1009650" cy="453390"/>
          </a:xfrm>
        </p:grpSpPr>
        <p:sp>
          <p:nvSpPr>
            <p:cNvPr id="27" name="object 27"/>
            <p:cNvSpPr/>
            <p:nvPr/>
          </p:nvSpPr>
          <p:spPr>
            <a:xfrm>
              <a:off x="7359395" y="4860035"/>
              <a:ext cx="1000125" cy="443865"/>
            </a:xfrm>
            <a:custGeom>
              <a:avLst/>
              <a:gdLst/>
              <a:ahLst/>
              <a:cxnLst/>
              <a:rect l="l" t="t" r="r" b="b"/>
              <a:pathLst>
                <a:path w="1000125" h="443864">
                  <a:moveTo>
                    <a:pt x="499871" y="443483"/>
                  </a:moveTo>
                  <a:lnTo>
                    <a:pt x="437163" y="441755"/>
                  </a:lnTo>
                  <a:lnTo>
                    <a:pt x="376781" y="436709"/>
                  </a:lnTo>
                  <a:lnTo>
                    <a:pt x="319193" y="428553"/>
                  </a:lnTo>
                  <a:lnTo>
                    <a:pt x="264868" y="417496"/>
                  </a:lnTo>
                  <a:lnTo>
                    <a:pt x="214272" y="403745"/>
                  </a:lnTo>
                  <a:lnTo>
                    <a:pt x="167876" y="387508"/>
                  </a:lnTo>
                  <a:lnTo>
                    <a:pt x="126147" y="368994"/>
                  </a:lnTo>
                  <a:lnTo>
                    <a:pt x="89553" y="348411"/>
                  </a:lnTo>
                  <a:lnTo>
                    <a:pt x="58562" y="325967"/>
                  </a:lnTo>
                  <a:lnTo>
                    <a:pt x="15264" y="276328"/>
                  </a:lnTo>
                  <a:lnTo>
                    <a:pt x="0" y="221741"/>
                  </a:lnTo>
                  <a:lnTo>
                    <a:pt x="3894" y="193934"/>
                  </a:lnTo>
                  <a:lnTo>
                    <a:pt x="33643" y="141613"/>
                  </a:lnTo>
                  <a:lnTo>
                    <a:pt x="89553" y="95072"/>
                  </a:lnTo>
                  <a:lnTo>
                    <a:pt x="126147" y="74489"/>
                  </a:lnTo>
                  <a:lnTo>
                    <a:pt x="167876" y="55975"/>
                  </a:lnTo>
                  <a:lnTo>
                    <a:pt x="214272" y="39738"/>
                  </a:lnTo>
                  <a:lnTo>
                    <a:pt x="264868" y="25987"/>
                  </a:lnTo>
                  <a:lnTo>
                    <a:pt x="319193" y="14930"/>
                  </a:lnTo>
                  <a:lnTo>
                    <a:pt x="376781" y="6774"/>
                  </a:lnTo>
                  <a:lnTo>
                    <a:pt x="437163" y="1728"/>
                  </a:lnTo>
                  <a:lnTo>
                    <a:pt x="499872" y="0"/>
                  </a:lnTo>
                </a:path>
                <a:path w="1000125" h="443864">
                  <a:moveTo>
                    <a:pt x="499871" y="0"/>
                  </a:moveTo>
                  <a:lnTo>
                    <a:pt x="562580" y="1728"/>
                  </a:lnTo>
                  <a:lnTo>
                    <a:pt x="622962" y="6774"/>
                  </a:lnTo>
                  <a:lnTo>
                    <a:pt x="680550" y="14930"/>
                  </a:lnTo>
                  <a:lnTo>
                    <a:pt x="734875" y="25987"/>
                  </a:lnTo>
                  <a:lnTo>
                    <a:pt x="785471" y="39738"/>
                  </a:lnTo>
                  <a:lnTo>
                    <a:pt x="831867" y="55975"/>
                  </a:lnTo>
                  <a:lnTo>
                    <a:pt x="873596" y="74489"/>
                  </a:lnTo>
                  <a:lnTo>
                    <a:pt x="910190" y="95072"/>
                  </a:lnTo>
                  <a:lnTo>
                    <a:pt x="941181" y="117516"/>
                  </a:lnTo>
                  <a:lnTo>
                    <a:pt x="984479" y="167155"/>
                  </a:lnTo>
                  <a:lnTo>
                    <a:pt x="999744" y="221741"/>
                  </a:lnTo>
                  <a:lnTo>
                    <a:pt x="995849" y="249549"/>
                  </a:lnTo>
                  <a:lnTo>
                    <a:pt x="966100" y="301870"/>
                  </a:lnTo>
                  <a:lnTo>
                    <a:pt x="910190" y="348411"/>
                  </a:lnTo>
                  <a:lnTo>
                    <a:pt x="873596" y="368994"/>
                  </a:lnTo>
                  <a:lnTo>
                    <a:pt x="831867" y="387508"/>
                  </a:lnTo>
                  <a:lnTo>
                    <a:pt x="785471" y="403745"/>
                  </a:lnTo>
                  <a:lnTo>
                    <a:pt x="734875" y="417496"/>
                  </a:lnTo>
                  <a:lnTo>
                    <a:pt x="680550" y="428553"/>
                  </a:lnTo>
                  <a:lnTo>
                    <a:pt x="622962" y="436709"/>
                  </a:lnTo>
                  <a:lnTo>
                    <a:pt x="562580" y="441755"/>
                  </a:lnTo>
                  <a:lnTo>
                    <a:pt x="499872" y="443483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9395" y="4860035"/>
              <a:ext cx="999744" cy="4434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359395" y="4860035"/>
              <a:ext cx="1000125" cy="443865"/>
            </a:xfrm>
            <a:custGeom>
              <a:avLst/>
              <a:gdLst/>
              <a:ahLst/>
              <a:cxnLst/>
              <a:rect l="l" t="t" r="r" b="b"/>
              <a:pathLst>
                <a:path w="1000125" h="443864">
                  <a:moveTo>
                    <a:pt x="0" y="221741"/>
                  </a:moveTo>
                  <a:lnTo>
                    <a:pt x="15264" y="167155"/>
                  </a:lnTo>
                  <a:lnTo>
                    <a:pt x="58562" y="117516"/>
                  </a:lnTo>
                  <a:lnTo>
                    <a:pt x="89553" y="95072"/>
                  </a:lnTo>
                  <a:lnTo>
                    <a:pt x="126147" y="74489"/>
                  </a:lnTo>
                  <a:lnTo>
                    <a:pt x="167876" y="55975"/>
                  </a:lnTo>
                  <a:lnTo>
                    <a:pt x="214272" y="39738"/>
                  </a:lnTo>
                  <a:lnTo>
                    <a:pt x="264868" y="25987"/>
                  </a:lnTo>
                  <a:lnTo>
                    <a:pt x="319193" y="14930"/>
                  </a:lnTo>
                  <a:lnTo>
                    <a:pt x="376781" y="6774"/>
                  </a:lnTo>
                  <a:lnTo>
                    <a:pt x="437163" y="1728"/>
                  </a:lnTo>
                  <a:lnTo>
                    <a:pt x="499872" y="0"/>
                  </a:lnTo>
                  <a:lnTo>
                    <a:pt x="562580" y="1728"/>
                  </a:lnTo>
                  <a:lnTo>
                    <a:pt x="622962" y="6774"/>
                  </a:lnTo>
                  <a:lnTo>
                    <a:pt x="680550" y="14930"/>
                  </a:lnTo>
                  <a:lnTo>
                    <a:pt x="734875" y="25987"/>
                  </a:lnTo>
                  <a:lnTo>
                    <a:pt x="785471" y="39738"/>
                  </a:lnTo>
                  <a:lnTo>
                    <a:pt x="831867" y="55975"/>
                  </a:lnTo>
                  <a:lnTo>
                    <a:pt x="873596" y="74489"/>
                  </a:lnTo>
                  <a:lnTo>
                    <a:pt x="910190" y="95072"/>
                  </a:lnTo>
                  <a:lnTo>
                    <a:pt x="941181" y="117516"/>
                  </a:lnTo>
                  <a:lnTo>
                    <a:pt x="984479" y="167155"/>
                  </a:lnTo>
                  <a:lnTo>
                    <a:pt x="999744" y="221741"/>
                  </a:lnTo>
                  <a:lnTo>
                    <a:pt x="995849" y="249549"/>
                  </a:lnTo>
                  <a:lnTo>
                    <a:pt x="966100" y="301870"/>
                  </a:lnTo>
                  <a:lnTo>
                    <a:pt x="910190" y="348411"/>
                  </a:lnTo>
                  <a:lnTo>
                    <a:pt x="873596" y="368994"/>
                  </a:lnTo>
                  <a:lnTo>
                    <a:pt x="831867" y="387508"/>
                  </a:lnTo>
                  <a:lnTo>
                    <a:pt x="785471" y="403745"/>
                  </a:lnTo>
                  <a:lnTo>
                    <a:pt x="734875" y="417496"/>
                  </a:lnTo>
                  <a:lnTo>
                    <a:pt x="680550" y="428553"/>
                  </a:lnTo>
                  <a:lnTo>
                    <a:pt x="622962" y="436709"/>
                  </a:lnTo>
                  <a:lnTo>
                    <a:pt x="562580" y="441755"/>
                  </a:lnTo>
                  <a:lnTo>
                    <a:pt x="499872" y="443483"/>
                  </a:lnTo>
                  <a:lnTo>
                    <a:pt x="437163" y="441755"/>
                  </a:lnTo>
                  <a:lnTo>
                    <a:pt x="376781" y="436709"/>
                  </a:lnTo>
                  <a:lnTo>
                    <a:pt x="319193" y="428553"/>
                  </a:lnTo>
                  <a:lnTo>
                    <a:pt x="264868" y="417496"/>
                  </a:lnTo>
                  <a:lnTo>
                    <a:pt x="214272" y="403745"/>
                  </a:lnTo>
                  <a:lnTo>
                    <a:pt x="167876" y="387508"/>
                  </a:lnTo>
                  <a:lnTo>
                    <a:pt x="126147" y="368994"/>
                  </a:lnTo>
                  <a:lnTo>
                    <a:pt x="89553" y="348411"/>
                  </a:lnTo>
                  <a:lnTo>
                    <a:pt x="58562" y="325967"/>
                  </a:lnTo>
                  <a:lnTo>
                    <a:pt x="15264" y="276328"/>
                  </a:lnTo>
                  <a:lnTo>
                    <a:pt x="0" y="221741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592694" y="4917440"/>
            <a:ext cx="534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20%*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996493" y="3983545"/>
            <a:ext cx="887730" cy="453390"/>
            <a:chOff x="6996493" y="3983545"/>
            <a:chExt cx="887730" cy="453390"/>
          </a:xfrm>
        </p:grpSpPr>
        <p:sp>
          <p:nvSpPr>
            <p:cNvPr id="32" name="object 32"/>
            <p:cNvSpPr/>
            <p:nvPr/>
          </p:nvSpPr>
          <p:spPr>
            <a:xfrm>
              <a:off x="7001256" y="3988308"/>
              <a:ext cx="878205" cy="443865"/>
            </a:xfrm>
            <a:custGeom>
              <a:avLst/>
              <a:gdLst/>
              <a:ahLst/>
              <a:cxnLst/>
              <a:rect l="l" t="t" r="r" b="b"/>
              <a:pathLst>
                <a:path w="878204" h="443864">
                  <a:moveTo>
                    <a:pt x="438911" y="443484"/>
                  </a:moveTo>
                  <a:lnTo>
                    <a:pt x="379346" y="441459"/>
                  </a:lnTo>
                  <a:lnTo>
                    <a:pt x="322218" y="435560"/>
                  </a:lnTo>
                  <a:lnTo>
                    <a:pt x="268051" y="426053"/>
                  </a:lnTo>
                  <a:lnTo>
                    <a:pt x="217367" y="413201"/>
                  </a:lnTo>
                  <a:lnTo>
                    <a:pt x="170689" y="397270"/>
                  </a:lnTo>
                  <a:lnTo>
                    <a:pt x="128539" y="378523"/>
                  </a:lnTo>
                  <a:lnTo>
                    <a:pt x="91441" y="357226"/>
                  </a:lnTo>
                  <a:lnTo>
                    <a:pt x="59915" y="333643"/>
                  </a:lnTo>
                  <a:lnTo>
                    <a:pt x="15675" y="280677"/>
                  </a:lnTo>
                  <a:lnTo>
                    <a:pt x="0" y="221742"/>
                  </a:lnTo>
                  <a:lnTo>
                    <a:pt x="4006" y="191660"/>
                  </a:lnTo>
                  <a:lnTo>
                    <a:pt x="34486" y="135445"/>
                  </a:lnTo>
                  <a:lnTo>
                    <a:pt x="91441" y="86257"/>
                  </a:lnTo>
                  <a:lnTo>
                    <a:pt x="128539" y="64960"/>
                  </a:lnTo>
                  <a:lnTo>
                    <a:pt x="170689" y="46213"/>
                  </a:lnTo>
                  <a:lnTo>
                    <a:pt x="217367" y="30282"/>
                  </a:lnTo>
                  <a:lnTo>
                    <a:pt x="268051" y="17430"/>
                  </a:lnTo>
                  <a:lnTo>
                    <a:pt x="322218" y="7923"/>
                  </a:lnTo>
                  <a:lnTo>
                    <a:pt x="379346" y="2024"/>
                  </a:lnTo>
                  <a:lnTo>
                    <a:pt x="438912" y="0"/>
                  </a:lnTo>
                </a:path>
                <a:path w="878204" h="443864">
                  <a:moveTo>
                    <a:pt x="438911" y="0"/>
                  </a:moveTo>
                  <a:lnTo>
                    <a:pt x="498477" y="2024"/>
                  </a:lnTo>
                  <a:lnTo>
                    <a:pt x="555605" y="7923"/>
                  </a:lnTo>
                  <a:lnTo>
                    <a:pt x="609772" y="17430"/>
                  </a:lnTo>
                  <a:lnTo>
                    <a:pt x="660456" y="30282"/>
                  </a:lnTo>
                  <a:lnTo>
                    <a:pt x="707134" y="46213"/>
                  </a:lnTo>
                  <a:lnTo>
                    <a:pt x="749284" y="64960"/>
                  </a:lnTo>
                  <a:lnTo>
                    <a:pt x="786382" y="86257"/>
                  </a:lnTo>
                  <a:lnTo>
                    <a:pt x="817908" y="109840"/>
                  </a:lnTo>
                  <a:lnTo>
                    <a:pt x="862148" y="162806"/>
                  </a:lnTo>
                  <a:lnTo>
                    <a:pt x="877824" y="221742"/>
                  </a:lnTo>
                  <a:lnTo>
                    <a:pt x="873817" y="251823"/>
                  </a:lnTo>
                  <a:lnTo>
                    <a:pt x="843337" y="308038"/>
                  </a:lnTo>
                  <a:lnTo>
                    <a:pt x="786382" y="357226"/>
                  </a:lnTo>
                  <a:lnTo>
                    <a:pt x="749284" y="378523"/>
                  </a:lnTo>
                  <a:lnTo>
                    <a:pt x="707134" y="397270"/>
                  </a:lnTo>
                  <a:lnTo>
                    <a:pt x="660456" y="413201"/>
                  </a:lnTo>
                  <a:lnTo>
                    <a:pt x="609772" y="426053"/>
                  </a:lnTo>
                  <a:lnTo>
                    <a:pt x="555605" y="435560"/>
                  </a:lnTo>
                  <a:lnTo>
                    <a:pt x="498477" y="441459"/>
                  </a:lnTo>
                  <a:lnTo>
                    <a:pt x="438912" y="443484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01256" y="3988308"/>
              <a:ext cx="877824" cy="44348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001256" y="3988308"/>
              <a:ext cx="878205" cy="443865"/>
            </a:xfrm>
            <a:custGeom>
              <a:avLst/>
              <a:gdLst/>
              <a:ahLst/>
              <a:cxnLst/>
              <a:rect l="l" t="t" r="r" b="b"/>
              <a:pathLst>
                <a:path w="878204" h="443864">
                  <a:moveTo>
                    <a:pt x="0" y="221742"/>
                  </a:moveTo>
                  <a:lnTo>
                    <a:pt x="15675" y="162806"/>
                  </a:lnTo>
                  <a:lnTo>
                    <a:pt x="59915" y="109840"/>
                  </a:lnTo>
                  <a:lnTo>
                    <a:pt x="91441" y="86257"/>
                  </a:lnTo>
                  <a:lnTo>
                    <a:pt x="128539" y="64960"/>
                  </a:lnTo>
                  <a:lnTo>
                    <a:pt x="170689" y="46213"/>
                  </a:lnTo>
                  <a:lnTo>
                    <a:pt x="217367" y="30282"/>
                  </a:lnTo>
                  <a:lnTo>
                    <a:pt x="268051" y="17430"/>
                  </a:lnTo>
                  <a:lnTo>
                    <a:pt x="322218" y="7923"/>
                  </a:lnTo>
                  <a:lnTo>
                    <a:pt x="379346" y="2024"/>
                  </a:lnTo>
                  <a:lnTo>
                    <a:pt x="438912" y="0"/>
                  </a:lnTo>
                  <a:lnTo>
                    <a:pt x="498477" y="2024"/>
                  </a:lnTo>
                  <a:lnTo>
                    <a:pt x="555605" y="7923"/>
                  </a:lnTo>
                  <a:lnTo>
                    <a:pt x="609772" y="17430"/>
                  </a:lnTo>
                  <a:lnTo>
                    <a:pt x="660456" y="30282"/>
                  </a:lnTo>
                  <a:lnTo>
                    <a:pt x="707134" y="46213"/>
                  </a:lnTo>
                  <a:lnTo>
                    <a:pt x="749284" y="64960"/>
                  </a:lnTo>
                  <a:lnTo>
                    <a:pt x="786382" y="86257"/>
                  </a:lnTo>
                  <a:lnTo>
                    <a:pt x="817908" y="109840"/>
                  </a:lnTo>
                  <a:lnTo>
                    <a:pt x="862148" y="162806"/>
                  </a:lnTo>
                  <a:lnTo>
                    <a:pt x="877824" y="221742"/>
                  </a:lnTo>
                  <a:lnTo>
                    <a:pt x="873817" y="251823"/>
                  </a:lnTo>
                  <a:lnTo>
                    <a:pt x="843337" y="308038"/>
                  </a:lnTo>
                  <a:lnTo>
                    <a:pt x="786382" y="357226"/>
                  </a:lnTo>
                  <a:lnTo>
                    <a:pt x="749284" y="378523"/>
                  </a:lnTo>
                  <a:lnTo>
                    <a:pt x="707134" y="397270"/>
                  </a:lnTo>
                  <a:lnTo>
                    <a:pt x="660456" y="413201"/>
                  </a:lnTo>
                  <a:lnTo>
                    <a:pt x="609772" y="426053"/>
                  </a:lnTo>
                  <a:lnTo>
                    <a:pt x="555605" y="435560"/>
                  </a:lnTo>
                  <a:lnTo>
                    <a:pt x="498477" y="441459"/>
                  </a:lnTo>
                  <a:lnTo>
                    <a:pt x="438912" y="443484"/>
                  </a:lnTo>
                  <a:lnTo>
                    <a:pt x="379346" y="441459"/>
                  </a:lnTo>
                  <a:lnTo>
                    <a:pt x="322218" y="435560"/>
                  </a:lnTo>
                  <a:lnTo>
                    <a:pt x="268051" y="426053"/>
                  </a:lnTo>
                  <a:lnTo>
                    <a:pt x="217367" y="413201"/>
                  </a:lnTo>
                  <a:lnTo>
                    <a:pt x="170689" y="397270"/>
                  </a:lnTo>
                  <a:lnTo>
                    <a:pt x="128539" y="378523"/>
                  </a:lnTo>
                  <a:lnTo>
                    <a:pt x="91441" y="357226"/>
                  </a:lnTo>
                  <a:lnTo>
                    <a:pt x="59915" y="333643"/>
                  </a:lnTo>
                  <a:lnTo>
                    <a:pt x="15675" y="280677"/>
                  </a:lnTo>
                  <a:lnTo>
                    <a:pt x="0" y="221742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30236" y="4045966"/>
            <a:ext cx="421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24%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577137" y="2631757"/>
            <a:ext cx="887730" cy="454659"/>
            <a:chOff x="7577137" y="2631757"/>
            <a:chExt cx="887730" cy="454659"/>
          </a:xfrm>
        </p:grpSpPr>
        <p:sp>
          <p:nvSpPr>
            <p:cNvPr id="37" name="object 37"/>
            <p:cNvSpPr/>
            <p:nvPr/>
          </p:nvSpPr>
          <p:spPr>
            <a:xfrm>
              <a:off x="7581900" y="2636520"/>
              <a:ext cx="878205" cy="445134"/>
            </a:xfrm>
            <a:custGeom>
              <a:avLst/>
              <a:gdLst/>
              <a:ahLst/>
              <a:cxnLst/>
              <a:rect l="l" t="t" r="r" b="b"/>
              <a:pathLst>
                <a:path w="878204" h="445135">
                  <a:moveTo>
                    <a:pt x="438911" y="445007"/>
                  </a:moveTo>
                  <a:lnTo>
                    <a:pt x="379346" y="442977"/>
                  </a:lnTo>
                  <a:lnTo>
                    <a:pt x="322218" y="437063"/>
                  </a:lnTo>
                  <a:lnTo>
                    <a:pt x="268051" y="427529"/>
                  </a:lnTo>
                  <a:lnTo>
                    <a:pt x="217367" y="414640"/>
                  </a:lnTo>
                  <a:lnTo>
                    <a:pt x="170689" y="398661"/>
                  </a:lnTo>
                  <a:lnTo>
                    <a:pt x="128539" y="379857"/>
                  </a:lnTo>
                  <a:lnTo>
                    <a:pt x="91441" y="358491"/>
                  </a:lnTo>
                  <a:lnTo>
                    <a:pt x="59915" y="334828"/>
                  </a:lnTo>
                  <a:lnTo>
                    <a:pt x="15675" y="281671"/>
                  </a:lnTo>
                  <a:lnTo>
                    <a:pt x="0" y="222503"/>
                  </a:lnTo>
                  <a:lnTo>
                    <a:pt x="4006" y="192300"/>
                  </a:lnTo>
                  <a:lnTo>
                    <a:pt x="34486" y="135874"/>
                  </a:lnTo>
                  <a:lnTo>
                    <a:pt x="91441" y="86516"/>
                  </a:lnTo>
                  <a:lnTo>
                    <a:pt x="128539" y="65150"/>
                  </a:lnTo>
                  <a:lnTo>
                    <a:pt x="170689" y="46346"/>
                  </a:lnTo>
                  <a:lnTo>
                    <a:pt x="217367" y="30367"/>
                  </a:lnTo>
                  <a:lnTo>
                    <a:pt x="268051" y="17478"/>
                  </a:lnTo>
                  <a:lnTo>
                    <a:pt x="322218" y="7944"/>
                  </a:lnTo>
                  <a:lnTo>
                    <a:pt x="379346" y="2030"/>
                  </a:lnTo>
                  <a:lnTo>
                    <a:pt x="438911" y="0"/>
                  </a:lnTo>
                </a:path>
                <a:path w="878204" h="445135">
                  <a:moveTo>
                    <a:pt x="438911" y="0"/>
                  </a:moveTo>
                  <a:lnTo>
                    <a:pt x="498477" y="2030"/>
                  </a:lnTo>
                  <a:lnTo>
                    <a:pt x="555605" y="7944"/>
                  </a:lnTo>
                  <a:lnTo>
                    <a:pt x="609772" y="17478"/>
                  </a:lnTo>
                  <a:lnTo>
                    <a:pt x="660456" y="30367"/>
                  </a:lnTo>
                  <a:lnTo>
                    <a:pt x="707134" y="46346"/>
                  </a:lnTo>
                  <a:lnTo>
                    <a:pt x="749284" y="65150"/>
                  </a:lnTo>
                  <a:lnTo>
                    <a:pt x="786382" y="86516"/>
                  </a:lnTo>
                  <a:lnTo>
                    <a:pt x="817908" y="110179"/>
                  </a:lnTo>
                  <a:lnTo>
                    <a:pt x="862148" y="163336"/>
                  </a:lnTo>
                  <a:lnTo>
                    <a:pt x="877824" y="222503"/>
                  </a:lnTo>
                  <a:lnTo>
                    <a:pt x="873817" y="252707"/>
                  </a:lnTo>
                  <a:lnTo>
                    <a:pt x="843337" y="309133"/>
                  </a:lnTo>
                  <a:lnTo>
                    <a:pt x="786382" y="358491"/>
                  </a:lnTo>
                  <a:lnTo>
                    <a:pt x="749284" y="379857"/>
                  </a:lnTo>
                  <a:lnTo>
                    <a:pt x="707134" y="398661"/>
                  </a:lnTo>
                  <a:lnTo>
                    <a:pt x="660456" y="414640"/>
                  </a:lnTo>
                  <a:lnTo>
                    <a:pt x="609772" y="427529"/>
                  </a:lnTo>
                  <a:lnTo>
                    <a:pt x="555605" y="437063"/>
                  </a:lnTo>
                  <a:lnTo>
                    <a:pt x="498477" y="442977"/>
                  </a:lnTo>
                  <a:lnTo>
                    <a:pt x="438911" y="445007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1900" y="2636520"/>
              <a:ext cx="877824" cy="445007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581900" y="2636520"/>
              <a:ext cx="878205" cy="445134"/>
            </a:xfrm>
            <a:custGeom>
              <a:avLst/>
              <a:gdLst/>
              <a:ahLst/>
              <a:cxnLst/>
              <a:rect l="l" t="t" r="r" b="b"/>
              <a:pathLst>
                <a:path w="878204" h="445135">
                  <a:moveTo>
                    <a:pt x="0" y="222503"/>
                  </a:moveTo>
                  <a:lnTo>
                    <a:pt x="15675" y="163336"/>
                  </a:lnTo>
                  <a:lnTo>
                    <a:pt x="59915" y="110179"/>
                  </a:lnTo>
                  <a:lnTo>
                    <a:pt x="91441" y="86516"/>
                  </a:lnTo>
                  <a:lnTo>
                    <a:pt x="128539" y="65150"/>
                  </a:lnTo>
                  <a:lnTo>
                    <a:pt x="170689" y="46346"/>
                  </a:lnTo>
                  <a:lnTo>
                    <a:pt x="217367" y="30367"/>
                  </a:lnTo>
                  <a:lnTo>
                    <a:pt x="268051" y="17478"/>
                  </a:lnTo>
                  <a:lnTo>
                    <a:pt x="322218" y="7944"/>
                  </a:lnTo>
                  <a:lnTo>
                    <a:pt x="379346" y="2030"/>
                  </a:lnTo>
                  <a:lnTo>
                    <a:pt x="438911" y="0"/>
                  </a:lnTo>
                  <a:lnTo>
                    <a:pt x="498477" y="2030"/>
                  </a:lnTo>
                  <a:lnTo>
                    <a:pt x="555605" y="7944"/>
                  </a:lnTo>
                  <a:lnTo>
                    <a:pt x="609772" y="17478"/>
                  </a:lnTo>
                  <a:lnTo>
                    <a:pt x="660456" y="30367"/>
                  </a:lnTo>
                  <a:lnTo>
                    <a:pt x="707134" y="46346"/>
                  </a:lnTo>
                  <a:lnTo>
                    <a:pt x="749284" y="65150"/>
                  </a:lnTo>
                  <a:lnTo>
                    <a:pt x="786382" y="86516"/>
                  </a:lnTo>
                  <a:lnTo>
                    <a:pt x="817908" y="110179"/>
                  </a:lnTo>
                  <a:lnTo>
                    <a:pt x="862148" y="163336"/>
                  </a:lnTo>
                  <a:lnTo>
                    <a:pt x="877824" y="222503"/>
                  </a:lnTo>
                  <a:lnTo>
                    <a:pt x="873817" y="252707"/>
                  </a:lnTo>
                  <a:lnTo>
                    <a:pt x="843337" y="309133"/>
                  </a:lnTo>
                  <a:lnTo>
                    <a:pt x="786382" y="358491"/>
                  </a:lnTo>
                  <a:lnTo>
                    <a:pt x="749284" y="379857"/>
                  </a:lnTo>
                  <a:lnTo>
                    <a:pt x="707134" y="398661"/>
                  </a:lnTo>
                  <a:lnTo>
                    <a:pt x="660456" y="414640"/>
                  </a:lnTo>
                  <a:lnTo>
                    <a:pt x="609772" y="427529"/>
                  </a:lnTo>
                  <a:lnTo>
                    <a:pt x="555605" y="437063"/>
                  </a:lnTo>
                  <a:lnTo>
                    <a:pt x="498477" y="442977"/>
                  </a:lnTo>
                  <a:lnTo>
                    <a:pt x="438911" y="445007"/>
                  </a:lnTo>
                  <a:lnTo>
                    <a:pt x="379346" y="442977"/>
                  </a:lnTo>
                  <a:lnTo>
                    <a:pt x="322218" y="437063"/>
                  </a:lnTo>
                  <a:lnTo>
                    <a:pt x="268051" y="427529"/>
                  </a:lnTo>
                  <a:lnTo>
                    <a:pt x="217367" y="414640"/>
                  </a:lnTo>
                  <a:lnTo>
                    <a:pt x="170689" y="398661"/>
                  </a:lnTo>
                  <a:lnTo>
                    <a:pt x="128539" y="379856"/>
                  </a:lnTo>
                  <a:lnTo>
                    <a:pt x="91441" y="358491"/>
                  </a:lnTo>
                  <a:lnTo>
                    <a:pt x="59915" y="334828"/>
                  </a:lnTo>
                  <a:lnTo>
                    <a:pt x="15675" y="281671"/>
                  </a:lnTo>
                  <a:lnTo>
                    <a:pt x="0" y="222503"/>
                  </a:lnTo>
                  <a:close/>
                </a:path>
              </a:pathLst>
            </a:custGeom>
            <a:ln w="9143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869428" y="2694559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4%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95565" y="1048321"/>
            <a:ext cx="887730" cy="453390"/>
            <a:chOff x="1095565" y="1048321"/>
            <a:chExt cx="887730" cy="453390"/>
          </a:xfrm>
        </p:grpSpPr>
        <p:sp>
          <p:nvSpPr>
            <p:cNvPr id="42" name="object 42"/>
            <p:cNvSpPr/>
            <p:nvPr/>
          </p:nvSpPr>
          <p:spPr>
            <a:xfrm>
              <a:off x="1100327" y="1053083"/>
              <a:ext cx="878205" cy="443865"/>
            </a:xfrm>
            <a:custGeom>
              <a:avLst/>
              <a:gdLst/>
              <a:ahLst/>
              <a:cxnLst/>
              <a:rect l="l" t="t" r="r" b="b"/>
              <a:pathLst>
                <a:path w="878205" h="443865">
                  <a:moveTo>
                    <a:pt x="438912" y="443483"/>
                  </a:moveTo>
                  <a:lnTo>
                    <a:pt x="379346" y="441459"/>
                  </a:lnTo>
                  <a:lnTo>
                    <a:pt x="322218" y="435560"/>
                  </a:lnTo>
                  <a:lnTo>
                    <a:pt x="268051" y="426053"/>
                  </a:lnTo>
                  <a:lnTo>
                    <a:pt x="217367" y="413201"/>
                  </a:lnTo>
                  <a:lnTo>
                    <a:pt x="170689" y="397270"/>
                  </a:lnTo>
                  <a:lnTo>
                    <a:pt x="128539" y="378523"/>
                  </a:lnTo>
                  <a:lnTo>
                    <a:pt x="91441" y="357226"/>
                  </a:lnTo>
                  <a:lnTo>
                    <a:pt x="59915" y="333643"/>
                  </a:lnTo>
                  <a:lnTo>
                    <a:pt x="15675" y="280677"/>
                  </a:lnTo>
                  <a:lnTo>
                    <a:pt x="0" y="221741"/>
                  </a:lnTo>
                  <a:lnTo>
                    <a:pt x="4006" y="191660"/>
                  </a:lnTo>
                  <a:lnTo>
                    <a:pt x="34486" y="135445"/>
                  </a:lnTo>
                  <a:lnTo>
                    <a:pt x="91441" y="86257"/>
                  </a:lnTo>
                  <a:lnTo>
                    <a:pt x="128539" y="64960"/>
                  </a:lnTo>
                  <a:lnTo>
                    <a:pt x="170689" y="46213"/>
                  </a:lnTo>
                  <a:lnTo>
                    <a:pt x="217367" y="30282"/>
                  </a:lnTo>
                  <a:lnTo>
                    <a:pt x="268051" y="17430"/>
                  </a:lnTo>
                  <a:lnTo>
                    <a:pt x="322218" y="7923"/>
                  </a:lnTo>
                  <a:lnTo>
                    <a:pt x="379346" y="2024"/>
                  </a:lnTo>
                  <a:lnTo>
                    <a:pt x="438912" y="0"/>
                  </a:lnTo>
                </a:path>
                <a:path w="878205" h="443865">
                  <a:moveTo>
                    <a:pt x="438912" y="0"/>
                  </a:moveTo>
                  <a:lnTo>
                    <a:pt x="498477" y="2024"/>
                  </a:lnTo>
                  <a:lnTo>
                    <a:pt x="555605" y="7923"/>
                  </a:lnTo>
                  <a:lnTo>
                    <a:pt x="609772" y="17430"/>
                  </a:lnTo>
                  <a:lnTo>
                    <a:pt x="660456" y="30282"/>
                  </a:lnTo>
                  <a:lnTo>
                    <a:pt x="707134" y="46213"/>
                  </a:lnTo>
                  <a:lnTo>
                    <a:pt x="749284" y="64960"/>
                  </a:lnTo>
                  <a:lnTo>
                    <a:pt x="786382" y="86257"/>
                  </a:lnTo>
                  <a:lnTo>
                    <a:pt x="817908" y="109840"/>
                  </a:lnTo>
                  <a:lnTo>
                    <a:pt x="862148" y="162806"/>
                  </a:lnTo>
                  <a:lnTo>
                    <a:pt x="877824" y="221741"/>
                  </a:lnTo>
                  <a:lnTo>
                    <a:pt x="873817" y="251823"/>
                  </a:lnTo>
                  <a:lnTo>
                    <a:pt x="843337" y="308038"/>
                  </a:lnTo>
                  <a:lnTo>
                    <a:pt x="786382" y="357226"/>
                  </a:lnTo>
                  <a:lnTo>
                    <a:pt x="749284" y="378523"/>
                  </a:lnTo>
                  <a:lnTo>
                    <a:pt x="707134" y="397270"/>
                  </a:lnTo>
                  <a:lnTo>
                    <a:pt x="660456" y="413201"/>
                  </a:lnTo>
                  <a:lnTo>
                    <a:pt x="609772" y="426053"/>
                  </a:lnTo>
                  <a:lnTo>
                    <a:pt x="555605" y="435560"/>
                  </a:lnTo>
                  <a:lnTo>
                    <a:pt x="498477" y="441459"/>
                  </a:lnTo>
                  <a:lnTo>
                    <a:pt x="438912" y="443483"/>
                  </a:lnTo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0327" y="1053083"/>
              <a:ext cx="877823" cy="44348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100327" y="1053083"/>
              <a:ext cx="878205" cy="443865"/>
            </a:xfrm>
            <a:custGeom>
              <a:avLst/>
              <a:gdLst/>
              <a:ahLst/>
              <a:cxnLst/>
              <a:rect l="l" t="t" r="r" b="b"/>
              <a:pathLst>
                <a:path w="878205" h="443865">
                  <a:moveTo>
                    <a:pt x="0" y="221741"/>
                  </a:moveTo>
                  <a:lnTo>
                    <a:pt x="15675" y="162806"/>
                  </a:lnTo>
                  <a:lnTo>
                    <a:pt x="59915" y="109840"/>
                  </a:lnTo>
                  <a:lnTo>
                    <a:pt x="91441" y="86257"/>
                  </a:lnTo>
                  <a:lnTo>
                    <a:pt x="128539" y="64960"/>
                  </a:lnTo>
                  <a:lnTo>
                    <a:pt x="170689" y="46213"/>
                  </a:lnTo>
                  <a:lnTo>
                    <a:pt x="217367" y="30282"/>
                  </a:lnTo>
                  <a:lnTo>
                    <a:pt x="268051" y="17430"/>
                  </a:lnTo>
                  <a:lnTo>
                    <a:pt x="322218" y="7923"/>
                  </a:lnTo>
                  <a:lnTo>
                    <a:pt x="379346" y="2024"/>
                  </a:lnTo>
                  <a:lnTo>
                    <a:pt x="438912" y="0"/>
                  </a:lnTo>
                  <a:lnTo>
                    <a:pt x="498477" y="2024"/>
                  </a:lnTo>
                  <a:lnTo>
                    <a:pt x="555605" y="7923"/>
                  </a:lnTo>
                  <a:lnTo>
                    <a:pt x="609772" y="17430"/>
                  </a:lnTo>
                  <a:lnTo>
                    <a:pt x="660456" y="30282"/>
                  </a:lnTo>
                  <a:lnTo>
                    <a:pt x="707134" y="46213"/>
                  </a:lnTo>
                  <a:lnTo>
                    <a:pt x="749284" y="64960"/>
                  </a:lnTo>
                  <a:lnTo>
                    <a:pt x="786382" y="86257"/>
                  </a:lnTo>
                  <a:lnTo>
                    <a:pt x="817908" y="109840"/>
                  </a:lnTo>
                  <a:lnTo>
                    <a:pt x="862148" y="162806"/>
                  </a:lnTo>
                  <a:lnTo>
                    <a:pt x="877823" y="221741"/>
                  </a:lnTo>
                  <a:lnTo>
                    <a:pt x="873817" y="251823"/>
                  </a:lnTo>
                  <a:lnTo>
                    <a:pt x="843337" y="308038"/>
                  </a:lnTo>
                  <a:lnTo>
                    <a:pt x="786382" y="357226"/>
                  </a:lnTo>
                  <a:lnTo>
                    <a:pt x="749284" y="378523"/>
                  </a:lnTo>
                  <a:lnTo>
                    <a:pt x="707134" y="397270"/>
                  </a:lnTo>
                  <a:lnTo>
                    <a:pt x="660456" y="413201"/>
                  </a:lnTo>
                  <a:lnTo>
                    <a:pt x="609772" y="426053"/>
                  </a:lnTo>
                  <a:lnTo>
                    <a:pt x="555605" y="435560"/>
                  </a:lnTo>
                  <a:lnTo>
                    <a:pt x="498477" y="441459"/>
                  </a:lnTo>
                  <a:lnTo>
                    <a:pt x="438912" y="443483"/>
                  </a:lnTo>
                  <a:lnTo>
                    <a:pt x="379346" y="441459"/>
                  </a:lnTo>
                  <a:lnTo>
                    <a:pt x="322218" y="435560"/>
                  </a:lnTo>
                  <a:lnTo>
                    <a:pt x="268051" y="426053"/>
                  </a:lnTo>
                  <a:lnTo>
                    <a:pt x="217367" y="413201"/>
                  </a:lnTo>
                  <a:lnTo>
                    <a:pt x="170689" y="397270"/>
                  </a:lnTo>
                  <a:lnTo>
                    <a:pt x="128539" y="378523"/>
                  </a:lnTo>
                  <a:lnTo>
                    <a:pt x="91441" y="357226"/>
                  </a:lnTo>
                  <a:lnTo>
                    <a:pt x="59915" y="333643"/>
                  </a:lnTo>
                  <a:lnTo>
                    <a:pt x="15675" y="280677"/>
                  </a:lnTo>
                  <a:lnTo>
                    <a:pt x="0" y="221741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328419" y="1109548"/>
            <a:ext cx="4210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14%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955357" y="3373945"/>
            <a:ext cx="887730" cy="453390"/>
            <a:chOff x="955357" y="3373945"/>
            <a:chExt cx="887730" cy="453390"/>
          </a:xfrm>
        </p:grpSpPr>
        <p:sp>
          <p:nvSpPr>
            <p:cNvPr id="47" name="object 47"/>
            <p:cNvSpPr/>
            <p:nvPr/>
          </p:nvSpPr>
          <p:spPr>
            <a:xfrm>
              <a:off x="960119" y="3378708"/>
              <a:ext cx="878205" cy="443865"/>
            </a:xfrm>
            <a:custGeom>
              <a:avLst/>
              <a:gdLst/>
              <a:ahLst/>
              <a:cxnLst/>
              <a:rect l="l" t="t" r="r" b="b"/>
              <a:pathLst>
                <a:path w="878205" h="443864">
                  <a:moveTo>
                    <a:pt x="438911" y="443483"/>
                  </a:moveTo>
                  <a:lnTo>
                    <a:pt x="379354" y="441459"/>
                  </a:lnTo>
                  <a:lnTo>
                    <a:pt x="322231" y="435560"/>
                  </a:lnTo>
                  <a:lnTo>
                    <a:pt x="268067" y="426053"/>
                  </a:lnTo>
                  <a:lnTo>
                    <a:pt x="217384" y="413201"/>
                  </a:lnTo>
                  <a:lnTo>
                    <a:pt x="170705" y="397270"/>
                  </a:lnTo>
                  <a:lnTo>
                    <a:pt x="128554" y="378523"/>
                  </a:lnTo>
                  <a:lnTo>
                    <a:pt x="91452" y="357226"/>
                  </a:lnTo>
                  <a:lnTo>
                    <a:pt x="59924" y="333643"/>
                  </a:lnTo>
                  <a:lnTo>
                    <a:pt x="15678" y="280677"/>
                  </a:lnTo>
                  <a:lnTo>
                    <a:pt x="0" y="221741"/>
                  </a:lnTo>
                  <a:lnTo>
                    <a:pt x="4006" y="191660"/>
                  </a:lnTo>
                  <a:lnTo>
                    <a:pt x="34491" y="135445"/>
                  </a:lnTo>
                  <a:lnTo>
                    <a:pt x="91452" y="86257"/>
                  </a:lnTo>
                  <a:lnTo>
                    <a:pt x="128554" y="64960"/>
                  </a:lnTo>
                  <a:lnTo>
                    <a:pt x="170705" y="46213"/>
                  </a:lnTo>
                  <a:lnTo>
                    <a:pt x="217384" y="30282"/>
                  </a:lnTo>
                  <a:lnTo>
                    <a:pt x="268067" y="17430"/>
                  </a:lnTo>
                  <a:lnTo>
                    <a:pt x="322231" y="7923"/>
                  </a:lnTo>
                  <a:lnTo>
                    <a:pt x="379354" y="2024"/>
                  </a:lnTo>
                  <a:lnTo>
                    <a:pt x="438912" y="0"/>
                  </a:lnTo>
                </a:path>
                <a:path w="878205" h="443864">
                  <a:moveTo>
                    <a:pt x="438911" y="0"/>
                  </a:moveTo>
                  <a:lnTo>
                    <a:pt x="498477" y="2024"/>
                  </a:lnTo>
                  <a:lnTo>
                    <a:pt x="555605" y="7923"/>
                  </a:lnTo>
                  <a:lnTo>
                    <a:pt x="609772" y="17430"/>
                  </a:lnTo>
                  <a:lnTo>
                    <a:pt x="660456" y="30282"/>
                  </a:lnTo>
                  <a:lnTo>
                    <a:pt x="707134" y="46213"/>
                  </a:lnTo>
                  <a:lnTo>
                    <a:pt x="749284" y="64960"/>
                  </a:lnTo>
                  <a:lnTo>
                    <a:pt x="786382" y="86257"/>
                  </a:lnTo>
                  <a:lnTo>
                    <a:pt x="817908" y="109840"/>
                  </a:lnTo>
                  <a:lnTo>
                    <a:pt x="862148" y="162806"/>
                  </a:lnTo>
                  <a:lnTo>
                    <a:pt x="877824" y="221741"/>
                  </a:lnTo>
                  <a:lnTo>
                    <a:pt x="873817" y="251823"/>
                  </a:lnTo>
                  <a:lnTo>
                    <a:pt x="843337" y="308038"/>
                  </a:lnTo>
                  <a:lnTo>
                    <a:pt x="786382" y="357226"/>
                  </a:lnTo>
                  <a:lnTo>
                    <a:pt x="749284" y="378523"/>
                  </a:lnTo>
                  <a:lnTo>
                    <a:pt x="707134" y="397270"/>
                  </a:lnTo>
                  <a:lnTo>
                    <a:pt x="660456" y="413201"/>
                  </a:lnTo>
                  <a:lnTo>
                    <a:pt x="609772" y="426053"/>
                  </a:lnTo>
                  <a:lnTo>
                    <a:pt x="555605" y="435560"/>
                  </a:lnTo>
                  <a:lnTo>
                    <a:pt x="498477" y="441459"/>
                  </a:lnTo>
                  <a:lnTo>
                    <a:pt x="438912" y="443483"/>
                  </a:lnTo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0119" y="3378708"/>
              <a:ext cx="877824" cy="44348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960119" y="3378708"/>
              <a:ext cx="878205" cy="443865"/>
            </a:xfrm>
            <a:custGeom>
              <a:avLst/>
              <a:gdLst/>
              <a:ahLst/>
              <a:cxnLst/>
              <a:rect l="l" t="t" r="r" b="b"/>
              <a:pathLst>
                <a:path w="878205" h="443864">
                  <a:moveTo>
                    <a:pt x="0" y="221741"/>
                  </a:moveTo>
                  <a:lnTo>
                    <a:pt x="15678" y="162806"/>
                  </a:lnTo>
                  <a:lnTo>
                    <a:pt x="59924" y="109840"/>
                  </a:lnTo>
                  <a:lnTo>
                    <a:pt x="91452" y="86257"/>
                  </a:lnTo>
                  <a:lnTo>
                    <a:pt x="128554" y="64960"/>
                  </a:lnTo>
                  <a:lnTo>
                    <a:pt x="170705" y="46213"/>
                  </a:lnTo>
                  <a:lnTo>
                    <a:pt x="217384" y="30282"/>
                  </a:lnTo>
                  <a:lnTo>
                    <a:pt x="268067" y="17430"/>
                  </a:lnTo>
                  <a:lnTo>
                    <a:pt x="322231" y="7923"/>
                  </a:lnTo>
                  <a:lnTo>
                    <a:pt x="379354" y="2024"/>
                  </a:lnTo>
                  <a:lnTo>
                    <a:pt x="438912" y="0"/>
                  </a:lnTo>
                  <a:lnTo>
                    <a:pt x="498477" y="2024"/>
                  </a:lnTo>
                  <a:lnTo>
                    <a:pt x="555605" y="7923"/>
                  </a:lnTo>
                  <a:lnTo>
                    <a:pt x="609772" y="17430"/>
                  </a:lnTo>
                  <a:lnTo>
                    <a:pt x="660456" y="30282"/>
                  </a:lnTo>
                  <a:lnTo>
                    <a:pt x="707134" y="46213"/>
                  </a:lnTo>
                  <a:lnTo>
                    <a:pt x="749284" y="64960"/>
                  </a:lnTo>
                  <a:lnTo>
                    <a:pt x="786382" y="86257"/>
                  </a:lnTo>
                  <a:lnTo>
                    <a:pt x="817908" y="109840"/>
                  </a:lnTo>
                  <a:lnTo>
                    <a:pt x="862148" y="162806"/>
                  </a:lnTo>
                  <a:lnTo>
                    <a:pt x="877824" y="221741"/>
                  </a:lnTo>
                  <a:lnTo>
                    <a:pt x="873817" y="251823"/>
                  </a:lnTo>
                  <a:lnTo>
                    <a:pt x="843337" y="308038"/>
                  </a:lnTo>
                  <a:lnTo>
                    <a:pt x="786382" y="357226"/>
                  </a:lnTo>
                  <a:lnTo>
                    <a:pt x="749284" y="378523"/>
                  </a:lnTo>
                  <a:lnTo>
                    <a:pt x="707134" y="397270"/>
                  </a:lnTo>
                  <a:lnTo>
                    <a:pt x="660456" y="413201"/>
                  </a:lnTo>
                  <a:lnTo>
                    <a:pt x="609772" y="426053"/>
                  </a:lnTo>
                  <a:lnTo>
                    <a:pt x="555605" y="435560"/>
                  </a:lnTo>
                  <a:lnTo>
                    <a:pt x="498477" y="441459"/>
                  </a:lnTo>
                  <a:lnTo>
                    <a:pt x="438912" y="443483"/>
                  </a:lnTo>
                  <a:lnTo>
                    <a:pt x="379354" y="441459"/>
                  </a:lnTo>
                  <a:lnTo>
                    <a:pt x="322231" y="435560"/>
                  </a:lnTo>
                  <a:lnTo>
                    <a:pt x="268067" y="426053"/>
                  </a:lnTo>
                  <a:lnTo>
                    <a:pt x="217384" y="413201"/>
                  </a:lnTo>
                  <a:lnTo>
                    <a:pt x="170705" y="397270"/>
                  </a:lnTo>
                  <a:lnTo>
                    <a:pt x="128554" y="378523"/>
                  </a:lnTo>
                  <a:lnTo>
                    <a:pt x="91452" y="357226"/>
                  </a:lnTo>
                  <a:lnTo>
                    <a:pt x="59924" y="333643"/>
                  </a:lnTo>
                  <a:lnTo>
                    <a:pt x="15678" y="280677"/>
                  </a:lnTo>
                  <a:lnTo>
                    <a:pt x="0" y="221741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246733" y="3435857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7%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45273" y="1807273"/>
            <a:ext cx="887730" cy="454659"/>
            <a:chOff x="1045273" y="1807273"/>
            <a:chExt cx="887730" cy="454659"/>
          </a:xfrm>
        </p:grpSpPr>
        <p:sp>
          <p:nvSpPr>
            <p:cNvPr id="52" name="object 52"/>
            <p:cNvSpPr/>
            <p:nvPr/>
          </p:nvSpPr>
          <p:spPr>
            <a:xfrm>
              <a:off x="1050036" y="1812035"/>
              <a:ext cx="878205" cy="445134"/>
            </a:xfrm>
            <a:custGeom>
              <a:avLst/>
              <a:gdLst/>
              <a:ahLst/>
              <a:cxnLst/>
              <a:rect l="l" t="t" r="r" b="b"/>
              <a:pathLst>
                <a:path w="878205" h="445135">
                  <a:moveTo>
                    <a:pt x="438912" y="445008"/>
                  </a:moveTo>
                  <a:lnTo>
                    <a:pt x="379354" y="442977"/>
                  </a:lnTo>
                  <a:lnTo>
                    <a:pt x="322231" y="437063"/>
                  </a:lnTo>
                  <a:lnTo>
                    <a:pt x="268067" y="427529"/>
                  </a:lnTo>
                  <a:lnTo>
                    <a:pt x="217384" y="414640"/>
                  </a:lnTo>
                  <a:lnTo>
                    <a:pt x="170705" y="398661"/>
                  </a:lnTo>
                  <a:lnTo>
                    <a:pt x="128554" y="379857"/>
                  </a:lnTo>
                  <a:lnTo>
                    <a:pt x="91452" y="358491"/>
                  </a:lnTo>
                  <a:lnTo>
                    <a:pt x="59924" y="334828"/>
                  </a:lnTo>
                  <a:lnTo>
                    <a:pt x="15678" y="281671"/>
                  </a:lnTo>
                  <a:lnTo>
                    <a:pt x="0" y="222503"/>
                  </a:lnTo>
                  <a:lnTo>
                    <a:pt x="4006" y="192300"/>
                  </a:lnTo>
                  <a:lnTo>
                    <a:pt x="34491" y="135874"/>
                  </a:lnTo>
                  <a:lnTo>
                    <a:pt x="91452" y="86516"/>
                  </a:lnTo>
                  <a:lnTo>
                    <a:pt x="128554" y="65150"/>
                  </a:lnTo>
                  <a:lnTo>
                    <a:pt x="170705" y="46346"/>
                  </a:lnTo>
                  <a:lnTo>
                    <a:pt x="217384" y="30367"/>
                  </a:lnTo>
                  <a:lnTo>
                    <a:pt x="268067" y="17478"/>
                  </a:lnTo>
                  <a:lnTo>
                    <a:pt x="322231" y="7944"/>
                  </a:lnTo>
                  <a:lnTo>
                    <a:pt x="379354" y="2030"/>
                  </a:lnTo>
                  <a:lnTo>
                    <a:pt x="438911" y="0"/>
                  </a:lnTo>
                </a:path>
                <a:path w="878205" h="445135">
                  <a:moveTo>
                    <a:pt x="438912" y="0"/>
                  </a:moveTo>
                  <a:lnTo>
                    <a:pt x="498477" y="2030"/>
                  </a:lnTo>
                  <a:lnTo>
                    <a:pt x="555605" y="7944"/>
                  </a:lnTo>
                  <a:lnTo>
                    <a:pt x="609772" y="17478"/>
                  </a:lnTo>
                  <a:lnTo>
                    <a:pt x="660456" y="30367"/>
                  </a:lnTo>
                  <a:lnTo>
                    <a:pt x="707134" y="46346"/>
                  </a:lnTo>
                  <a:lnTo>
                    <a:pt x="749284" y="65150"/>
                  </a:lnTo>
                  <a:lnTo>
                    <a:pt x="786382" y="86516"/>
                  </a:lnTo>
                  <a:lnTo>
                    <a:pt x="817908" y="110179"/>
                  </a:lnTo>
                  <a:lnTo>
                    <a:pt x="862148" y="163336"/>
                  </a:lnTo>
                  <a:lnTo>
                    <a:pt x="877824" y="222503"/>
                  </a:lnTo>
                  <a:lnTo>
                    <a:pt x="873817" y="252707"/>
                  </a:lnTo>
                  <a:lnTo>
                    <a:pt x="843337" y="309133"/>
                  </a:lnTo>
                  <a:lnTo>
                    <a:pt x="786382" y="358491"/>
                  </a:lnTo>
                  <a:lnTo>
                    <a:pt x="749284" y="379857"/>
                  </a:lnTo>
                  <a:lnTo>
                    <a:pt x="707134" y="398661"/>
                  </a:lnTo>
                  <a:lnTo>
                    <a:pt x="660456" y="414640"/>
                  </a:lnTo>
                  <a:lnTo>
                    <a:pt x="609772" y="427529"/>
                  </a:lnTo>
                  <a:lnTo>
                    <a:pt x="555605" y="437063"/>
                  </a:lnTo>
                  <a:lnTo>
                    <a:pt x="498477" y="442977"/>
                  </a:lnTo>
                  <a:lnTo>
                    <a:pt x="438911" y="445008"/>
                  </a:lnTo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0036" y="1812035"/>
              <a:ext cx="877824" cy="44500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050036" y="1812035"/>
              <a:ext cx="878205" cy="445134"/>
            </a:xfrm>
            <a:custGeom>
              <a:avLst/>
              <a:gdLst/>
              <a:ahLst/>
              <a:cxnLst/>
              <a:rect l="l" t="t" r="r" b="b"/>
              <a:pathLst>
                <a:path w="878205" h="445135">
                  <a:moveTo>
                    <a:pt x="0" y="222503"/>
                  </a:moveTo>
                  <a:lnTo>
                    <a:pt x="15678" y="163336"/>
                  </a:lnTo>
                  <a:lnTo>
                    <a:pt x="59924" y="110179"/>
                  </a:lnTo>
                  <a:lnTo>
                    <a:pt x="91452" y="86516"/>
                  </a:lnTo>
                  <a:lnTo>
                    <a:pt x="128554" y="65150"/>
                  </a:lnTo>
                  <a:lnTo>
                    <a:pt x="170705" y="46346"/>
                  </a:lnTo>
                  <a:lnTo>
                    <a:pt x="217384" y="30367"/>
                  </a:lnTo>
                  <a:lnTo>
                    <a:pt x="268067" y="17478"/>
                  </a:lnTo>
                  <a:lnTo>
                    <a:pt x="322231" y="7944"/>
                  </a:lnTo>
                  <a:lnTo>
                    <a:pt x="379354" y="2030"/>
                  </a:lnTo>
                  <a:lnTo>
                    <a:pt x="438911" y="0"/>
                  </a:lnTo>
                  <a:lnTo>
                    <a:pt x="498477" y="2030"/>
                  </a:lnTo>
                  <a:lnTo>
                    <a:pt x="555605" y="7944"/>
                  </a:lnTo>
                  <a:lnTo>
                    <a:pt x="609772" y="17478"/>
                  </a:lnTo>
                  <a:lnTo>
                    <a:pt x="660456" y="30367"/>
                  </a:lnTo>
                  <a:lnTo>
                    <a:pt x="707134" y="46346"/>
                  </a:lnTo>
                  <a:lnTo>
                    <a:pt x="749284" y="65150"/>
                  </a:lnTo>
                  <a:lnTo>
                    <a:pt x="786382" y="86516"/>
                  </a:lnTo>
                  <a:lnTo>
                    <a:pt x="817908" y="110179"/>
                  </a:lnTo>
                  <a:lnTo>
                    <a:pt x="862148" y="163336"/>
                  </a:lnTo>
                  <a:lnTo>
                    <a:pt x="877824" y="222503"/>
                  </a:lnTo>
                  <a:lnTo>
                    <a:pt x="873817" y="252707"/>
                  </a:lnTo>
                  <a:lnTo>
                    <a:pt x="843337" y="309133"/>
                  </a:lnTo>
                  <a:lnTo>
                    <a:pt x="786382" y="358491"/>
                  </a:lnTo>
                  <a:lnTo>
                    <a:pt x="749284" y="379857"/>
                  </a:lnTo>
                  <a:lnTo>
                    <a:pt x="707134" y="398661"/>
                  </a:lnTo>
                  <a:lnTo>
                    <a:pt x="660456" y="414640"/>
                  </a:lnTo>
                  <a:lnTo>
                    <a:pt x="609772" y="427529"/>
                  </a:lnTo>
                  <a:lnTo>
                    <a:pt x="555605" y="437063"/>
                  </a:lnTo>
                  <a:lnTo>
                    <a:pt x="498477" y="442977"/>
                  </a:lnTo>
                  <a:lnTo>
                    <a:pt x="438911" y="445008"/>
                  </a:lnTo>
                  <a:lnTo>
                    <a:pt x="379354" y="442977"/>
                  </a:lnTo>
                  <a:lnTo>
                    <a:pt x="322231" y="437063"/>
                  </a:lnTo>
                  <a:lnTo>
                    <a:pt x="268067" y="427529"/>
                  </a:lnTo>
                  <a:lnTo>
                    <a:pt x="217384" y="414640"/>
                  </a:lnTo>
                  <a:lnTo>
                    <a:pt x="170705" y="398661"/>
                  </a:lnTo>
                  <a:lnTo>
                    <a:pt x="128554" y="379857"/>
                  </a:lnTo>
                  <a:lnTo>
                    <a:pt x="91452" y="358491"/>
                  </a:lnTo>
                  <a:lnTo>
                    <a:pt x="59924" y="334828"/>
                  </a:lnTo>
                  <a:lnTo>
                    <a:pt x="15678" y="281671"/>
                  </a:lnTo>
                  <a:lnTo>
                    <a:pt x="0" y="222503"/>
                  </a:lnTo>
                  <a:close/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336294" y="1870075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3%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180909" y="4846129"/>
            <a:ext cx="1091565" cy="453390"/>
            <a:chOff x="1180909" y="4846129"/>
            <a:chExt cx="1091565" cy="453390"/>
          </a:xfrm>
        </p:grpSpPr>
        <p:sp>
          <p:nvSpPr>
            <p:cNvPr id="57" name="object 57"/>
            <p:cNvSpPr/>
            <p:nvPr/>
          </p:nvSpPr>
          <p:spPr>
            <a:xfrm>
              <a:off x="1185672" y="4850891"/>
              <a:ext cx="1082040" cy="443865"/>
            </a:xfrm>
            <a:custGeom>
              <a:avLst/>
              <a:gdLst/>
              <a:ahLst/>
              <a:cxnLst/>
              <a:rect l="l" t="t" r="r" b="b"/>
              <a:pathLst>
                <a:path w="1082039" h="443864">
                  <a:moveTo>
                    <a:pt x="541019" y="443483"/>
                  </a:moveTo>
                  <a:lnTo>
                    <a:pt x="473148" y="441755"/>
                  </a:lnTo>
                  <a:lnTo>
                    <a:pt x="407795" y="436709"/>
                  </a:lnTo>
                  <a:lnTo>
                    <a:pt x="345466" y="428553"/>
                  </a:lnTo>
                  <a:lnTo>
                    <a:pt x="286668" y="417496"/>
                  </a:lnTo>
                  <a:lnTo>
                    <a:pt x="231908" y="403745"/>
                  </a:lnTo>
                  <a:lnTo>
                    <a:pt x="181693" y="387508"/>
                  </a:lnTo>
                  <a:lnTo>
                    <a:pt x="136529" y="368994"/>
                  </a:lnTo>
                  <a:lnTo>
                    <a:pt x="96923" y="348411"/>
                  </a:lnTo>
                  <a:lnTo>
                    <a:pt x="63382" y="325967"/>
                  </a:lnTo>
                  <a:lnTo>
                    <a:pt x="16521" y="276328"/>
                  </a:lnTo>
                  <a:lnTo>
                    <a:pt x="0" y="221741"/>
                  </a:lnTo>
                  <a:lnTo>
                    <a:pt x="4214" y="193934"/>
                  </a:lnTo>
                  <a:lnTo>
                    <a:pt x="36412" y="141613"/>
                  </a:lnTo>
                  <a:lnTo>
                    <a:pt x="96923" y="95072"/>
                  </a:lnTo>
                  <a:lnTo>
                    <a:pt x="136529" y="74489"/>
                  </a:lnTo>
                  <a:lnTo>
                    <a:pt x="181693" y="55975"/>
                  </a:lnTo>
                  <a:lnTo>
                    <a:pt x="231908" y="39738"/>
                  </a:lnTo>
                  <a:lnTo>
                    <a:pt x="286668" y="25987"/>
                  </a:lnTo>
                  <a:lnTo>
                    <a:pt x="345466" y="14930"/>
                  </a:lnTo>
                  <a:lnTo>
                    <a:pt x="407795" y="6774"/>
                  </a:lnTo>
                  <a:lnTo>
                    <a:pt x="473148" y="1728"/>
                  </a:lnTo>
                  <a:lnTo>
                    <a:pt x="541020" y="0"/>
                  </a:lnTo>
                </a:path>
                <a:path w="1082039" h="443864">
                  <a:moveTo>
                    <a:pt x="541019" y="0"/>
                  </a:moveTo>
                  <a:lnTo>
                    <a:pt x="608891" y="1728"/>
                  </a:lnTo>
                  <a:lnTo>
                    <a:pt x="674244" y="6774"/>
                  </a:lnTo>
                  <a:lnTo>
                    <a:pt x="736573" y="14930"/>
                  </a:lnTo>
                  <a:lnTo>
                    <a:pt x="795371" y="25987"/>
                  </a:lnTo>
                  <a:lnTo>
                    <a:pt x="850131" y="39738"/>
                  </a:lnTo>
                  <a:lnTo>
                    <a:pt x="900346" y="55975"/>
                  </a:lnTo>
                  <a:lnTo>
                    <a:pt x="945510" y="74489"/>
                  </a:lnTo>
                  <a:lnTo>
                    <a:pt x="985116" y="95072"/>
                  </a:lnTo>
                  <a:lnTo>
                    <a:pt x="1018657" y="117516"/>
                  </a:lnTo>
                  <a:lnTo>
                    <a:pt x="1065518" y="167155"/>
                  </a:lnTo>
                  <a:lnTo>
                    <a:pt x="1082040" y="221741"/>
                  </a:lnTo>
                  <a:lnTo>
                    <a:pt x="1077825" y="249549"/>
                  </a:lnTo>
                  <a:lnTo>
                    <a:pt x="1045627" y="301870"/>
                  </a:lnTo>
                  <a:lnTo>
                    <a:pt x="985116" y="348411"/>
                  </a:lnTo>
                  <a:lnTo>
                    <a:pt x="945510" y="368994"/>
                  </a:lnTo>
                  <a:lnTo>
                    <a:pt x="900346" y="387508"/>
                  </a:lnTo>
                  <a:lnTo>
                    <a:pt x="850131" y="403745"/>
                  </a:lnTo>
                  <a:lnTo>
                    <a:pt x="795371" y="417496"/>
                  </a:lnTo>
                  <a:lnTo>
                    <a:pt x="736573" y="428553"/>
                  </a:lnTo>
                  <a:lnTo>
                    <a:pt x="674244" y="436709"/>
                  </a:lnTo>
                  <a:lnTo>
                    <a:pt x="608891" y="441755"/>
                  </a:lnTo>
                  <a:lnTo>
                    <a:pt x="541020" y="443483"/>
                  </a:lnTo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5672" y="4850891"/>
              <a:ext cx="1082040" cy="443483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185672" y="4850891"/>
              <a:ext cx="1082040" cy="443865"/>
            </a:xfrm>
            <a:custGeom>
              <a:avLst/>
              <a:gdLst/>
              <a:ahLst/>
              <a:cxnLst/>
              <a:rect l="l" t="t" r="r" b="b"/>
              <a:pathLst>
                <a:path w="1082039" h="443864">
                  <a:moveTo>
                    <a:pt x="0" y="221741"/>
                  </a:moveTo>
                  <a:lnTo>
                    <a:pt x="16521" y="167155"/>
                  </a:lnTo>
                  <a:lnTo>
                    <a:pt x="63382" y="117516"/>
                  </a:lnTo>
                  <a:lnTo>
                    <a:pt x="96923" y="95072"/>
                  </a:lnTo>
                  <a:lnTo>
                    <a:pt x="136529" y="74489"/>
                  </a:lnTo>
                  <a:lnTo>
                    <a:pt x="181693" y="55975"/>
                  </a:lnTo>
                  <a:lnTo>
                    <a:pt x="231908" y="39738"/>
                  </a:lnTo>
                  <a:lnTo>
                    <a:pt x="286668" y="25987"/>
                  </a:lnTo>
                  <a:lnTo>
                    <a:pt x="345466" y="14930"/>
                  </a:lnTo>
                  <a:lnTo>
                    <a:pt x="407795" y="6774"/>
                  </a:lnTo>
                  <a:lnTo>
                    <a:pt x="473148" y="1728"/>
                  </a:lnTo>
                  <a:lnTo>
                    <a:pt x="541020" y="0"/>
                  </a:lnTo>
                  <a:lnTo>
                    <a:pt x="608891" y="1728"/>
                  </a:lnTo>
                  <a:lnTo>
                    <a:pt x="674244" y="6774"/>
                  </a:lnTo>
                  <a:lnTo>
                    <a:pt x="736573" y="14930"/>
                  </a:lnTo>
                  <a:lnTo>
                    <a:pt x="795371" y="25987"/>
                  </a:lnTo>
                  <a:lnTo>
                    <a:pt x="850131" y="39738"/>
                  </a:lnTo>
                  <a:lnTo>
                    <a:pt x="900346" y="55975"/>
                  </a:lnTo>
                  <a:lnTo>
                    <a:pt x="945510" y="74489"/>
                  </a:lnTo>
                  <a:lnTo>
                    <a:pt x="985116" y="95072"/>
                  </a:lnTo>
                  <a:lnTo>
                    <a:pt x="1018657" y="117516"/>
                  </a:lnTo>
                  <a:lnTo>
                    <a:pt x="1065518" y="167155"/>
                  </a:lnTo>
                  <a:lnTo>
                    <a:pt x="1082040" y="221741"/>
                  </a:lnTo>
                  <a:lnTo>
                    <a:pt x="1077825" y="249549"/>
                  </a:lnTo>
                  <a:lnTo>
                    <a:pt x="1045627" y="301870"/>
                  </a:lnTo>
                  <a:lnTo>
                    <a:pt x="985116" y="348411"/>
                  </a:lnTo>
                  <a:lnTo>
                    <a:pt x="945510" y="368994"/>
                  </a:lnTo>
                  <a:lnTo>
                    <a:pt x="900346" y="387508"/>
                  </a:lnTo>
                  <a:lnTo>
                    <a:pt x="850131" y="403745"/>
                  </a:lnTo>
                  <a:lnTo>
                    <a:pt x="795371" y="417496"/>
                  </a:lnTo>
                  <a:lnTo>
                    <a:pt x="736573" y="428553"/>
                  </a:lnTo>
                  <a:lnTo>
                    <a:pt x="674244" y="436709"/>
                  </a:lnTo>
                  <a:lnTo>
                    <a:pt x="608891" y="441755"/>
                  </a:lnTo>
                  <a:lnTo>
                    <a:pt x="541020" y="443483"/>
                  </a:lnTo>
                  <a:lnTo>
                    <a:pt x="473148" y="441755"/>
                  </a:lnTo>
                  <a:lnTo>
                    <a:pt x="407795" y="436709"/>
                  </a:lnTo>
                  <a:lnTo>
                    <a:pt x="345466" y="428553"/>
                  </a:lnTo>
                  <a:lnTo>
                    <a:pt x="286668" y="417496"/>
                  </a:lnTo>
                  <a:lnTo>
                    <a:pt x="231908" y="403745"/>
                  </a:lnTo>
                  <a:lnTo>
                    <a:pt x="181693" y="387508"/>
                  </a:lnTo>
                  <a:lnTo>
                    <a:pt x="136529" y="368994"/>
                  </a:lnTo>
                  <a:lnTo>
                    <a:pt x="96923" y="348411"/>
                  </a:lnTo>
                  <a:lnTo>
                    <a:pt x="63382" y="325967"/>
                  </a:lnTo>
                  <a:lnTo>
                    <a:pt x="16521" y="276328"/>
                  </a:lnTo>
                  <a:lnTo>
                    <a:pt x="0" y="221741"/>
                  </a:lnTo>
                  <a:close/>
                </a:path>
              </a:pathLst>
            </a:custGeom>
            <a:ln w="9143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459230" y="4783582"/>
            <a:ext cx="1812289" cy="823594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20" dirty="0">
                <a:latin typeface="Calibri"/>
                <a:cs typeface="Calibri"/>
              </a:rPr>
              <a:t>20%*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985"/>
              </a:spcBef>
            </a:pPr>
            <a:r>
              <a:rPr sz="1800" b="1" dirty="0">
                <a:latin typeface="Calibri"/>
                <a:cs typeface="Calibri"/>
              </a:rPr>
              <a:t>Personal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Health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007608" y="1109472"/>
            <a:ext cx="998219" cy="454659"/>
            <a:chOff x="6007608" y="1109472"/>
            <a:chExt cx="998219" cy="454659"/>
          </a:xfrm>
        </p:grpSpPr>
        <p:sp>
          <p:nvSpPr>
            <p:cNvPr id="62" name="object 62"/>
            <p:cNvSpPr/>
            <p:nvPr/>
          </p:nvSpPr>
          <p:spPr>
            <a:xfrm>
              <a:off x="6012180" y="1114044"/>
              <a:ext cx="989330" cy="445134"/>
            </a:xfrm>
            <a:custGeom>
              <a:avLst/>
              <a:gdLst/>
              <a:ahLst/>
              <a:cxnLst/>
              <a:rect l="l" t="t" r="r" b="b"/>
              <a:pathLst>
                <a:path w="989329" h="445134">
                  <a:moveTo>
                    <a:pt x="494538" y="445007"/>
                  </a:moveTo>
                  <a:lnTo>
                    <a:pt x="432494" y="443275"/>
                  </a:lnTo>
                  <a:lnTo>
                    <a:pt x="372752" y="438215"/>
                  </a:lnTo>
                  <a:lnTo>
                    <a:pt x="315777" y="430037"/>
                  </a:lnTo>
                  <a:lnTo>
                    <a:pt x="262030" y="418948"/>
                  </a:lnTo>
                  <a:lnTo>
                    <a:pt x="211975" y="405156"/>
                  </a:lnTo>
                  <a:lnTo>
                    <a:pt x="166075" y="388870"/>
                  </a:lnTo>
                  <a:lnTo>
                    <a:pt x="124792" y="370298"/>
                  </a:lnTo>
                  <a:lnTo>
                    <a:pt x="88590" y="349647"/>
                  </a:lnTo>
                  <a:lnTo>
                    <a:pt x="33281" y="302943"/>
                  </a:lnTo>
                  <a:lnTo>
                    <a:pt x="3852" y="250424"/>
                  </a:lnTo>
                  <a:lnTo>
                    <a:pt x="0" y="222503"/>
                  </a:lnTo>
                  <a:lnTo>
                    <a:pt x="3852" y="194583"/>
                  </a:lnTo>
                  <a:lnTo>
                    <a:pt x="33281" y="142064"/>
                  </a:lnTo>
                  <a:lnTo>
                    <a:pt x="88590" y="95360"/>
                  </a:lnTo>
                  <a:lnTo>
                    <a:pt x="124792" y="74709"/>
                  </a:lnTo>
                  <a:lnTo>
                    <a:pt x="166075" y="56137"/>
                  </a:lnTo>
                  <a:lnTo>
                    <a:pt x="211975" y="39851"/>
                  </a:lnTo>
                  <a:lnTo>
                    <a:pt x="262030" y="26059"/>
                  </a:lnTo>
                  <a:lnTo>
                    <a:pt x="315777" y="14970"/>
                  </a:lnTo>
                  <a:lnTo>
                    <a:pt x="372752" y="6792"/>
                  </a:lnTo>
                  <a:lnTo>
                    <a:pt x="432494" y="1732"/>
                  </a:lnTo>
                  <a:lnTo>
                    <a:pt x="494538" y="0"/>
                  </a:lnTo>
                </a:path>
                <a:path w="989329" h="445134">
                  <a:moveTo>
                    <a:pt x="494538" y="0"/>
                  </a:moveTo>
                  <a:lnTo>
                    <a:pt x="556581" y="1732"/>
                  </a:lnTo>
                  <a:lnTo>
                    <a:pt x="616323" y="6792"/>
                  </a:lnTo>
                  <a:lnTo>
                    <a:pt x="673298" y="14970"/>
                  </a:lnTo>
                  <a:lnTo>
                    <a:pt x="727045" y="26059"/>
                  </a:lnTo>
                  <a:lnTo>
                    <a:pt x="777100" y="39851"/>
                  </a:lnTo>
                  <a:lnTo>
                    <a:pt x="823000" y="56137"/>
                  </a:lnTo>
                  <a:lnTo>
                    <a:pt x="864283" y="74709"/>
                  </a:lnTo>
                  <a:lnTo>
                    <a:pt x="900485" y="95360"/>
                  </a:lnTo>
                  <a:lnTo>
                    <a:pt x="955794" y="142064"/>
                  </a:lnTo>
                  <a:lnTo>
                    <a:pt x="985223" y="194583"/>
                  </a:lnTo>
                  <a:lnTo>
                    <a:pt x="989076" y="222503"/>
                  </a:lnTo>
                  <a:lnTo>
                    <a:pt x="985223" y="250424"/>
                  </a:lnTo>
                  <a:lnTo>
                    <a:pt x="955794" y="302943"/>
                  </a:lnTo>
                  <a:lnTo>
                    <a:pt x="900485" y="349647"/>
                  </a:lnTo>
                  <a:lnTo>
                    <a:pt x="864283" y="370298"/>
                  </a:lnTo>
                  <a:lnTo>
                    <a:pt x="823000" y="388870"/>
                  </a:lnTo>
                  <a:lnTo>
                    <a:pt x="777100" y="405156"/>
                  </a:lnTo>
                  <a:lnTo>
                    <a:pt x="727045" y="418948"/>
                  </a:lnTo>
                  <a:lnTo>
                    <a:pt x="673298" y="430037"/>
                  </a:lnTo>
                  <a:lnTo>
                    <a:pt x="616323" y="438215"/>
                  </a:lnTo>
                  <a:lnTo>
                    <a:pt x="556581" y="443275"/>
                  </a:lnTo>
                  <a:lnTo>
                    <a:pt x="494538" y="445007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12180" y="1114044"/>
              <a:ext cx="989076" cy="445007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012180" y="1114044"/>
              <a:ext cx="989330" cy="445134"/>
            </a:xfrm>
            <a:custGeom>
              <a:avLst/>
              <a:gdLst/>
              <a:ahLst/>
              <a:cxnLst/>
              <a:rect l="l" t="t" r="r" b="b"/>
              <a:pathLst>
                <a:path w="989329" h="445134">
                  <a:moveTo>
                    <a:pt x="0" y="222503"/>
                  </a:moveTo>
                  <a:lnTo>
                    <a:pt x="15100" y="167701"/>
                  </a:lnTo>
                  <a:lnTo>
                    <a:pt x="57932" y="117881"/>
                  </a:lnTo>
                  <a:lnTo>
                    <a:pt x="124792" y="74709"/>
                  </a:lnTo>
                  <a:lnTo>
                    <a:pt x="166075" y="56137"/>
                  </a:lnTo>
                  <a:lnTo>
                    <a:pt x="211975" y="39851"/>
                  </a:lnTo>
                  <a:lnTo>
                    <a:pt x="262030" y="26059"/>
                  </a:lnTo>
                  <a:lnTo>
                    <a:pt x="315777" y="14970"/>
                  </a:lnTo>
                  <a:lnTo>
                    <a:pt x="372752" y="6792"/>
                  </a:lnTo>
                  <a:lnTo>
                    <a:pt x="432494" y="1732"/>
                  </a:lnTo>
                  <a:lnTo>
                    <a:pt x="494538" y="0"/>
                  </a:lnTo>
                  <a:lnTo>
                    <a:pt x="556581" y="1732"/>
                  </a:lnTo>
                  <a:lnTo>
                    <a:pt x="616323" y="6792"/>
                  </a:lnTo>
                  <a:lnTo>
                    <a:pt x="673298" y="14970"/>
                  </a:lnTo>
                  <a:lnTo>
                    <a:pt x="727045" y="26059"/>
                  </a:lnTo>
                  <a:lnTo>
                    <a:pt x="777100" y="39851"/>
                  </a:lnTo>
                  <a:lnTo>
                    <a:pt x="823000" y="56137"/>
                  </a:lnTo>
                  <a:lnTo>
                    <a:pt x="864283" y="74709"/>
                  </a:lnTo>
                  <a:lnTo>
                    <a:pt x="900485" y="95360"/>
                  </a:lnTo>
                  <a:lnTo>
                    <a:pt x="955794" y="142064"/>
                  </a:lnTo>
                  <a:lnTo>
                    <a:pt x="985223" y="194583"/>
                  </a:lnTo>
                  <a:lnTo>
                    <a:pt x="989076" y="222503"/>
                  </a:lnTo>
                  <a:lnTo>
                    <a:pt x="985223" y="250424"/>
                  </a:lnTo>
                  <a:lnTo>
                    <a:pt x="955794" y="302943"/>
                  </a:lnTo>
                  <a:lnTo>
                    <a:pt x="900485" y="349647"/>
                  </a:lnTo>
                  <a:lnTo>
                    <a:pt x="864283" y="370298"/>
                  </a:lnTo>
                  <a:lnTo>
                    <a:pt x="823000" y="388870"/>
                  </a:lnTo>
                  <a:lnTo>
                    <a:pt x="777100" y="405156"/>
                  </a:lnTo>
                  <a:lnTo>
                    <a:pt x="727045" y="418948"/>
                  </a:lnTo>
                  <a:lnTo>
                    <a:pt x="673298" y="430037"/>
                  </a:lnTo>
                  <a:lnTo>
                    <a:pt x="616323" y="438215"/>
                  </a:lnTo>
                  <a:lnTo>
                    <a:pt x="556581" y="443275"/>
                  </a:lnTo>
                  <a:lnTo>
                    <a:pt x="494538" y="445007"/>
                  </a:lnTo>
                  <a:lnTo>
                    <a:pt x="432494" y="443275"/>
                  </a:lnTo>
                  <a:lnTo>
                    <a:pt x="372752" y="438215"/>
                  </a:lnTo>
                  <a:lnTo>
                    <a:pt x="315777" y="430037"/>
                  </a:lnTo>
                  <a:lnTo>
                    <a:pt x="262030" y="418948"/>
                  </a:lnTo>
                  <a:lnTo>
                    <a:pt x="211975" y="405156"/>
                  </a:lnTo>
                  <a:lnTo>
                    <a:pt x="166075" y="388870"/>
                  </a:lnTo>
                  <a:lnTo>
                    <a:pt x="124792" y="370298"/>
                  </a:lnTo>
                  <a:lnTo>
                    <a:pt x="88590" y="349647"/>
                  </a:lnTo>
                  <a:lnTo>
                    <a:pt x="33281" y="302943"/>
                  </a:lnTo>
                  <a:lnTo>
                    <a:pt x="3852" y="250424"/>
                  </a:lnTo>
                  <a:lnTo>
                    <a:pt x="0" y="222503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272276" y="1171447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&lt;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2%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AF54474B-579B-4270-9A74-C4D674B353E7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69" name="Rectangle 68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Global</a:t>
            </a:r>
            <a:r>
              <a:rPr spc="-100" dirty="0"/>
              <a:t> </a:t>
            </a:r>
            <a:r>
              <a:rPr dirty="0"/>
              <a:t>Spending</a:t>
            </a:r>
            <a:r>
              <a:rPr spc="-105" dirty="0"/>
              <a:t> </a:t>
            </a:r>
            <a:r>
              <a:rPr dirty="0"/>
              <a:t>on</a:t>
            </a:r>
            <a:r>
              <a:rPr spc="-85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4034" y="6170167"/>
            <a:ext cx="208661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dirty="0">
                <a:latin typeface="Calibri"/>
                <a:cs typeface="Calibri"/>
              </a:rPr>
              <a:t>Source</a:t>
            </a:r>
            <a:r>
              <a:rPr sz="800" dirty="0">
                <a:latin typeface="Calibri"/>
                <a:cs typeface="Calibri"/>
              </a:rPr>
              <a:t>:</a:t>
            </a:r>
            <a:r>
              <a:rPr sz="800" spc="140" dirty="0">
                <a:latin typeface="Calibri"/>
                <a:cs typeface="Calibri"/>
              </a:rPr>
              <a:t> </a:t>
            </a:r>
            <a:r>
              <a:rPr sz="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https://iot-analytics.com/iot-market-</a:t>
            </a:r>
            <a:r>
              <a:rPr sz="8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size/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452" y="1053083"/>
            <a:ext cx="8776716" cy="460552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0B3D749-1351-44E3-9C95-5462EEDE8249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8" name="Rectangle 7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Smart</a:t>
            </a:r>
            <a:r>
              <a:rPr spc="-105" dirty="0"/>
              <a:t> </a:t>
            </a:r>
            <a:r>
              <a:rPr spc="-20" dirty="0"/>
              <a:t>City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4276" y="998219"/>
            <a:ext cx="7424928" cy="53218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86788" y="6318300"/>
            <a:ext cx="5344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Times New Roman"/>
                <a:cs typeface="Times New Roman"/>
              </a:rPr>
              <a:t>Source</a:t>
            </a:r>
            <a:r>
              <a:rPr sz="1000" spc="-35" dirty="0">
                <a:latin typeface="Times New Roman"/>
                <a:cs typeface="Times New Roman"/>
              </a:rPr>
              <a:t>:</a:t>
            </a:r>
            <a:r>
              <a:rPr sz="1000" spc="355" dirty="0">
                <a:latin typeface="Times New Roman"/>
                <a:cs typeface="Times New Roman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https://depositphotos.com/126025652/stock-illustration-smart-city-concept-and-internet.html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A1FB2B5-9D86-4B04-A5DA-D3D336050A82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8" name="Rectangle 7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6551" y="1080516"/>
            <a:ext cx="7786370" cy="5100955"/>
            <a:chOff x="606551" y="1080516"/>
            <a:chExt cx="7786370" cy="51009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1123" y="1085088"/>
              <a:ext cx="7776972" cy="50916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1123" y="1085088"/>
              <a:ext cx="7777480" cy="5092065"/>
            </a:xfrm>
            <a:custGeom>
              <a:avLst/>
              <a:gdLst/>
              <a:ahLst/>
              <a:cxnLst/>
              <a:rect l="l" t="t" r="r" b="b"/>
              <a:pathLst>
                <a:path w="7777480" h="5092065">
                  <a:moveTo>
                    <a:pt x="0" y="5091684"/>
                  </a:moveTo>
                  <a:lnTo>
                    <a:pt x="7776972" y="5091684"/>
                  </a:lnTo>
                  <a:lnTo>
                    <a:pt x="7776972" y="0"/>
                  </a:lnTo>
                  <a:lnTo>
                    <a:pt x="0" y="0"/>
                  </a:lnTo>
                  <a:lnTo>
                    <a:pt x="0" y="5091684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903" y="1175004"/>
              <a:ext cx="7505700" cy="48859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Smart</a:t>
            </a:r>
            <a:r>
              <a:rPr spc="-45" dirty="0"/>
              <a:t> </a:t>
            </a:r>
            <a:r>
              <a:rPr spc="-20" dirty="0"/>
              <a:t>Home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D38422F-F487-441B-993B-1810960E9070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618540" y="6236614"/>
            <a:ext cx="81934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Times New Roman"/>
                <a:cs typeface="Times New Roman"/>
              </a:rPr>
              <a:t>Source</a:t>
            </a:r>
            <a:r>
              <a:rPr sz="1000" spc="-35" dirty="0">
                <a:latin typeface="Times New Roman"/>
                <a:cs typeface="Times New Roman"/>
              </a:rPr>
              <a:t>:</a:t>
            </a:r>
            <a:r>
              <a:rPr sz="1000" spc="165" dirty="0">
                <a:latin typeface="Times New Roman"/>
                <a:cs typeface="Times New Roman"/>
              </a:rPr>
              <a:t> 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https://medium.com/@globalindnews/north-america-accounted-for-major-share-in-the-global-smart-home-healthcare-market-</a:t>
            </a:r>
            <a:r>
              <a:rPr sz="10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in-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2015-cc9cc1974ac5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Smart</a:t>
            </a:r>
            <a:r>
              <a:rPr spc="-45" dirty="0"/>
              <a:t> </a:t>
            </a:r>
            <a:r>
              <a:rPr spc="-10" dirty="0"/>
              <a:t>Healthcare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567" y="981455"/>
            <a:ext cx="7272528" cy="52181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27221" y="6271056"/>
            <a:ext cx="1823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Times New Roman"/>
                <a:cs typeface="Times New Roman"/>
              </a:rPr>
              <a:t>Source</a:t>
            </a:r>
            <a:r>
              <a:rPr sz="1000" spc="-35" dirty="0">
                <a:latin typeface="Times New Roman"/>
                <a:cs typeface="Times New Roman"/>
              </a:rPr>
              <a:t>: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http://iot.fit-foxconn.com/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36A0B22-DF43-41FF-8570-A43E13E745E6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8" name="Rectangle 7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Industrial</a:t>
            </a:r>
            <a:r>
              <a:rPr spc="-175" dirty="0"/>
              <a:t> </a:t>
            </a:r>
            <a:r>
              <a:rPr spc="-25" dirty="0"/>
              <a:t>IoT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80" y="1054143"/>
            <a:ext cx="8942154" cy="50881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50895" y="6302679"/>
            <a:ext cx="33286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35" dirty="0">
                <a:latin typeface="Times New Roman"/>
                <a:cs typeface="Times New Roman"/>
              </a:rPr>
              <a:t>Source</a:t>
            </a:r>
            <a:r>
              <a:rPr sz="1000" spc="-35" dirty="0">
                <a:latin typeface="Times New Roman"/>
                <a:cs typeface="Times New Roman"/>
              </a:rPr>
              <a:t>: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https://www.winmate.com/Solutions/Solutions_IoT.asp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6396424-09BA-424C-B522-15A90CAC742B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8" name="Rectangle 7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Connected</a:t>
            </a:r>
            <a:r>
              <a:rPr spc="-225" dirty="0"/>
              <a:t> </a:t>
            </a:r>
            <a:r>
              <a:rPr spc="-20" dirty="0"/>
              <a:t>Cars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96" y="1085088"/>
            <a:ext cx="6105144" cy="54345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32552" y="5897981"/>
            <a:ext cx="3373120" cy="38163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405"/>
              </a:spcBef>
            </a:pPr>
            <a:r>
              <a:rPr sz="1300" b="1" spc="-40" dirty="0">
                <a:latin typeface="Times New Roman"/>
                <a:cs typeface="Times New Roman"/>
              </a:rPr>
              <a:t>Source</a:t>
            </a:r>
            <a:r>
              <a:rPr sz="1300" spc="-40" dirty="0">
                <a:latin typeface="Times New Roman"/>
                <a:cs typeface="Times New Roman"/>
              </a:rPr>
              <a:t>: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Calibri"/>
                <a:cs typeface="Calibri"/>
              </a:rPr>
              <a:t>Vehicular</a:t>
            </a:r>
            <a:r>
              <a:rPr sz="1300" dirty="0">
                <a:latin typeface="Calibri"/>
                <a:cs typeface="Calibri"/>
              </a:rPr>
              <a:t> K.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Ziadi,</a:t>
            </a:r>
            <a:r>
              <a:rPr sz="1300" spc="-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M.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Rajarajan,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“Internet: </a:t>
            </a:r>
            <a:r>
              <a:rPr sz="1300" dirty="0">
                <a:latin typeface="Calibri"/>
                <a:cs typeface="Calibri"/>
              </a:rPr>
              <a:t>Security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&amp;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Privacy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Challenges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and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Opportunities”,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2552" y="6256121"/>
            <a:ext cx="242824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30"/>
              </a:lnSpc>
            </a:pPr>
            <a:r>
              <a:rPr sz="1300" i="1" dirty="0">
                <a:latin typeface="Calibri"/>
                <a:cs typeface="Calibri"/>
              </a:rPr>
              <a:t>Future</a:t>
            </a:r>
            <a:r>
              <a:rPr sz="1300" i="1" spc="-45" dirty="0">
                <a:latin typeface="Calibri"/>
                <a:cs typeface="Calibri"/>
              </a:rPr>
              <a:t> </a:t>
            </a:r>
            <a:r>
              <a:rPr sz="1300" i="1" dirty="0">
                <a:latin typeface="Calibri"/>
                <a:cs typeface="Calibri"/>
              </a:rPr>
              <a:t>Internet</a:t>
            </a:r>
            <a:r>
              <a:rPr sz="1300" i="1" spc="-3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2015,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7(3),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257-</a:t>
            </a:r>
            <a:r>
              <a:rPr sz="1300" spc="-20" dirty="0">
                <a:latin typeface="Calibri"/>
                <a:cs typeface="Calibri"/>
              </a:rPr>
              <a:t>275.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1CE1417-DC01-4BE8-93DB-C5F54D6AF163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9" name="Rectangle 8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Google’s</a:t>
            </a:r>
            <a:r>
              <a:rPr spc="-140" dirty="0"/>
              <a:t> </a:t>
            </a:r>
            <a:r>
              <a:rPr spc="-10" dirty="0"/>
              <a:t>Self-</a:t>
            </a:r>
            <a:r>
              <a:rPr dirty="0"/>
              <a:t>Driving</a:t>
            </a:r>
            <a:r>
              <a:rPr spc="-135" dirty="0"/>
              <a:t> </a:t>
            </a:r>
            <a:r>
              <a:rPr spc="-25" dirty="0"/>
              <a:t>Car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591055"/>
            <a:ext cx="7620000" cy="42854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55085" y="6302070"/>
            <a:ext cx="17856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35" dirty="0">
                <a:latin typeface="Times New Roman"/>
                <a:cs typeface="Times New Roman"/>
              </a:rPr>
              <a:t>Source</a:t>
            </a:r>
            <a:r>
              <a:rPr sz="1000" spc="-35" dirty="0">
                <a:latin typeface="Times New Roman"/>
                <a:cs typeface="Times New Roman"/>
              </a:rPr>
              <a:t>: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https://www.google.com/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8413AAB-4715-4524-A29B-961079F10ACF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8" name="Rectangle 7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Smart</a:t>
            </a:r>
            <a:r>
              <a:rPr spc="-45" dirty="0"/>
              <a:t> </a:t>
            </a:r>
            <a:r>
              <a:rPr spc="-10" dirty="0"/>
              <a:t>Agriculture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" y="1232916"/>
            <a:ext cx="8708136" cy="4465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28469" y="6270066"/>
            <a:ext cx="359346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5"/>
              </a:lnSpc>
            </a:pPr>
            <a:r>
              <a:rPr sz="1000" b="1" spc="-35" dirty="0">
                <a:latin typeface="Times New Roman"/>
                <a:cs typeface="Times New Roman"/>
              </a:rPr>
              <a:t>Source</a:t>
            </a:r>
            <a:r>
              <a:rPr sz="1000" spc="-35" dirty="0">
                <a:latin typeface="Times New Roman"/>
                <a:cs typeface="Times New Roman"/>
              </a:rPr>
              <a:t>: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https://in.pinterest.com/pin/515380751093603767/?lp=true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067223F-6004-4EF2-A77C-01D27B7C2DBA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8" name="Rectangle 7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80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spc="-20" dirty="0"/>
              <a:t>IoT?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6847" y="983578"/>
            <a:ext cx="8288020" cy="308229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327660" indent="-314960">
              <a:lnSpc>
                <a:spcPct val="100000"/>
              </a:lnSpc>
              <a:spcBef>
                <a:spcPts val="1230"/>
              </a:spcBef>
              <a:buClr>
                <a:srgbClr val="4F81BC"/>
              </a:buClr>
              <a:buSzPct val="97916"/>
              <a:buFont typeface="Wingdings"/>
              <a:buChar char=""/>
              <a:tabLst>
                <a:tab pos="327660" algn="l"/>
              </a:tabLst>
            </a:pPr>
            <a:r>
              <a:rPr sz="2400" dirty="0">
                <a:latin typeface="Times New Roman"/>
                <a:cs typeface="Times New Roman"/>
              </a:rPr>
              <a:t>Internet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Things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(IoT)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130" dirty="0">
                <a:solidFill>
                  <a:srgbClr val="C00000"/>
                </a:solidFill>
                <a:latin typeface="Times New Roman"/>
                <a:cs typeface="Times New Roman"/>
              </a:rPr>
              <a:t>network</a:t>
            </a:r>
            <a:r>
              <a:rPr sz="2400" b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160" dirty="0">
                <a:solidFill>
                  <a:srgbClr val="C00000"/>
                </a:solidFill>
                <a:latin typeface="Times New Roman"/>
                <a:cs typeface="Times New Roman"/>
              </a:rPr>
              <a:t>smart</a:t>
            </a:r>
            <a:r>
              <a:rPr sz="24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105" dirty="0">
                <a:solidFill>
                  <a:srgbClr val="C00000"/>
                </a:solidFill>
                <a:latin typeface="Times New Roman"/>
                <a:cs typeface="Times New Roman"/>
              </a:rPr>
              <a:t>physical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objects</a:t>
            </a:r>
            <a:endParaRPr sz="2400" dirty="0">
              <a:latin typeface="Times New Roman"/>
              <a:cs typeface="Times New Roman"/>
            </a:endParaRPr>
          </a:p>
          <a:p>
            <a:pPr marL="395605" lvl="1" indent="-182245">
              <a:lnSpc>
                <a:spcPct val="100000"/>
              </a:lnSpc>
              <a:spcBef>
                <a:spcPts val="850"/>
              </a:spcBef>
              <a:buClr>
                <a:srgbClr val="4F81BC"/>
              </a:buClr>
              <a:buFont typeface="Wingdings"/>
              <a:buChar char=""/>
              <a:tabLst>
                <a:tab pos="395605" algn="l"/>
              </a:tabLst>
            </a:pPr>
            <a:r>
              <a:rPr sz="1800" spc="-45" dirty="0">
                <a:latin typeface="Times New Roman"/>
                <a:cs typeface="Times New Roman"/>
              </a:rPr>
              <a:t>physical </a:t>
            </a:r>
            <a:r>
              <a:rPr sz="1800" spc="-25" dirty="0">
                <a:latin typeface="Times New Roman"/>
                <a:cs typeface="Times New Roman"/>
              </a:rPr>
              <a:t>objects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(e.g.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devices,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vehicles,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buildings,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etc.)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embedded</a:t>
            </a:r>
            <a:r>
              <a:rPr sz="1800" spc="-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65" dirty="0">
                <a:solidFill>
                  <a:srgbClr val="0000FF"/>
                </a:solidFill>
                <a:latin typeface="Times New Roman"/>
                <a:cs typeface="Times New Roman"/>
              </a:rPr>
              <a:t>with</a:t>
            </a:r>
            <a:r>
              <a:rPr sz="18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sensors/actuators,</a:t>
            </a:r>
            <a:endParaRPr sz="1800" dirty="0">
              <a:latin typeface="Times New Roman"/>
              <a:cs typeface="Times New Roman"/>
            </a:endParaRPr>
          </a:p>
          <a:p>
            <a:pPr marL="39624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computation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unit,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memory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unit,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power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source,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network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connectivity,</a:t>
            </a:r>
            <a:endParaRPr sz="1800" dirty="0">
              <a:latin typeface="Times New Roman"/>
              <a:cs typeface="Times New Roman"/>
            </a:endParaRPr>
          </a:p>
          <a:p>
            <a:pPr marL="395605" lvl="1" indent="-182245">
              <a:lnSpc>
                <a:spcPct val="100000"/>
              </a:lnSpc>
              <a:spcBef>
                <a:spcPts val="994"/>
              </a:spcBef>
              <a:buClr>
                <a:srgbClr val="4F81BC"/>
              </a:buClr>
              <a:buFont typeface="Wingdings"/>
              <a:buChar char=""/>
              <a:tabLst>
                <a:tab pos="395605" algn="l"/>
              </a:tabLst>
            </a:pPr>
            <a:r>
              <a:rPr sz="1800" spc="-50" dirty="0">
                <a:latin typeface="Times New Roman"/>
                <a:cs typeface="Times New Roman"/>
              </a:rPr>
              <a:t>which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enables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physical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object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0000FF"/>
                </a:solidFill>
                <a:latin typeface="Times New Roman"/>
                <a:cs typeface="Times New Roman"/>
              </a:rPr>
              <a:t>collect</a:t>
            </a:r>
            <a:r>
              <a:rPr sz="1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and</a:t>
            </a:r>
            <a:r>
              <a:rPr sz="18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0000FF"/>
                </a:solidFill>
                <a:latin typeface="Times New Roman"/>
                <a:cs typeface="Times New Roman"/>
              </a:rPr>
              <a:t>exchange</a:t>
            </a:r>
            <a:r>
              <a:rPr sz="18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data</a:t>
            </a:r>
            <a:r>
              <a:rPr sz="1800" spc="-10" dirty="0">
                <a:latin typeface="Times New Roman"/>
                <a:cs typeface="Times New Roman"/>
              </a:rPr>
              <a:t>,</a:t>
            </a:r>
            <a:endParaRPr sz="1800" dirty="0">
              <a:latin typeface="Times New Roman"/>
              <a:cs typeface="Times New Roman"/>
            </a:endParaRPr>
          </a:p>
          <a:p>
            <a:pPr marL="395605" lvl="1" indent="-182245">
              <a:lnSpc>
                <a:spcPct val="100000"/>
              </a:lnSpc>
              <a:spcBef>
                <a:spcPts val="994"/>
              </a:spcBef>
              <a:buClr>
                <a:srgbClr val="4F81BC"/>
              </a:buClr>
              <a:buFont typeface="Wingdings"/>
              <a:buChar char=""/>
              <a:tabLst>
                <a:tab pos="395605" algn="l"/>
              </a:tabLst>
            </a:pPr>
            <a:r>
              <a:rPr sz="1800" spc="-45" dirty="0">
                <a:solidFill>
                  <a:srgbClr val="0000FF"/>
                </a:solidFill>
                <a:latin typeface="Times New Roman"/>
                <a:cs typeface="Times New Roman"/>
              </a:rPr>
              <a:t>analyze</a:t>
            </a:r>
            <a:r>
              <a:rPr sz="18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collected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extract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new </a:t>
            </a:r>
            <a:r>
              <a:rPr sz="1800" spc="-45" dirty="0">
                <a:latin typeface="Times New Roman"/>
                <a:cs typeface="Times New Roman"/>
              </a:rPr>
              <a:t>insight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respond</a:t>
            </a:r>
            <a:r>
              <a:rPr sz="18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accordingly.</a:t>
            </a:r>
            <a:endParaRPr sz="18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15"/>
              </a:spcBef>
              <a:buClr>
                <a:srgbClr val="4F81BC"/>
              </a:buClr>
              <a:buFont typeface="Wingdings"/>
              <a:buChar char=""/>
            </a:pPr>
            <a:endParaRPr sz="1800" dirty="0">
              <a:latin typeface="Times New Roman"/>
              <a:cs typeface="Times New Roman"/>
            </a:endParaRPr>
          </a:p>
          <a:p>
            <a:pPr marL="251460" indent="-247650">
              <a:lnSpc>
                <a:spcPct val="100000"/>
              </a:lnSpc>
              <a:spcBef>
                <a:spcPts val="5"/>
              </a:spcBef>
              <a:buClr>
                <a:srgbClr val="4F81BC"/>
              </a:buClr>
              <a:buSzPct val="97916"/>
              <a:buFont typeface="Wingdings"/>
              <a:buChar char=""/>
              <a:tabLst>
                <a:tab pos="251460" algn="l"/>
              </a:tabLst>
            </a:pPr>
            <a:r>
              <a:rPr sz="2400" dirty="0">
                <a:latin typeface="Times New Roman"/>
                <a:cs typeface="Times New Roman"/>
              </a:rPr>
              <a:t>Goal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IoT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is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“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connect</a:t>
            </a:r>
            <a:r>
              <a:rPr sz="24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24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unconnected</a:t>
            </a:r>
            <a:r>
              <a:rPr sz="2400" spc="-10" dirty="0">
                <a:latin typeface="Times New Roman"/>
                <a:cs typeface="Times New Roman"/>
              </a:rPr>
              <a:t>”</a:t>
            </a:r>
            <a:endParaRPr sz="2400" dirty="0">
              <a:latin typeface="Times New Roman"/>
              <a:cs typeface="Times New Roman"/>
            </a:endParaRPr>
          </a:p>
          <a:p>
            <a:pPr marL="452755" lvl="1" indent="-239395">
              <a:lnSpc>
                <a:spcPct val="100000"/>
              </a:lnSpc>
              <a:spcBef>
                <a:spcPts val="440"/>
              </a:spcBef>
              <a:buClr>
                <a:srgbClr val="4F81BC"/>
              </a:buClr>
              <a:buFont typeface="Wingdings"/>
              <a:buChar char=""/>
              <a:tabLst>
                <a:tab pos="452755" algn="l"/>
              </a:tabLst>
            </a:pPr>
            <a:r>
              <a:rPr sz="1800" spc="-25" dirty="0">
                <a:latin typeface="Times New Roman"/>
                <a:cs typeface="Times New Roman"/>
              </a:rPr>
              <a:t>“Things”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“objects”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that</a:t>
            </a:r>
            <a:r>
              <a:rPr sz="18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Times New Roman"/>
                <a:cs typeface="Times New Roman"/>
              </a:rPr>
              <a:t>were</a:t>
            </a:r>
            <a:r>
              <a:rPr sz="1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not</a:t>
            </a:r>
            <a:r>
              <a:rPr sz="1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supposed</a:t>
            </a:r>
            <a:r>
              <a:rPr sz="1800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be</a:t>
            </a:r>
            <a:r>
              <a:rPr sz="18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connected</a:t>
            </a:r>
            <a:r>
              <a:rPr sz="18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Internet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3555" y="4889093"/>
            <a:ext cx="3686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70" dirty="0">
                <a:latin typeface="Times New Roman"/>
                <a:cs typeface="Times New Roman"/>
              </a:rPr>
              <a:t>IoT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0000FF"/>
                </a:solidFill>
                <a:latin typeface="Times New Roman"/>
                <a:cs typeface="Times New Roman"/>
              </a:rPr>
              <a:t>technology</a:t>
            </a:r>
            <a:r>
              <a:rPr sz="20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transition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traditional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networks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8616" y="4448555"/>
            <a:ext cx="3485388" cy="192938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568EB5B6-6EE0-4024-AB14-390A8D0FF679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9" name="Rectangle 8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Livestock</a:t>
            </a:r>
            <a:r>
              <a:rPr spc="-195" dirty="0"/>
              <a:t> </a:t>
            </a:r>
            <a:r>
              <a:rPr spc="-10" dirty="0"/>
              <a:t>Management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567" y="1053083"/>
            <a:ext cx="6841235" cy="50977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34742" y="6236614"/>
            <a:ext cx="36861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35" dirty="0">
                <a:latin typeface="Times New Roman"/>
                <a:cs typeface="Times New Roman"/>
              </a:rPr>
              <a:t>Source</a:t>
            </a:r>
            <a:r>
              <a:rPr sz="1000" spc="-35" dirty="0">
                <a:latin typeface="Times New Roman"/>
                <a:cs typeface="Times New Roman"/>
              </a:rPr>
              <a:t>:</a:t>
            </a:r>
            <a:r>
              <a:rPr sz="1000" spc="330" dirty="0">
                <a:latin typeface="Times New Roman"/>
                <a:cs typeface="Times New Roman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https://data-flair.training/blogs/iot-applications-in-agriculture/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01E394A2-EECB-44C3-B9C2-401C764660D6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7" name="object 7"/>
          <p:cNvSpPr txBox="1"/>
          <p:nvPr/>
        </p:nvSpPr>
        <p:spPr>
          <a:xfrm>
            <a:off x="8426957" y="6628892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20</a:t>
            </a:fld>
            <a:endParaRPr lang="en-IN" spc="-25" dirty="0"/>
          </a:p>
        </p:txBody>
      </p:sp>
      <p:sp>
        <p:nvSpPr>
          <p:cNvPr id="9" name="Rectangle 8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Many</a:t>
            </a:r>
            <a:r>
              <a:rPr spc="-145" dirty="0"/>
              <a:t> </a:t>
            </a:r>
            <a:r>
              <a:rPr dirty="0"/>
              <a:t>More</a:t>
            </a:r>
            <a:r>
              <a:rPr spc="-155" dirty="0"/>
              <a:t> </a:t>
            </a:r>
            <a:r>
              <a:rPr spc="-25" dirty="0"/>
              <a:t>….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928" y="981460"/>
            <a:ext cx="7966918" cy="54832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43473" y="6000941"/>
            <a:ext cx="3260090" cy="3924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ct val="77000"/>
              </a:lnSpc>
              <a:spcBef>
                <a:spcPts val="484"/>
              </a:spcBef>
            </a:pPr>
            <a:r>
              <a:rPr sz="1300" b="1" spc="-40" dirty="0">
                <a:latin typeface="Times New Roman"/>
                <a:cs typeface="Times New Roman"/>
              </a:rPr>
              <a:t>Source</a:t>
            </a:r>
            <a:r>
              <a:rPr sz="1300" spc="-40" dirty="0">
                <a:latin typeface="Times New Roman"/>
                <a:cs typeface="Times New Roman"/>
              </a:rPr>
              <a:t>: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65" dirty="0">
                <a:latin typeface="Times New Roman"/>
                <a:cs typeface="Times New Roman"/>
              </a:rPr>
              <a:t>Rajiv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Ranjan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50" i="1" spc="-10" dirty="0">
                <a:latin typeface="Times New Roman"/>
                <a:cs typeface="Times New Roman"/>
              </a:rPr>
              <a:t>et.</a:t>
            </a:r>
            <a:r>
              <a:rPr sz="1350" i="1" spc="-5" dirty="0">
                <a:latin typeface="Times New Roman"/>
                <a:cs typeface="Times New Roman"/>
              </a:rPr>
              <a:t> </a:t>
            </a:r>
            <a:r>
              <a:rPr sz="1350" i="1" spc="-65" dirty="0">
                <a:latin typeface="Times New Roman"/>
                <a:cs typeface="Times New Roman"/>
              </a:rPr>
              <a:t>al.,</a:t>
            </a:r>
            <a:r>
              <a:rPr sz="1350" i="1" spc="-15" dirty="0">
                <a:latin typeface="Times New Roman"/>
                <a:cs typeface="Times New Roman"/>
              </a:rPr>
              <a:t> </a:t>
            </a:r>
            <a:r>
              <a:rPr sz="1300" spc="-30" dirty="0">
                <a:latin typeface="Times New Roman"/>
                <a:cs typeface="Times New Roman"/>
              </a:rPr>
              <a:t>“Integrating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IoT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Data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Science” </a:t>
            </a:r>
            <a:r>
              <a:rPr sz="1350" i="1" dirty="0">
                <a:latin typeface="Times New Roman"/>
                <a:cs typeface="Times New Roman"/>
              </a:rPr>
              <a:t>IEEE</a:t>
            </a:r>
            <a:r>
              <a:rPr sz="1350" i="1" spc="-15" dirty="0">
                <a:latin typeface="Times New Roman"/>
                <a:cs typeface="Times New Roman"/>
              </a:rPr>
              <a:t> </a:t>
            </a:r>
            <a:r>
              <a:rPr sz="1350" i="1" spc="-20" dirty="0">
                <a:latin typeface="Times New Roman"/>
                <a:cs typeface="Times New Roman"/>
              </a:rPr>
              <a:t>Cloud</a:t>
            </a:r>
            <a:r>
              <a:rPr sz="1350" i="1" spc="-25" dirty="0">
                <a:latin typeface="Times New Roman"/>
                <a:cs typeface="Times New Roman"/>
              </a:rPr>
              <a:t> </a:t>
            </a:r>
            <a:r>
              <a:rPr sz="1350" i="1" spc="-30" dirty="0">
                <a:latin typeface="Times New Roman"/>
                <a:cs typeface="Times New Roman"/>
              </a:rPr>
              <a:t>Computing</a:t>
            </a:r>
            <a:r>
              <a:rPr sz="1300" spc="-30" dirty="0">
                <a:latin typeface="Times New Roman"/>
                <a:cs typeface="Times New Roman"/>
              </a:rPr>
              <a:t>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2018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FD39E44-09BC-4B73-9B3B-61B4CDEEE4D4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8" name="Rectangle 7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Main</a:t>
            </a:r>
            <a:r>
              <a:rPr spc="-95" dirty="0"/>
              <a:t> </a:t>
            </a:r>
            <a:r>
              <a:rPr spc="-10" dirty="0"/>
              <a:t>Challenges</a:t>
            </a:r>
            <a:r>
              <a:rPr spc="-75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spc="-25" dirty="0"/>
              <a:t>IoT</a:t>
            </a:r>
          </a:p>
        </p:txBody>
      </p:sp>
      <p:sp>
        <p:nvSpPr>
          <p:cNvPr id="3" name="object 3"/>
          <p:cNvSpPr/>
          <p:nvPr/>
        </p:nvSpPr>
        <p:spPr>
          <a:xfrm>
            <a:off x="2387345" y="1439417"/>
            <a:ext cx="2171700" cy="922019"/>
          </a:xfrm>
          <a:custGeom>
            <a:avLst/>
            <a:gdLst/>
            <a:ahLst/>
            <a:cxnLst/>
            <a:rect l="l" t="t" r="r" b="b"/>
            <a:pathLst>
              <a:path w="2171700" h="922019">
                <a:moveTo>
                  <a:pt x="0" y="922019"/>
                </a:moveTo>
                <a:lnTo>
                  <a:pt x="2171700" y="922019"/>
                </a:lnTo>
                <a:lnTo>
                  <a:pt x="2171700" y="0"/>
                </a:lnTo>
                <a:lnTo>
                  <a:pt x="0" y="0"/>
                </a:lnTo>
                <a:lnTo>
                  <a:pt x="0" y="922019"/>
                </a:lnTo>
                <a:close/>
              </a:path>
            </a:pathLst>
          </a:custGeom>
          <a:ln w="25907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65323" y="1454658"/>
            <a:ext cx="19843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25" dirty="0">
                <a:latin typeface="Times New Roman"/>
                <a:cs typeface="Times New Roman"/>
              </a:rPr>
              <a:t>millions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devices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form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40" dirty="0">
                <a:latin typeface="Times New Roman"/>
                <a:cs typeface="Times New Roman"/>
              </a:rPr>
              <a:t>IoT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58439" y="1123188"/>
            <a:ext cx="873760" cy="378460"/>
            <a:chOff x="2758439" y="1123188"/>
            <a:chExt cx="873760" cy="3784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3011" y="1127760"/>
              <a:ext cx="864108" cy="3688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63011" y="1127760"/>
              <a:ext cx="864235" cy="368935"/>
            </a:xfrm>
            <a:custGeom>
              <a:avLst/>
              <a:gdLst/>
              <a:ahLst/>
              <a:cxnLst/>
              <a:rect l="l" t="t" r="r" b="b"/>
              <a:pathLst>
                <a:path w="864235" h="368934">
                  <a:moveTo>
                    <a:pt x="0" y="368808"/>
                  </a:moveTo>
                  <a:lnTo>
                    <a:pt x="864108" y="368808"/>
                  </a:lnTo>
                  <a:lnTo>
                    <a:pt x="864108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922769" y="1439417"/>
            <a:ext cx="2124710" cy="1199515"/>
          </a:xfrm>
          <a:custGeom>
            <a:avLst/>
            <a:gdLst/>
            <a:ahLst/>
            <a:cxnLst/>
            <a:rect l="l" t="t" r="r" b="b"/>
            <a:pathLst>
              <a:path w="2124709" h="1199514">
                <a:moveTo>
                  <a:pt x="0" y="1199388"/>
                </a:moveTo>
                <a:lnTo>
                  <a:pt x="2124455" y="1199388"/>
                </a:lnTo>
                <a:lnTo>
                  <a:pt x="2124455" y="0"/>
                </a:lnTo>
                <a:lnTo>
                  <a:pt x="0" y="0"/>
                </a:lnTo>
                <a:lnTo>
                  <a:pt x="0" y="1199388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02271" y="1454658"/>
            <a:ext cx="188213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50" dirty="0">
                <a:latin typeface="Times New Roman"/>
                <a:cs typeface="Times New Roman"/>
              </a:rPr>
              <a:t>“things”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becomes </a:t>
            </a:r>
            <a:r>
              <a:rPr sz="1800" dirty="0">
                <a:latin typeface="Times New Roman"/>
                <a:cs typeface="Times New Roman"/>
              </a:rPr>
              <a:t>connected,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so </a:t>
            </a:r>
            <a:r>
              <a:rPr sz="1800" spc="-35" dirty="0">
                <a:latin typeface="Times New Roman"/>
                <a:cs typeface="Times New Roman"/>
              </a:rPr>
              <a:t>security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becomes complex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23759" y="1123188"/>
            <a:ext cx="1049020" cy="378460"/>
            <a:chOff x="7223759" y="1123188"/>
            <a:chExt cx="1049020" cy="37846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8331" y="1127760"/>
              <a:ext cx="1039368" cy="36880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228331" y="1127760"/>
              <a:ext cx="1039494" cy="368935"/>
            </a:xfrm>
            <a:custGeom>
              <a:avLst/>
              <a:gdLst/>
              <a:ahLst/>
              <a:cxnLst/>
              <a:rect l="l" t="t" r="r" b="b"/>
              <a:pathLst>
                <a:path w="1039495" h="368934">
                  <a:moveTo>
                    <a:pt x="0" y="368808"/>
                  </a:moveTo>
                  <a:lnTo>
                    <a:pt x="1039368" y="368808"/>
                  </a:lnTo>
                  <a:lnTo>
                    <a:pt x="1039368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232904" y="1145794"/>
            <a:ext cx="103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Security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763261" y="1439417"/>
            <a:ext cx="2016760" cy="1199515"/>
          </a:xfrm>
          <a:custGeom>
            <a:avLst/>
            <a:gdLst/>
            <a:ahLst/>
            <a:cxnLst/>
            <a:rect l="l" t="t" r="r" b="b"/>
            <a:pathLst>
              <a:path w="2016759" h="1199514">
                <a:moveTo>
                  <a:pt x="0" y="1199388"/>
                </a:moveTo>
                <a:lnTo>
                  <a:pt x="2016251" y="1199388"/>
                </a:lnTo>
                <a:lnTo>
                  <a:pt x="2016251" y="0"/>
                </a:lnTo>
                <a:lnTo>
                  <a:pt x="0" y="0"/>
                </a:lnTo>
                <a:lnTo>
                  <a:pt x="0" y="1199388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41875" y="1454658"/>
            <a:ext cx="16713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71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50" dirty="0">
                <a:latin typeface="Times New Roman"/>
                <a:cs typeface="Times New Roman"/>
              </a:rPr>
              <a:t>which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personal data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share </a:t>
            </a:r>
            <a:r>
              <a:rPr sz="1800" spc="-60" dirty="0">
                <a:latin typeface="Times New Roman"/>
                <a:cs typeface="Times New Roman"/>
              </a:rPr>
              <a:t>with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whom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20" dirty="0">
                <a:latin typeface="Times New Roman"/>
                <a:cs typeface="Times New Roman"/>
              </a:rPr>
              <a:t>how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control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19471" y="1123188"/>
            <a:ext cx="1071880" cy="378460"/>
            <a:chOff x="4919471" y="1123188"/>
            <a:chExt cx="1071880" cy="37846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4043" y="1127760"/>
              <a:ext cx="1062227" cy="36880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924043" y="1127760"/>
              <a:ext cx="1062355" cy="368935"/>
            </a:xfrm>
            <a:custGeom>
              <a:avLst/>
              <a:gdLst/>
              <a:ahLst/>
              <a:cxnLst/>
              <a:rect l="l" t="t" r="r" b="b"/>
              <a:pathLst>
                <a:path w="1062354" h="368934">
                  <a:moveTo>
                    <a:pt x="0" y="368808"/>
                  </a:moveTo>
                  <a:lnTo>
                    <a:pt x="1062227" y="368808"/>
                  </a:lnTo>
                  <a:lnTo>
                    <a:pt x="1062227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397002" y="3658361"/>
            <a:ext cx="4239895" cy="923925"/>
          </a:xfrm>
          <a:custGeom>
            <a:avLst/>
            <a:gdLst/>
            <a:ahLst/>
            <a:cxnLst/>
            <a:rect l="l" t="t" r="r" b="b"/>
            <a:pathLst>
              <a:path w="4239895" h="923925">
                <a:moveTo>
                  <a:pt x="0" y="923544"/>
                </a:moveTo>
                <a:lnTo>
                  <a:pt x="4239768" y="923544"/>
                </a:lnTo>
                <a:lnTo>
                  <a:pt x="4239768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4370" y="3674745"/>
            <a:ext cx="39471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30" dirty="0">
                <a:latin typeface="Times New Roman"/>
                <a:cs typeface="Times New Roman"/>
              </a:rPr>
              <a:t>Devices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should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remain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Internet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years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High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network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latency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6468" y="3076955"/>
            <a:ext cx="1684020" cy="655320"/>
            <a:chOff x="696468" y="3076955"/>
            <a:chExt cx="1684020" cy="65532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1040" y="3081527"/>
              <a:ext cx="1674876" cy="64617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01040" y="3081527"/>
              <a:ext cx="1675130" cy="646430"/>
            </a:xfrm>
            <a:custGeom>
              <a:avLst/>
              <a:gdLst/>
              <a:ahLst/>
              <a:cxnLst/>
              <a:rect l="l" t="t" r="r" b="b"/>
              <a:pathLst>
                <a:path w="1675130" h="646429">
                  <a:moveTo>
                    <a:pt x="0" y="646176"/>
                  </a:moveTo>
                  <a:lnTo>
                    <a:pt x="1674876" y="646176"/>
                  </a:lnTo>
                  <a:lnTo>
                    <a:pt x="1674876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05612" y="3100196"/>
            <a:ext cx="16662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2197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Power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79448" y="4783835"/>
            <a:ext cx="5794375" cy="1472565"/>
            <a:chOff x="1679448" y="4783835"/>
            <a:chExt cx="5794375" cy="1472565"/>
          </a:xfrm>
        </p:grpSpPr>
        <p:sp>
          <p:nvSpPr>
            <p:cNvPr id="26" name="object 26"/>
            <p:cNvSpPr/>
            <p:nvPr/>
          </p:nvSpPr>
          <p:spPr>
            <a:xfrm>
              <a:off x="1692402" y="5043677"/>
              <a:ext cx="5768340" cy="1199515"/>
            </a:xfrm>
            <a:custGeom>
              <a:avLst/>
              <a:gdLst/>
              <a:ahLst/>
              <a:cxnLst/>
              <a:rect l="l" t="t" r="r" b="b"/>
              <a:pathLst>
                <a:path w="5768340" h="1199514">
                  <a:moveTo>
                    <a:pt x="0" y="1199388"/>
                  </a:moveTo>
                  <a:lnTo>
                    <a:pt x="5768340" y="1199388"/>
                  </a:lnTo>
                  <a:lnTo>
                    <a:pt x="5768340" y="0"/>
                  </a:lnTo>
                  <a:lnTo>
                    <a:pt x="0" y="0"/>
                  </a:lnTo>
                  <a:lnTo>
                    <a:pt x="0" y="1199388"/>
                  </a:lnTo>
                  <a:close/>
                </a:path>
              </a:pathLst>
            </a:custGeom>
            <a:ln w="25908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3727" y="4788407"/>
              <a:ext cx="1674876" cy="36880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443727" y="4788407"/>
              <a:ext cx="1675130" cy="368935"/>
            </a:xfrm>
            <a:custGeom>
              <a:avLst/>
              <a:gdLst/>
              <a:ahLst/>
              <a:cxnLst/>
              <a:rect l="l" t="t" r="r" b="b"/>
              <a:pathLst>
                <a:path w="1675129" h="368935">
                  <a:moveTo>
                    <a:pt x="0" y="368807"/>
                  </a:moveTo>
                  <a:lnTo>
                    <a:pt x="1674876" y="368807"/>
                  </a:lnTo>
                  <a:lnTo>
                    <a:pt x="1674876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770633" y="4806137"/>
            <a:ext cx="5343525" cy="137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1440" algn="r">
              <a:lnSpc>
                <a:spcPts val="2075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Interoperability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075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35" dirty="0">
                <a:latin typeface="Times New Roman"/>
                <a:cs typeface="Times New Roman"/>
              </a:rPr>
              <a:t>various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protocol,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various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architecture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55" dirty="0">
                <a:latin typeface="Times New Roman"/>
                <a:cs typeface="Times New Roman"/>
              </a:rPr>
              <a:t>unavailability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standardized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platform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20" dirty="0">
                <a:latin typeface="Times New Roman"/>
                <a:cs typeface="Times New Roman"/>
              </a:rPr>
              <a:t>different</a:t>
            </a:r>
            <a:r>
              <a:rPr sz="1800" spc="-30" dirty="0">
                <a:latin typeface="Times New Roman"/>
                <a:cs typeface="Times New Roman"/>
              </a:rPr>
              <a:t> technology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leads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interoperability </a:t>
            </a:r>
            <a:r>
              <a:rPr sz="1800" spc="-10" dirty="0">
                <a:latin typeface="Times New Roman"/>
                <a:cs typeface="Times New Roman"/>
              </a:rPr>
              <a:t>issue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imes New Roman"/>
                <a:cs typeface="Times New Roman"/>
              </a:rPr>
              <a:t>Recent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IoT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standards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minimizing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this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problem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8965" y="1439417"/>
            <a:ext cx="2170430" cy="923925"/>
          </a:xfrm>
          <a:custGeom>
            <a:avLst/>
            <a:gdLst/>
            <a:ahLst/>
            <a:cxnLst/>
            <a:rect l="l" t="t" r="r" b="b"/>
            <a:pathLst>
              <a:path w="2170430" h="923925">
                <a:moveTo>
                  <a:pt x="0" y="923543"/>
                </a:moveTo>
                <a:lnTo>
                  <a:pt x="2170176" y="923543"/>
                </a:lnTo>
                <a:lnTo>
                  <a:pt x="2170176" y="0"/>
                </a:lnTo>
                <a:lnTo>
                  <a:pt x="0" y="0"/>
                </a:lnTo>
                <a:lnTo>
                  <a:pt x="0" y="923543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21920" y="1455801"/>
            <a:ext cx="21443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3220" algn="l"/>
              </a:tabLst>
            </a:pPr>
            <a:r>
              <a:rPr sz="1800" spc="-10" dirty="0">
                <a:latin typeface="Times New Roman"/>
                <a:cs typeface="Times New Roman"/>
              </a:rPr>
              <a:t>Limited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resources</a:t>
            </a:r>
            <a:endParaRPr sz="1800">
              <a:latin typeface="Times New Roman"/>
              <a:cs typeface="Times New Roman"/>
            </a:endParaRPr>
          </a:p>
          <a:p>
            <a:pPr marL="363220" marR="304165" indent="-287020">
              <a:lnSpc>
                <a:spcPct val="100000"/>
              </a:lnSpc>
              <a:buFont typeface="Arial MT"/>
              <a:buChar char="•"/>
              <a:tabLst>
                <a:tab pos="363220" algn="l"/>
              </a:tabLst>
            </a:pPr>
            <a:r>
              <a:rPr sz="1800" spc="-10" dirty="0">
                <a:latin typeface="Times New Roman"/>
                <a:cs typeface="Times New Roman"/>
              </a:rPr>
              <a:t>Limited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types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of </a:t>
            </a:r>
            <a:r>
              <a:rPr sz="1800" spc="-10" dirty="0">
                <a:latin typeface="Times New Roman"/>
                <a:cs typeface="Times New Roman"/>
              </a:rPr>
              <a:t>sensors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65175" y="1114044"/>
            <a:ext cx="1000125" cy="378460"/>
            <a:chOff x="265175" y="1114044"/>
            <a:chExt cx="1000125" cy="378460"/>
          </a:xfrm>
        </p:grpSpPr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747" y="1118616"/>
              <a:ext cx="990600" cy="36880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69747" y="1118616"/>
              <a:ext cx="990600" cy="368935"/>
            </a:xfrm>
            <a:custGeom>
              <a:avLst/>
              <a:gdLst/>
              <a:ahLst/>
              <a:cxnLst/>
              <a:rect l="l" t="t" r="r" b="b"/>
              <a:pathLst>
                <a:path w="990600" h="368934">
                  <a:moveTo>
                    <a:pt x="0" y="368808"/>
                  </a:moveTo>
                  <a:lnTo>
                    <a:pt x="990600" y="368808"/>
                  </a:lnTo>
                  <a:lnTo>
                    <a:pt x="990600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47878" y="1145794"/>
            <a:ext cx="5362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7615" algn="l"/>
                <a:tab pos="4667885" algn="l"/>
              </a:tabLst>
            </a:pPr>
            <a:r>
              <a:rPr sz="2700" b="1" spc="-15" baseline="3086" dirty="0">
                <a:solidFill>
                  <a:srgbClr val="FFFFFF"/>
                </a:solidFill>
                <a:latin typeface="Calibri"/>
                <a:cs typeface="Calibri"/>
              </a:rPr>
              <a:t>Sensors</a:t>
            </a:r>
            <a:r>
              <a:rPr sz="2700" b="1" baseline="3086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b="1" spc="-20" dirty="0">
                <a:solidFill>
                  <a:srgbClr val="FFFFFF"/>
                </a:solidFill>
                <a:latin typeface="Calibri"/>
                <a:cs typeface="Calibri"/>
              </a:rPr>
              <a:t>Scale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Privacy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796790" y="3656838"/>
            <a:ext cx="4239895" cy="923925"/>
          </a:xfrm>
          <a:custGeom>
            <a:avLst/>
            <a:gdLst/>
            <a:ahLst/>
            <a:cxnLst/>
            <a:rect l="l" t="t" r="r" b="b"/>
            <a:pathLst>
              <a:path w="4239895" h="923925">
                <a:moveTo>
                  <a:pt x="0" y="923544"/>
                </a:moveTo>
                <a:lnTo>
                  <a:pt x="4239768" y="923544"/>
                </a:lnTo>
                <a:lnTo>
                  <a:pt x="4239768" y="0"/>
                </a:lnTo>
                <a:lnTo>
                  <a:pt x="0" y="0"/>
                </a:lnTo>
                <a:lnTo>
                  <a:pt x="0" y="923544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875403" y="3672967"/>
            <a:ext cx="40671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55" dirty="0">
                <a:latin typeface="Times New Roman"/>
                <a:cs typeface="Times New Roman"/>
              </a:rPr>
              <a:t>massive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amount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sensor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20" dirty="0">
                <a:latin typeface="Times New Roman"/>
                <a:cs typeface="Times New Roman"/>
              </a:rPr>
              <a:t>different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sources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various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forms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30" dirty="0">
                <a:latin typeface="Times New Roman"/>
                <a:cs typeface="Times New Roman"/>
              </a:rPr>
              <a:t>extract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intelligence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heaps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data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096255" y="3075432"/>
            <a:ext cx="1684020" cy="655320"/>
            <a:chOff x="5096255" y="3075432"/>
            <a:chExt cx="1684020" cy="655320"/>
          </a:xfrm>
        </p:grpSpPr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0827" y="3080004"/>
              <a:ext cx="1674876" cy="64617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100827" y="3080004"/>
              <a:ext cx="1675130" cy="646430"/>
            </a:xfrm>
            <a:custGeom>
              <a:avLst/>
              <a:gdLst/>
              <a:ahLst/>
              <a:cxnLst/>
              <a:rect l="l" t="t" r="r" b="b"/>
              <a:pathLst>
                <a:path w="1675129" h="646429">
                  <a:moveTo>
                    <a:pt x="0" y="646176"/>
                  </a:moveTo>
                  <a:lnTo>
                    <a:pt x="1674876" y="646176"/>
                  </a:lnTo>
                  <a:lnTo>
                    <a:pt x="1674876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105400" y="3098419"/>
            <a:ext cx="16662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 marR="23558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Big</a:t>
            </a:r>
            <a:r>
              <a:rPr sz="18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33A7AA1-09E8-4E1A-9B49-986068639836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45" name="Rectangle 44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Lessons</a:t>
            </a:r>
            <a:r>
              <a:rPr spc="-125" dirty="0"/>
              <a:t> </a:t>
            </a:r>
            <a:r>
              <a:rPr spc="-10" dirty="0"/>
              <a:t>Learned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B91D437-44C0-4F56-8440-870E34D985F2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22375" y="1440002"/>
            <a:ext cx="7096759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Learned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about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what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IoT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4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Learned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genesis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IoT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4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Understand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benefits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IoT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4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Learned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about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market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share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IoT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40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Understand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real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world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IoT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45"/>
              </a:spcBef>
              <a:buFont typeface="Wingdings"/>
              <a:buChar char="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Understand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various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challenges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IoT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implementation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facing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755" y="4167632"/>
            <a:ext cx="792924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Figures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slide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materials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taken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Books:</a:t>
            </a:r>
            <a:endParaRPr sz="1800">
              <a:latin typeface="Calibri"/>
              <a:cs typeface="Calibri"/>
            </a:endParaRPr>
          </a:p>
          <a:p>
            <a:pPr marL="405765" marR="340360" indent="-34290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405765" algn="l"/>
                <a:tab pos="457834" algn="l"/>
              </a:tabLst>
            </a:pPr>
            <a:r>
              <a:rPr sz="1800" dirty="0">
                <a:latin typeface="Calibri"/>
                <a:cs typeface="Calibri"/>
              </a:rPr>
              <a:t>	David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Hanes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et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al.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“</a:t>
            </a:r>
            <a:r>
              <a:rPr sz="1800" b="1" dirty="0">
                <a:latin typeface="Calibri"/>
                <a:cs typeface="Calibri"/>
              </a:rPr>
              <a:t>IoT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Fundamentals: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Networking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Technologies,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Protocols,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Cases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Internet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Things</a:t>
            </a:r>
            <a:r>
              <a:rPr sz="1800" spc="-20" dirty="0">
                <a:latin typeface="Calibri"/>
                <a:cs typeface="Calibri"/>
              </a:rPr>
              <a:t>”,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baseline="25462" dirty="0">
                <a:latin typeface="Calibri"/>
                <a:cs typeface="Calibri"/>
              </a:rPr>
              <a:t>st</a:t>
            </a:r>
            <a:r>
              <a:rPr sz="1800" spc="172" baseline="25462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Edition,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2018,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Pearson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India.</a:t>
            </a:r>
            <a:endParaRPr sz="1800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405765" algn="l"/>
              </a:tabLst>
            </a:pPr>
            <a:r>
              <a:rPr sz="1800" dirty="0">
                <a:latin typeface="Calibri"/>
                <a:cs typeface="Calibri"/>
              </a:rPr>
              <a:t>Mayur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Ramgir,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“</a:t>
            </a:r>
            <a:r>
              <a:rPr sz="1800" b="1" dirty="0">
                <a:latin typeface="Calibri"/>
                <a:cs typeface="Calibri"/>
              </a:rPr>
              <a:t>Internet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Things: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Architecture,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Implementation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Security</a:t>
            </a:r>
            <a:r>
              <a:rPr sz="1800" spc="-10" dirty="0">
                <a:latin typeface="Calibri"/>
                <a:cs typeface="Calibri"/>
              </a:rPr>
              <a:t>”,</a:t>
            </a:r>
            <a:endParaRPr sz="1800">
              <a:latin typeface="Calibri"/>
              <a:cs typeface="Calibri"/>
            </a:endParaRPr>
          </a:p>
          <a:p>
            <a:pPr marL="40576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</a:t>
            </a:r>
            <a:r>
              <a:rPr sz="1800" baseline="25462" dirty="0">
                <a:latin typeface="Calibri"/>
                <a:cs typeface="Calibri"/>
              </a:rPr>
              <a:t>st</a:t>
            </a:r>
            <a:r>
              <a:rPr sz="1800" spc="157" baseline="25462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Edition,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2020,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Pearson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India.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5604" y="2514710"/>
            <a:ext cx="1401567" cy="14149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A7C0A2B-19E7-4D22-821F-8F68AC0C448D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7" name="Rectangle 6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2FE8892-9B44-47F9-A667-474A2F0C1F1F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014476"/>
            <a:ext cx="7946390" cy="4466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25" dirty="0">
                <a:latin typeface="Times New Roman"/>
                <a:cs typeface="Times New Roman"/>
              </a:rPr>
              <a:t>Unifications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technologies:</a:t>
            </a:r>
            <a:endParaRPr sz="2000">
              <a:latin typeface="Times New Roman"/>
              <a:cs typeface="Times New Roman"/>
            </a:endParaRPr>
          </a:p>
          <a:p>
            <a:pPr marL="756285" lvl="1" indent="-34290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756285" algn="l"/>
              </a:tabLst>
            </a:pPr>
            <a:r>
              <a:rPr sz="1700" dirty="0">
                <a:latin typeface="Times New Roman"/>
                <a:cs typeface="Times New Roman"/>
              </a:rPr>
              <a:t>Embedded</a:t>
            </a:r>
            <a:r>
              <a:rPr sz="1700" spc="15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systems,</a:t>
            </a:r>
            <a:endParaRPr sz="1700">
              <a:latin typeface="Times New Roman"/>
              <a:cs typeface="Times New Roman"/>
            </a:endParaRPr>
          </a:p>
          <a:p>
            <a:pPr marL="756285" lvl="1" indent="-342900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700" spc="-40" dirty="0">
                <a:latin typeface="Times New Roman"/>
                <a:cs typeface="Times New Roman"/>
              </a:rPr>
              <a:t>Low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power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70" dirty="0">
                <a:latin typeface="Times New Roman"/>
                <a:cs typeface="Times New Roman"/>
              </a:rPr>
              <a:t>low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rate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network,</a:t>
            </a:r>
            <a:endParaRPr sz="1700">
              <a:latin typeface="Times New Roman"/>
              <a:cs typeface="Times New Roman"/>
            </a:endParaRPr>
          </a:p>
          <a:p>
            <a:pPr marL="756285" lvl="1" indent="-342900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700" spc="-10" dirty="0">
                <a:latin typeface="Times New Roman"/>
                <a:cs typeface="Times New Roman"/>
              </a:rPr>
              <a:t>Internet,</a:t>
            </a:r>
            <a:endParaRPr sz="1700">
              <a:latin typeface="Times New Roman"/>
              <a:cs typeface="Times New Roman"/>
            </a:endParaRPr>
          </a:p>
          <a:p>
            <a:pPr marL="756285" lvl="1" indent="-342900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700" spc="-70" dirty="0">
                <a:latin typeface="Times New Roman"/>
                <a:cs typeface="Times New Roman"/>
              </a:rPr>
              <a:t>Big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data,</a:t>
            </a:r>
            <a:endParaRPr sz="1700">
              <a:latin typeface="Times New Roman"/>
              <a:cs typeface="Times New Roman"/>
            </a:endParaRPr>
          </a:p>
          <a:p>
            <a:pPr marL="756285" lvl="1" indent="-342900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700" dirty="0">
                <a:latin typeface="Times New Roman"/>
                <a:cs typeface="Times New Roman"/>
              </a:rPr>
              <a:t>Data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analytics,</a:t>
            </a:r>
            <a:endParaRPr sz="1700">
              <a:latin typeface="Times New Roman"/>
              <a:cs typeface="Times New Roman"/>
            </a:endParaRPr>
          </a:p>
          <a:p>
            <a:pPr marL="756285" lvl="1" indent="-342900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700" dirty="0">
                <a:latin typeface="Times New Roman"/>
                <a:cs typeface="Times New Roman"/>
              </a:rPr>
              <a:t>Cloud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computing,</a:t>
            </a:r>
            <a:endParaRPr sz="1700">
              <a:latin typeface="Times New Roman"/>
              <a:cs typeface="Times New Roman"/>
            </a:endParaRPr>
          </a:p>
          <a:p>
            <a:pPr marL="756285" lvl="1" indent="-342900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700" dirty="0">
                <a:latin typeface="Times New Roman"/>
                <a:cs typeface="Times New Roman"/>
              </a:rPr>
              <a:t>Edge</a:t>
            </a:r>
            <a:r>
              <a:rPr sz="1700" spc="-10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Intelligence</a:t>
            </a:r>
            <a:endParaRPr sz="1700">
              <a:latin typeface="Times New Roman"/>
              <a:cs typeface="Times New Roman"/>
            </a:endParaRPr>
          </a:p>
          <a:p>
            <a:pPr marL="756285" lvl="1" indent="-342900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700" spc="-45" dirty="0">
                <a:latin typeface="Times New Roman"/>
                <a:cs typeface="Times New Roman"/>
              </a:rPr>
              <a:t>Software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defined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networks,</a:t>
            </a:r>
            <a:endParaRPr sz="1700">
              <a:latin typeface="Times New Roman"/>
              <a:cs typeface="Times New Roman"/>
            </a:endParaRPr>
          </a:p>
          <a:p>
            <a:pPr marL="756285" lvl="1" indent="-342900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700" spc="-10" dirty="0">
                <a:latin typeface="Times New Roman"/>
                <a:cs typeface="Times New Roman"/>
              </a:rPr>
              <a:t>Network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data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security</a:t>
            </a:r>
            <a:endParaRPr sz="1700">
              <a:latin typeface="Times New Roman"/>
              <a:cs typeface="Times New Roman"/>
            </a:endParaRPr>
          </a:p>
          <a:p>
            <a:pPr marL="756285" lvl="1" indent="-342900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700" spc="-20" dirty="0">
                <a:latin typeface="Times New Roman"/>
                <a:cs typeface="Times New Roman"/>
              </a:rPr>
              <a:t>Etc.</a:t>
            </a:r>
            <a:endParaRPr sz="17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 MT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Times New Roman"/>
                <a:cs typeface="Times New Roman"/>
              </a:rPr>
              <a:t>Alternate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Definition: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2000">
              <a:latin typeface="Times New Roman"/>
              <a:cs typeface="Times New Roman"/>
            </a:endParaRPr>
          </a:p>
          <a:p>
            <a:pPr marL="413384" marR="5080">
              <a:lnSpc>
                <a:spcPct val="80000"/>
              </a:lnSpc>
              <a:spcBef>
                <a:spcPts val="5"/>
              </a:spcBef>
            </a:pPr>
            <a:r>
              <a:rPr sz="1700" dirty="0">
                <a:latin typeface="Times New Roman"/>
                <a:cs typeface="Times New Roman"/>
              </a:rPr>
              <a:t>“The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Internet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Things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(IoT)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45" dirty="0">
                <a:latin typeface="Times New Roman"/>
                <a:cs typeface="Times New Roman"/>
              </a:rPr>
              <a:t>is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0033CC"/>
                </a:solidFill>
                <a:latin typeface="Times New Roman"/>
                <a:cs typeface="Times New Roman"/>
              </a:rPr>
              <a:t>network</a:t>
            </a:r>
            <a:r>
              <a:rPr sz="1700" spc="-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sz="1700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700" spc="-40" dirty="0">
                <a:solidFill>
                  <a:srgbClr val="0033CC"/>
                </a:solidFill>
                <a:latin typeface="Times New Roman"/>
                <a:cs typeface="Times New Roman"/>
              </a:rPr>
              <a:t>physical</a:t>
            </a:r>
            <a:r>
              <a:rPr sz="1700" spc="-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700" spc="-25" dirty="0">
                <a:solidFill>
                  <a:srgbClr val="0033CC"/>
                </a:solidFill>
                <a:latin typeface="Times New Roman"/>
                <a:cs typeface="Times New Roman"/>
              </a:rPr>
              <a:t>objects </a:t>
            </a:r>
            <a:r>
              <a:rPr sz="1700" dirty="0">
                <a:latin typeface="Times New Roman"/>
                <a:cs typeface="Times New Roman"/>
              </a:rPr>
              <a:t>that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contain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embedded </a:t>
            </a:r>
            <a:r>
              <a:rPr sz="1700" spc="-30" dirty="0">
                <a:latin typeface="Times New Roman"/>
                <a:cs typeface="Times New Roman"/>
              </a:rPr>
              <a:t>technology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C00000"/>
                </a:solidFill>
                <a:latin typeface="Times New Roman"/>
                <a:cs typeface="Times New Roman"/>
              </a:rPr>
              <a:t>communicate</a:t>
            </a:r>
            <a:r>
              <a:rPr sz="17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C00000"/>
                </a:solidFill>
                <a:latin typeface="Times New Roman"/>
                <a:cs typeface="Times New Roman"/>
              </a:rPr>
              <a:t>sense</a:t>
            </a:r>
            <a:r>
              <a:rPr sz="17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C00000"/>
                </a:solidFill>
                <a:latin typeface="Times New Roman"/>
                <a:cs typeface="Times New Roman"/>
              </a:rPr>
              <a:t>interact</a:t>
            </a:r>
            <a:r>
              <a:rPr sz="17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700" spc="-65" dirty="0">
                <a:latin typeface="Times New Roman"/>
                <a:cs typeface="Times New Roman"/>
              </a:rPr>
              <a:t>with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their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internal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35" dirty="0">
                <a:latin typeface="Times New Roman"/>
                <a:cs typeface="Times New Roman"/>
              </a:rPr>
              <a:t>states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or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external environment.”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–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Gartner</a:t>
            </a:r>
            <a:r>
              <a:rPr sz="1700" spc="-10" dirty="0">
                <a:latin typeface="Times New Roman"/>
                <a:cs typeface="Times New Roman"/>
              </a:rPr>
              <a:t> Research*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8509" y="6115303"/>
            <a:ext cx="6870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*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https://www.gartner.com/en/information-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technology/glossary/internet-of-things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Brief</a:t>
            </a:r>
            <a:r>
              <a:rPr spc="-114" dirty="0"/>
              <a:t> </a:t>
            </a:r>
            <a:r>
              <a:rPr dirty="0"/>
              <a:t>History</a:t>
            </a:r>
            <a:r>
              <a:rPr spc="-7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25" dirty="0"/>
              <a:t>IoT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F78B426-2A5C-4BBD-9006-6C4978DEC2EB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54000" y="1069340"/>
            <a:ext cx="8552815" cy="504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366395" indent="-34353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31800" algn="l"/>
              </a:tabLst>
            </a:pPr>
            <a:r>
              <a:rPr sz="1800" spc="55" dirty="0">
                <a:latin typeface="Times New Roman"/>
                <a:cs typeface="Times New Roman"/>
              </a:rPr>
              <a:t>The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term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"</a:t>
            </a:r>
            <a:r>
              <a:rPr sz="1800" spc="-25" dirty="0">
                <a:solidFill>
                  <a:srgbClr val="0033CC"/>
                </a:solidFill>
                <a:latin typeface="Times New Roman"/>
                <a:cs typeface="Times New Roman"/>
              </a:rPr>
              <a:t>Internet</a:t>
            </a:r>
            <a:r>
              <a:rPr sz="1800" spc="-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sz="1800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800" spc="-85" dirty="0">
                <a:solidFill>
                  <a:srgbClr val="0033CC"/>
                </a:solidFill>
                <a:latin typeface="Times New Roman"/>
                <a:cs typeface="Times New Roman"/>
              </a:rPr>
              <a:t>things</a:t>
            </a:r>
            <a:r>
              <a:rPr sz="1800" spc="-85" dirty="0">
                <a:latin typeface="Times New Roman"/>
                <a:cs typeface="Times New Roman"/>
              </a:rPr>
              <a:t>"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was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likely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coined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C00000"/>
                </a:solidFill>
                <a:latin typeface="Times New Roman"/>
                <a:cs typeface="Times New Roman"/>
              </a:rPr>
              <a:t>Kevin</a:t>
            </a:r>
            <a:r>
              <a:rPr sz="18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C00000"/>
                </a:solidFill>
                <a:latin typeface="Times New Roman"/>
                <a:cs typeface="Times New Roman"/>
              </a:rPr>
              <a:t>Ashton</a:t>
            </a:r>
            <a:r>
              <a:rPr sz="1800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Procter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4" dirty="0">
                <a:latin typeface="Times New Roman"/>
                <a:cs typeface="Times New Roman"/>
              </a:rPr>
              <a:t>&amp;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Gamble, </a:t>
            </a:r>
            <a:r>
              <a:rPr sz="1800" dirty="0">
                <a:latin typeface="Times New Roman"/>
                <a:cs typeface="Times New Roman"/>
              </a:rPr>
              <a:t>later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MIT's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Auto-</a:t>
            </a:r>
            <a:r>
              <a:rPr sz="1800" spc="65" dirty="0">
                <a:latin typeface="Times New Roman"/>
                <a:cs typeface="Times New Roman"/>
              </a:rPr>
              <a:t>ID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Center,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in </a:t>
            </a:r>
            <a:r>
              <a:rPr sz="1800" b="1" spc="-10" dirty="0">
                <a:latin typeface="Times New Roman"/>
                <a:cs typeface="Times New Roman"/>
              </a:rPr>
              <a:t>1999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832485" marR="93980" lvl="1" indent="-287020">
              <a:lnSpc>
                <a:spcPct val="100000"/>
              </a:lnSpc>
              <a:spcBef>
                <a:spcPts val="360"/>
              </a:spcBef>
              <a:buFont typeface="Wingdings"/>
              <a:buChar char=""/>
              <a:tabLst>
                <a:tab pos="832485" algn="l"/>
              </a:tabLst>
            </a:pPr>
            <a:r>
              <a:rPr sz="1400" dirty="0">
                <a:latin typeface="Times New Roman"/>
                <a:cs typeface="Times New Roman"/>
              </a:rPr>
              <a:t>“In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20</a:t>
            </a:r>
            <a:r>
              <a:rPr sz="1350" baseline="24691" dirty="0">
                <a:latin typeface="Times New Roman"/>
                <a:cs typeface="Times New Roman"/>
              </a:rPr>
              <a:t>th</a:t>
            </a:r>
            <a:r>
              <a:rPr sz="1350" spc="127" baseline="24691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century,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33CC"/>
                </a:solidFill>
                <a:latin typeface="Times New Roman"/>
                <a:cs typeface="Times New Roman"/>
              </a:rPr>
              <a:t>computers</a:t>
            </a:r>
            <a:r>
              <a:rPr sz="1400" spc="-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33CC"/>
                </a:solidFill>
                <a:latin typeface="Times New Roman"/>
                <a:cs typeface="Times New Roman"/>
              </a:rPr>
              <a:t>were</a:t>
            </a:r>
            <a:r>
              <a:rPr sz="1400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0033CC"/>
                </a:solidFill>
                <a:latin typeface="Times New Roman"/>
                <a:cs typeface="Times New Roman"/>
              </a:rPr>
              <a:t>brains</a:t>
            </a:r>
            <a:r>
              <a:rPr sz="1400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0033CC"/>
                </a:solidFill>
                <a:latin typeface="Times New Roman"/>
                <a:cs typeface="Times New Roman"/>
              </a:rPr>
              <a:t>without</a:t>
            </a:r>
            <a:r>
              <a:rPr sz="1400" spc="-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0033CC"/>
                </a:solidFill>
                <a:latin typeface="Times New Roman"/>
                <a:cs typeface="Times New Roman"/>
              </a:rPr>
              <a:t>senses</a:t>
            </a:r>
            <a:r>
              <a:rPr sz="1400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1400" spc="-520" dirty="0">
                <a:latin typeface="Times New Roman"/>
                <a:cs typeface="Times New Roman"/>
              </a:rPr>
              <a:t>—</a:t>
            </a:r>
            <a:r>
              <a:rPr sz="1400" spc="-10" dirty="0">
                <a:latin typeface="Times New Roman"/>
                <a:cs typeface="Times New Roman"/>
              </a:rPr>
              <a:t> they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only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knew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what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80" dirty="0">
                <a:latin typeface="Times New Roman"/>
                <a:cs typeface="Times New Roman"/>
              </a:rPr>
              <a:t>we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told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them.”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Now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the </a:t>
            </a:r>
            <a:r>
              <a:rPr sz="1400" dirty="0">
                <a:latin typeface="Times New Roman"/>
                <a:cs typeface="Times New Roman"/>
              </a:rPr>
              <a:t>21</a:t>
            </a:r>
            <a:r>
              <a:rPr sz="1350" baseline="24691" dirty="0">
                <a:latin typeface="Times New Roman"/>
                <a:cs typeface="Times New Roman"/>
              </a:rPr>
              <a:t>st</a:t>
            </a:r>
            <a:r>
              <a:rPr sz="1350" spc="112" baseline="24691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century,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00000"/>
                </a:solidFill>
                <a:latin typeface="Times New Roman"/>
                <a:cs typeface="Times New Roman"/>
              </a:rPr>
              <a:t>computers</a:t>
            </a:r>
            <a:r>
              <a:rPr sz="1400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00000"/>
                </a:solidFill>
                <a:latin typeface="Times New Roman"/>
                <a:cs typeface="Times New Roman"/>
              </a:rPr>
              <a:t>are</a:t>
            </a:r>
            <a:r>
              <a:rPr sz="14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spc="-30" dirty="0">
                <a:solidFill>
                  <a:srgbClr val="C00000"/>
                </a:solidFill>
                <a:latin typeface="Times New Roman"/>
                <a:cs typeface="Times New Roman"/>
              </a:rPr>
              <a:t>sensing</a:t>
            </a:r>
            <a:r>
              <a:rPr sz="1400" spc="-25" dirty="0">
                <a:solidFill>
                  <a:srgbClr val="C00000"/>
                </a:solidFill>
                <a:latin typeface="Times New Roman"/>
                <a:cs typeface="Times New Roman"/>
              </a:rPr>
              <a:t> things</a:t>
            </a:r>
            <a:r>
              <a:rPr sz="14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C00000"/>
                </a:solidFill>
                <a:latin typeface="Times New Roman"/>
                <a:cs typeface="Times New Roman"/>
              </a:rPr>
              <a:t>for</a:t>
            </a:r>
            <a:r>
              <a:rPr sz="14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400" spc="-35" dirty="0">
                <a:solidFill>
                  <a:srgbClr val="C00000"/>
                </a:solidFill>
                <a:latin typeface="Times New Roman"/>
                <a:cs typeface="Times New Roman"/>
              </a:rPr>
              <a:t>themselves</a:t>
            </a:r>
            <a:r>
              <a:rPr sz="1400" spc="-35" dirty="0">
                <a:latin typeface="Times New Roman"/>
                <a:cs typeface="Times New Roman"/>
              </a:rPr>
              <a:t>!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–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30" dirty="0">
                <a:latin typeface="Times New Roman"/>
                <a:cs typeface="Times New Roman"/>
              </a:rPr>
              <a:t>Kevin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Ashton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390"/>
              </a:spcBef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 marL="431800" marR="205740" indent="-343535">
              <a:lnSpc>
                <a:spcPct val="100000"/>
              </a:lnSpc>
              <a:buFont typeface="Wingdings"/>
              <a:buChar char=""/>
              <a:tabLst>
                <a:tab pos="431800" algn="l"/>
              </a:tabLst>
            </a:pPr>
            <a:r>
              <a:rPr sz="1800" b="1" spc="-125" dirty="0">
                <a:latin typeface="Times New Roman"/>
                <a:cs typeface="Times New Roman"/>
              </a:rPr>
              <a:t>Early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1980s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Carnegie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Melon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University,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group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students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created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30" dirty="0">
                <a:latin typeface="Times New Roman"/>
                <a:cs typeface="Times New Roman"/>
              </a:rPr>
              <a:t>way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get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campus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u="sng" spc="-5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Coca-</a:t>
            </a:r>
            <a:r>
              <a:rPr sz="18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Cola</a:t>
            </a:r>
            <a:r>
              <a:rPr sz="1800" u="sng" spc="-5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vending</a:t>
            </a:r>
            <a:r>
              <a:rPr sz="1800" u="sng" spc="-3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machine</a:t>
            </a:r>
            <a:r>
              <a:rPr sz="1800" u="sng" spc="-4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35" dirty="0">
                <a:latin typeface="Times New Roman"/>
                <a:cs typeface="Times New Roman"/>
              </a:rPr>
              <a:t> its </a:t>
            </a:r>
            <a:r>
              <a:rPr sz="1800" dirty="0">
                <a:latin typeface="Times New Roman"/>
                <a:cs typeface="Times New Roman"/>
              </a:rPr>
              <a:t>contents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network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order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save</a:t>
            </a:r>
            <a:r>
              <a:rPr sz="1800" dirty="0">
                <a:latin typeface="Times New Roman"/>
                <a:cs typeface="Times New Roman"/>
              </a:rPr>
              <a:t> them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trek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if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machine </a:t>
            </a:r>
            <a:r>
              <a:rPr sz="1800" spc="-110" dirty="0">
                <a:latin typeface="Times New Roman"/>
                <a:cs typeface="Times New Roman"/>
              </a:rPr>
              <a:t>was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Coke.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431800" indent="-342900">
              <a:lnSpc>
                <a:spcPct val="100000"/>
              </a:lnSpc>
              <a:buFont typeface="Wingdings"/>
              <a:buChar char=""/>
              <a:tabLst>
                <a:tab pos="431800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In </a:t>
            </a:r>
            <a:r>
              <a:rPr sz="1800" b="1" dirty="0">
                <a:latin typeface="Times New Roman"/>
                <a:cs typeface="Times New Roman"/>
              </a:rPr>
              <a:t>1990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John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Romkey,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first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TCP/IP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stack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IBM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PC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1983,</a:t>
            </a:r>
            <a:endParaRPr sz="18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connected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toaster</a:t>
            </a:r>
            <a:r>
              <a:rPr sz="1800" spc="3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internet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first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1800">
              <a:latin typeface="Times New Roman"/>
              <a:cs typeface="Times New Roman"/>
            </a:endParaRPr>
          </a:p>
          <a:p>
            <a:pPr marL="431800" marR="143510" indent="-343535">
              <a:lnSpc>
                <a:spcPct val="100000"/>
              </a:lnSpc>
              <a:buFont typeface="Wingdings"/>
              <a:buChar char=""/>
              <a:tabLst>
                <a:tab pos="431800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In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1991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group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students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University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Cambridge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web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camera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report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coffee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available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labs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u="sng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coffee</a:t>
            </a:r>
            <a:r>
              <a:rPr sz="1800" u="sng" spc="-3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pot</a:t>
            </a:r>
            <a:r>
              <a:rPr sz="1800" spc="-2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431800" marR="918844" indent="-3435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31800" algn="l"/>
              </a:tabLst>
            </a:pP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b="1" spc="-80" dirty="0">
                <a:latin typeface="Times New Roman"/>
                <a:cs typeface="Times New Roman"/>
              </a:rPr>
              <a:t>beginning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40" dirty="0">
                <a:latin typeface="Times New Roman"/>
                <a:cs typeface="Times New Roman"/>
              </a:rPr>
              <a:t>the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21</a:t>
            </a:r>
            <a:r>
              <a:rPr sz="1800" b="1" baseline="25462" dirty="0">
                <a:latin typeface="Times New Roman"/>
                <a:cs typeface="Times New Roman"/>
              </a:rPr>
              <a:t>st</a:t>
            </a:r>
            <a:r>
              <a:rPr sz="1800" b="1" spc="142" baseline="25462" dirty="0">
                <a:latin typeface="Times New Roman"/>
                <a:cs typeface="Times New Roman"/>
              </a:rPr>
              <a:t> </a:t>
            </a:r>
            <a:r>
              <a:rPr sz="1800" b="1" spc="-95" dirty="0">
                <a:latin typeface="Times New Roman"/>
                <a:cs typeface="Times New Roman"/>
              </a:rPr>
              <a:t>Century</a:t>
            </a:r>
            <a:r>
              <a:rPr sz="1800" spc="-95" dirty="0">
                <a:latin typeface="Times New Roman"/>
                <a:cs typeface="Times New Roman"/>
              </a:rPr>
              <a:t>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Electronics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introduced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world’s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first </a:t>
            </a:r>
            <a:r>
              <a:rPr sz="1800" u="sng" spc="-20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refrigerator</a:t>
            </a:r>
            <a:r>
              <a:rPr sz="18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internet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Cont…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19" y="2731007"/>
            <a:ext cx="7909559" cy="32506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96133" y="6055867"/>
            <a:ext cx="36563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Evolutionary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Phases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Internet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A9A5BD5B-9A35-47B6-B448-1F1F78540DD6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2023617" y="3015488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1990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069340"/>
            <a:ext cx="7999095" cy="188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1800" spc="55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popularity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term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IoT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accelerate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until </a:t>
            </a:r>
            <a:r>
              <a:rPr sz="1800" dirty="0">
                <a:latin typeface="Times New Roman"/>
                <a:cs typeface="Times New Roman"/>
              </a:rPr>
              <a:t>2010/2011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reached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mass </a:t>
            </a:r>
            <a:r>
              <a:rPr sz="1800" dirty="0">
                <a:latin typeface="Times New Roman"/>
                <a:cs typeface="Times New Roman"/>
              </a:rPr>
              <a:t>market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2013-</a:t>
            </a:r>
            <a:r>
              <a:rPr sz="1800" spc="-25" dirty="0">
                <a:latin typeface="Times New Roman"/>
                <a:cs typeface="Times New Roman"/>
              </a:rPr>
              <a:t>14.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0"/>
              </a:spcBef>
              <a:buFont typeface="Wingdings"/>
              <a:buChar char=""/>
            </a:pP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sz="1800" spc="-10" dirty="0">
                <a:latin typeface="Times New Roman"/>
                <a:cs typeface="Times New Roman"/>
              </a:rPr>
              <a:t>Definition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IoT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35" dirty="0">
                <a:latin typeface="Times New Roman"/>
                <a:cs typeface="Times New Roman"/>
              </a:rPr>
              <a:t>evolved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  <a:p>
            <a:pPr marL="6294120">
              <a:lnSpc>
                <a:spcPct val="100000"/>
              </a:lnSpc>
              <a:spcBef>
                <a:spcPts val="715"/>
              </a:spcBef>
            </a:pPr>
            <a:r>
              <a:rPr sz="1800" dirty="0">
                <a:latin typeface="Calibri"/>
                <a:cs typeface="Calibri"/>
              </a:rPr>
              <a:t>2010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onwards</a:t>
            </a:r>
            <a:endParaRPr sz="1800">
              <a:latin typeface="Calibri"/>
              <a:cs typeface="Calibri"/>
            </a:endParaRPr>
          </a:p>
          <a:p>
            <a:pPr marL="4751070">
              <a:lnSpc>
                <a:spcPct val="100000"/>
              </a:lnSpc>
              <a:spcBef>
                <a:spcPts val="65"/>
              </a:spcBef>
            </a:pPr>
            <a:r>
              <a:rPr sz="1800" dirty="0">
                <a:latin typeface="Calibri"/>
                <a:cs typeface="Calibri"/>
              </a:rPr>
              <a:t>Early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3121" y="2854578"/>
            <a:ext cx="9378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Post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1993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Benefits</a:t>
            </a:r>
            <a:r>
              <a:rPr spc="-6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25" dirty="0"/>
              <a:t>IoT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8F5B415-4A50-4E39-8A00-BF76A1F01848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58267" y="921841"/>
            <a:ext cx="8613140" cy="551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Automation</a:t>
            </a:r>
            <a:endParaRPr sz="1800">
              <a:latin typeface="Calibri"/>
              <a:cs typeface="Calibri"/>
            </a:endParaRPr>
          </a:p>
          <a:p>
            <a:pPr marL="756285" marR="655955" lvl="1" indent="-287020">
              <a:lnSpc>
                <a:spcPct val="80000"/>
              </a:lnSpc>
              <a:spcBef>
                <a:spcPts val="375"/>
              </a:spcBef>
              <a:buFont typeface="Courier New"/>
              <a:buChar char="o"/>
              <a:tabLst>
                <a:tab pos="756285" algn="l"/>
              </a:tabLst>
            </a:pPr>
            <a:r>
              <a:rPr sz="1500" dirty="0">
                <a:latin typeface="Calibri"/>
                <a:cs typeface="Calibri"/>
              </a:rPr>
              <a:t>Machines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assemble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parts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more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precision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speed,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resulting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fewer </a:t>
            </a:r>
            <a:r>
              <a:rPr sz="1500" dirty="0">
                <a:latin typeface="Calibri"/>
                <a:cs typeface="Calibri"/>
              </a:rPr>
              <a:t>errors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during assembly</a:t>
            </a:r>
            <a:endParaRPr sz="15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buFont typeface="Courier New"/>
              <a:buChar char="o"/>
              <a:tabLst>
                <a:tab pos="756285" algn="l"/>
              </a:tabLst>
            </a:pPr>
            <a:r>
              <a:rPr sz="1500" dirty="0">
                <a:latin typeface="Calibri"/>
                <a:cs typeface="Calibri"/>
              </a:rPr>
              <a:t>Robots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very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rapidly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detect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faults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detected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human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eye</a:t>
            </a:r>
            <a:endParaRPr sz="15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79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Predictive</a:t>
            </a:r>
            <a:r>
              <a:rPr sz="1800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Maintenance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ts val="1620"/>
              </a:lnSpc>
              <a:spcBef>
                <a:spcPts val="10"/>
              </a:spcBef>
              <a:buFont typeface="Courier New"/>
              <a:buChar char="o"/>
              <a:tabLst>
                <a:tab pos="756285" algn="l"/>
              </a:tabLst>
            </a:pPr>
            <a:r>
              <a:rPr sz="1500" dirty="0">
                <a:latin typeface="Calibri"/>
                <a:cs typeface="Calibri"/>
              </a:rPr>
              <a:t>Continuous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monitoring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systems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processes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identify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key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indicators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problems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before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they</a:t>
            </a:r>
            <a:endParaRPr sz="1500">
              <a:latin typeface="Calibri"/>
              <a:cs typeface="Calibri"/>
            </a:endParaRPr>
          </a:p>
          <a:p>
            <a:pPr marL="756285">
              <a:lnSpc>
                <a:spcPts val="1620"/>
              </a:lnSpc>
            </a:pPr>
            <a:r>
              <a:rPr sz="1500" dirty="0">
                <a:latin typeface="Calibri"/>
                <a:cs typeface="Calibri"/>
              </a:rPr>
              <a:t>result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downtime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system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failure</a:t>
            </a:r>
            <a:endParaRPr sz="15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789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Process</a:t>
            </a:r>
            <a:r>
              <a:rPr sz="1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/</a:t>
            </a:r>
            <a:r>
              <a:rPr sz="1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Efficiency</a:t>
            </a:r>
            <a:r>
              <a:rPr sz="1800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Improvement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Font typeface="Courier New"/>
              <a:buChar char="o"/>
              <a:tabLst>
                <a:tab pos="756285" algn="l"/>
              </a:tabLst>
            </a:pPr>
            <a:r>
              <a:rPr sz="1500" dirty="0">
                <a:latin typeface="Calibri"/>
                <a:cs typeface="Calibri"/>
              </a:rPr>
              <a:t>Process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improvement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affects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every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aspect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operation’s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bottom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line</a:t>
            </a:r>
            <a:endParaRPr sz="15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785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Cost</a:t>
            </a:r>
            <a:r>
              <a:rPr sz="1800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Reduction</a:t>
            </a:r>
            <a:endParaRPr sz="1800">
              <a:latin typeface="Calibri"/>
              <a:cs typeface="Calibri"/>
            </a:endParaRPr>
          </a:p>
          <a:p>
            <a:pPr marL="756285" marR="10795" lvl="1" indent="-287020">
              <a:lnSpc>
                <a:spcPts val="1440"/>
              </a:lnSpc>
              <a:spcBef>
                <a:spcPts val="360"/>
              </a:spcBef>
              <a:buFont typeface="Courier New"/>
              <a:buChar char="o"/>
              <a:tabLst>
                <a:tab pos="756285" algn="l"/>
              </a:tabLst>
            </a:pPr>
            <a:r>
              <a:rPr sz="1500" dirty="0">
                <a:latin typeface="Calibri"/>
                <a:cs typeface="Calibri"/>
              </a:rPr>
              <a:t>When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organization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improve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system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uptime,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automate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processes,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reduce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risk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failure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and </a:t>
            </a:r>
            <a:r>
              <a:rPr sz="1500" dirty="0">
                <a:latin typeface="Calibri"/>
                <a:cs typeface="Calibri"/>
              </a:rPr>
              <a:t>gain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insights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support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better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decision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making,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reduce</a:t>
            </a:r>
            <a:r>
              <a:rPr sz="1500" spc="-10" dirty="0">
                <a:latin typeface="Calibri"/>
                <a:cs typeface="Calibri"/>
              </a:rPr>
              <a:t> resource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usage,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result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efficiency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cost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savings</a:t>
            </a:r>
            <a:endParaRPr sz="15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Improved/</a:t>
            </a:r>
            <a:r>
              <a:rPr sz="1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New</a:t>
            </a:r>
            <a:r>
              <a:rPr sz="1800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Insights</a:t>
            </a:r>
            <a:endParaRPr sz="1800">
              <a:latin typeface="Calibri"/>
              <a:cs typeface="Calibri"/>
            </a:endParaRPr>
          </a:p>
          <a:p>
            <a:pPr marL="756285" marR="20955" lvl="1" indent="-287020">
              <a:lnSpc>
                <a:spcPts val="1440"/>
              </a:lnSpc>
              <a:spcBef>
                <a:spcPts val="359"/>
              </a:spcBef>
              <a:buFont typeface="Courier New"/>
              <a:buChar char="o"/>
              <a:tabLst>
                <a:tab pos="756285" algn="l"/>
              </a:tabLst>
            </a:pPr>
            <a:r>
              <a:rPr sz="1500" dirty="0">
                <a:latin typeface="Calibri"/>
                <a:cs typeface="Calibri"/>
              </a:rPr>
              <a:t>IoT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systems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often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eyes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ears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remote,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hard-to-reach,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widely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distributed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equipment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processes.</a:t>
            </a:r>
            <a:endParaRPr sz="15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Adaptability</a:t>
            </a:r>
            <a:endParaRPr sz="1800">
              <a:latin typeface="Calibri"/>
              <a:cs typeface="Calibri"/>
            </a:endParaRPr>
          </a:p>
          <a:p>
            <a:pPr marL="756285" marR="5080" lvl="1" indent="-287020">
              <a:lnSpc>
                <a:spcPts val="1440"/>
              </a:lnSpc>
              <a:spcBef>
                <a:spcPts val="360"/>
              </a:spcBef>
              <a:buFont typeface="Courier New"/>
              <a:buChar char="o"/>
              <a:tabLst>
                <a:tab pos="756285" algn="l"/>
              </a:tabLst>
            </a:pP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ability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adapt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new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business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requirements,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customer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needs,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changing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conditions,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scale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deployment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response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business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growth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customer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requirements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IoT</a:t>
            </a:r>
            <a:r>
              <a:rPr spc="-30" dirty="0"/>
              <a:t> </a:t>
            </a:r>
            <a:r>
              <a:rPr dirty="0"/>
              <a:t>vs.</a:t>
            </a:r>
            <a:r>
              <a:rPr spc="-30" dirty="0"/>
              <a:t> </a:t>
            </a:r>
            <a:r>
              <a:rPr spc="-25" dirty="0"/>
              <a:t>WSN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BA5B038-0224-4FFD-996D-CD65FA9F5A03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58267" y="1014476"/>
            <a:ext cx="8491855" cy="4897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0033CC"/>
                </a:solidFill>
                <a:latin typeface="Calibri"/>
                <a:cs typeface="Calibri"/>
              </a:rPr>
              <a:t>Wireless</a:t>
            </a:r>
            <a:r>
              <a:rPr sz="2000" spc="-4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33CC"/>
                </a:solidFill>
                <a:latin typeface="Calibri"/>
                <a:cs typeface="Calibri"/>
              </a:rPr>
              <a:t>Sensor</a:t>
            </a:r>
            <a:r>
              <a:rPr sz="2000" spc="-7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33CC"/>
                </a:solidFill>
                <a:latin typeface="Calibri"/>
                <a:cs typeface="Calibri"/>
              </a:rPr>
              <a:t>Network</a:t>
            </a:r>
            <a:r>
              <a:rPr sz="2000" spc="-6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(WSN):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5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756285" marR="444500" lvl="1" indent="-287020">
              <a:lnSpc>
                <a:spcPct val="80000"/>
              </a:lnSpc>
              <a:buFont typeface="Arial MT"/>
              <a:buChar char="–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WSN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refers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group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specialized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dedicated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sensors</a:t>
            </a:r>
            <a:r>
              <a:rPr sz="1800" spc="-4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communications infrastructure.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95"/>
              </a:spcBef>
              <a:buFont typeface="Arial MT"/>
              <a:buChar char="–"/>
            </a:pPr>
            <a:endParaRPr sz="1800">
              <a:latin typeface="Calibri"/>
              <a:cs typeface="Calibri"/>
            </a:endParaRPr>
          </a:p>
          <a:p>
            <a:pPr marL="756285" marR="399415" lvl="1" indent="-287020">
              <a:lnSpc>
                <a:spcPct val="800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WSN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primarily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monitoring</a:t>
            </a:r>
            <a:r>
              <a:rPr sz="1800" spc="-3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33CC"/>
                </a:solidFill>
                <a:latin typeface="Calibri"/>
                <a:cs typeface="Calibri"/>
              </a:rPr>
              <a:t>recording</a:t>
            </a:r>
            <a:r>
              <a:rPr sz="1800" spc="-3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physical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environment </a:t>
            </a:r>
            <a:r>
              <a:rPr sz="1800" dirty="0">
                <a:latin typeface="Calibri"/>
                <a:cs typeface="Calibri"/>
              </a:rPr>
              <a:t>conditions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temperature,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sound,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pollution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humidity,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wind,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on.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90"/>
              </a:spcBef>
              <a:buFont typeface="Arial MT"/>
              <a:buChar char="–"/>
            </a:pPr>
            <a:endParaRPr sz="1800">
              <a:latin typeface="Calibri"/>
              <a:cs typeface="Calibri"/>
            </a:endParaRPr>
          </a:p>
          <a:p>
            <a:pPr marL="756285" marR="92075" lvl="1" indent="-287020">
              <a:lnSpc>
                <a:spcPct val="800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acquire,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transfer,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data/information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extracted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physical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world.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95"/>
              </a:spcBef>
              <a:buFont typeface="Arial MT"/>
              <a:buChar char="–"/>
            </a:pPr>
            <a:endParaRPr sz="1800">
              <a:latin typeface="Calibri"/>
              <a:cs typeface="Calibri"/>
            </a:endParaRPr>
          </a:p>
          <a:p>
            <a:pPr marL="756285" marR="5080" lvl="1" indent="-287020">
              <a:lnSpc>
                <a:spcPct val="80000"/>
              </a:lnSpc>
              <a:buFont typeface="Arial MT"/>
              <a:buChar char="–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WSN,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no</a:t>
            </a:r>
            <a:r>
              <a:rPr sz="1800" spc="-40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direct</a:t>
            </a:r>
            <a:r>
              <a:rPr sz="1800" spc="-4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33CC"/>
                </a:solidFill>
                <a:latin typeface="Calibri"/>
                <a:cs typeface="Calibri"/>
              </a:rPr>
              <a:t>connection</a:t>
            </a:r>
            <a:r>
              <a:rPr sz="1800" spc="-1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internet.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Instead,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various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sensors </a:t>
            </a:r>
            <a:r>
              <a:rPr sz="1800" dirty="0">
                <a:latin typeface="Calibri"/>
                <a:cs typeface="Calibri"/>
              </a:rPr>
              <a:t>connect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kind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router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central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660"/>
              </a:spcBef>
              <a:buFont typeface="Arial MT"/>
              <a:buChar char="–"/>
            </a:pPr>
            <a:endParaRPr sz="1800">
              <a:latin typeface="Calibri"/>
              <a:cs typeface="Calibri"/>
            </a:endParaRPr>
          </a:p>
          <a:p>
            <a:pPr marL="355600" marR="471170" indent="-342900">
              <a:lnSpc>
                <a:spcPts val="192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WSN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Resource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constraint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sensor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wireless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network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connect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gather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sensing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environment.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41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20" dirty="0">
                <a:solidFill>
                  <a:srgbClr val="C00000"/>
                </a:solidFill>
                <a:latin typeface="Calibri"/>
                <a:cs typeface="Calibri"/>
              </a:rPr>
              <a:t>IoT</a:t>
            </a:r>
            <a:r>
              <a:rPr sz="2000" spc="-20" dirty="0">
                <a:latin typeface="Calibri"/>
                <a:cs typeface="Calibri"/>
              </a:rPr>
              <a:t>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WSN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Internet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Analytics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etc…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IoT</a:t>
            </a:r>
            <a:r>
              <a:rPr spc="-30" dirty="0"/>
              <a:t> </a:t>
            </a:r>
            <a:r>
              <a:rPr dirty="0"/>
              <a:t>vs.</a:t>
            </a:r>
            <a:r>
              <a:rPr spc="-30" dirty="0"/>
              <a:t> </a:t>
            </a:r>
            <a:r>
              <a:rPr spc="-25" dirty="0"/>
              <a:t>M2M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CB1856A-C42F-41D4-AD41-89B0AF666422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58267" y="1014476"/>
            <a:ext cx="8123555" cy="81851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58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solidFill>
                  <a:srgbClr val="0033CC"/>
                </a:solidFill>
                <a:latin typeface="Calibri"/>
                <a:cs typeface="Calibri"/>
              </a:rPr>
              <a:t>Machine-</a:t>
            </a:r>
            <a:r>
              <a:rPr sz="2000" spc="-20" dirty="0">
                <a:solidFill>
                  <a:srgbClr val="0033CC"/>
                </a:solidFill>
                <a:latin typeface="Calibri"/>
                <a:cs typeface="Calibri"/>
              </a:rPr>
              <a:t>to-</a:t>
            </a:r>
            <a:r>
              <a:rPr sz="2000" dirty="0">
                <a:solidFill>
                  <a:srgbClr val="0033CC"/>
                </a:solidFill>
                <a:latin typeface="Calibri"/>
                <a:cs typeface="Calibri"/>
              </a:rPr>
              <a:t>Machine</a:t>
            </a:r>
            <a:r>
              <a:rPr sz="2000" spc="-35" dirty="0">
                <a:solidFill>
                  <a:srgbClr val="0033CC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(M2M):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concept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two </a:t>
            </a:r>
            <a:r>
              <a:rPr sz="2000" spc="-10" dirty="0">
                <a:latin typeface="Calibri"/>
                <a:cs typeface="Calibri"/>
              </a:rPr>
              <a:t>machines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without</a:t>
            </a:r>
            <a:r>
              <a:rPr sz="20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human</a:t>
            </a:r>
            <a:r>
              <a:rPr sz="20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libri"/>
                <a:cs typeface="Calibri"/>
              </a:rPr>
              <a:t>interaction</a:t>
            </a:r>
            <a:r>
              <a:rPr sz="2000" spc="-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wired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wireless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mechanism.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5173" y="2054098"/>
          <a:ext cx="8569960" cy="43097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6255"/>
                <a:gridCol w="3572510"/>
                <a:gridCol w="3211195"/>
              </a:tblGrid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Basis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M2M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Connection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via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(IP)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various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communication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types.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Mainly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point-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to-point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 marR="215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Communication protocol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IP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protocol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Proprietary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protocols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Internet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connection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required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dependent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Internet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Sharing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1366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other applications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(if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required)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2133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communicating parties.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Open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API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Supports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Open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API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integrations.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279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There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Open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API’s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Scalability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95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devices,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scalable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due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cloud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architecture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279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devices,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scalable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IoT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App.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Example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Smart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home,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Smart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wearables,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etc.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Sensor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telemetry,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ATMs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Bank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1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Growth</a:t>
            </a:r>
            <a:r>
              <a:rPr sz="3200" spc="-35" dirty="0"/>
              <a:t> </a:t>
            </a:r>
            <a:r>
              <a:rPr sz="3200" dirty="0"/>
              <a:t>of</a:t>
            </a:r>
            <a:r>
              <a:rPr sz="3200" spc="-15" dirty="0"/>
              <a:t> </a:t>
            </a:r>
            <a:r>
              <a:rPr sz="3200" dirty="0"/>
              <a:t>IoT</a:t>
            </a:r>
            <a:r>
              <a:rPr sz="3200" spc="-25" dirty="0"/>
              <a:t> </a:t>
            </a:r>
            <a:r>
              <a:rPr sz="3200" spc="-10" dirty="0"/>
              <a:t>Devices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610992" y="5676087"/>
            <a:ext cx="2552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IoT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spc="-114" dirty="0">
                <a:latin typeface="Times New Roman"/>
                <a:cs typeface="Times New Roman"/>
              </a:rPr>
              <a:t>Analytics’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55" dirty="0">
                <a:latin typeface="Times New Roman"/>
                <a:cs typeface="Times New Roman"/>
              </a:rPr>
              <a:t>prediction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0633" y="6264046"/>
            <a:ext cx="61683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Source:</a:t>
            </a:r>
            <a:r>
              <a:rPr sz="1000" spc="180" dirty="0">
                <a:latin typeface="Calibri"/>
                <a:cs typeface="Calibri"/>
              </a:rPr>
              <a:t> 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https://iot-analytics.com/state-of-the-iot-</a:t>
            </a:r>
            <a:r>
              <a:rPr sz="1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2020-12-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billion-iot-connections-surpassing-non-iot-for-the-first-time/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8" y="1052294"/>
            <a:ext cx="8383524" cy="460784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4DA8910-F863-475A-8682-E297F8B37A2D}" type="datetime1">
              <a:rPr lang="en-US" spc="-20" smtClean="0"/>
              <a:t>4/2/2025</a:t>
            </a:fld>
            <a:endParaRPr spc="-2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9" name="Rectangle 8"/>
          <p:cNvSpPr/>
          <p:nvPr/>
        </p:nvSpPr>
        <p:spPr>
          <a:xfrm>
            <a:off x="8001000" y="0"/>
            <a:ext cx="1138682" cy="83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1284</Words>
  <Application>Microsoft Office PowerPoint</Application>
  <PresentationFormat>On-screen Show (4:3)</PresentationFormat>
  <Paragraphs>243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CS578: Internet of Things</vt:lpstr>
      <vt:lpstr>What is IoT?</vt:lpstr>
      <vt:lpstr>Cont…</vt:lpstr>
      <vt:lpstr>Brief History of IoT</vt:lpstr>
      <vt:lpstr>Cont…</vt:lpstr>
      <vt:lpstr>Benefits of IoT</vt:lpstr>
      <vt:lpstr>IoT vs. WSN</vt:lpstr>
      <vt:lpstr>IoT vs. M2M</vt:lpstr>
      <vt:lpstr>Growth of IoT Devices</vt:lpstr>
      <vt:lpstr>Where is IoT?</vt:lpstr>
      <vt:lpstr>Global IoT Market Share</vt:lpstr>
      <vt:lpstr>Global Spending on IoT</vt:lpstr>
      <vt:lpstr>Smart City</vt:lpstr>
      <vt:lpstr>Smart Home</vt:lpstr>
      <vt:lpstr>Smart Healthcare</vt:lpstr>
      <vt:lpstr>Industrial IoT</vt:lpstr>
      <vt:lpstr>Connected Cars</vt:lpstr>
      <vt:lpstr>Google’s Self-Driving Car</vt:lpstr>
      <vt:lpstr>Smart Agriculture</vt:lpstr>
      <vt:lpstr>Livestock Management</vt:lpstr>
      <vt:lpstr>Many More ….</vt:lpstr>
      <vt:lpstr>Main Challenges in IoT</vt:lpstr>
      <vt:lpstr>Lessons Learned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</dc:creator>
  <cp:lastModifiedBy>DELL</cp:lastModifiedBy>
  <cp:revision>1</cp:revision>
  <dcterms:created xsi:type="dcterms:W3CDTF">2025-04-02T06:08:41Z</dcterms:created>
  <dcterms:modified xsi:type="dcterms:W3CDTF">2025-04-02T06:17:25Z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2025-04-02T00:00:00Z</vt:filetime>
  </property>
  <property fmtid="{D5CDD505-2E9C-101B-9397-08002B2CF9AE}" pid="5" name="Producer">
    <vt:lpwstr>Microsoft® PowerPoint® 2016</vt:lpwstr>
  </property>
</Properties>
</file>