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9" r:id="rId1"/>
  </p:sldMasterIdLst>
  <p:notesMasterIdLst>
    <p:notesMasterId r:id="rId18"/>
  </p:notesMasterIdLst>
  <p:sldIdLst>
    <p:sldId id="256" r:id="rId2"/>
    <p:sldId id="257" r:id="rId3"/>
    <p:sldId id="258" r:id="rId4"/>
    <p:sldId id="268" r:id="rId5"/>
    <p:sldId id="276" r:id="rId6"/>
    <p:sldId id="264" r:id="rId7"/>
    <p:sldId id="265" r:id="rId8"/>
    <p:sldId id="266" r:id="rId9"/>
    <p:sldId id="260" r:id="rId10"/>
    <p:sldId id="263" r:id="rId11"/>
    <p:sldId id="274" r:id="rId12"/>
    <p:sldId id="275" r:id="rId13"/>
    <p:sldId id="273"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5982" autoAdjust="0"/>
  </p:normalViewPr>
  <p:slideViewPr>
    <p:cSldViewPr snapToGrid="0" snapToObjects="1">
      <p:cViewPr varScale="1">
        <p:scale>
          <a:sx n="72" d="100"/>
          <a:sy n="72" d="100"/>
        </p:scale>
        <p:origin x="20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6292D-B248-4608-94E9-2C7AB2964288}"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66836-3DA2-44E8-9F50-F4390CEEEC4D}" type="slidenum">
              <a:rPr lang="en-US" smtClean="0"/>
              <a:t>‹#›</a:t>
            </a:fld>
            <a:endParaRPr lang="en-US"/>
          </a:p>
        </p:txBody>
      </p:sp>
    </p:spTree>
    <p:extLst>
      <p:ext uri="{BB962C8B-B14F-4D97-AF65-F5344CB8AC3E}">
        <p14:creationId xmlns:p14="http://schemas.microsoft.com/office/powerpoint/2010/main" val="373680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6836-3DA2-44E8-9F50-F4390CEEEC4D}" type="slidenum">
              <a:rPr lang="en-US" smtClean="0"/>
              <a:t>5</a:t>
            </a:fld>
            <a:endParaRPr lang="en-US"/>
          </a:p>
        </p:txBody>
      </p:sp>
    </p:spTree>
    <p:extLst>
      <p:ext uri="{BB962C8B-B14F-4D97-AF65-F5344CB8AC3E}">
        <p14:creationId xmlns:p14="http://schemas.microsoft.com/office/powerpoint/2010/main" val="195186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6836-3DA2-44E8-9F50-F4390CEEEC4D}" type="slidenum">
              <a:rPr lang="en-US" smtClean="0"/>
              <a:t>8</a:t>
            </a:fld>
            <a:endParaRPr lang="en-US"/>
          </a:p>
        </p:txBody>
      </p:sp>
    </p:spTree>
    <p:extLst>
      <p:ext uri="{BB962C8B-B14F-4D97-AF65-F5344CB8AC3E}">
        <p14:creationId xmlns:p14="http://schemas.microsoft.com/office/powerpoint/2010/main" val="47575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Inferences:</a:t>
            </a:r>
          </a:p>
          <a:p>
            <a:endParaRPr lang="en-US" dirty="0"/>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Majority of the veterans from Army (51K) branch are registering followed by Navy (15K) and Marine and Air force (13K each).</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Almost all branches veterans with Rank as E-4 are more interested in HHUSA services irrespective of their current job status (Active Duty, Employed, Unemployed etc.)</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White Male and Female are highest percentage of people registering for HHUSA followed by Black African or American Male/Female.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Spouse registration also shows significant growth over the time as spouses are using services provided by HHUSA.</a:t>
            </a:r>
          </a:p>
          <a:p>
            <a:endParaRPr lang="en-US" dirty="0"/>
          </a:p>
        </p:txBody>
      </p:sp>
      <p:sp>
        <p:nvSpPr>
          <p:cNvPr id="4" name="Slide Number Placeholder 3"/>
          <p:cNvSpPr>
            <a:spLocks noGrp="1"/>
          </p:cNvSpPr>
          <p:nvPr>
            <p:ph type="sldNum" sz="quarter" idx="10"/>
          </p:nvPr>
        </p:nvSpPr>
        <p:spPr/>
        <p:txBody>
          <a:bodyPr/>
          <a:lstStyle/>
          <a:p>
            <a:fld id="{A2266836-3DA2-44E8-9F50-F4390CEEEC4D}" type="slidenum">
              <a:rPr lang="en-US" smtClean="0"/>
              <a:t>9</a:t>
            </a:fld>
            <a:endParaRPr lang="en-US"/>
          </a:p>
        </p:txBody>
      </p:sp>
    </p:spTree>
    <p:extLst>
      <p:ext uri="{BB962C8B-B14F-4D97-AF65-F5344CB8AC3E}">
        <p14:creationId xmlns:p14="http://schemas.microsoft.com/office/powerpoint/2010/main" val="324353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Inferences:</a:t>
            </a:r>
          </a:p>
          <a:p>
            <a:pPr marL="171450" indent="-171450">
              <a:buFontTx/>
              <a:buChar char="-"/>
            </a:pPr>
            <a:r>
              <a:rPr lang="en-US" dirty="0"/>
              <a:t>We are not seeing any relationship between the How quickly the candidate got hired and the time spent on them.</a:t>
            </a:r>
          </a:p>
          <a:p>
            <a:pPr marL="171450" indent="-171450">
              <a:buFontTx/>
              <a:buChar char="-"/>
            </a:pPr>
            <a:r>
              <a:rPr lang="en-US" dirty="0"/>
              <a:t>We see that for the same amount of time spent on candidates, different client get hired on different intervals</a:t>
            </a:r>
          </a:p>
          <a:p>
            <a:pPr marL="171450" indent="-171450">
              <a:buFontTx/>
              <a:buChar char="-"/>
            </a:pPr>
            <a:r>
              <a:rPr lang="en-US" dirty="0"/>
              <a:t>The linear regression line among them also look flat</a:t>
            </a:r>
          </a:p>
        </p:txBody>
      </p:sp>
      <p:sp>
        <p:nvSpPr>
          <p:cNvPr id="4" name="Slide Number Placeholder 3"/>
          <p:cNvSpPr>
            <a:spLocks noGrp="1"/>
          </p:cNvSpPr>
          <p:nvPr>
            <p:ph type="sldNum" sz="quarter" idx="10"/>
          </p:nvPr>
        </p:nvSpPr>
        <p:spPr/>
        <p:txBody>
          <a:bodyPr/>
          <a:lstStyle/>
          <a:p>
            <a:fld id="{A2266836-3DA2-44E8-9F50-F4390CEEEC4D}" type="slidenum">
              <a:rPr lang="en-US" smtClean="0"/>
              <a:t>10</a:t>
            </a:fld>
            <a:endParaRPr lang="en-US"/>
          </a:p>
        </p:txBody>
      </p:sp>
    </p:spTree>
    <p:extLst>
      <p:ext uri="{BB962C8B-B14F-4D97-AF65-F5344CB8AC3E}">
        <p14:creationId xmlns:p14="http://schemas.microsoft.com/office/powerpoint/2010/main" val="383011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Inferences:</a:t>
            </a:r>
          </a:p>
          <a:p>
            <a:endParaRPr lang="en-US" dirty="0"/>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Majority of the veterans from Army (51K) branch are registering followed by Navy (15K) and Marine and Air force (13K each).</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Almost all branches veterans with Rank as E-4 are more interested in HHUSA services irrespective of their current job status (Active Duty, Employed, Unemployed etc.)</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White Male and Female are highest percentage of people registering for HHUSA followed by Black African or American Male/Female.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Spouse registration also shows significant growth over the time as spouses are using services provided by HHUSA.</a:t>
            </a:r>
          </a:p>
          <a:p>
            <a:endParaRPr lang="en-US" dirty="0"/>
          </a:p>
        </p:txBody>
      </p:sp>
      <p:sp>
        <p:nvSpPr>
          <p:cNvPr id="4" name="Slide Number Placeholder 3"/>
          <p:cNvSpPr>
            <a:spLocks noGrp="1"/>
          </p:cNvSpPr>
          <p:nvPr>
            <p:ph type="sldNum" sz="quarter" idx="10"/>
          </p:nvPr>
        </p:nvSpPr>
        <p:spPr/>
        <p:txBody>
          <a:bodyPr/>
          <a:lstStyle/>
          <a:p>
            <a:fld id="{A2266836-3DA2-44E8-9F50-F4390CEEEC4D}" type="slidenum">
              <a:rPr lang="en-US" smtClean="0"/>
              <a:t>11</a:t>
            </a:fld>
            <a:endParaRPr lang="en-US"/>
          </a:p>
        </p:txBody>
      </p:sp>
    </p:spTree>
    <p:extLst>
      <p:ext uri="{BB962C8B-B14F-4D97-AF65-F5344CB8AC3E}">
        <p14:creationId xmlns:p14="http://schemas.microsoft.com/office/powerpoint/2010/main" val="475308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analysis we can conclude in a snippet that with respect to client demographic that client’s who are enrolled in school have the highest chance of filling out the survey and clients who are male can be more likely to complete a survey. We can also conclude that client’s who aren’t caregivers for their spouse are also more likely to complete surveys.</a:t>
            </a:r>
          </a:p>
          <a:p>
            <a:endParaRPr lang="en-US" dirty="0"/>
          </a:p>
          <a:p>
            <a:r>
              <a:rPr lang="en-US" b="1" dirty="0"/>
              <a:t>In detail-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interpret that,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Keeping everything else constant female clients are less likely to complete a survey with respect to male clients with the log odds of 0.09233.</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Keeping everything else constant clients’ who are caregivers for their spouses are less likely to complete a survey with respect to clients’ who aren’t with the log odds of 0.978.</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Keeping everything else constant clients enrolled in school are more likely to complete a survey with respect to clients not enrolled in school with the log odds of 0.0335. The enrollment of a client in school is very significant indicator for relationship between a client completing a survey or not.</a:t>
            </a:r>
          </a:p>
          <a:p>
            <a:endParaRPr lang="en-US" dirty="0"/>
          </a:p>
        </p:txBody>
      </p:sp>
      <p:sp>
        <p:nvSpPr>
          <p:cNvPr id="4" name="Slide Number Placeholder 3"/>
          <p:cNvSpPr>
            <a:spLocks noGrp="1"/>
          </p:cNvSpPr>
          <p:nvPr>
            <p:ph type="sldNum" sz="quarter" idx="5"/>
          </p:nvPr>
        </p:nvSpPr>
        <p:spPr/>
        <p:txBody>
          <a:bodyPr/>
          <a:lstStyle/>
          <a:p>
            <a:fld id="{A2266836-3DA2-44E8-9F50-F4390CEEEC4D}" type="slidenum">
              <a:rPr lang="en-US" smtClean="0"/>
              <a:t>12</a:t>
            </a:fld>
            <a:endParaRPr lang="en-US"/>
          </a:p>
        </p:txBody>
      </p:sp>
    </p:spTree>
    <p:extLst>
      <p:ext uri="{BB962C8B-B14F-4D97-AF65-F5344CB8AC3E}">
        <p14:creationId xmlns:p14="http://schemas.microsoft.com/office/powerpoint/2010/main" val="3551391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66836-3DA2-44E8-9F50-F4390CEEEC4D}" type="slidenum">
              <a:rPr lang="en-US" smtClean="0"/>
              <a:t>13</a:t>
            </a:fld>
            <a:endParaRPr lang="en-US"/>
          </a:p>
        </p:txBody>
      </p:sp>
    </p:spTree>
    <p:extLst>
      <p:ext uri="{BB962C8B-B14F-4D97-AF65-F5344CB8AC3E}">
        <p14:creationId xmlns:p14="http://schemas.microsoft.com/office/powerpoint/2010/main" val="52293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6836-3DA2-44E8-9F50-F4390CEEEC4D}" type="slidenum">
              <a:rPr lang="en-US" smtClean="0"/>
              <a:t>16</a:t>
            </a:fld>
            <a:endParaRPr lang="en-US"/>
          </a:p>
        </p:txBody>
      </p:sp>
    </p:spTree>
    <p:extLst>
      <p:ext uri="{BB962C8B-B14F-4D97-AF65-F5344CB8AC3E}">
        <p14:creationId xmlns:p14="http://schemas.microsoft.com/office/powerpoint/2010/main" val="406713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0816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9165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633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79896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5544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09002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8916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9837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4329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2648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391349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904190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6314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1267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458810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9034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8/5/2020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035403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profile/nityanand.kore#!/vizhome/Q4_CommunicationMethods/HHUSA-EffectiveCommunicationtypeforsuccessfulhi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profile/nityanand.kore#!/vizhome/HHUSA-Emp-TypebyEducation-Gender/HHUSA-EmpTypeByGenderEduc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nityanand.kore#!/vizhome/HHUSA-ClientServices/HHUSA-ClientRegistrationByDemograph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9B4B-06F1-0C4A-8A6B-6B147BC8F398}"/>
              </a:ext>
            </a:extLst>
          </p:cNvPr>
          <p:cNvSpPr>
            <a:spLocks noGrp="1"/>
          </p:cNvSpPr>
          <p:nvPr>
            <p:ph type="ctrTitle"/>
          </p:nvPr>
        </p:nvSpPr>
        <p:spPr>
          <a:xfrm>
            <a:off x="1915128" y="1467556"/>
            <a:ext cx="8361229" cy="2419124"/>
          </a:xfrm>
        </p:spPr>
        <p:txBody>
          <a:bodyPr/>
          <a:lstStyle/>
          <a:p>
            <a:r>
              <a:rPr lang="en-US" sz="5400" dirty="0"/>
              <a:t>DSBA 6211 – Group Presentation # 3 </a:t>
            </a:r>
            <a:br>
              <a:rPr lang="en-US" sz="5400" dirty="0"/>
            </a:br>
            <a:r>
              <a:rPr lang="en-US" sz="3600" dirty="0"/>
              <a:t>HHUSA </a:t>
            </a:r>
            <a:r>
              <a:rPr lang="en-US" sz="3600" dirty="0" smtClean="0"/>
              <a:t>–Client Services</a:t>
            </a:r>
            <a:endParaRPr lang="en-US" sz="3600" dirty="0"/>
          </a:p>
        </p:txBody>
      </p:sp>
      <p:sp>
        <p:nvSpPr>
          <p:cNvPr id="3" name="Subtitle 2">
            <a:extLst>
              <a:ext uri="{FF2B5EF4-FFF2-40B4-BE49-F238E27FC236}">
                <a16:creationId xmlns:a16="http://schemas.microsoft.com/office/drawing/2014/main" id="{ACFEC088-095B-4A47-BB9A-DBCD9B357F9A}"/>
              </a:ext>
            </a:extLst>
          </p:cNvPr>
          <p:cNvSpPr>
            <a:spLocks noGrp="1"/>
          </p:cNvSpPr>
          <p:nvPr>
            <p:ph type="subTitle" idx="1"/>
          </p:nvPr>
        </p:nvSpPr>
        <p:spPr>
          <a:xfrm>
            <a:off x="1648178" y="3956279"/>
            <a:ext cx="8628179" cy="1304343"/>
          </a:xfrm>
        </p:spPr>
        <p:txBody>
          <a:bodyPr>
            <a:normAutofit/>
          </a:bodyPr>
          <a:lstStyle/>
          <a:p>
            <a:fld id="{29AC2E97-27F1-4361-822E-D87C8CD8E396}" type="datetime2">
              <a:rPr lang="en-US" smtClean="0"/>
              <a:t>Wednesday, August 5, 2020</a:t>
            </a:fld>
            <a:endParaRPr lang="en-US" dirty="0"/>
          </a:p>
          <a:p>
            <a:r>
              <a:rPr lang="en-US" dirty="0"/>
              <a:t>Nityanand Kore, Sachin </a:t>
            </a:r>
            <a:r>
              <a:rPr lang="en-US" dirty="0" err="1"/>
              <a:t>Varule</a:t>
            </a:r>
            <a:r>
              <a:rPr lang="en-US" dirty="0"/>
              <a:t>, </a:t>
            </a:r>
            <a:r>
              <a:rPr lang="en-US" dirty="0" err="1"/>
              <a:t>Mrunmayee</a:t>
            </a:r>
            <a:r>
              <a:rPr lang="en-US" dirty="0"/>
              <a:t> Kulkarni, Eric </a:t>
            </a:r>
            <a:r>
              <a:rPr lang="en-US" dirty="0" err="1"/>
              <a:t>Rwabuhihi</a:t>
            </a:r>
            <a:r>
              <a:rPr lang="en-US" dirty="0"/>
              <a:t>, </a:t>
            </a:r>
            <a:r>
              <a:rPr lang="en-US" dirty="0" err="1"/>
              <a:t>Soumyadip</a:t>
            </a:r>
            <a:r>
              <a:rPr lang="en-US" dirty="0"/>
              <a:t> </a:t>
            </a:r>
            <a:r>
              <a:rPr lang="en-US" dirty="0" err="1"/>
              <a:t>Mitra</a:t>
            </a:r>
            <a:endParaRPr lang="en-US" dirty="0"/>
          </a:p>
          <a:p>
            <a:endParaRPr lang="en-US" dirty="0"/>
          </a:p>
        </p:txBody>
      </p:sp>
      <p:pic>
        <p:nvPicPr>
          <p:cNvPr id="4" name="Picture 3"/>
          <p:cNvPicPr/>
          <p:nvPr/>
        </p:nvPicPr>
        <p:blipFill>
          <a:blip r:embed="rId2"/>
          <a:stretch>
            <a:fillRect/>
          </a:stretch>
        </p:blipFill>
        <p:spPr>
          <a:xfrm>
            <a:off x="8746435" y="1779863"/>
            <a:ext cx="2626263" cy="2341563"/>
          </a:xfrm>
          <a:prstGeom prst="rect">
            <a:avLst/>
          </a:prstGeom>
        </p:spPr>
      </p:pic>
    </p:spTree>
    <p:extLst>
      <p:ext uri="{BB962C8B-B14F-4D97-AF65-F5344CB8AC3E}">
        <p14:creationId xmlns:p14="http://schemas.microsoft.com/office/powerpoint/2010/main" val="157875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800100" y="22773"/>
            <a:ext cx="11259378" cy="663027"/>
          </a:xfrm>
        </p:spPr>
        <p:txBody>
          <a:bodyPr>
            <a:noAutofit/>
          </a:bodyPr>
          <a:lstStyle/>
          <a:p>
            <a:r>
              <a:rPr lang="en-US" sz="3200" b="1" u="sng" dirty="0">
                <a:solidFill>
                  <a:schemeClr val="tx1"/>
                </a:solidFill>
              </a:rPr>
              <a:t>Q2. Relationship between </a:t>
            </a:r>
            <a:r>
              <a:rPr lang="en-US" sz="3200" b="1" u="sng" dirty="0"/>
              <a:t>Hired Vs time spent on client</a:t>
            </a:r>
          </a:p>
        </p:txBody>
      </p:sp>
      <p:pic>
        <p:nvPicPr>
          <p:cNvPr id="5" name="Content Placeholder 4">
            <a:extLst>
              <a:ext uri="{FF2B5EF4-FFF2-40B4-BE49-F238E27FC236}">
                <a16:creationId xmlns:a16="http://schemas.microsoft.com/office/drawing/2014/main" id="{90529AA5-1E4C-F74F-8139-91716C2DDBA5}"/>
              </a:ext>
            </a:extLst>
          </p:cNvPr>
          <p:cNvPicPr>
            <a:picLocks noGrp="1" noChangeAspect="1"/>
          </p:cNvPicPr>
          <p:nvPr>
            <p:ph idx="1"/>
          </p:nvPr>
        </p:nvPicPr>
        <p:blipFill>
          <a:blip r:embed="rId3"/>
          <a:stretch>
            <a:fillRect/>
          </a:stretch>
        </p:blipFill>
        <p:spPr>
          <a:xfrm>
            <a:off x="5661278" y="961656"/>
            <a:ext cx="6353583" cy="3929322"/>
          </a:xfrm>
        </p:spPr>
      </p:pic>
      <p:sp>
        <p:nvSpPr>
          <p:cNvPr id="6" name="Content Placeholder 2">
            <a:extLst>
              <a:ext uri="{FF2B5EF4-FFF2-40B4-BE49-F238E27FC236}">
                <a16:creationId xmlns:a16="http://schemas.microsoft.com/office/drawing/2014/main" id="{9C05FB3C-3849-EA47-BD2E-9F3A4173D9D5}"/>
              </a:ext>
            </a:extLst>
          </p:cNvPr>
          <p:cNvSpPr txBox="1">
            <a:spLocks/>
          </p:cNvSpPr>
          <p:nvPr/>
        </p:nvSpPr>
        <p:spPr>
          <a:xfrm>
            <a:off x="1371600" y="812800"/>
            <a:ext cx="4157330" cy="574702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sz="2400" dirty="0"/>
              <a:t>Derived Variables </a:t>
            </a:r>
          </a:p>
          <a:p>
            <a:pPr marL="0" indent="0">
              <a:buNone/>
            </a:pPr>
            <a:r>
              <a:rPr lang="en-US" sz="2400" dirty="0"/>
              <a:t>considered for this:</a:t>
            </a:r>
          </a:p>
          <a:p>
            <a:pPr lvl="1"/>
            <a:r>
              <a:rPr lang="en-US" sz="2000" dirty="0" err="1"/>
              <a:t>Days_to_get_hired</a:t>
            </a:r>
            <a:r>
              <a:rPr lang="en-US" sz="2000" dirty="0"/>
              <a:t> = </a:t>
            </a:r>
            <a:r>
              <a:rPr lang="en-US" sz="2000" dirty="0" err="1"/>
              <a:t>Date_Turned_Blue__c</a:t>
            </a:r>
            <a:r>
              <a:rPr lang="en-US" sz="2000" dirty="0"/>
              <a:t> - </a:t>
            </a:r>
            <a:r>
              <a:rPr lang="en-US" sz="2000" dirty="0" err="1"/>
              <a:t>Date_turned_green__c</a:t>
            </a:r>
            <a:endParaRPr lang="en-US" sz="2000" dirty="0"/>
          </a:p>
          <a:p>
            <a:pPr lvl="1"/>
            <a:r>
              <a:rPr lang="en-US" sz="2000" dirty="0" err="1"/>
              <a:t>Days_between_Assigned_and_Assessed</a:t>
            </a:r>
            <a:r>
              <a:rPr lang="en-US" sz="2000" dirty="0"/>
              <a:t> = </a:t>
            </a:r>
            <a:r>
              <a:rPr lang="en-US" sz="2000" dirty="0" err="1"/>
              <a:t>c_Dat_Initial_Assessment_was_Completed__c</a:t>
            </a:r>
            <a:r>
              <a:rPr lang="en-US" sz="2000" dirty="0"/>
              <a:t> - </a:t>
            </a:r>
            <a:r>
              <a:rPr lang="en-US" sz="2000" dirty="0" err="1"/>
              <a:t>c_Date_assigned_to_staff__c</a:t>
            </a:r>
            <a:endParaRPr lang="en-US" sz="2000" dirty="0"/>
          </a:p>
          <a:p>
            <a:pPr lvl="1"/>
            <a:r>
              <a:rPr lang="en-US" sz="2000" dirty="0" err="1"/>
              <a:t>Days_between_Assessment_and_Resume</a:t>
            </a:r>
            <a:r>
              <a:rPr lang="en-US" sz="2000" dirty="0"/>
              <a:t> = </a:t>
            </a:r>
            <a:r>
              <a:rPr lang="en-US" sz="2000" dirty="0" err="1"/>
              <a:t>c_Date_Resume_Completed__c</a:t>
            </a:r>
            <a:r>
              <a:rPr lang="en-US" sz="2000" dirty="0"/>
              <a:t> - </a:t>
            </a:r>
            <a:r>
              <a:rPr lang="en-US" sz="2000" dirty="0" err="1"/>
              <a:t>c_Dat_Initial_Assessment_was_Completed__c</a:t>
            </a:r>
            <a:endParaRPr lang="en-US" sz="2000" dirty="0"/>
          </a:p>
          <a:p>
            <a:pPr lvl="1"/>
            <a:r>
              <a:rPr lang="en-US" sz="2000" dirty="0" err="1"/>
              <a:t>Time_spent_on_clients</a:t>
            </a:r>
            <a:r>
              <a:rPr lang="en-US" sz="2000" dirty="0"/>
              <a:t> = </a:t>
            </a:r>
            <a:r>
              <a:rPr lang="en-US" sz="2000" dirty="0" err="1"/>
              <a:t>Days_between_Assigned_and_Assessed</a:t>
            </a:r>
            <a:r>
              <a:rPr lang="en-US" sz="2000" dirty="0"/>
              <a:t> + </a:t>
            </a:r>
            <a:r>
              <a:rPr lang="en-US" sz="2000" dirty="0" err="1"/>
              <a:t>Days_between_Assessment_and_Resume</a:t>
            </a:r>
            <a:endParaRPr lang="en-US" sz="2000" dirty="0"/>
          </a:p>
          <a:p>
            <a:endParaRPr lang="en-US" sz="2400" dirty="0"/>
          </a:p>
          <a:p>
            <a:endParaRPr lang="en-US" dirty="0"/>
          </a:p>
          <a:p>
            <a:endParaRPr lang="en-US" dirty="0"/>
          </a:p>
        </p:txBody>
      </p:sp>
    </p:spTree>
    <p:extLst>
      <p:ext uri="{BB962C8B-B14F-4D97-AF65-F5344CB8AC3E}">
        <p14:creationId xmlns:p14="http://schemas.microsoft.com/office/powerpoint/2010/main" val="90663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600" y="149773"/>
            <a:ext cx="10086622" cy="663027"/>
          </a:xfrm>
        </p:spPr>
        <p:txBody>
          <a:bodyPr>
            <a:normAutofit/>
          </a:bodyPr>
          <a:lstStyle/>
          <a:p>
            <a:r>
              <a:rPr lang="en-US" sz="3600" b="1" u="sng" dirty="0">
                <a:solidFill>
                  <a:schemeClr val="tx1"/>
                </a:solidFill>
              </a:rPr>
              <a:t>Q3. Effective Communication Method</a:t>
            </a:r>
            <a:endParaRPr lang="en-US" b="1" u="sng" dirty="0"/>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371599" y="812800"/>
            <a:ext cx="10290313" cy="5747026"/>
          </a:xfrm>
        </p:spPr>
        <p:txBody>
          <a:bodyPr>
            <a:normAutofit/>
          </a:bodyPr>
          <a:lstStyle/>
          <a:p>
            <a:endParaRPr lang="en-US" dirty="0"/>
          </a:p>
          <a:p>
            <a:r>
              <a:rPr lang="en-US" sz="2400" dirty="0"/>
              <a:t>Variables considered for this:</a:t>
            </a:r>
          </a:p>
          <a:p>
            <a:pPr lvl="1"/>
            <a:r>
              <a:rPr lang="en-US" sz="2400" dirty="0"/>
              <a:t>Task Subtype</a:t>
            </a:r>
          </a:p>
          <a:p>
            <a:pPr lvl="1"/>
            <a:r>
              <a:rPr lang="en-US" sz="2400" dirty="0"/>
              <a:t>Race </a:t>
            </a:r>
          </a:p>
          <a:p>
            <a:pPr lvl="1"/>
            <a:r>
              <a:rPr lang="en-US" sz="2400" dirty="0"/>
              <a:t>Gender</a:t>
            </a:r>
          </a:p>
          <a:p>
            <a:pPr lvl="1"/>
            <a:r>
              <a:rPr lang="en-US" sz="2400" dirty="0"/>
              <a:t>Confirmed Hired Date</a:t>
            </a:r>
          </a:p>
          <a:p>
            <a:pPr lvl="1"/>
            <a:r>
              <a:rPr lang="en-US" sz="2400" dirty="0"/>
              <a:t>As per below Tableau Visualization it is clear that </a:t>
            </a:r>
            <a:r>
              <a:rPr lang="en-US" sz="2400" b="1" dirty="0"/>
              <a:t>Email  </a:t>
            </a:r>
            <a:r>
              <a:rPr lang="en-US" sz="2400" dirty="0"/>
              <a:t>was the most effective communication Method </a:t>
            </a:r>
          </a:p>
          <a:p>
            <a:pPr marL="457200" lvl="1" indent="0">
              <a:buNone/>
            </a:pPr>
            <a:endParaRPr lang="en-US" sz="2400" dirty="0"/>
          </a:p>
          <a:p>
            <a:r>
              <a:rPr lang="en-US" dirty="0">
                <a:hlinkClick r:id="rId3"/>
              </a:rPr>
              <a:t>https://public.tableau.com/profile/nityanand.kore#!/vizhome/Q4_CommunicationMethods/HHUSA-EffectiveCommunicationtypeforsuccessfulhiring</a:t>
            </a:r>
            <a:endParaRPr lang="en-US" dirty="0"/>
          </a:p>
          <a:p>
            <a:endParaRPr lang="en-US" dirty="0"/>
          </a:p>
        </p:txBody>
      </p:sp>
    </p:spTree>
    <p:extLst>
      <p:ext uri="{BB962C8B-B14F-4D97-AF65-F5344CB8AC3E}">
        <p14:creationId xmlns:p14="http://schemas.microsoft.com/office/powerpoint/2010/main" val="217990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092200" y="0"/>
            <a:ext cx="10325100" cy="663027"/>
          </a:xfrm>
        </p:spPr>
        <p:txBody>
          <a:bodyPr>
            <a:normAutofit fontScale="90000"/>
          </a:bodyPr>
          <a:lstStyle/>
          <a:p>
            <a:r>
              <a:rPr lang="en-US" b="1" u="sng" dirty="0">
                <a:solidFill>
                  <a:schemeClr val="tx1"/>
                </a:solidFill>
              </a:rPr>
              <a:t>Q4. </a:t>
            </a:r>
            <a:r>
              <a:rPr lang="en-US" b="1" u="sng" dirty="0"/>
              <a:t>Client demographic and Survey relationship</a:t>
            </a:r>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371600" y="812800"/>
            <a:ext cx="9601200" cy="5184588"/>
          </a:xfrm>
        </p:spPr>
        <p:txBody>
          <a:bodyPr>
            <a:noAutofit/>
          </a:bodyPr>
          <a:lstStyle/>
          <a:p>
            <a:r>
              <a:rPr lang="en-US" sz="2400" dirty="0"/>
              <a:t>Variables considered for this:</a:t>
            </a:r>
          </a:p>
          <a:p>
            <a:pPr lvl="1"/>
            <a:r>
              <a:rPr lang="en-US" sz="2400" dirty="0"/>
              <a:t>Dependent: Survey completed</a:t>
            </a:r>
          </a:p>
          <a:p>
            <a:pPr marL="457200" lvl="1" indent="0">
              <a:buNone/>
            </a:pPr>
            <a:r>
              <a:rPr lang="en-US" sz="2400" dirty="0"/>
              <a:t>    Model Accuracy: 83.18%</a:t>
            </a:r>
          </a:p>
          <a:p>
            <a:pPr lvl="1"/>
            <a:r>
              <a:rPr lang="en-US" sz="2400" dirty="0"/>
              <a:t>Service Rank</a:t>
            </a:r>
          </a:p>
          <a:p>
            <a:pPr lvl="1"/>
            <a:r>
              <a:rPr lang="en-US" sz="2400" dirty="0"/>
              <a:t>Gender</a:t>
            </a:r>
          </a:p>
          <a:p>
            <a:pPr lvl="1"/>
            <a:r>
              <a:rPr lang="en-US" sz="2400" dirty="0"/>
              <a:t> Time in service</a:t>
            </a:r>
          </a:p>
          <a:p>
            <a:pPr lvl="1"/>
            <a:r>
              <a:rPr lang="en-US" sz="2400" dirty="0"/>
              <a:t>Spouse Status</a:t>
            </a:r>
          </a:p>
          <a:p>
            <a:pPr lvl="1"/>
            <a:r>
              <a:rPr lang="en-US" sz="2400" dirty="0"/>
              <a:t> Enrolled in school</a:t>
            </a:r>
          </a:p>
          <a:p>
            <a:pPr lvl="1"/>
            <a:endParaRPr lang="en-US" sz="2400" dirty="0"/>
          </a:p>
          <a:p>
            <a:pPr marL="457200" lvl="1" indent="0">
              <a:buNone/>
            </a:pPr>
            <a:endParaRPr lang="en-US" sz="2400" dirty="0"/>
          </a:p>
          <a:p>
            <a:pPr marL="457200" lvl="1" indent="0">
              <a:buNone/>
            </a:pPr>
            <a:endParaRPr lang="en-US" sz="2400" dirty="0"/>
          </a:p>
          <a:p>
            <a:endParaRPr lang="en-US" sz="2400" dirty="0"/>
          </a:p>
        </p:txBody>
      </p:sp>
      <p:pic>
        <p:nvPicPr>
          <p:cNvPr id="5" name="Picture 4">
            <a:extLst>
              <a:ext uri="{FF2B5EF4-FFF2-40B4-BE49-F238E27FC236}">
                <a16:creationId xmlns:a16="http://schemas.microsoft.com/office/drawing/2014/main" id="{52AB0624-1691-4BED-B8D7-114A12797954}"/>
              </a:ext>
            </a:extLst>
          </p:cNvPr>
          <p:cNvPicPr/>
          <p:nvPr/>
        </p:nvPicPr>
        <p:blipFill>
          <a:blip r:embed="rId3"/>
          <a:stretch>
            <a:fillRect/>
          </a:stretch>
        </p:blipFill>
        <p:spPr>
          <a:xfrm>
            <a:off x="6794126" y="860612"/>
            <a:ext cx="4178674" cy="3722594"/>
          </a:xfrm>
          <a:prstGeom prst="rect">
            <a:avLst/>
          </a:prstGeom>
        </p:spPr>
      </p:pic>
      <p:pic>
        <p:nvPicPr>
          <p:cNvPr id="6" name="Picture 5">
            <a:extLst>
              <a:ext uri="{FF2B5EF4-FFF2-40B4-BE49-F238E27FC236}">
                <a16:creationId xmlns:a16="http://schemas.microsoft.com/office/drawing/2014/main" id="{E9BFAE9C-975C-49DD-9D02-FD337DFE979E}"/>
              </a:ext>
            </a:extLst>
          </p:cNvPr>
          <p:cNvPicPr/>
          <p:nvPr/>
        </p:nvPicPr>
        <p:blipFill>
          <a:blip r:embed="rId4"/>
          <a:stretch>
            <a:fillRect/>
          </a:stretch>
        </p:blipFill>
        <p:spPr>
          <a:xfrm>
            <a:off x="5397875" y="3757226"/>
            <a:ext cx="2632934" cy="2389935"/>
          </a:xfrm>
          <a:prstGeom prst="rect">
            <a:avLst/>
          </a:prstGeom>
        </p:spPr>
      </p:pic>
    </p:spTree>
    <p:extLst>
      <p:ext uri="{BB962C8B-B14F-4D97-AF65-F5344CB8AC3E}">
        <p14:creationId xmlns:p14="http://schemas.microsoft.com/office/powerpoint/2010/main" val="187632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599" y="149773"/>
            <a:ext cx="10820401" cy="663027"/>
          </a:xfrm>
        </p:spPr>
        <p:txBody>
          <a:bodyPr>
            <a:noAutofit/>
          </a:bodyPr>
          <a:lstStyle/>
          <a:p>
            <a:r>
              <a:rPr lang="en-US" sz="3200" b="1" u="sng" dirty="0">
                <a:solidFill>
                  <a:schemeClr val="tx1"/>
                </a:solidFill>
              </a:rPr>
              <a:t>Q5. Client Demographic and Confirmed hire</a:t>
            </a:r>
            <a:endParaRPr lang="en-US" sz="3200" b="1" u="sng" dirty="0"/>
          </a:p>
        </p:txBody>
      </p:sp>
      <p:sp>
        <p:nvSpPr>
          <p:cNvPr id="5" name="Content Placeholder 2">
            <a:extLst>
              <a:ext uri="{FF2B5EF4-FFF2-40B4-BE49-F238E27FC236}">
                <a16:creationId xmlns:a16="http://schemas.microsoft.com/office/drawing/2014/main" id="{295AA8DA-7742-174B-9B12-72C0FCE1B20B}"/>
              </a:ext>
            </a:extLst>
          </p:cNvPr>
          <p:cNvSpPr txBox="1">
            <a:spLocks/>
          </p:cNvSpPr>
          <p:nvPr/>
        </p:nvSpPr>
        <p:spPr>
          <a:xfrm>
            <a:off x="8584441" y="993628"/>
            <a:ext cx="3164213" cy="557132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endParaRPr lang="en-US" dirty="0"/>
          </a:p>
        </p:txBody>
      </p:sp>
      <p:sp>
        <p:nvSpPr>
          <p:cNvPr id="4"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371600" y="812799"/>
            <a:ext cx="9601200" cy="5322957"/>
          </a:xfrm>
        </p:spPr>
        <p:txBody>
          <a:bodyPr>
            <a:noAutofit/>
          </a:bodyPr>
          <a:lstStyle/>
          <a:p>
            <a:r>
              <a:rPr lang="en-US" sz="2400" dirty="0"/>
              <a:t>Variables considered for this:</a:t>
            </a:r>
          </a:p>
          <a:p>
            <a:pPr lvl="1"/>
            <a:r>
              <a:rPr lang="en-US" sz="2400" dirty="0"/>
              <a:t>Highest Education completed</a:t>
            </a:r>
          </a:p>
          <a:p>
            <a:pPr lvl="1"/>
            <a:r>
              <a:rPr lang="en-US" sz="2400" dirty="0"/>
              <a:t>Race </a:t>
            </a:r>
          </a:p>
          <a:p>
            <a:pPr lvl="1"/>
            <a:r>
              <a:rPr lang="en-US" sz="2400" dirty="0"/>
              <a:t>Gender</a:t>
            </a:r>
          </a:p>
          <a:p>
            <a:pPr lvl="1"/>
            <a:r>
              <a:rPr lang="en-US" sz="2400" dirty="0"/>
              <a:t>Enrolled in School</a:t>
            </a:r>
          </a:p>
          <a:p>
            <a:r>
              <a:rPr lang="en-US" sz="2400" dirty="0">
                <a:hlinkClick r:id="rId3"/>
              </a:rPr>
              <a:t>https://public.tableau.com/profile/nityanand.kore#!/vizhome/HHUSA-Emp-TypebyEducation-Gender/HHUSA-EmpTypeByGenderEducation</a:t>
            </a:r>
            <a:endParaRPr lang="en-US" sz="2400" dirty="0"/>
          </a:p>
          <a:p>
            <a:endParaRPr lang="en-US" sz="2400" dirty="0"/>
          </a:p>
        </p:txBody>
      </p:sp>
    </p:spTree>
    <p:extLst>
      <p:ext uri="{BB962C8B-B14F-4D97-AF65-F5344CB8AC3E}">
        <p14:creationId xmlns:p14="http://schemas.microsoft.com/office/powerpoint/2010/main" val="114397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600" y="149773"/>
            <a:ext cx="9601200" cy="663027"/>
          </a:xfrm>
        </p:spPr>
        <p:txBody>
          <a:bodyPr>
            <a:normAutofit/>
          </a:bodyPr>
          <a:lstStyle/>
          <a:p>
            <a:r>
              <a:rPr lang="en-US" b="1" u="sng" dirty="0"/>
              <a:t>Closing Notes</a:t>
            </a:r>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295400" y="1000457"/>
            <a:ext cx="9601200" cy="5318456"/>
          </a:xfrm>
        </p:spPr>
        <p:txBody>
          <a:bodyPr>
            <a:normAutofit lnSpcReduction="10000"/>
          </a:bodyPr>
          <a:lstStyle/>
          <a:p>
            <a:r>
              <a:rPr lang="en-US" sz="2400" dirty="0"/>
              <a:t>Linear upward trend for client registration and Army people are </a:t>
            </a:r>
            <a:r>
              <a:rPr lang="en-US" sz="2400"/>
              <a:t>more active on HHUSA.</a:t>
            </a:r>
            <a:endParaRPr lang="en-US" sz="2400" dirty="0"/>
          </a:p>
          <a:p>
            <a:r>
              <a:rPr lang="en-US" sz="2400" dirty="0"/>
              <a:t>No relationship found between time spent on client with their success in job</a:t>
            </a:r>
          </a:p>
          <a:p>
            <a:r>
              <a:rPr lang="en-US" sz="2400" dirty="0"/>
              <a:t>Email is most effective communication method</a:t>
            </a:r>
          </a:p>
          <a:p>
            <a:r>
              <a:rPr lang="en-US" sz="2400" dirty="0"/>
              <a:t>Probability of school enrolled male completing survey is better</a:t>
            </a:r>
          </a:p>
          <a:p>
            <a:r>
              <a:rPr lang="en-US" sz="2400" dirty="0"/>
              <a:t>High School diploma male client gets full time employment</a:t>
            </a:r>
          </a:p>
          <a:p>
            <a:pPr marL="0" indent="0">
              <a:buNone/>
            </a:pPr>
            <a:endParaRPr lang="en-US" sz="2400" dirty="0"/>
          </a:p>
          <a:p>
            <a:pPr marL="0" indent="0">
              <a:buNone/>
            </a:pPr>
            <a:r>
              <a:rPr lang="en-US" sz="2400" b="1" dirty="0"/>
              <a:t>Challenges:</a:t>
            </a:r>
          </a:p>
          <a:p>
            <a:r>
              <a:rPr lang="en-US" sz="2400" dirty="0"/>
              <a:t>Consolidation of all datasets</a:t>
            </a:r>
          </a:p>
          <a:p>
            <a:r>
              <a:rPr lang="en-US" sz="2400" dirty="0"/>
              <a:t>Missing and skewed data in many datasets</a:t>
            </a:r>
          </a:p>
        </p:txBody>
      </p:sp>
    </p:spTree>
    <p:extLst>
      <p:ext uri="{BB962C8B-B14F-4D97-AF65-F5344CB8AC3E}">
        <p14:creationId xmlns:p14="http://schemas.microsoft.com/office/powerpoint/2010/main" val="22546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AEC9-71DB-4BA0-B070-2F71A012A16B}"/>
              </a:ext>
            </a:extLst>
          </p:cNvPr>
          <p:cNvSpPr>
            <a:spLocks noGrp="1"/>
          </p:cNvSpPr>
          <p:nvPr>
            <p:ph type="title"/>
          </p:nvPr>
        </p:nvSpPr>
        <p:spPr>
          <a:xfrm>
            <a:off x="1371600" y="685800"/>
            <a:ext cx="9216887" cy="1485900"/>
          </a:xfrm>
        </p:spPr>
        <p:txBody>
          <a:bodyPr/>
          <a:lstStyle/>
          <a:p>
            <a:r>
              <a:rPr lang="en-US" dirty="0"/>
              <a:t>                                Q &amp; A</a:t>
            </a:r>
          </a:p>
        </p:txBody>
      </p:sp>
    </p:spTree>
    <p:extLst>
      <p:ext uri="{BB962C8B-B14F-4D97-AF65-F5344CB8AC3E}">
        <p14:creationId xmlns:p14="http://schemas.microsoft.com/office/powerpoint/2010/main" val="3054514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B83F-2564-4F8A-97B9-26211F0997F8}"/>
              </a:ext>
            </a:extLst>
          </p:cNvPr>
          <p:cNvSpPr>
            <a:spLocks noGrp="1"/>
          </p:cNvSpPr>
          <p:nvPr>
            <p:ph type="title"/>
          </p:nvPr>
        </p:nvSpPr>
        <p:spPr>
          <a:xfrm>
            <a:off x="2592925" y="624109"/>
            <a:ext cx="8911687" cy="4782777"/>
          </a:xfrm>
        </p:spPr>
        <p:txBody>
          <a:bodyPr/>
          <a:lstStyle/>
          <a:p>
            <a:pPr algn="ct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en-US" b="1" dirty="0"/>
          </a:p>
        </p:txBody>
      </p:sp>
      <p:sp>
        <p:nvSpPr>
          <p:cNvPr id="5" name="Content Placeholder 4">
            <a:extLst>
              <a:ext uri="{FF2B5EF4-FFF2-40B4-BE49-F238E27FC236}">
                <a16:creationId xmlns:a16="http://schemas.microsoft.com/office/drawing/2014/main" id="{0BFE2A44-AFCE-40D7-9104-57EFEF5D9F8B}"/>
              </a:ext>
            </a:extLst>
          </p:cNvPr>
          <p:cNvSpPr>
            <a:spLocks noGrp="1"/>
          </p:cNvSpPr>
          <p:nvPr>
            <p:ph idx="1"/>
          </p:nvPr>
        </p:nvSpPr>
        <p:spPr>
          <a:xfrm flipH="1">
            <a:off x="12337772" y="6069496"/>
            <a:ext cx="45719" cy="238538"/>
          </a:xfrm>
        </p:spPr>
        <p:txBody>
          <a:bodyPr>
            <a:normAutofit fontScale="62500" lnSpcReduction="20000"/>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5036764" y="624109"/>
            <a:ext cx="3200400" cy="4114800"/>
          </a:xfrm>
          <a:prstGeom prst="rect">
            <a:avLst/>
          </a:prstGeom>
        </p:spPr>
      </p:pic>
    </p:spTree>
    <p:extLst>
      <p:ext uri="{BB962C8B-B14F-4D97-AF65-F5344CB8AC3E}">
        <p14:creationId xmlns:p14="http://schemas.microsoft.com/office/powerpoint/2010/main" val="322998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5E4F8-B425-CB48-8354-F46B71074FD5}"/>
              </a:ext>
            </a:extLst>
          </p:cNvPr>
          <p:cNvSpPr>
            <a:spLocks noGrp="1"/>
          </p:cNvSpPr>
          <p:nvPr>
            <p:ph idx="1"/>
          </p:nvPr>
        </p:nvSpPr>
        <p:spPr>
          <a:xfrm>
            <a:off x="1255986" y="204951"/>
            <a:ext cx="10389914" cy="5958781"/>
          </a:xfrm>
        </p:spPr>
        <p:txBody>
          <a:bodyPr>
            <a:normAutofit lnSpcReduction="10000"/>
          </a:bodyPr>
          <a:lstStyle/>
          <a:p>
            <a:endParaRPr lang="en-US" sz="2400" dirty="0"/>
          </a:p>
          <a:p>
            <a:pPr marL="0" indent="0">
              <a:buNone/>
            </a:pPr>
            <a:r>
              <a:rPr lang="en-US" sz="4000" b="1" u="sng" dirty="0"/>
              <a:t>Presentation Outline:</a:t>
            </a:r>
            <a:endParaRPr lang="en-US" sz="2800" dirty="0"/>
          </a:p>
          <a:p>
            <a:r>
              <a:rPr lang="en-US" sz="2800" dirty="0"/>
              <a:t>Overview – HHUSA</a:t>
            </a:r>
          </a:p>
          <a:p>
            <a:pPr marL="0" indent="0">
              <a:buNone/>
            </a:pPr>
            <a:endParaRPr lang="en-US" sz="1000" dirty="0"/>
          </a:p>
          <a:p>
            <a:r>
              <a:rPr lang="en-US" sz="2800" dirty="0"/>
              <a:t>Overview – Project Scope</a:t>
            </a:r>
          </a:p>
          <a:p>
            <a:pPr marL="0" indent="0">
              <a:buNone/>
            </a:pPr>
            <a:endParaRPr lang="en-US" sz="500" dirty="0"/>
          </a:p>
          <a:p>
            <a:r>
              <a:rPr lang="en-US" sz="2800" dirty="0"/>
              <a:t>Dataset Description</a:t>
            </a:r>
          </a:p>
          <a:p>
            <a:pPr marL="0" indent="0">
              <a:buNone/>
            </a:pPr>
            <a:endParaRPr lang="en-US" sz="500" dirty="0"/>
          </a:p>
          <a:p>
            <a:r>
              <a:rPr lang="en-US" sz="2800" dirty="0"/>
              <a:t>Data ‘Cleaning’ overview – steps, iterations, considerations</a:t>
            </a:r>
          </a:p>
          <a:p>
            <a:endParaRPr lang="en-US" sz="500" dirty="0"/>
          </a:p>
          <a:p>
            <a:r>
              <a:rPr lang="en-US" sz="2800" dirty="0"/>
              <a:t>Project Questions</a:t>
            </a:r>
          </a:p>
          <a:p>
            <a:pPr marL="0" indent="0">
              <a:buNone/>
            </a:pPr>
            <a:endParaRPr lang="en-US" sz="500" dirty="0"/>
          </a:p>
          <a:p>
            <a:r>
              <a:rPr lang="en-US" sz="2800" dirty="0" smtClean="0"/>
              <a:t>Closing Notes</a:t>
            </a:r>
            <a:endParaRPr lang="en-US" sz="2800" dirty="0"/>
          </a:p>
          <a:p>
            <a:endParaRPr lang="en-US" dirty="0"/>
          </a:p>
        </p:txBody>
      </p:sp>
    </p:spTree>
    <p:extLst>
      <p:ext uri="{BB962C8B-B14F-4D97-AF65-F5344CB8AC3E}">
        <p14:creationId xmlns:p14="http://schemas.microsoft.com/office/powerpoint/2010/main" val="124097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600" y="149773"/>
            <a:ext cx="9601200" cy="663027"/>
          </a:xfrm>
        </p:spPr>
        <p:txBody>
          <a:bodyPr>
            <a:normAutofit/>
          </a:bodyPr>
          <a:lstStyle/>
          <a:p>
            <a:r>
              <a:rPr lang="en-US" b="1" u="sng" dirty="0"/>
              <a:t>Overview – HHUSA</a:t>
            </a:r>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371600" y="812800"/>
            <a:ext cx="9985022" cy="5306848"/>
          </a:xfrm>
        </p:spPr>
        <p:txBody>
          <a:bodyPr>
            <a:normAutofit/>
          </a:bodyPr>
          <a:lstStyle/>
          <a:p>
            <a:r>
              <a:rPr lang="en-US" sz="2400" dirty="0"/>
              <a:t>Hire Heroes USA is a non-profit organization that works with U.S. Military members, veterans and families to shift and succeed in  civilian workplace</a:t>
            </a:r>
          </a:p>
          <a:p>
            <a:pPr marL="0" indent="0">
              <a:buNone/>
            </a:pPr>
            <a:endParaRPr lang="en-US" sz="1000" dirty="0"/>
          </a:p>
          <a:p>
            <a:r>
              <a:rPr lang="en-US" sz="2400" dirty="0"/>
              <a:t>Services include- Client registration, Preparing resume, Convert military experience into civilian terms, effective job searching, networking, connecting with companies and many others</a:t>
            </a:r>
          </a:p>
          <a:p>
            <a:r>
              <a:rPr lang="en-US" sz="2400" dirty="0"/>
              <a:t>Result- 60 clients are hired each week</a:t>
            </a:r>
          </a:p>
          <a:p>
            <a:r>
              <a:rPr lang="en-US" sz="2400" dirty="0"/>
              <a:t>Scope – 500K unemployed veterans at any given point</a:t>
            </a:r>
            <a:endParaRPr lang="en-US" sz="1000" dirty="0"/>
          </a:p>
          <a:p>
            <a:pPr marL="0" indent="0">
              <a:buNone/>
            </a:pPr>
            <a:endParaRPr lang="en-US" sz="1000" dirty="0"/>
          </a:p>
          <a:p>
            <a:endParaRPr lang="en-US" sz="2400" dirty="0"/>
          </a:p>
        </p:txBody>
      </p:sp>
    </p:spTree>
    <p:extLst>
      <p:ext uri="{BB962C8B-B14F-4D97-AF65-F5344CB8AC3E}">
        <p14:creationId xmlns:p14="http://schemas.microsoft.com/office/powerpoint/2010/main" val="259032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600" y="149773"/>
            <a:ext cx="9601200" cy="663027"/>
          </a:xfrm>
        </p:spPr>
        <p:txBody>
          <a:bodyPr>
            <a:normAutofit/>
          </a:bodyPr>
          <a:lstStyle/>
          <a:p>
            <a:r>
              <a:rPr lang="en-US" b="1" u="sng" dirty="0"/>
              <a:t>Overview – Project Scope</a:t>
            </a:r>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371600" y="1012496"/>
            <a:ext cx="9985022" cy="5640552"/>
          </a:xfrm>
        </p:spPr>
        <p:txBody>
          <a:bodyPr>
            <a:normAutofit/>
          </a:bodyPr>
          <a:lstStyle/>
          <a:p>
            <a:r>
              <a:rPr lang="en-US" sz="2400" dirty="0"/>
              <a:t>Project focus is on Client Services– specifically job seeker activities</a:t>
            </a:r>
          </a:p>
          <a:p>
            <a:r>
              <a:rPr lang="en-US" sz="2400" dirty="0"/>
              <a:t> With past data:</a:t>
            </a:r>
          </a:p>
          <a:p>
            <a:pPr lvl="1"/>
            <a:r>
              <a:rPr lang="en-US" sz="2200" dirty="0"/>
              <a:t>Find relationship between different datasets such as when client created an account and when they got a job</a:t>
            </a:r>
          </a:p>
          <a:p>
            <a:pPr lvl="1"/>
            <a:r>
              <a:rPr lang="en-US" sz="2200" dirty="0"/>
              <a:t>Whether any demographic information is related with easy success in job</a:t>
            </a:r>
          </a:p>
          <a:p>
            <a:pPr lvl="1"/>
            <a:r>
              <a:rPr lang="en-US" sz="2200" dirty="0"/>
              <a:t>Whether clients completed survey or not</a:t>
            </a:r>
          </a:p>
          <a:p>
            <a:pPr lvl="1"/>
            <a:r>
              <a:rPr lang="en-US" sz="2200" dirty="0"/>
              <a:t>Which communication (email/text/phone) was more effective </a:t>
            </a:r>
          </a:p>
          <a:p>
            <a:r>
              <a:rPr lang="en-US" sz="2400" dirty="0"/>
              <a:t>Data included email history from email campaigns via. software tool</a:t>
            </a:r>
          </a:p>
          <a:p>
            <a:endParaRPr lang="en-US" sz="2400" dirty="0"/>
          </a:p>
          <a:p>
            <a:endParaRPr lang="en-US" sz="2400" dirty="0"/>
          </a:p>
          <a:p>
            <a:pPr marL="530352" lvl="1" indent="0">
              <a:buNone/>
            </a:pPr>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99630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009" y="384313"/>
            <a:ext cx="9927603" cy="1520687"/>
          </a:xfrm>
        </p:spPr>
        <p:txBody>
          <a:bodyPr/>
          <a:lstStyle/>
          <a:p>
            <a:r>
              <a:rPr lang="en-US" b="1" u="sng" dirty="0" smtClean="0"/>
              <a:t>HHUSA – Client Process Flow</a:t>
            </a:r>
            <a:endParaRPr lang="en-US" b="1" u="sng"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p:nvPr/>
        </p:nvPicPr>
        <p:blipFill>
          <a:blip r:embed="rId3"/>
          <a:stretch>
            <a:fillRect/>
          </a:stretch>
        </p:blipFill>
        <p:spPr>
          <a:xfrm>
            <a:off x="1484243" y="1351722"/>
            <a:ext cx="8984974" cy="4559499"/>
          </a:xfrm>
          <a:prstGeom prst="rect">
            <a:avLst/>
          </a:prstGeom>
        </p:spPr>
      </p:pic>
    </p:spTree>
    <p:extLst>
      <p:ext uri="{BB962C8B-B14F-4D97-AF65-F5344CB8AC3E}">
        <p14:creationId xmlns:p14="http://schemas.microsoft.com/office/powerpoint/2010/main" val="351180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600" y="149773"/>
            <a:ext cx="9601200" cy="663027"/>
          </a:xfrm>
        </p:spPr>
        <p:txBody>
          <a:bodyPr>
            <a:normAutofit/>
          </a:bodyPr>
          <a:lstStyle/>
          <a:p>
            <a:r>
              <a:rPr lang="en-US" b="1" u="sng" dirty="0"/>
              <a:t>Dataset Description</a:t>
            </a:r>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371600" y="812799"/>
            <a:ext cx="10820400" cy="5672083"/>
          </a:xfrm>
        </p:spPr>
        <p:txBody>
          <a:bodyPr>
            <a:normAutofit/>
          </a:bodyPr>
          <a:lstStyle/>
          <a:p>
            <a:r>
              <a:rPr lang="en-US" sz="2400" dirty="0"/>
              <a:t>Salesforce is used as HHUSA’s CRM. Data structured based on ‘Objects’ which Salesforce uses. </a:t>
            </a:r>
          </a:p>
          <a:p>
            <a:pPr marL="0" indent="0">
              <a:buNone/>
            </a:pPr>
            <a:endParaRPr lang="en-US" sz="1000" dirty="0"/>
          </a:p>
          <a:p>
            <a:r>
              <a:rPr lang="en-US" sz="2400" dirty="0"/>
              <a:t>Salesforce based data included ‘.csv’ tables for:</a:t>
            </a:r>
          </a:p>
          <a:p>
            <a:pPr marL="1044702" lvl="1" indent="-514350">
              <a:buFont typeface="+mj-lt"/>
              <a:buAutoNum type="romanLcPeriod"/>
            </a:pPr>
            <a:r>
              <a:rPr lang="en-US" sz="2400" dirty="0"/>
              <a:t>Contacts </a:t>
            </a:r>
          </a:p>
          <a:p>
            <a:pPr marL="1044702" lvl="1" indent="-514350">
              <a:buFont typeface="+mj-lt"/>
              <a:buAutoNum type="romanLcPeriod"/>
            </a:pPr>
            <a:r>
              <a:rPr lang="en-US" sz="2400" dirty="0"/>
              <a:t>Hire Information </a:t>
            </a:r>
          </a:p>
          <a:p>
            <a:pPr marL="1044702" lvl="1" indent="-514350">
              <a:buFont typeface="+mj-lt"/>
              <a:buAutoNum type="romanLcPeriod"/>
            </a:pPr>
            <a:r>
              <a:rPr lang="en-US" sz="2400" dirty="0"/>
              <a:t>Activities</a:t>
            </a:r>
          </a:p>
          <a:p>
            <a:pPr marL="1044702" lvl="1" indent="-514350">
              <a:buFont typeface="+mj-lt"/>
              <a:buAutoNum type="romanLcPeriod"/>
            </a:pPr>
            <a:r>
              <a:rPr lang="en-US" sz="2400" dirty="0"/>
              <a:t>Feedback</a:t>
            </a:r>
          </a:p>
          <a:p>
            <a:pPr marL="1044702" lvl="1" indent="-514350">
              <a:buFont typeface="+mj-lt"/>
              <a:buAutoNum type="romanLcPeriod"/>
            </a:pPr>
            <a:r>
              <a:rPr lang="en-US" sz="2400" dirty="0"/>
              <a:t>Campaign</a:t>
            </a:r>
          </a:p>
          <a:p>
            <a:pPr marL="1044702" lvl="1" indent="-514350">
              <a:buFont typeface="+mj-lt"/>
              <a:buAutoNum type="romanLcPeriod"/>
            </a:pPr>
            <a:r>
              <a:rPr lang="en-US" sz="2400" dirty="0"/>
              <a:t>Accounts</a:t>
            </a:r>
          </a:p>
          <a:p>
            <a:pPr marL="1044702" lvl="1" indent="-514350">
              <a:buFont typeface="+mj-lt"/>
              <a:buAutoNum type="romanLcPeriod"/>
            </a:pPr>
            <a:r>
              <a:rPr lang="en-US" sz="2400" dirty="0"/>
              <a:t>Cases</a:t>
            </a:r>
          </a:p>
          <a:p>
            <a:pPr marL="0" indent="0">
              <a:buNone/>
            </a:pPr>
            <a:endParaRPr lang="en-US" sz="2400" dirty="0"/>
          </a:p>
          <a:p>
            <a:endParaRPr lang="en-US" dirty="0"/>
          </a:p>
        </p:txBody>
      </p:sp>
    </p:spTree>
    <p:extLst>
      <p:ext uri="{BB962C8B-B14F-4D97-AF65-F5344CB8AC3E}">
        <p14:creationId xmlns:p14="http://schemas.microsoft.com/office/powerpoint/2010/main" val="9156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600" y="149773"/>
            <a:ext cx="9601200" cy="663027"/>
          </a:xfrm>
        </p:spPr>
        <p:txBody>
          <a:bodyPr>
            <a:normAutofit/>
          </a:bodyPr>
          <a:lstStyle/>
          <a:p>
            <a:r>
              <a:rPr lang="en-US" b="1" u="sng" dirty="0"/>
              <a:t>Data Cleaning / Preparation</a:t>
            </a:r>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371600" y="1041399"/>
            <a:ext cx="10283588" cy="5564117"/>
          </a:xfrm>
        </p:spPr>
        <p:txBody>
          <a:bodyPr>
            <a:normAutofit/>
          </a:bodyPr>
          <a:lstStyle/>
          <a:p>
            <a:r>
              <a:rPr lang="en-US" sz="2600" dirty="0"/>
              <a:t> All the entities/data sets are identified to answer the questions.</a:t>
            </a:r>
          </a:p>
          <a:p>
            <a:r>
              <a:rPr lang="en-US" sz="2600" dirty="0"/>
              <a:t>Identifying relationship between various datasets i.e. primary keys, foreign keys and other reference data</a:t>
            </a:r>
          </a:p>
          <a:p>
            <a:pPr lvl="1"/>
            <a:r>
              <a:rPr lang="en-US" sz="2400" dirty="0"/>
              <a:t>Contacts</a:t>
            </a:r>
            <a:r>
              <a:rPr lang="en-US" sz="2600" dirty="0"/>
              <a:t> – </a:t>
            </a:r>
            <a:r>
              <a:rPr lang="en-US" sz="2400" dirty="0"/>
              <a:t>Hire Information </a:t>
            </a:r>
          </a:p>
          <a:p>
            <a:pPr lvl="1"/>
            <a:r>
              <a:rPr lang="en-US" sz="2400" dirty="0"/>
              <a:t>Contacts  - Activities</a:t>
            </a:r>
          </a:p>
          <a:p>
            <a:pPr lvl="1"/>
            <a:r>
              <a:rPr lang="en-US" sz="2400" dirty="0"/>
              <a:t>Contacts  -  Feedback</a:t>
            </a:r>
          </a:p>
          <a:p>
            <a:pPr lvl="1"/>
            <a:r>
              <a:rPr lang="en-US" sz="2800" dirty="0"/>
              <a:t>Contacts – Accounts</a:t>
            </a:r>
            <a:endParaRPr lang="en-US" sz="2600" dirty="0"/>
          </a:p>
          <a:p>
            <a:r>
              <a:rPr lang="en-US" sz="2600" dirty="0"/>
              <a:t>Only required elements are extracted and cleaned new dataset with R.</a:t>
            </a: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59160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600" y="149773"/>
            <a:ext cx="9601200" cy="663027"/>
          </a:xfrm>
        </p:spPr>
        <p:txBody>
          <a:bodyPr>
            <a:normAutofit/>
          </a:bodyPr>
          <a:lstStyle/>
          <a:p>
            <a:r>
              <a:rPr lang="en-US" b="1" u="sng" dirty="0"/>
              <a:t>Initial Analysis of data</a:t>
            </a:r>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873457" y="1041400"/>
            <a:ext cx="3794077" cy="5664464"/>
          </a:xfrm>
        </p:spPr>
        <p:txBody>
          <a:bodyPr>
            <a:normAutofit fontScale="92500" lnSpcReduction="10000"/>
          </a:bodyPr>
          <a:lstStyle/>
          <a:p>
            <a:r>
              <a:rPr lang="en-US" sz="2400" dirty="0"/>
              <a:t>When account was created?</a:t>
            </a:r>
          </a:p>
          <a:p>
            <a:r>
              <a:rPr lang="en-US" sz="2400" dirty="0"/>
              <a:t>When hired by employer?</a:t>
            </a:r>
          </a:p>
          <a:p>
            <a:r>
              <a:rPr lang="en-US" sz="2400" dirty="0"/>
              <a:t>Did no. clients and hiring increase over time ?</a:t>
            </a:r>
          </a:p>
          <a:p>
            <a:r>
              <a:rPr lang="en-US" sz="2400" dirty="0"/>
              <a:t>How are these hiring tagged to campaigns ?</a:t>
            </a:r>
          </a:p>
          <a:p>
            <a:r>
              <a:rPr lang="en-US" sz="2400" dirty="0"/>
              <a:t>Do we have demographic data tied to hiring ?</a:t>
            </a:r>
          </a:p>
          <a:p>
            <a:r>
              <a:rPr lang="en-US" sz="2400" dirty="0"/>
              <a:t>How many emails were sent as part of each campaign ? </a:t>
            </a:r>
          </a:p>
          <a:p>
            <a:endParaRPr lang="en-US" dirty="0"/>
          </a:p>
        </p:txBody>
      </p:sp>
      <p:pic>
        <p:nvPicPr>
          <p:cNvPr id="7" name="Picture 6"/>
          <p:cNvPicPr>
            <a:picLocks noChangeAspect="1"/>
          </p:cNvPicPr>
          <p:nvPr/>
        </p:nvPicPr>
        <p:blipFill>
          <a:blip r:embed="rId3"/>
          <a:stretch>
            <a:fillRect/>
          </a:stretch>
        </p:blipFill>
        <p:spPr>
          <a:xfrm>
            <a:off x="5604220" y="812800"/>
            <a:ext cx="6269728" cy="5362713"/>
          </a:xfrm>
          <a:prstGeom prst="rect">
            <a:avLst/>
          </a:prstGeom>
        </p:spPr>
      </p:pic>
    </p:spTree>
    <p:extLst>
      <p:ext uri="{BB962C8B-B14F-4D97-AF65-F5344CB8AC3E}">
        <p14:creationId xmlns:p14="http://schemas.microsoft.com/office/powerpoint/2010/main" val="299963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850-0871-564F-B748-322B86371482}"/>
              </a:ext>
            </a:extLst>
          </p:cNvPr>
          <p:cNvSpPr>
            <a:spLocks noGrp="1"/>
          </p:cNvSpPr>
          <p:nvPr>
            <p:ph type="title"/>
          </p:nvPr>
        </p:nvSpPr>
        <p:spPr>
          <a:xfrm>
            <a:off x="1371600" y="149773"/>
            <a:ext cx="10086622" cy="663027"/>
          </a:xfrm>
        </p:spPr>
        <p:txBody>
          <a:bodyPr>
            <a:normAutofit fontScale="90000"/>
          </a:bodyPr>
          <a:lstStyle/>
          <a:p>
            <a:r>
              <a:rPr lang="en-US" b="1" u="sng" dirty="0"/>
              <a:t>Q1. Client demographic and registration relation</a:t>
            </a:r>
          </a:p>
        </p:txBody>
      </p:sp>
      <p:sp>
        <p:nvSpPr>
          <p:cNvPr id="3" name="Content Placeholder 2">
            <a:extLst>
              <a:ext uri="{FF2B5EF4-FFF2-40B4-BE49-F238E27FC236}">
                <a16:creationId xmlns:a16="http://schemas.microsoft.com/office/drawing/2014/main" id="{190BFED9-F476-0B4C-8487-BE2E26DA1330}"/>
              </a:ext>
            </a:extLst>
          </p:cNvPr>
          <p:cNvSpPr>
            <a:spLocks noGrp="1"/>
          </p:cNvSpPr>
          <p:nvPr>
            <p:ph idx="1"/>
          </p:nvPr>
        </p:nvSpPr>
        <p:spPr>
          <a:xfrm>
            <a:off x="1371599" y="812800"/>
            <a:ext cx="10290313" cy="5747026"/>
          </a:xfrm>
        </p:spPr>
        <p:txBody>
          <a:bodyPr>
            <a:normAutofit/>
          </a:bodyPr>
          <a:lstStyle/>
          <a:p>
            <a:endParaRPr lang="en-US" dirty="0"/>
          </a:p>
          <a:p>
            <a:r>
              <a:rPr lang="en-US" sz="2400" dirty="0"/>
              <a:t>Variables considered for this:</a:t>
            </a:r>
          </a:p>
          <a:p>
            <a:pPr lvl="1"/>
            <a:r>
              <a:rPr lang="en-US" sz="2400" dirty="0"/>
              <a:t>Service Branch</a:t>
            </a:r>
          </a:p>
          <a:p>
            <a:pPr lvl="1"/>
            <a:r>
              <a:rPr lang="en-US" sz="2400" dirty="0"/>
              <a:t>Service Rank</a:t>
            </a:r>
          </a:p>
          <a:p>
            <a:pPr lvl="1"/>
            <a:r>
              <a:rPr lang="en-US" sz="2400" dirty="0"/>
              <a:t>Gender</a:t>
            </a:r>
          </a:p>
          <a:p>
            <a:pPr lvl="1"/>
            <a:r>
              <a:rPr lang="en-US" sz="2400" dirty="0"/>
              <a:t>Race</a:t>
            </a:r>
          </a:p>
          <a:p>
            <a:pPr lvl="1"/>
            <a:r>
              <a:rPr lang="en-US" sz="2400" dirty="0"/>
              <a:t>Spouse Status</a:t>
            </a:r>
          </a:p>
          <a:p>
            <a:pPr marL="457200" lvl="1" indent="0">
              <a:buNone/>
            </a:pPr>
            <a:endParaRPr lang="en-US" sz="2400" dirty="0"/>
          </a:p>
          <a:p>
            <a:r>
              <a:rPr lang="en-US" sz="2400" dirty="0">
                <a:hlinkClick r:id="rId3"/>
              </a:rPr>
              <a:t>https://public.tableau.com/profile/nityanand.kore#!/vizhome/HHUSA-ClientServices/HHUSA-ClientRegistrationByDemographic</a:t>
            </a:r>
            <a:endParaRPr lang="en-US" sz="2400" dirty="0"/>
          </a:p>
          <a:p>
            <a:endParaRPr lang="en-US" sz="2400" dirty="0"/>
          </a:p>
          <a:p>
            <a:endParaRPr lang="en-US" dirty="0"/>
          </a:p>
          <a:p>
            <a:endParaRPr lang="en-US" dirty="0"/>
          </a:p>
        </p:txBody>
      </p:sp>
      <p:pic>
        <p:nvPicPr>
          <p:cNvPr id="4" name="Picture 3"/>
          <p:cNvPicPr/>
          <p:nvPr/>
        </p:nvPicPr>
        <p:blipFill>
          <a:blip r:embed="rId4"/>
          <a:stretch>
            <a:fillRect/>
          </a:stretch>
        </p:blipFill>
        <p:spPr>
          <a:xfrm>
            <a:off x="6414911" y="958574"/>
            <a:ext cx="5591559" cy="1731617"/>
          </a:xfrm>
          <a:prstGeom prst="rect">
            <a:avLst/>
          </a:prstGeom>
        </p:spPr>
      </p:pic>
      <p:sp>
        <p:nvSpPr>
          <p:cNvPr id="5" name="AutoShape 2" descr="http://127.0.0.1:40211/graphics/plot_zoom_png?width=1124&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5"/>
          <a:stretch>
            <a:fillRect/>
          </a:stretch>
        </p:blipFill>
        <p:spPr>
          <a:xfrm>
            <a:off x="6414911" y="2835965"/>
            <a:ext cx="5591559" cy="1656522"/>
          </a:xfrm>
          <a:prstGeom prst="rect">
            <a:avLst/>
          </a:prstGeom>
        </p:spPr>
      </p:pic>
    </p:spTree>
    <p:extLst>
      <p:ext uri="{BB962C8B-B14F-4D97-AF65-F5344CB8AC3E}">
        <p14:creationId xmlns:p14="http://schemas.microsoft.com/office/powerpoint/2010/main" val="35878054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7295</TotalTime>
  <Words>1032</Words>
  <Application>Microsoft Office PowerPoint</Application>
  <PresentationFormat>Widescreen</PresentationFormat>
  <Paragraphs>159</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Franklin Gothic Book</vt:lpstr>
      <vt:lpstr>Times New Roman</vt:lpstr>
      <vt:lpstr>Wingdings 3</vt:lpstr>
      <vt:lpstr>Wisp</vt:lpstr>
      <vt:lpstr>DSBA 6211 – Group Presentation # 3  HHUSA –Client Services</vt:lpstr>
      <vt:lpstr>PowerPoint Presentation</vt:lpstr>
      <vt:lpstr>Overview – HHUSA</vt:lpstr>
      <vt:lpstr>Overview – Project Scope</vt:lpstr>
      <vt:lpstr>HHUSA – Client Process Flow</vt:lpstr>
      <vt:lpstr>Dataset Description</vt:lpstr>
      <vt:lpstr>Data Cleaning / Preparation</vt:lpstr>
      <vt:lpstr>Initial Analysis of data</vt:lpstr>
      <vt:lpstr>Q1. Client demographic and registration relation</vt:lpstr>
      <vt:lpstr>Q2. Relationship between Hired Vs time spent on client</vt:lpstr>
      <vt:lpstr>Q3. Effective Communication Method</vt:lpstr>
      <vt:lpstr>Q4. Client demographic and Survey relationship</vt:lpstr>
      <vt:lpstr>Q5. Client Demographic and Confirmed hire</vt:lpstr>
      <vt:lpstr>Closing Notes</vt:lpstr>
      <vt:lpstr>                                Q &amp; A</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 Johnson</dc:creator>
  <cp:lastModifiedBy>Kore, Nityanand</cp:lastModifiedBy>
  <cp:revision>83</cp:revision>
  <dcterms:created xsi:type="dcterms:W3CDTF">2019-07-31T22:03:49Z</dcterms:created>
  <dcterms:modified xsi:type="dcterms:W3CDTF">2020-08-05T13:28:09Z</dcterms:modified>
</cp:coreProperties>
</file>