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58" r:id="rId4"/>
    <p:sldId id="27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9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00" autoAdjust="0"/>
    <p:restoredTop sz="78496" autoAdjust="0"/>
  </p:normalViewPr>
  <p:slideViewPr>
    <p:cSldViewPr snapToGrid="0">
      <p:cViewPr varScale="1">
        <p:scale>
          <a:sx n="62" d="100"/>
          <a:sy n="62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92E404F-33B2-4E47-BAF1-AF288683FFEB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D3B52F5-43D7-4EC0-9131-A76BD043F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3384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GloVe</a:t>
            </a:r>
            <a:r>
              <a:rPr lang="en-US" dirty="0" smtClean="0"/>
              <a:t> </a:t>
            </a:r>
            <a:r>
              <a:rPr lang="he-IL" dirty="0" smtClean="0"/>
              <a:t> זה</a:t>
            </a:r>
            <a:r>
              <a:rPr lang="he-IL" baseline="0" dirty="0" smtClean="0"/>
              <a:t> </a:t>
            </a:r>
            <a:r>
              <a:rPr lang="he-IL" dirty="0" smtClean="0"/>
              <a:t>ראשי תיבות של </a:t>
            </a:r>
            <a:r>
              <a:rPr lang="en-US" dirty="0" smtClean="0"/>
              <a:t>Global Vectors </a:t>
            </a:r>
            <a:r>
              <a:rPr lang="he-IL" dirty="0" smtClean="0"/>
              <a:t>כאשר </a:t>
            </a:r>
            <a:r>
              <a:rPr lang="he-IL" dirty="0" err="1" smtClean="0"/>
              <a:t>גלובל</a:t>
            </a:r>
            <a:r>
              <a:rPr lang="he-IL" dirty="0" smtClean="0"/>
              <a:t> מתייחס לסטטיסטיקה גלובלית של קורפוס ו-</a:t>
            </a:r>
            <a:r>
              <a:rPr lang="en-US" dirty="0" smtClean="0"/>
              <a:t>vectors</a:t>
            </a:r>
            <a:r>
              <a:rPr lang="he-IL" dirty="0" smtClean="0"/>
              <a:t> הם ייצוגים למילים.</a:t>
            </a:r>
          </a:p>
          <a:p>
            <a:endParaRPr lang="he-IL" dirty="0" smtClean="0"/>
          </a:p>
          <a:p>
            <a:r>
              <a:rPr lang="he-IL" dirty="0" smtClean="0"/>
              <a:t>מודל</a:t>
            </a:r>
            <a:r>
              <a:rPr lang="he-IL" baseline="0" dirty="0" smtClean="0"/>
              <a:t> </a:t>
            </a:r>
            <a:r>
              <a:rPr lang="en-US" dirty="0" err="1" smtClean="0"/>
              <a:t>GloVe</a:t>
            </a:r>
            <a:r>
              <a:rPr lang="he-IL" dirty="0" smtClean="0"/>
              <a:t> שואף למצוא באופן מפורש חוקיות בווקטורים של מילים ולמצוא מקור</a:t>
            </a:r>
            <a:r>
              <a:rPr lang="he-IL" baseline="0" dirty="0" smtClean="0"/>
              <a:t> </a:t>
            </a:r>
            <a:r>
              <a:rPr lang="he-IL" dirty="0" smtClean="0"/>
              <a:t>ליחסים</a:t>
            </a:r>
            <a:r>
              <a:rPr lang="he-IL" baseline="0" dirty="0" smtClean="0"/>
              <a:t> </a:t>
            </a:r>
            <a:r>
              <a:rPr lang="he-IL" dirty="0" smtClean="0"/>
              <a:t>בין מילים.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B52F5-43D7-4EC0-9131-A76BD043FBCC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5747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של הערות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Word </a:t>
                </a:r>
                <a:r>
                  <a:rPr lang="en-US" sz="1200" dirty="0"/>
                  <a:t>pairs that are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200" dirty="0" smtClean="0"/>
                  <a:t> </a:t>
                </a:r>
                <a:r>
                  <a:rPr lang="en-US" sz="1200" dirty="0"/>
                  <a:t>words apart contribute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sz="1200" dirty="0" smtClean="0"/>
                  <a:t> </a:t>
                </a:r>
                <a:r>
                  <a:rPr lang="en-US" sz="1200" dirty="0"/>
                  <a:t>to the total </a:t>
                </a:r>
                <a:r>
                  <a:rPr lang="en-US" sz="1200" dirty="0" smtClean="0"/>
                  <a:t>count.</a:t>
                </a:r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3" name="מציין מיקום של הערות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Word </a:t>
                </a:r>
                <a:r>
                  <a:rPr lang="en-US" sz="1200" dirty="0"/>
                  <a:t>pairs that are 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𝑑</a:t>
                </a:r>
                <a:r>
                  <a:rPr lang="en-US" sz="1200" dirty="0" smtClean="0"/>
                  <a:t> </a:t>
                </a:r>
                <a:r>
                  <a:rPr lang="en-US" sz="1200" dirty="0"/>
                  <a:t>words apart contribute 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1/𝑑</a:t>
                </a:r>
                <a:r>
                  <a:rPr lang="en-US" sz="1200" dirty="0" smtClean="0"/>
                  <a:t> </a:t>
                </a:r>
                <a:r>
                  <a:rPr lang="en-US" sz="1200" dirty="0"/>
                  <a:t>to the total </a:t>
                </a:r>
                <a:r>
                  <a:rPr lang="en-US" sz="1200" dirty="0" smtClean="0"/>
                  <a:t>count.</a:t>
                </a:r>
              </a:p>
              <a:p>
                <a:endParaRPr lang="he-IL" dirty="0"/>
              </a:p>
            </p:txBody>
          </p:sp>
        </mc:Fallback>
      </mc:AlternateContent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B52F5-43D7-4EC0-9131-A76BD043FBCC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4926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semantic questions are typically analogies about people or places, like “Athens is to Greece as Berlin is to ?”.</a:t>
            </a:r>
          </a:p>
          <a:p>
            <a:endParaRPr lang="en-US" dirty="0" smtClean="0"/>
          </a:p>
          <a:p>
            <a:r>
              <a:rPr lang="en-US" dirty="0" smtClean="0"/>
              <a:t>The syntactic questions are typically analogies about verb tenses or forms of adjectives, for example “dance is to dancing as fly is to ?”.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B52F5-43D7-4EC0-9131-A76BD043FBCC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6705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נרצה </a:t>
            </a:r>
            <a:r>
              <a:rPr lang="he-IL" dirty="0" err="1" smtClean="0"/>
              <a:t>שהוקטור</a:t>
            </a:r>
            <a:r>
              <a:rPr lang="he-IL" dirty="0" smtClean="0"/>
              <a:t> ישמור על המשמעות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B52F5-43D7-4EC0-9131-A76BD043FBCC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6632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ערכים אלה נותנים לנו את כל מה שאנחנו צריכים כדי לקבוע אילו בעלי חיים דומים (לפחות, דומים בתכונות שכללנו בנתונים).</a:t>
            </a:r>
          </a:p>
          <a:p>
            <a:r>
              <a:rPr lang="he-IL" dirty="0" smtClean="0"/>
              <a:t>נשים</a:t>
            </a:r>
            <a:r>
              <a:rPr lang="he-IL" baseline="0" dirty="0" smtClean="0"/>
              <a:t> לב כי שיכנו את המילים ב-</a:t>
            </a:r>
            <a:r>
              <a:rPr lang="en-US" baseline="0" dirty="0" smtClean="0"/>
              <a:t>R^2</a:t>
            </a:r>
            <a:r>
              <a:rPr lang="he-IL" baseline="0" dirty="0" smtClean="0"/>
              <a:t>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B52F5-43D7-4EC0-9131-A76BD043FBCC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5228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במילים אחרות, לפי </a:t>
            </a:r>
            <a:r>
              <a:rPr lang="en-US" dirty="0" smtClean="0"/>
              <a:t>Distributional Hypothesis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המשמעות של מילה היא רק רשימה גדולה של כל ה-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contexts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שבהם היא מתרחשת. שתי מילים קרובות יותר במשמעותן אם הן חולקות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contexts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he-I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כעת,</a:t>
            </a:r>
            <a:r>
              <a:rPr lang="he-I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נהפוך את התובנה הזו למערכת ליצירת וקטורים למטרות כלליות הלוכדות את המשמעות של מילים.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B52F5-43D7-4EC0-9131-A76BD043FBCC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484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ששתי מילים נתונות כמעט תמיד מפגינות קשרים מורכבים יותר ממה שניתן לתפוס על ידי מספר בודד. לדוגמה, גבר ואישה.</a:t>
            </a:r>
          </a:p>
          <a:p>
            <a:endParaRPr lang="he-IL" dirty="0" smtClean="0"/>
          </a:p>
          <a:p>
            <a:r>
              <a:rPr lang="he-IL" dirty="0" smtClean="0"/>
              <a:t>כדי לתפוס בצורה כמותית את הניואנס הדרוש להבדיל בין גבר לאישה, יש צורך שמודל יקשר יותר ממספר בודד לצמד המילים. מועמד טבעי ופשוט לקבוצה מוגדלת של מספרים אבחנה הוא ההבדל </a:t>
            </a:r>
            <a:r>
              <a:rPr lang="he-IL" dirty="0" err="1" smtClean="0"/>
              <a:t>הווקטורי</a:t>
            </a:r>
            <a:r>
              <a:rPr lang="he-IL" dirty="0" smtClean="0"/>
              <a:t> בין שני </a:t>
            </a:r>
            <a:r>
              <a:rPr lang="he-IL" dirty="0" err="1" smtClean="0"/>
              <a:t>וקטורי</a:t>
            </a:r>
            <a:r>
              <a:rPr lang="he-IL" dirty="0" smtClean="0"/>
              <a:t> המילים. </a:t>
            </a:r>
            <a:r>
              <a:rPr lang="en-US" dirty="0" err="1" smtClean="0"/>
              <a:t>GloVe</a:t>
            </a:r>
            <a:r>
              <a:rPr lang="en-US" dirty="0" smtClean="0"/>
              <a:t> </a:t>
            </a:r>
            <a:r>
              <a:rPr lang="he-IL" dirty="0" smtClean="0"/>
              <a:t>תוכנן כך שהבדלים </a:t>
            </a:r>
            <a:r>
              <a:rPr lang="he-IL" dirty="0" err="1" smtClean="0"/>
              <a:t>וקטוריים</a:t>
            </a:r>
            <a:r>
              <a:rPr lang="he-IL" dirty="0" smtClean="0"/>
              <a:t> כאלה </a:t>
            </a:r>
            <a:r>
              <a:rPr lang="he-IL" dirty="0" err="1" smtClean="0"/>
              <a:t>יתפוסים</a:t>
            </a:r>
            <a:r>
              <a:rPr lang="he-IL" dirty="0" smtClean="0"/>
              <a:t> ככל האפשר את המשמעות המצוינת על ידי הצבת שתי מילים זה לצד זה.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B52F5-43D7-4EC0-9131-A76BD043FBCC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5378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האינטואיציה העיקרית העומדת בבסיס המודל היא ההתבוננות הפשוטה שליחסים של הסתברויות של הופעת מילה-מילה יש פוטנציאל לקידוד צורה כלשהי של משמעות.</a:t>
            </a:r>
          </a:p>
          <a:p>
            <a:endParaRPr lang="he-IL" dirty="0" smtClean="0"/>
          </a:p>
          <a:p>
            <a:r>
              <a:rPr lang="he-IL" dirty="0" smtClean="0"/>
              <a:t>ניתן לבחון את הקשר</a:t>
            </a:r>
            <a:r>
              <a:rPr lang="he-IL" baseline="0" dirty="0" smtClean="0"/>
              <a:t> בין </a:t>
            </a:r>
            <a:r>
              <a:rPr lang="en-US" baseline="0" dirty="0" smtClean="0"/>
              <a:t>ice</a:t>
            </a:r>
            <a:r>
              <a:rPr lang="he-IL" baseline="0" dirty="0" smtClean="0"/>
              <a:t> ו-</a:t>
            </a:r>
            <a:r>
              <a:rPr lang="en-US" baseline="0" dirty="0" smtClean="0"/>
              <a:t>steam</a:t>
            </a:r>
            <a:r>
              <a:rPr lang="he-IL" baseline="0" dirty="0" smtClean="0"/>
              <a:t> על ידי למידת היחס של הסתברויות ה-</a:t>
            </a:r>
            <a:r>
              <a:rPr lang="en-US" dirty="0" smtClean="0"/>
              <a:t>co-occurrence</a:t>
            </a:r>
            <a:r>
              <a:rPr lang="he-IL" dirty="0" smtClean="0"/>
              <a:t> שלהם עם מספר מילות</a:t>
            </a:r>
            <a:r>
              <a:rPr lang="he-IL" baseline="0" dirty="0" smtClean="0"/>
              <a:t> בדיקה, </a:t>
            </a:r>
            <a:r>
              <a:rPr lang="en-US" baseline="0" dirty="0" smtClean="0"/>
              <a:t>k</a:t>
            </a:r>
            <a:r>
              <a:rPr lang="he-IL" baseline="0" dirty="0" smtClean="0"/>
              <a:t>.</a:t>
            </a:r>
          </a:p>
          <a:p>
            <a:endParaRPr lang="he-IL" baseline="0" dirty="0" smtClean="0"/>
          </a:p>
          <a:p>
            <a:r>
              <a:rPr lang="he-IL" baseline="0" dirty="0" smtClean="0"/>
              <a:t>בהשוואה להסתברויות הגולמיות, היחס מסוגל להבחין טוב יותר בין מילים רלוונטיות למילים לא רלוונטיות והוא גם מסוגל להבחין טוב יותר בין שתי המילים הרלוונטיות.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B52F5-43D7-4EC0-9131-A76BD043FBCC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3037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he-IL" dirty="0" smtClean="0"/>
              <a:t>יחס</a:t>
            </a:r>
            <a:r>
              <a:rPr lang="he-IL" baseline="0" dirty="0" smtClean="0"/>
              <a:t> ההסתברויות נותן לנו את המידע הרב ביותר בנודע ליחסים בין המילים. לכן נרצה להשתמש בו.</a:t>
            </a:r>
          </a:p>
          <a:p>
            <a:pPr marL="228600" indent="-228600">
              <a:buAutoNum type="arabicPeriod"/>
            </a:pPr>
            <a:endParaRPr lang="he-IL" baseline="0" dirty="0" smtClean="0"/>
          </a:p>
          <a:p>
            <a:pPr marL="228600" indent="-228600">
              <a:buAutoNum type="arabicPeriod"/>
            </a:pPr>
            <a:r>
              <a:rPr lang="he-IL" baseline="0" dirty="0" smtClean="0"/>
              <a:t>יש הרבה מאוד </a:t>
            </a:r>
            <a:r>
              <a:rPr lang="en-US" baseline="0" dirty="0" smtClean="0"/>
              <a:t>F</a:t>
            </a:r>
            <a:r>
              <a:rPr lang="he-IL" baseline="0" dirty="0" smtClean="0"/>
              <a:t> שמקיימות זאת. נרצה למצוא אחת יחידה.</a:t>
            </a:r>
          </a:p>
          <a:p>
            <a:pPr marL="0" indent="0">
              <a:buNone/>
            </a:pPr>
            <a:r>
              <a:rPr lang="he-IL" baseline="0" dirty="0" smtClean="0"/>
              <a:t>קודם כל, נרצה ש-</a:t>
            </a:r>
            <a:r>
              <a:rPr lang="en-US" baseline="0" dirty="0" smtClean="0"/>
              <a:t>F</a:t>
            </a:r>
            <a:r>
              <a:rPr lang="he-IL" baseline="0" dirty="0" smtClean="0"/>
              <a:t> תקודד את המידע שיש ביחס ההסתברויות במרחב </a:t>
            </a:r>
            <a:r>
              <a:rPr lang="he-IL" baseline="0" dirty="0" err="1" smtClean="0"/>
              <a:t>וקטורי</a:t>
            </a:r>
            <a:r>
              <a:rPr lang="he-IL" baseline="0" dirty="0" smtClean="0"/>
              <a:t> המילים. מכיוון שמרחבים </a:t>
            </a:r>
            <a:r>
              <a:rPr lang="he-IL" baseline="0" dirty="0" err="1" smtClean="0"/>
              <a:t>וקטוריים</a:t>
            </a:r>
            <a:r>
              <a:rPr lang="he-IL" baseline="0" dirty="0" smtClean="0"/>
              <a:t> הם מטבעם מבנים לינאריים, הדרך הכי טבעית לעשות זאת היא על ידי חיסור וקטורים.</a:t>
            </a:r>
          </a:p>
          <a:p>
            <a:pPr marL="0" indent="0">
              <a:buNone/>
            </a:pPr>
            <a:r>
              <a:rPr lang="he-IL" baseline="0" dirty="0" smtClean="0"/>
              <a:t>ככה אנו יכולים להגביל את הפונקציות שלנו שיהיו תלויות רק בחיסור בין </a:t>
            </a:r>
            <a:r>
              <a:rPr lang="he-IL" baseline="0" dirty="0" err="1" smtClean="0"/>
              <a:t>וקטורי</a:t>
            </a:r>
            <a:r>
              <a:rPr lang="he-IL" baseline="0" dirty="0" smtClean="0"/>
              <a:t> המטרה.</a:t>
            </a:r>
          </a:p>
          <a:p>
            <a:pPr marL="0" indent="0">
              <a:buNone/>
            </a:pPr>
            <a:r>
              <a:rPr lang="he-IL" baseline="0" dirty="0" smtClean="0"/>
              <a:t>3.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B52F5-43D7-4EC0-9131-A76BD043FBCC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3973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של הערות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he-IL" dirty="0" smtClean="0"/>
                  <a:t>6.</a:t>
                </a:r>
                <a:r>
                  <a:rPr lang="he-IL" baseline="0" dirty="0" smtClean="0"/>
                  <a:t> משוואה (6) מציגה את סימטריות ההחלפה לולא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baseline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baseline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baseline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baseline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he-IL" dirty="0" smtClean="0"/>
                  <a:t>. אך מכיוון שזה לא תלוי ב-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e-IL" dirty="0" smtClean="0"/>
                  <a:t> ניתן לספוג את זה ב-</a:t>
                </a:r>
                <a:r>
                  <a:rPr lang="en-US" dirty="0" smtClean="0"/>
                  <a:t>bias</a:t>
                </a:r>
                <a:r>
                  <a:rPr lang="he-IL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 smtClean="0"/>
                  <a:t> עבור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 smtClean="0"/>
                  <a:t>. הוספת </a:t>
                </a:r>
                <a:r>
                  <a:rPr lang="he-IL" dirty="0" err="1" smtClean="0"/>
                  <a:t>הטייה</a:t>
                </a:r>
                <a:r>
                  <a:rPr lang="he-IL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e-IL" dirty="0" smtClean="0"/>
                  <a:t>  משחזרת את הסימטריה.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של הערות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he-IL" dirty="0" smtClean="0"/>
                  <a:t>6.</a:t>
                </a:r>
                <a:r>
                  <a:rPr lang="he-IL" baseline="0" dirty="0" smtClean="0"/>
                  <a:t> משוואה (6) מציגה את סימטריות ההחלפה לולא </a:t>
                </a:r>
                <a:r>
                  <a:rPr lang="en-US" b="0" i="0" baseline="0" smtClean="0">
                    <a:latin typeface="Cambria Math" panose="02040503050406030204" pitchFamily="18" charset="0"/>
                  </a:rPr>
                  <a:t>log⁡(𝑋_𝑖 )</a:t>
                </a:r>
                <a:r>
                  <a:rPr lang="he-IL" dirty="0" smtClean="0"/>
                  <a:t>. אך מכיוון שזה לא תלוי ב-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𝑘</a:t>
                </a:r>
                <a:r>
                  <a:rPr lang="he-IL" dirty="0" smtClean="0"/>
                  <a:t> ניתן לספוג את זה ב-</a:t>
                </a:r>
                <a:r>
                  <a:rPr lang="en-US" dirty="0" smtClean="0"/>
                  <a:t>bias</a:t>
                </a:r>
                <a:r>
                  <a:rPr lang="he-IL" baseline="0" dirty="0" smtClean="0"/>
                  <a:t> </a:t>
                </a:r>
                <a:r>
                  <a:rPr lang="en-US" b="0" i="0" baseline="0" smtClean="0">
                    <a:latin typeface="Cambria Math" panose="02040503050406030204" pitchFamily="18" charset="0"/>
                  </a:rPr>
                  <a:t>𝑏_𝑖</a:t>
                </a:r>
                <a:r>
                  <a:rPr lang="he-IL" dirty="0" smtClean="0"/>
                  <a:t> עבור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𝑤_𝑖</a:t>
                </a:r>
                <a:r>
                  <a:rPr lang="he-IL" dirty="0" smtClean="0"/>
                  <a:t>. הוספת </a:t>
                </a:r>
                <a:r>
                  <a:rPr lang="he-IL" dirty="0" err="1" smtClean="0"/>
                  <a:t>הטייה</a:t>
                </a:r>
                <a:r>
                  <a:rPr lang="he-IL" dirty="0" smtClean="0"/>
                  <a:t>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𝑏_𝑘</a:t>
                </a:r>
                <a:r>
                  <a:rPr lang="he-IL" dirty="0" smtClean="0"/>
                  <a:t>  משחזרת את הסימטריה.</a:t>
                </a:r>
                <a:endParaRPr lang="he-IL" dirty="0"/>
              </a:p>
            </p:txBody>
          </p:sp>
        </mc:Fallback>
      </mc:AlternateContent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B52F5-43D7-4EC0-9131-A76BD043FBCC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8181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weighs all co-occurrences equally, even those that happen rarely or never. Such rare co-occurrences are noisy and carry less information than the more frequent ones.</a:t>
            </a:r>
            <a:endParaRPr lang="he-IL" sz="1200" dirty="0" smtClean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B52F5-43D7-4EC0-9131-A76BD043FBCC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8200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7A2C-19DF-47DC-874A-CAB042F7B933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0B7C-604F-4D2E-9D0B-8642A0F494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598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7A2C-19DF-47DC-874A-CAB042F7B933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0B7C-604F-4D2E-9D0B-8642A0F494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976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7A2C-19DF-47DC-874A-CAB042F7B933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0B7C-604F-4D2E-9D0B-8642A0F494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711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7A2C-19DF-47DC-874A-CAB042F7B933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0B7C-604F-4D2E-9D0B-8642A0F494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801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7A2C-19DF-47DC-874A-CAB042F7B933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0B7C-604F-4D2E-9D0B-8642A0F494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483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7A2C-19DF-47DC-874A-CAB042F7B933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0B7C-604F-4D2E-9D0B-8642A0F494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024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7A2C-19DF-47DC-874A-CAB042F7B933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0B7C-604F-4D2E-9D0B-8642A0F494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95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7A2C-19DF-47DC-874A-CAB042F7B933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0B7C-604F-4D2E-9D0B-8642A0F494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69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7A2C-19DF-47DC-874A-CAB042F7B933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0B7C-604F-4D2E-9D0B-8642A0F494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305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7A2C-19DF-47DC-874A-CAB042F7B933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CED0B7C-604F-4D2E-9D0B-8642A0F494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463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7A2C-19DF-47DC-874A-CAB042F7B933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0B7C-604F-4D2E-9D0B-8642A0F494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297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3767A2C-19DF-47DC-874A-CAB042F7B933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ACED0B7C-604F-4D2E-9D0B-8642A0F494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2812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8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3.png"/><Relationship Id="rId10" Type="http://schemas.openxmlformats.org/officeDocument/2006/relationships/image" Target="../media/image92.png"/><Relationship Id="rId9" Type="http://schemas.openxmlformats.org/officeDocument/2006/relationships/image" Target="../media/image91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17" Type="http://schemas.openxmlformats.org/officeDocument/2006/relationships/image" Target="../media/image9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15" Type="http://schemas.openxmlformats.org/officeDocument/2006/relationships/image" Target="../media/image96.png"/><Relationship Id="rId14" Type="http://schemas.openxmlformats.org/officeDocument/2006/relationships/image" Target="../media/image9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1.jpeg"/><Relationship Id="rId10" Type="http://schemas.openxmlformats.org/officeDocument/2006/relationships/image" Target="../media/image101.png"/><Relationship Id="rId9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2" Type="http://schemas.openxmlformats.org/officeDocument/2006/relationships/image" Target="../media/image1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3.png"/><Relationship Id="rId10" Type="http://schemas.openxmlformats.org/officeDocument/2006/relationships/image" Target="../media/image102.png"/><Relationship Id="rId9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GloVe%20(Global%20Vectors).pptx" TargetMode="External"/><Relationship Id="rId2" Type="http://schemas.openxmlformats.org/officeDocument/2006/relationships/hyperlink" Target="https://colab.research.google.com/drive/1yh5N1KVyl8X3EGo2SQeKQ3qXdREPpZtl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.png"/><Relationship Id="rId9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8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7640" y="274320"/>
            <a:ext cx="11811000" cy="1356360"/>
          </a:xfrm>
        </p:spPr>
        <p:txBody>
          <a:bodyPr/>
          <a:lstStyle/>
          <a:p>
            <a:r>
              <a:rPr lang="en-US" dirty="0" err="1" smtClean="0"/>
              <a:t>GloVe</a:t>
            </a:r>
            <a:r>
              <a:rPr lang="en-US" dirty="0" smtClean="0"/>
              <a:t> </a:t>
            </a:r>
            <a:r>
              <a:rPr lang="en-US" sz="5400" dirty="0" smtClean="0"/>
              <a:t>(</a:t>
            </a:r>
            <a:r>
              <a:rPr lang="en-US" sz="3200" dirty="0"/>
              <a:t>Global Vectors for Word Representation</a:t>
            </a:r>
            <a:r>
              <a:rPr lang="en-US" sz="5400" dirty="0" smtClean="0"/>
              <a:t>)</a:t>
            </a:r>
            <a:endParaRPr lang="he-IL" sz="54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408432" y="1936116"/>
            <a:ext cx="9228201" cy="1645920"/>
          </a:xfrm>
        </p:spPr>
        <p:txBody>
          <a:bodyPr/>
          <a:lstStyle/>
          <a:p>
            <a:r>
              <a:rPr lang="en-US" dirty="0" smtClean="0"/>
              <a:t>Nitzan Ron</a:t>
            </a:r>
            <a:endParaRPr lang="he-IL" dirty="0"/>
          </a:p>
        </p:txBody>
      </p:sp>
      <p:pic>
        <p:nvPicPr>
          <p:cNvPr id="1026" name="Picture 2" descr="https://nlp.stanford.edu/projects/glove/images/man_woman_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561" y="3067053"/>
            <a:ext cx="3005328" cy="300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nlp.stanford.edu/projects/glove/images/comparative_superlative_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33" y="3067053"/>
            <a:ext cx="3005328" cy="300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21040" y="2514600"/>
            <a:ext cx="3657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800" dirty="0" smtClean="0"/>
              <a:t>Jeffrey Pennington,</a:t>
            </a:r>
          </a:p>
          <a:p>
            <a:pPr algn="l"/>
            <a:r>
              <a:rPr lang="en-US" sz="2800" dirty="0" smtClean="0"/>
              <a:t>Richard </a:t>
            </a:r>
            <a:r>
              <a:rPr lang="en-US" sz="2800" dirty="0" err="1" smtClean="0"/>
              <a:t>Socher</a:t>
            </a:r>
            <a:r>
              <a:rPr lang="en-US" sz="2800" dirty="0" smtClean="0"/>
              <a:t>, </a:t>
            </a:r>
          </a:p>
          <a:p>
            <a:pPr algn="l"/>
            <a:r>
              <a:rPr lang="en-US" sz="2800" dirty="0" smtClean="0"/>
              <a:t>Christopher D. Manning</a:t>
            </a:r>
            <a:endParaRPr lang="he-IL" sz="2800" dirty="0"/>
          </a:p>
        </p:txBody>
      </p:sp>
      <p:pic>
        <p:nvPicPr>
          <p:cNvPr id="1030" name="Picture 6" descr="Stanford University Logo, symbol, meaning, history, PNG, bra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049" y="3836897"/>
            <a:ext cx="2605582" cy="146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0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8556" y="0"/>
            <a:ext cx="10772775" cy="1036320"/>
          </a:xfrm>
        </p:spPr>
        <p:txBody>
          <a:bodyPr/>
          <a:lstStyle/>
          <a:p>
            <a:r>
              <a:rPr lang="en-US" dirty="0" smtClean="0"/>
              <a:t>Important Notations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638556" y="891940"/>
                <a:ext cx="9008365" cy="5966059"/>
              </a:xfrm>
            </p:spPr>
            <p:txBody>
              <a:bodyPr>
                <a:noAutofit/>
              </a:bodyPr>
              <a:lstStyle/>
              <a:p>
                <a:pPr algn="l" rtl="0">
                  <a:lnSpc>
                    <a:spcPct val="125000"/>
                  </a:lnSpc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srgbClr val="00B0F0"/>
                    </a:solidFill>
                  </a:rPr>
                  <a:t> Matrix: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 smtClean="0">
                  <a:solidFill>
                    <a:srgbClr val="00B050"/>
                  </a:solidFill>
                </a:endParaRPr>
              </a:p>
              <a:p>
                <a:pPr algn="l" rtl="0">
                  <a:lnSpc>
                    <a:spcPct val="125000"/>
                  </a:lnSpc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3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3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3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3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3000" b="0" i="1" dirty="0" smtClean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  <a:p>
                <a:pPr marL="0" indent="0" algn="l" rtl="0">
                  <a:lnSpc>
                    <a:spcPct val="125000"/>
                  </a:lnSpc>
                  <a:buClr>
                    <a:srgbClr val="FF0000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=# 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𝑤𝑜𝑟𝑑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𝑜𝑐𝑐𝑢𝑟𝑠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𝑐𝑜𝑛𝑡𝑒𝑥𝑡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𝑤𝑜𝑟𝑑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solidFill>
                      <a:srgbClr val="00B0F0"/>
                    </a:solidFill>
                  </a:rPr>
                  <a:t>.</a:t>
                </a:r>
              </a:p>
              <a:p>
                <a:pPr algn="l" rtl="0">
                  <a:lnSpc>
                    <a:spcPct val="125000"/>
                  </a:lnSpc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  <m:e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</m:oMath>
                </a14:m>
                <a:endParaRPr lang="en-US" sz="3000" b="0" i="1" dirty="0" smtClean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  <a:p>
                <a:pPr marL="0" indent="0" algn="l" rtl="0">
                  <a:lnSpc>
                    <a:spcPct val="125000"/>
                  </a:lnSpc>
                  <a:buClr>
                    <a:srgbClr val="FF0000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=#</m:t>
                    </m:r>
                    <m:r>
                      <a:rPr lang="en-US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𝑎𝑛𝑦</m:t>
                    </m:r>
                    <m:r>
                      <a:rPr lang="en-US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𝑤𝑜𝑟𝑑</m:t>
                    </m:r>
                    <m:r>
                      <a:rPr lang="en-US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𝑎𝑝𝑝𝑒𝑎𝑟𝑠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𝑐𝑜𝑛𝑡𝑒𝑥𝑡</m:t>
                    </m:r>
                    <m:r>
                      <a:rPr lang="en-US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𝑤𝑜𝑟𝑑</m:t>
                    </m:r>
                    <m:r>
                      <a:rPr lang="en-US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solidFill>
                      <a:srgbClr val="00B0F0"/>
                    </a:solidFill>
                  </a:rPr>
                  <a:t>.</a:t>
                </a:r>
              </a:p>
              <a:p>
                <a:pPr algn="l" rtl="0">
                  <a:lnSpc>
                    <a:spcPct val="125000"/>
                  </a:lnSpc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3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𝐹𝑟𝑒𝑞</m:t>
                        </m:r>
                        <m:d>
                          <m:dPr>
                            <m:ctrlPr>
                              <a:rPr lang="en-US" sz="3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sz="3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3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𝐹𝑟𝑒𝑞</m:t>
                        </m:r>
                        <m:d>
                          <m:dPr>
                            <m:ctrlPr>
                              <a:rPr lang="en-US" sz="3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3000" b="0" i="1" dirty="0" smtClean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  <a:p>
                <a:pPr marL="0" indent="0" algn="l" rtl="0">
                  <a:lnSpc>
                    <a:spcPct val="125000"/>
                  </a:lnSpc>
                  <a:buClr>
                    <a:srgbClr val="FF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sz="2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𝑤𝑜𝑟𝑑</m:t>
                      </m:r>
                      <m:r>
                        <a:rPr lang="en-US" sz="2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𝑎𝑝𝑝𝑒𝑎𝑟</m:t>
                      </m:r>
                      <m:r>
                        <a:rPr lang="en-US" sz="2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sz="2800" i="1" dirty="0" smtClean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  <a:p>
                <a:pPr marL="0" indent="0" algn="ctr" rtl="0">
                  <a:lnSpc>
                    <a:spcPct val="125000"/>
                  </a:lnSpc>
                  <a:buClr>
                    <a:srgbClr val="FF0000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𝑐𝑜𝑛𝑡𝑒𝑥𝑡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𝑤𝑜𝑟𝑑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solidFill>
                      <a:srgbClr val="00B0F0"/>
                    </a:solidFill>
                  </a:rPr>
                  <a:t>.</a:t>
                </a:r>
              </a:p>
              <a:p>
                <a:pPr marL="0" indent="0" algn="l" rtl="0">
                  <a:buClr>
                    <a:srgbClr val="FF0000"/>
                  </a:buClr>
                  <a:buNone/>
                </a:pPr>
                <a:endParaRPr lang="en-US" sz="2800" dirty="0" smtClean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556" y="891940"/>
                <a:ext cx="9008365" cy="5966059"/>
              </a:xfrm>
              <a:blipFill>
                <a:blip r:embed="rId8"/>
                <a:stretch>
                  <a:fillRect l="-1218" b="-245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ברק 6"/>
              <p:cNvSpPr/>
              <p:nvPr/>
            </p:nvSpPr>
            <p:spPr>
              <a:xfrm rot="1583085">
                <a:off x="7330440" y="3714293"/>
                <a:ext cx="5471160" cy="1889760"/>
              </a:xfrm>
              <a:prstGeom prst="lightningBolt">
                <a:avLst/>
              </a:prstGeom>
              <a:solidFill>
                <a:srgbClr val="FFFF66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sz="3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en-US" sz="3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3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3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borderBox>
                    </m:oMath>
                  </m:oMathPara>
                </a14:m>
                <a:endParaRPr lang="he-IL" sz="3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ברק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83085">
                <a:off x="7330440" y="3714293"/>
                <a:ext cx="5471160" cy="1889760"/>
              </a:xfrm>
              <a:prstGeom prst="lightningBol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56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57606" y="0"/>
            <a:ext cx="10772775" cy="96012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he-IL" dirty="0"/>
          </a:p>
        </p:txBody>
      </p:sp>
      <p:graphicFrame>
        <p:nvGraphicFramePr>
          <p:cNvPr id="12" name="מציין מיקום תוכן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163217"/>
              </p:ext>
            </p:extLst>
          </p:nvPr>
        </p:nvGraphicFramePr>
        <p:xfrm>
          <a:off x="2140270" y="2454920"/>
          <a:ext cx="7807446" cy="27432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301241">
                  <a:extLst>
                    <a:ext uri="{9D8B030D-6E8A-4147-A177-3AD203B41FA5}">
                      <a16:colId xmlns:a16="http://schemas.microsoft.com/office/drawing/2014/main" val="2858780245"/>
                    </a:ext>
                  </a:extLst>
                </a:gridCol>
                <a:gridCol w="1301241">
                  <a:extLst>
                    <a:ext uri="{9D8B030D-6E8A-4147-A177-3AD203B41FA5}">
                      <a16:colId xmlns:a16="http://schemas.microsoft.com/office/drawing/2014/main" val="168007257"/>
                    </a:ext>
                  </a:extLst>
                </a:gridCol>
                <a:gridCol w="1301241">
                  <a:extLst>
                    <a:ext uri="{9D8B030D-6E8A-4147-A177-3AD203B41FA5}">
                      <a16:colId xmlns:a16="http://schemas.microsoft.com/office/drawing/2014/main" val="2969647043"/>
                    </a:ext>
                  </a:extLst>
                </a:gridCol>
                <a:gridCol w="1301241">
                  <a:extLst>
                    <a:ext uri="{9D8B030D-6E8A-4147-A177-3AD203B41FA5}">
                      <a16:colId xmlns:a16="http://schemas.microsoft.com/office/drawing/2014/main" val="721099405"/>
                    </a:ext>
                  </a:extLst>
                </a:gridCol>
                <a:gridCol w="1301241">
                  <a:extLst>
                    <a:ext uri="{9D8B030D-6E8A-4147-A177-3AD203B41FA5}">
                      <a16:colId xmlns:a16="http://schemas.microsoft.com/office/drawing/2014/main" val="789873793"/>
                    </a:ext>
                  </a:extLst>
                </a:gridCol>
                <a:gridCol w="1301241">
                  <a:extLst>
                    <a:ext uri="{9D8B030D-6E8A-4147-A177-3AD203B41FA5}">
                      <a16:colId xmlns:a16="http://schemas.microsoft.com/office/drawing/2014/main" val="3546284223"/>
                    </a:ext>
                  </a:extLst>
                </a:gridCol>
              </a:tblGrid>
              <a:tr h="203835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statistics</a:t>
                      </a:r>
                      <a:endParaRPr lang="he-IL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science</a:t>
                      </a:r>
                      <a:endParaRPr lang="he-IL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data</a:t>
                      </a:r>
                      <a:endParaRPr lang="he-IL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love</a:t>
                      </a:r>
                      <a:endParaRPr lang="he-IL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I</a:t>
                      </a:r>
                      <a:endParaRPr lang="he-IL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02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I</a:t>
                      </a:r>
                      <a:endParaRPr lang="he-IL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71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love</a:t>
                      </a:r>
                      <a:endParaRPr lang="he-IL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31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data</a:t>
                      </a:r>
                      <a:endParaRPr lang="he-IL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73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science</a:t>
                      </a:r>
                      <a:endParaRPr lang="he-IL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0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statistics</a:t>
                      </a:r>
                      <a:endParaRPr lang="he-IL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589758"/>
                  </a:ext>
                </a:extLst>
              </a:tr>
            </a:tbl>
          </a:graphicData>
        </a:graphic>
      </p:graphicFrame>
      <p:sp>
        <p:nvSpPr>
          <p:cNvPr id="5" name="מלבן מעוגל 4"/>
          <p:cNvSpPr/>
          <p:nvPr/>
        </p:nvSpPr>
        <p:spPr>
          <a:xfrm>
            <a:off x="657606" y="1112520"/>
            <a:ext cx="10772775" cy="8153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732663" y="1258580"/>
            <a:ext cx="3106673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000" dirty="0" smtClean="0"/>
              <a:t>I love  data science</a:t>
            </a:r>
            <a:endParaRPr lang="he-IL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4099559" y="1258580"/>
            <a:ext cx="3413761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000" dirty="0" smtClean="0"/>
              <a:t>I love statistics</a:t>
            </a:r>
            <a:endParaRPr lang="he-IL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8292846" y="1258580"/>
            <a:ext cx="2083307" cy="553998"/>
          </a:xfrm>
          <a:prstGeom prst="rect">
            <a:avLst/>
          </a:prstGeom>
          <a:solidFill>
            <a:srgbClr val="FF0000"/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3000" dirty="0" smtClean="0"/>
              <a:t>Window = 2</a:t>
            </a:r>
            <a:endParaRPr lang="he-IL" sz="3000" dirty="0"/>
          </a:p>
        </p:txBody>
      </p:sp>
      <p:cxnSp>
        <p:nvCxnSpPr>
          <p:cNvPr id="10" name="מחבר ישר 9"/>
          <p:cNvCxnSpPr/>
          <p:nvPr/>
        </p:nvCxnSpPr>
        <p:spPr>
          <a:xfrm>
            <a:off x="3977639" y="1112520"/>
            <a:ext cx="0" cy="81534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מחבר ישר 10"/>
          <p:cNvCxnSpPr/>
          <p:nvPr/>
        </p:nvCxnSpPr>
        <p:spPr>
          <a:xfrm>
            <a:off x="7604759" y="1112520"/>
            <a:ext cx="0" cy="8153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תרשים זרימה: מחבר 13"/>
          <p:cNvSpPr/>
          <p:nvPr/>
        </p:nvSpPr>
        <p:spPr>
          <a:xfrm>
            <a:off x="5151120" y="2926080"/>
            <a:ext cx="472440" cy="396240"/>
          </a:xfrm>
          <a:prstGeom prst="flowChartConnector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7" name="חץ מעוקל למעלה 16"/>
          <p:cNvSpPr/>
          <p:nvPr/>
        </p:nvSpPr>
        <p:spPr>
          <a:xfrm>
            <a:off x="854583" y="1768138"/>
            <a:ext cx="532257" cy="472142"/>
          </a:xfrm>
          <a:prstGeom prst="curved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8" name="חץ מעוקל למעלה 17"/>
          <p:cNvSpPr/>
          <p:nvPr/>
        </p:nvSpPr>
        <p:spPr>
          <a:xfrm>
            <a:off x="4229671" y="1719248"/>
            <a:ext cx="532257" cy="472142"/>
          </a:xfrm>
          <a:prstGeom prst="curved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2" name="מלבן 21"/>
          <p:cNvSpPr/>
          <p:nvPr/>
        </p:nvSpPr>
        <p:spPr>
          <a:xfrm rot="2918338" flipV="1">
            <a:off x="4321725" y="2586532"/>
            <a:ext cx="1127556" cy="4571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מלבן 22"/>
          <p:cNvSpPr/>
          <p:nvPr/>
        </p:nvSpPr>
        <p:spPr>
          <a:xfrm rot="774962" flipV="1">
            <a:off x="1128993" y="2633294"/>
            <a:ext cx="4066613" cy="6226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תרשים זרימה: מחבר 23"/>
          <p:cNvSpPr/>
          <p:nvPr/>
        </p:nvSpPr>
        <p:spPr>
          <a:xfrm>
            <a:off x="3839336" y="3826520"/>
            <a:ext cx="472440" cy="396240"/>
          </a:xfrm>
          <a:prstGeom prst="flowChartConnector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5" name="חץ מעוקל למעלה 24"/>
          <p:cNvSpPr/>
          <p:nvPr/>
        </p:nvSpPr>
        <p:spPr>
          <a:xfrm>
            <a:off x="854583" y="1707449"/>
            <a:ext cx="1285687" cy="299083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cxnSp>
        <p:nvCxnSpPr>
          <p:cNvPr id="27" name="מחבר מעוקל 26"/>
          <p:cNvCxnSpPr>
            <a:stCxn id="24" idx="3"/>
            <a:endCxn id="25" idx="3"/>
          </p:cNvCxnSpPr>
          <p:nvPr/>
        </p:nvCxnSpPr>
        <p:spPr>
          <a:xfrm rot="5400000" flipH="1">
            <a:off x="1614529" y="1870738"/>
            <a:ext cx="2158200" cy="2429789"/>
          </a:xfrm>
          <a:prstGeom prst="curvedConnector3">
            <a:avLst>
              <a:gd name="adj1" fmla="val -7632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מלבן מעוגל 29"/>
          <p:cNvSpPr/>
          <p:nvPr/>
        </p:nvSpPr>
        <p:spPr>
          <a:xfrm>
            <a:off x="2140270" y="5725180"/>
            <a:ext cx="7807446" cy="103507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 w="6350">
                <a:solidFill>
                  <a:schemeClr val="tx1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140270" y="5818240"/>
                <a:ext cx="7807446" cy="84895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𝑙𝑜𝑣𝑒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270" y="5818240"/>
                <a:ext cx="7807446" cy="848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59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57606" y="0"/>
            <a:ext cx="10772775" cy="1066800"/>
          </a:xfrm>
        </p:spPr>
        <p:txBody>
          <a:bodyPr>
            <a:normAutofit/>
          </a:bodyPr>
          <a:lstStyle/>
          <a:p>
            <a:r>
              <a:rPr lang="en-US" b="1" dirty="0" smtClean="0"/>
              <a:t>Model Overview - </a:t>
            </a:r>
            <a:r>
              <a:rPr lang="en-US" dirty="0">
                <a:solidFill>
                  <a:srgbClr val="FFFF00"/>
                </a:solidFill>
              </a:rPr>
              <a:t>ratios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are important</a:t>
            </a:r>
            <a:endParaRPr lang="he-IL" dirty="0">
              <a:solidFill>
                <a:srgbClr val="FFFF00"/>
              </a:solidFill>
            </a:endParaRPr>
          </a:p>
        </p:txBody>
      </p:sp>
      <p:pic>
        <p:nvPicPr>
          <p:cNvPr id="7170" name="Picture 2" descr="https://nlp.stanford.edu/projects/glove/images/t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870" y="1066800"/>
            <a:ext cx="7019727" cy="204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מלבן מעוגל 4"/>
          <p:cNvSpPr/>
          <p:nvPr/>
        </p:nvSpPr>
        <p:spPr>
          <a:xfrm>
            <a:off x="2252870" y="3246121"/>
            <a:ext cx="7019727" cy="3429000"/>
          </a:xfrm>
          <a:prstGeom prst="roundRect">
            <a:avLst>
              <a:gd name="adj" fmla="val 17160"/>
            </a:avLst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52870" y="3322321"/>
                <a:ext cx="7019727" cy="95410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𝑖𝑐𝑒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𝑠𝑡𝑒𝑎𝑚</m:t>
                      </m:r>
                    </m:oMath>
                  </m:oMathPara>
                </a14:m>
                <a:endParaRPr lang="en-US" sz="2800" b="0" dirty="0" smtClean="0"/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𝑝𝑟𝑜𝑏𝑒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𝑤𝑜𝑟𝑑</m:t>
                      </m:r>
                    </m:oMath>
                  </m:oMathPara>
                </a14:m>
                <a:endParaRPr lang="he-IL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870" y="3322321"/>
                <a:ext cx="7019727" cy="9541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מלבן 6"/>
          <p:cNvSpPr/>
          <p:nvPr/>
        </p:nvSpPr>
        <p:spPr>
          <a:xfrm>
            <a:off x="5033210" y="4407575"/>
            <a:ext cx="1143000" cy="4784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 smtClean="0"/>
              <a:t>Ratio</a:t>
            </a:r>
            <a:endParaRPr lang="he-IL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27171" y="4899482"/>
                <a:ext cx="1936514" cy="179042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sz="2400" dirty="0" smtClean="0"/>
                  <a:t>K related to </a:t>
                </a:r>
                <a:r>
                  <a:rPr lang="en-US" sz="2400" dirty="0" err="1" smtClean="0"/>
                  <a:t>i</a:t>
                </a:r>
                <a:r>
                  <a:rPr lang="en-US" sz="2400" dirty="0" smtClean="0"/>
                  <a:t> but not to j: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≫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borderBox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171" y="4899482"/>
                <a:ext cx="1936514" cy="1790427"/>
              </a:xfrm>
              <a:prstGeom prst="rect">
                <a:avLst/>
              </a:prstGeom>
              <a:blipFill>
                <a:blip r:embed="rId9"/>
                <a:stretch>
                  <a:fillRect l="-4717" t="-273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11269" y="4899482"/>
                <a:ext cx="1783079" cy="179042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sz="2400" dirty="0" smtClean="0"/>
                  <a:t>K related to j but not to i: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≪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borderBox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269" y="4899482"/>
                <a:ext cx="1783079" cy="1790427"/>
              </a:xfrm>
              <a:prstGeom prst="rect">
                <a:avLst/>
              </a:prstGeom>
              <a:blipFill>
                <a:blip r:embed="rId10"/>
                <a:stretch>
                  <a:fillRect l="-5119" t="-2730" r="-61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40090" y="4899482"/>
                <a:ext cx="2617287" cy="179042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sz="2400" dirty="0" smtClean="0"/>
                  <a:t>Either related to both or to neither: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borderBox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090" y="4899482"/>
                <a:ext cx="2617287" cy="1790427"/>
              </a:xfrm>
              <a:prstGeom prst="rect">
                <a:avLst/>
              </a:prstGeom>
              <a:blipFill>
                <a:blip r:embed="rId11"/>
                <a:stretch>
                  <a:fillRect l="-3730" t="-273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מחבר ישר 11"/>
          <p:cNvCxnSpPr/>
          <p:nvPr/>
        </p:nvCxnSpPr>
        <p:spPr>
          <a:xfrm>
            <a:off x="4424645" y="5044441"/>
            <a:ext cx="0" cy="164546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מחבר ישר 13"/>
          <p:cNvCxnSpPr/>
          <p:nvPr/>
        </p:nvCxnSpPr>
        <p:spPr>
          <a:xfrm>
            <a:off x="6680165" y="5029653"/>
            <a:ext cx="0" cy="164546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מלבן 15"/>
          <p:cNvSpPr/>
          <p:nvPr/>
        </p:nvSpPr>
        <p:spPr>
          <a:xfrm>
            <a:off x="2252870" y="2534652"/>
            <a:ext cx="7019727" cy="497305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528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7171" y="-20422"/>
            <a:ext cx="10772775" cy="763943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smtClean="0"/>
              <a:t>Most general model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7171" y="1293028"/>
                <a:ext cx="4813554" cy="295959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sz="2900" dirty="0" smtClean="0"/>
                  <a:t>The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9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9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9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9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9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900" dirty="0" smtClean="0"/>
                  <a:t> depends on three words: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900" dirty="0" smtClean="0"/>
                  <a:t>.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borderBox>
                        <m:borderBox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den>
                          </m:f>
                        </m:e>
                      </m:borderBox>
                    </m:oMath>
                  </m:oMathPara>
                </a14:m>
                <a:endParaRPr lang="en-US" sz="3000" dirty="0" smtClean="0"/>
              </a:p>
              <a:p>
                <a:pPr algn="l" rtl="0"/>
                <a:r>
                  <a:rPr lang="en-US" sz="2800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2800" dirty="0" smtClean="0"/>
                  <a:t> is context</a:t>
                </a:r>
                <a:r>
                  <a:rPr lang="he-IL" sz="2800" dirty="0" smtClean="0"/>
                  <a:t>\</a:t>
                </a:r>
                <a:r>
                  <a:rPr lang="en-US" sz="2800" dirty="0" smtClean="0"/>
                  <a:t>probe word.</a:t>
                </a:r>
                <a:endParaRPr lang="he-IL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71" y="1293028"/>
                <a:ext cx="4813554" cy="2959593"/>
              </a:xfrm>
              <a:prstGeom prst="rect">
                <a:avLst/>
              </a:prstGeom>
              <a:blipFill>
                <a:blip r:embed="rId13"/>
                <a:stretch>
                  <a:fillRect l="-2785" r="-2405" b="-493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חץ למטה 4"/>
          <p:cNvSpPr/>
          <p:nvPr/>
        </p:nvSpPr>
        <p:spPr>
          <a:xfrm>
            <a:off x="1464282" y="4487018"/>
            <a:ext cx="2931255" cy="69019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200" b="1" dirty="0" smtClean="0"/>
              <a:t>Linear Structure</a:t>
            </a:r>
            <a:endParaRPr lang="he-IL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50725" y="529085"/>
                <a:ext cx="6842760" cy="217431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borderBox>
                        <m:borderBox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eqArr>
                            <m:eqArr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3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⟨</m:t>
                                  </m:r>
                                  <m:sSub>
                                    <m:sSub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⟩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</m:e>
                      </m:borderBox>
                    </m:oMath>
                  </m:oMathPara>
                </a14:m>
                <a:endParaRPr lang="en-US" sz="30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725" y="529085"/>
                <a:ext cx="6842760" cy="2174313"/>
              </a:xfrm>
              <a:prstGeom prst="rect">
                <a:avLst/>
              </a:prstGeom>
              <a:blipFill>
                <a:blip r:embed="rId14"/>
                <a:stretch>
                  <a:fillRect r="-632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7171" y="5303520"/>
                <a:ext cx="4813554" cy="129157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borderBox>
                        <m:borderBox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den>
                          </m:f>
                        </m:e>
                      </m:borderBox>
                    </m:oMath>
                  </m:oMathPara>
                </a14:m>
                <a:endParaRPr lang="en-US" sz="300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71" y="5303520"/>
                <a:ext cx="4813554" cy="129157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חץ למטה 8"/>
          <p:cNvSpPr/>
          <p:nvPr/>
        </p:nvSpPr>
        <p:spPr>
          <a:xfrm>
            <a:off x="6649591" y="2739943"/>
            <a:ext cx="4360355" cy="70982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l" rtl="0"/>
            <a:endParaRPr lang="he-IL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050725" y="3544697"/>
                <a:ext cx="6842760" cy="144443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borderBox>
                        <m:borderBox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borderBox>
                    </m:oMath>
                  </m:oMathPara>
                </a14:m>
                <a:endParaRPr lang="en-US" sz="300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725" y="3544697"/>
                <a:ext cx="6842760" cy="144443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74670" y="2791364"/>
                <a:ext cx="2310195" cy="86177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  <m:r>
                            <a:rPr lang="en-US" sz="2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+</m:t>
                          </m:r>
                        </m:e>
                      </m:d>
                      <m:r>
                        <a:rPr lang="en-US" sz="25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2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  <m:r>
                            <a:rPr lang="en-US" sz="2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÷</m:t>
                          </m:r>
                        </m:e>
                      </m:d>
                    </m:oMath>
                  </m:oMathPara>
                </a14:m>
                <a:endParaRPr lang="he-IL" sz="2500" dirty="0">
                  <a:solidFill>
                    <a:schemeClr val="bg1"/>
                  </a:solidFill>
                </a:endParaRPr>
              </a:p>
              <a:p>
                <a:pPr algn="l" rtl="0"/>
                <a:endParaRPr lang="he-IL" sz="2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670" y="2791364"/>
                <a:ext cx="2310195" cy="86177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חץ למטה 11"/>
              <p:cNvSpPr/>
              <p:nvPr/>
            </p:nvSpPr>
            <p:spPr>
              <a:xfrm>
                <a:off x="7750104" y="5034165"/>
                <a:ext cx="2134743" cy="525893"/>
              </a:xfrm>
              <a:prstGeom prst="down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 rtl="0"/>
                <a:r>
                  <a:rPr lang="en-US" sz="2500" dirty="0" smtClean="0"/>
                  <a:t>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he-IL" sz="2500" dirty="0"/>
              </a:p>
            </p:txBody>
          </p:sp>
        </mc:Choice>
        <mc:Fallback xmlns="">
          <p:sp>
            <p:nvSpPr>
              <p:cNvPr id="12" name="חץ למטה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104" y="5034165"/>
                <a:ext cx="2134743" cy="525893"/>
              </a:xfrm>
              <a:prstGeom prst="downArrow">
                <a:avLst/>
              </a:prstGeom>
              <a:blipFill>
                <a:blip r:embed="rId11"/>
                <a:stretch>
                  <a:fillRect t="-14607" b="-786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03125" y="5601327"/>
                <a:ext cx="6842760" cy="12393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borderBox>
                        <m:borderBox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borderBox>
                    </m:oMath>
                  </m:oMathPara>
                </a14:m>
                <a:endParaRPr lang="en-US" sz="300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125" y="5601327"/>
                <a:ext cx="6842760" cy="123937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07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57606" y="0"/>
            <a:ext cx="10772775" cy="929640"/>
          </a:xfrm>
        </p:spPr>
        <p:txBody>
          <a:bodyPr>
            <a:normAutofit/>
          </a:bodyPr>
          <a:lstStyle/>
          <a:p>
            <a:r>
              <a:rPr lang="en-US" dirty="0" smtClean="0"/>
              <a:t>Solution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48840" y="1053170"/>
                <a:ext cx="1158240" cy="144655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he-IL" sz="8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840" y="1053170"/>
                <a:ext cx="1158240" cy="1446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שווה 4"/>
          <p:cNvSpPr/>
          <p:nvPr/>
        </p:nvSpPr>
        <p:spPr>
          <a:xfrm>
            <a:off x="3307080" y="1250664"/>
            <a:ext cx="2697480" cy="1052185"/>
          </a:xfrm>
          <a:prstGeom prst="mathEqual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8194" name="Picture 2" descr="Exponential and Logarithmic Functions Exponential Mone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439" y="155290"/>
            <a:ext cx="3138805" cy="313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48840" y="4045745"/>
                <a:ext cx="8016240" cy="8300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𝐿𝑜𝑔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borderBox>
                    </m:oMath>
                  </m:oMathPara>
                </a14:m>
                <a:endParaRPr lang="he-IL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840" y="4045745"/>
                <a:ext cx="8016240" cy="830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חץ למטה 8"/>
          <p:cNvSpPr/>
          <p:nvPr/>
        </p:nvSpPr>
        <p:spPr>
          <a:xfrm>
            <a:off x="3870674" y="3404028"/>
            <a:ext cx="4054412" cy="6134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/>
              <a:t>A</a:t>
            </a:r>
            <a:r>
              <a:rPr lang="en-US" sz="2800" dirty="0" smtClean="0"/>
              <a:t>pplying log</a:t>
            </a:r>
            <a:endParaRPr lang="he-IL" sz="2800" dirty="0"/>
          </a:p>
        </p:txBody>
      </p:sp>
      <p:sp>
        <p:nvSpPr>
          <p:cNvPr id="10" name="חץ למטה 9"/>
          <p:cNvSpPr/>
          <p:nvPr/>
        </p:nvSpPr>
        <p:spPr>
          <a:xfrm>
            <a:off x="3870674" y="4904087"/>
            <a:ext cx="4054412" cy="963004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500" dirty="0" smtClean="0"/>
              <a:t>Absorption + Adding biases</a:t>
            </a:r>
            <a:endParaRPr lang="he-IL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48840" y="5867090"/>
                <a:ext cx="8016240" cy="83670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𝐿𝑜𝑔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d>
                        </m:e>
                      </m:borderBox>
                    </m:oMath>
                  </m:oMathPara>
                </a14:m>
                <a:endParaRPr lang="he-IL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840" y="5867090"/>
                <a:ext cx="8016240" cy="8367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הסבר אליפטי 7"/>
          <p:cNvSpPr/>
          <p:nvPr/>
        </p:nvSpPr>
        <p:spPr>
          <a:xfrm>
            <a:off x="137160" y="2852149"/>
            <a:ext cx="3200400" cy="1165354"/>
          </a:xfrm>
          <a:prstGeom prst="wedgeEllipseCallout">
            <a:avLst>
              <a:gd name="adj1" fmla="val 74306"/>
              <a:gd name="adj2" fmla="val 62500"/>
            </a:avLst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Log-bilinear regression model</a:t>
            </a:r>
            <a:endParaRPr lang="he-IL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24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57606" y="0"/>
            <a:ext cx="10772775" cy="838200"/>
          </a:xfrm>
        </p:spPr>
        <p:txBody>
          <a:bodyPr/>
          <a:lstStyle/>
          <a:p>
            <a:r>
              <a:rPr lang="en-US" dirty="0" smtClean="0"/>
              <a:t>Loss function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838200"/>
                <a:ext cx="8458200" cy="18546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sz="3400" b="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nary>
                            <m:naryPr>
                              <m:chr m:val="∑"/>
                              <m:ctrlP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3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3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3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34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sz="3400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sz="3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sz="3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3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3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3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3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3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sz="3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3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3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3400" b="0" i="1" smtClean="0">
                                          <a:latin typeface="Cambria Math" panose="02040503050406030204" pitchFamily="18" charset="0"/>
                                        </a:rPr>
                                        <m:t>𝐿𝑜𝑔</m:t>
                                      </m:r>
                                      <m:d>
                                        <m:dPr>
                                          <m:ctrlPr>
                                            <a:rPr lang="en-US" sz="3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3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borderBox>
                    </m:oMath>
                  </m:oMathPara>
                </a14:m>
                <a:endParaRPr lang="he-IL" sz="3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838200"/>
                <a:ext cx="8458200" cy="18546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 descr="מפתיע: זה הסוד שמאחורי הקליפ החדש של סטפן | גיא פינס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326" y="652136"/>
            <a:ext cx="3359352" cy="206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הסבר חץ למטה 4"/>
          <p:cNvSpPr/>
          <p:nvPr/>
        </p:nvSpPr>
        <p:spPr>
          <a:xfrm>
            <a:off x="535686" y="2805169"/>
            <a:ext cx="8013954" cy="1638493"/>
          </a:xfrm>
          <a:prstGeom prst="downArrowCallout">
            <a:avLst>
              <a:gd name="adj1" fmla="val 25125"/>
              <a:gd name="adj2" fmla="val 36729"/>
              <a:gd name="adj3" fmla="val 21491"/>
              <a:gd name="adj4" fmla="val 7079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960120" y="2805169"/>
            <a:ext cx="758952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Main drawback:</a:t>
            </a:r>
          </a:p>
          <a:p>
            <a:pPr algn="ctr" rtl="0"/>
            <a:r>
              <a:rPr lang="en-US" sz="2800" dirty="0" smtClean="0"/>
              <a:t>weights all co-occurrences equally.</a:t>
            </a:r>
            <a:endParaRPr lang="he-IL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5686" y="4574319"/>
                <a:ext cx="8458200" cy="18546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sz="3400" b="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nary>
                            <m:naryPr>
                              <m:chr m:val="∑"/>
                              <m:ctrlP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  <m:e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3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sz="3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3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3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34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sz="3400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sz="3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sz="3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3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3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3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3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3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sz="3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3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3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3400" b="0" i="1" smtClean="0">
                                          <a:latin typeface="Cambria Math" panose="02040503050406030204" pitchFamily="18" charset="0"/>
                                        </a:rPr>
                                        <m:t>𝐿𝑜𝑔</m:t>
                                      </m:r>
                                      <m:d>
                                        <m:dPr>
                                          <m:ctrlPr>
                                            <a:rPr lang="en-US" sz="3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3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borderBox>
                    </m:oMath>
                  </m:oMathPara>
                </a14:m>
                <a:endParaRPr lang="he-IL" sz="3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86" y="4574319"/>
                <a:ext cx="8458200" cy="18546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20" name="Picture 4" descr="רגע אחרי השערורייה: השיר החדש של סטפן לגר יוצא לאור - אייס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751" y="4574319"/>
            <a:ext cx="3127249" cy="175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92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כותרת 1"/>
              <p:cNvSpPr>
                <a:spLocks noGrp="1"/>
              </p:cNvSpPr>
              <p:nvPr>
                <p:ph type="title"/>
              </p:nvPr>
            </p:nvSpPr>
            <p:spPr>
              <a:xfrm>
                <a:off x="657606" y="0"/>
                <a:ext cx="10772775" cy="1264920"/>
              </a:xfrm>
            </p:spPr>
            <p:txBody>
              <a:bodyPr/>
              <a:lstStyle/>
              <a:p>
                <a:r>
                  <a:rPr lang="en-US" dirty="0" smtClean="0"/>
                  <a:t>The weighting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2" name="כותרת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7606" y="0"/>
                <a:ext cx="10772775" cy="1264920"/>
              </a:xfrm>
              <a:blipFill>
                <a:blip r:embed="rId2"/>
                <a:stretch>
                  <a:fillRect l="-2999" t="-3846" b="-1105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657606" y="1127760"/>
                <a:ext cx="11534393" cy="3766185"/>
              </a:xfrm>
            </p:spPr>
            <p:txBody>
              <a:bodyPr>
                <a:normAutofit/>
              </a:bodyPr>
              <a:lstStyle/>
              <a:p>
                <a:pPr marL="457200" indent="-457200" algn="l" rtl="0">
                  <a:lnSpc>
                    <a:spcPct val="11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7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7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7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700" dirty="0" smtClean="0">
                    <a:solidFill>
                      <a:srgbClr val="00B0F0"/>
                    </a:solidFill>
                  </a:rPr>
                  <a:t>. if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700" dirty="0" smtClean="0">
                    <a:solidFill>
                      <a:srgbClr val="00B0F0"/>
                    </a:solidFill>
                  </a:rPr>
                  <a:t> continues, we want: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7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7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700" b="0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7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7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7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r>
                          <a:rPr lang="en-US" sz="27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7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7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sz="27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7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700" b="0" i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27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sz="27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7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sz="27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7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func>
                  </m:oMath>
                </a14:m>
                <a:r>
                  <a:rPr lang="en-US" sz="2700" dirty="0" smtClean="0">
                    <a:solidFill>
                      <a:srgbClr val="00B0F0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27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sz="27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sz="27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27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7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sz="27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7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7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7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US" sz="2700" dirty="0" smtClean="0">
                    <a:solidFill>
                      <a:srgbClr val="FFFF00"/>
                    </a:solidFill>
                  </a:rPr>
                  <a:t>.</a:t>
                </a:r>
                <a:endParaRPr lang="en-US" sz="2700" dirty="0" smtClean="0">
                  <a:solidFill>
                    <a:srgbClr val="00B0F0"/>
                  </a:solidFill>
                </a:endParaRPr>
              </a:p>
              <a:p>
                <a:pPr marL="457200" indent="-457200" algn="l" rtl="0">
                  <a:lnSpc>
                    <a:spcPct val="11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700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2700" dirty="0">
                    <a:solidFill>
                      <a:srgbClr val="00B0F0"/>
                    </a:solidFill>
                  </a:rPr>
                  <a:t>should be </a:t>
                </a:r>
                <a:r>
                  <a:rPr lang="en-US" sz="2700" dirty="0" smtClean="0">
                    <a:solidFill>
                      <a:srgbClr val="00B0F0"/>
                    </a:solidFill>
                  </a:rPr>
                  <a:t>non-decreasing.</a:t>
                </a:r>
              </a:p>
              <a:p>
                <a:pPr marL="457200" indent="-457200" algn="l" rtl="0">
                  <a:lnSpc>
                    <a:spcPct val="11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700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2700" dirty="0">
                    <a:solidFill>
                      <a:srgbClr val="00B0F0"/>
                    </a:solidFill>
                  </a:rPr>
                  <a:t>should be relatively small for large values of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700" dirty="0" smtClean="0">
                    <a:solidFill>
                      <a:srgbClr val="00B0F0"/>
                    </a:solidFill>
                  </a:rPr>
                  <a:t>.</a:t>
                </a:r>
                <a:endParaRPr lang="he-IL" sz="27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606" y="1127760"/>
                <a:ext cx="11534393" cy="3766185"/>
              </a:xfrm>
              <a:blipFill>
                <a:blip r:embed="rId10"/>
                <a:stretch>
                  <a:fillRect t="-97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6057" y="3440325"/>
                <a:ext cx="5350764" cy="168783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sz="28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max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 &amp;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          &amp;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𝑜𝑡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e-IL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57" y="3440325"/>
                <a:ext cx="5350764" cy="168783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תמונה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97048" y="3556608"/>
            <a:ext cx="5096272" cy="2591117"/>
          </a:xfrm>
          <a:prstGeom prst="rect">
            <a:avLst/>
          </a:prstGeom>
        </p:spPr>
      </p:pic>
      <p:sp>
        <p:nvSpPr>
          <p:cNvPr id="6" name="מלבן מעוגל 5"/>
          <p:cNvSpPr/>
          <p:nvPr/>
        </p:nvSpPr>
        <p:spPr>
          <a:xfrm>
            <a:off x="777621" y="5279046"/>
            <a:ext cx="5029200" cy="853048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77621" y="5248762"/>
                <a:ext cx="5029200" cy="89896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he-IL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21" y="5248762"/>
                <a:ext cx="5029200" cy="8989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91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57606" y="148964"/>
            <a:ext cx="10772775" cy="822960"/>
          </a:xfrm>
        </p:spPr>
        <p:txBody>
          <a:bodyPr/>
          <a:lstStyle/>
          <a:p>
            <a:r>
              <a:rPr lang="en-US" dirty="0" err="1"/>
              <a:t>GloVe</a:t>
            </a:r>
            <a:r>
              <a:rPr lang="en-US" dirty="0"/>
              <a:t> selection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657606" y="1015465"/>
                <a:ext cx="8623553" cy="5623560"/>
              </a:xfrm>
            </p:spPr>
            <p:txBody>
              <a:bodyPr>
                <a:normAutofit/>
              </a:bodyPr>
              <a:lstStyle/>
              <a:p>
                <a:pPr algn="l" rtl="0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en-US" sz="2700" dirty="0" smtClean="0">
                    <a:solidFill>
                      <a:srgbClr val="00B0F0"/>
                    </a:solidFill>
                  </a:rPr>
                  <a:t> The model is trained on very big corpuses (Wikipedia 2014).</a:t>
                </a:r>
              </a:p>
              <a:p>
                <a:pPr algn="l" rtl="0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en-US" sz="2700" dirty="0">
                    <a:solidFill>
                      <a:srgbClr val="00B0F0"/>
                    </a:solidFill>
                  </a:rPr>
                  <a:t> </a:t>
                </a:r>
                <a:r>
                  <a:rPr lang="en-US" sz="2700" dirty="0" smtClean="0">
                    <a:solidFill>
                      <a:srgbClr val="00B0F0"/>
                    </a:solidFill>
                  </a:rPr>
                  <a:t>The model has Billions of tokens,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7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r>
                  <a:rPr lang="en-US" sz="2700" dirty="0" smtClean="0">
                    <a:solidFill>
                      <a:srgbClr val="00B0F0"/>
                    </a:solidFill>
                  </a:rPr>
                  <a:t>.</a:t>
                </a:r>
              </a:p>
              <a:p>
                <a:pPr algn="l" rtl="0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en-US" sz="2700" dirty="0">
                    <a:solidFill>
                      <a:srgbClr val="00B0F0"/>
                    </a:solidFill>
                  </a:rPr>
                  <a:t> </a:t>
                </a:r>
                <a:r>
                  <a:rPr lang="en-US" sz="2700" dirty="0" smtClean="0">
                    <a:solidFill>
                      <a:srgbClr val="00B0F0"/>
                    </a:solidFill>
                  </a:rPr>
                  <a:t>The model is using Stanford’s tokens.</a:t>
                </a:r>
              </a:p>
              <a:p>
                <a:pPr algn="l" rtl="0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en-US" sz="27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7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7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400</m:t>
                    </m:r>
                    <m:r>
                      <a:rPr lang="en-US" sz="27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7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sz="2700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2700" dirty="0">
                    <a:solidFill>
                      <a:srgbClr val="00B0F0"/>
                    </a:solidFill>
                  </a:rPr>
                  <a:t>most frequent </a:t>
                </a:r>
                <a:r>
                  <a:rPr lang="en-US" sz="2700" dirty="0" smtClean="0">
                    <a:solidFill>
                      <a:srgbClr val="00B0F0"/>
                    </a:solidFill>
                  </a:rPr>
                  <a:t>words.</a:t>
                </a:r>
              </a:p>
              <a:p>
                <a:pPr algn="l" rtl="0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en-US" sz="27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𝑐𝑜𝑛𝑡𝑒𝑥𝑡</m:t>
                    </m:r>
                    <m:r>
                      <a:rPr lang="en-US" sz="27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7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𝑤𝑖𝑛𝑑𝑜𝑤</m:t>
                    </m:r>
                    <m:r>
                      <a:rPr lang="en-US" sz="27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 ±</m:t>
                    </m:r>
                    <m:r>
                      <a:rPr lang="en-US" sz="27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700" dirty="0" smtClean="0">
                    <a:solidFill>
                      <a:srgbClr val="00B0F0"/>
                    </a:solidFill>
                  </a:rPr>
                  <a:t>.</a:t>
                </a:r>
              </a:p>
              <a:p>
                <a:pPr algn="l" rtl="0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7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7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300</m:t>
                    </m:r>
                  </m:oMath>
                </a14:m>
                <a:r>
                  <a:rPr lang="en-US" sz="2700" dirty="0" smtClean="0">
                    <a:solidFill>
                      <a:srgbClr val="00B0F0"/>
                    </a:solidFill>
                  </a:rPr>
                  <a:t>.</a:t>
                </a:r>
              </a:p>
              <a:p>
                <a:pPr marL="0" indent="0" algn="l" rtl="0">
                  <a:buClr>
                    <a:srgbClr val="FF0000"/>
                  </a:buClr>
                  <a:buNone/>
                </a:pPr>
                <a:endParaRPr lang="en-US" sz="2700" dirty="0">
                  <a:solidFill>
                    <a:srgbClr val="00B0F0"/>
                  </a:solidFill>
                </a:endParaRPr>
              </a:p>
              <a:p>
                <a:pPr marL="0" indent="0" algn="l" rtl="0">
                  <a:buClr>
                    <a:srgbClr val="FF0000"/>
                  </a:buClr>
                  <a:buNone/>
                </a:pPr>
                <a:endParaRPr lang="he-IL" sz="27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606" y="1015465"/>
                <a:ext cx="8623553" cy="5623560"/>
              </a:xfrm>
              <a:blipFill>
                <a:blip r:embed="rId5"/>
                <a:stretch>
                  <a:fillRect l="-1202" t="-2061" r="-113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מלבן מעוגל 4"/>
          <p:cNvSpPr/>
          <p:nvPr/>
        </p:nvSpPr>
        <p:spPr>
          <a:xfrm>
            <a:off x="3297935" y="4466924"/>
            <a:ext cx="5876544" cy="15087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78885" y="4554006"/>
                <a:ext cx="6002274" cy="133459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sz="2800" dirty="0" smtClean="0">
                    <a:solidFill>
                      <a:srgbClr val="FFC000"/>
                    </a:solidFill>
                  </a:rPr>
                  <a:t>From symmetry: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𝑒𝑛𝑑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800" b="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      |      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𝑒𝑛𝑑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num>
                        <m:den>
                          <m:r>
                            <a:rPr lang="en-US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he-IL" sz="28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885" y="4554006"/>
                <a:ext cx="6002274" cy="1334596"/>
              </a:xfrm>
              <a:prstGeom prst="rect">
                <a:avLst/>
              </a:prstGeom>
              <a:blipFill>
                <a:blip r:embed="rId7"/>
                <a:stretch>
                  <a:fillRect l="-2033" t="-411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84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57606" y="0"/>
            <a:ext cx="10772775" cy="1286359"/>
          </a:xfrm>
        </p:spPr>
        <p:txBody>
          <a:bodyPr/>
          <a:lstStyle/>
          <a:p>
            <a:r>
              <a:rPr lang="en-US" dirty="0"/>
              <a:t>Performance - </a:t>
            </a:r>
            <a:r>
              <a:rPr lang="en-US" dirty="0" smtClean="0"/>
              <a:t>Word Analogy Task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657606" y="1562230"/>
                <a:ext cx="11105608" cy="2203857"/>
              </a:xfrm>
            </p:spPr>
            <p:txBody>
              <a:bodyPr>
                <a:noAutofit/>
              </a:bodyPr>
              <a:lstStyle/>
              <a:p>
                <a:pPr algn="l" rtl="0"/>
                <a:r>
                  <a:rPr lang="en-US" sz="3000" b="1" i="1" dirty="0" smtClean="0">
                    <a:solidFill>
                      <a:srgbClr val="FFC000"/>
                    </a:solidFill>
                  </a:rPr>
                  <a:t>a</a:t>
                </a:r>
                <a:r>
                  <a:rPr lang="en-US" sz="3000" dirty="0" smtClean="0"/>
                  <a:t> </a:t>
                </a:r>
                <a:r>
                  <a:rPr lang="en-US" sz="3000" dirty="0" smtClean="0">
                    <a:solidFill>
                      <a:srgbClr val="00B0F0"/>
                    </a:solidFill>
                  </a:rPr>
                  <a:t>is to </a:t>
                </a:r>
                <a:r>
                  <a:rPr lang="en-US" sz="3000" b="1" i="1" dirty="0" smtClean="0">
                    <a:solidFill>
                      <a:srgbClr val="FFC000"/>
                    </a:solidFill>
                  </a:rPr>
                  <a:t>b</a:t>
                </a:r>
                <a:r>
                  <a:rPr lang="en-US" sz="3000" dirty="0" smtClean="0"/>
                  <a:t> </a:t>
                </a:r>
                <a:r>
                  <a:rPr lang="en-US" sz="3000" dirty="0" smtClean="0">
                    <a:solidFill>
                      <a:srgbClr val="00B0F0"/>
                    </a:solidFill>
                  </a:rPr>
                  <a:t>as</a:t>
                </a:r>
                <a:r>
                  <a:rPr lang="en-US" sz="3000" dirty="0" smtClean="0"/>
                  <a:t> </a:t>
                </a:r>
                <a:r>
                  <a:rPr lang="en-US" sz="3000" b="1" i="1" dirty="0" smtClean="0">
                    <a:solidFill>
                      <a:srgbClr val="FFC000"/>
                    </a:solidFill>
                  </a:rPr>
                  <a:t>c</a:t>
                </a:r>
                <a:r>
                  <a:rPr lang="en-US" sz="3000" dirty="0" smtClean="0"/>
                  <a:t> </a:t>
                </a:r>
                <a:r>
                  <a:rPr lang="en-US" sz="3000" dirty="0" smtClean="0">
                    <a:solidFill>
                      <a:srgbClr val="00B0F0"/>
                    </a:solidFill>
                  </a:rPr>
                  <a:t>is to ___? </a:t>
                </a:r>
              </a:p>
              <a:p>
                <a:pPr algn="l" rtl="0"/>
                <a:r>
                  <a:rPr lang="en-US" sz="3000" dirty="0" smtClean="0">
                    <a:solidFill>
                      <a:srgbClr val="00B0F0"/>
                    </a:solidFill>
                  </a:rPr>
                  <a:t>Answer:</a:t>
                </a:r>
              </a:p>
              <a:p>
                <a:pPr algn="l" rtl="0"/>
                <a:r>
                  <a:rPr lang="en-US" sz="3000" dirty="0" smtClean="0">
                    <a:solidFill>
                      <a:srgbClr val="00B0F0"/>
                    </a:solidFill>
                  </a:rPr>
                  <a:t>The word </a:t>
                </a:r>
                <a:r>
                  <a:rPr lang="en-US" sz="3000" i="1" dirty="0" smtClean="0">
                    <a:solidFill>
                      <a:srgbClr val="00B0F0"/>
                    </a:solidFill>
                  </a:rPr>
                  <a:t>d</a:t>
                </a:r>
                <a:r>
                  <a:rPr lang="en-US" sz="3000" dirty="0" smtClean="0">
                    <a:solidFill>
                      <a:srgbClr val="00B0F0"/>
                    </a:solidFill>
                  </a:rPr>
                  <a:t> whose representation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3000" dirty="0" smtClean="0">
                    <a:solidFill>
                      <a:srgbClr val="00B0F0"/>
                    </a:solidFill>
                  </a:rPr>
                  <a:t> is closest to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sz="3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US" sz="30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3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3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sz="3000" dirty="0" smtClean="0"/>
                  <a:t> </a:t>
                </a:r>
                <a:r>
                  <a:rPr lang="en-US" sz="3000" dirty="0" smtClean="0">
                    <a:solidFill>
                      <a:srgbClr val="00B0F0"/>
                    </a:solidFill>
                  </a:rPr>
                  <a:t>according </a:t>
                </a:r>
                <a:r>
                  <a:rPr lang="en-US" sz="3000" dirty="0">
                    <a:solidFill>
                      <a:srgbClr val="00B0F0"/>
                    </a:solidFill>
                  </a:rPr>
                  <a:t>to the cosine </a:t>
                </a:r>
                <a:r>
                  <a:rPr lang="en-US" sz="3000" dirty="0" smtClean="0">
                    <a:solidFill>
                      <a:srgbClr val="00B0F0"/>
                    </a:solidFill>
                  </a:rPr>
                  <a:t>similarity.</a:t>
                </a:r>
                <a:endParaRPr lang="he-IL" sz="3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606" y="1562230"/>
                <a:ext cx="11105608" cy="2203857"/>
              </a:xfrm>
              <a:blipFill>
                <a:blip r:embed="rId5"/>
                <a:stretch>
                  <a:fillRect l="-494" t="-6354" b="-276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תמונה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564" y="3766087"/>
            <a:ext cx="10382858" cy="274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76274" y="3561347"/>
            <a:ext cx="10753725" cy="1895676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rgbClr val="FFFF00"/>
                </a:solidFill>
                <a:hlinkClick r:id="rId2"/>
              </a:rPr>
              <a:t>Code :)</a:t>
            </a:r>
            <a:endParaRPr lang="he-IL" sz="8000" dirty="0">
              <a:solidFill>
                <a:srgbClr val="FFFF00"/>
              </a:solidFill>
              <a:hlinkClick r:id="rId3" action="ppaction://hlinkpres?slideindex=1&amp;slidetitle="/>
            </a:endParaRPr>
          </a:p>
          <a:p>
            <a:pPr algn="ctr"/>
            <a:endParaRPr lang="he-IL" sz="8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8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Embedding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76657" y="2011680"/>
            <a:ext cx="5708903" cy="3766185"/>
          </a:xfrm>
        </p:spPr>
        <p:txBody>
          <a:bodyPr>
            <a:normAutofit/>
          </a:bodyPr>
          <a:lstStyle/>
          <a:p>
            <a:pPr algn="l" rtl="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F0"/>
                </a:solidFill>
              </a:rPr>
              <a:t> In</a:t>
            </a:r>
            <a:r>
              <a:rPr lang="en-US" sz="2800" dirty="0">
                <a:solidFill>
                  <a:srgbClr val="00B0F0"/>
                </a:solidFill>
              </a:rPr>
              <a:t> </a:t>
            </a:r>
            <a:r>
              <a:rPr lang="en-US" sz="2800" dirty="0" smtClean="0">
                <a:solidFill>
                  <a:srgbClr val="00B0F0"/>
                </a:solidFill>
              </a:rPr>
              <a:t>NLP, </a:t>
            </a:r>
            <a:r>
              <a:rPr lang="en-US" sz="2800" dirty="0">
                <a:solidFill>
                  <a:srgbClr val="00B0F0"/>
                </a:solidFill>
              </a:rPr>
              <a:t>a </a:t>
            </a:r>
            <a:r>
              <a:rPr lang="en-US" sz="2800" b="1" dirty="0">
                <a:solidFill>
                  <a:srgbClr val="00B0F0"/>
                </a:solidFill>
              </a:rPr>
              <a:t>word embedding</a:t>
            </a:r>
            <a:r>
              <a:rPr lang="en-US" sz="2800" dirty="0">
                <a:solidFill>
                  <a:srgbClr val="00B0F0"/>
                </a:solidFill>
              </a:rPr>
              <a:t> is a representation of a </a:t>
            </a:r>
            <a:r>
              <a:rPr lang="en-US" sz="2800" dirty="0" smtClean="0">
                <a:solidFill>
                  <a:srgbClr val="00B0F0"/>
                </a:solidFill>
              </a:rPr>
              <a:t>word.</a:t>
            </a:r>
          </a:p>
          <a:p>
            <a:pPr marL="0" indent="0" algn="l" rtl="0">
              <a:buNone/>
            </a:pP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9" name="מגילה אופקית 8"/>
          <p:cNvSpPr/>
          <p:nvPr/>
        </p:nvSpPr>
        <p:spPr>
          <a:xfrm>
            <a:off x="5614738" y="1745931"/>
            <a:ext cx="6176210" cy="4031933"/>
          </a:xfrm>
          <a:prstGeom prst="horizontalScroll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3200" b="1" dirty="0"/>
              <a:t>In word embedding, who you associated with tell you who you are.</a:t>
            </a:r>
          </a:p>
        </p:txBody>
      </p:sp>
    </p:spTree>
    <p:extLst>
      <p:ext uri="{BB962C8B-B14F-4D97-AF65-F5344CB8AC3E}">
        <p14:creationId xmlns:p14="http://schemas.microsoft.com/office/powerpoint/2010/main" val="111397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57606" y="0"/>
            <a:ext cx="10772775" cy="898902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863" y="1125745"/>
            <a:ext cx="8360260" cy="184993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933" y="2975675"/>
            <a:ext cx="4999623" cy="34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קבוצה 8"/>
          <p:cNvGrpSpPr/>
          <p:nvPr/>
        </p:nvGrpSpPr>
        <p:grpSpPr>
          <a:xfrm>
            <a:off x="3540869" y="0"/>
            <a:ext cx="4695210" cy="6858000"/>
            <a:chOff x="3910519" y="0"/>
            <a:chExt cx="4325559" cy="6532176"/>
          </a:xfrm>
        </p:grpSpPr>
        <p:pic>
          <p:nvPicPr>
            <p:cNvPr id="4" name="תמונה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0519" y="0"/>
              <a:ext cx="4325559" cy="3400931"/>
            </a:xfrm>
            <a:prstGeom prst="rect">
              <a:avLst/>
            </a:prstGeom>
          </p:spPr>
        </p:pic>
        <p:pic>
          <p:nvPicPr>
            <p:cNvPr id="5" name="תמונה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0519" y="3400931"/>
              <a:ext cx="4325559" cy="3131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816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653704" y="0"/>
            <a:ext cx="8417668" cy="6858000"/>
            <a:chOff x="2722177" y="0"/>
            <a:chExt cx="6279151" cy="5159971"/>
          </a:xfrm>
        </p:grpSpPr>
        <p:pic>
          <p:nvPicPr>
            <p:cNvPr id="4" name="תמונה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2177" y="0"/>
              <a:ext cx="6279151" cy="3400931"/>
            </a:xfrm>
            <a:prstGeom prst="rect">
              <a:avLst/>
            </a:prstGeom>
          </p:spPr>
        </p:pic>
        <p:pic>
          <p:nvPicPr>
            <p:cNvPr id="5" name="תמונה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2177" y="3400931"/>
              <a:ext cx="6279151" cy="1759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30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0" y="0"/>
            <a:ext cx="5758774" cy="6858000"/>
            <a:chOff x="0" y="0"/>
            <a:chExt cx="4918610" cy="5023753"/>
          </a:xfrm>
        </p:grpSpPr>
        <p:pic>
          <p:nvPicPr>
            <p:cNvPr id="4" name="תמונה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918610" cy="758757"/>
            </a:xfrm>
            <a:prstGeom prst="rect">
              <a:avLst/>
            </a:prstGeom>
          </p:spPr>
        </p:pic>
        <p:pic>
          <p:nvPicPr>
            <p:cNvPr id="5" name="תמונה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758757"/>
              <a:ext cx="4918610" cy="4264996"/>
            </a:xfrm>
            <a:prstGeom prst="rect">
              <a:avLst/>
            </a:prstGeom>
          </p:spPr>
        </p:pic>
      </p:grpSp>
      <p:pic>
        <p:nvPicPr>
          <p:cNvPr id="8" name="תמונה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774" y="0"/>
            <a:ext cx="65806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55707" y="2935706"/>
            <a:ext cx="3208923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Thank you!</a:t>
            </a:r>
            <a:endParaRPr lang="he-IL" dirty="0"/>
          </a:p>
        </p:txBody>
      </p:sp>
      <p:sp>
        <p:nvSpPr>
          <p:cNvPr id="4" name="פרצוף מחייך 3"/>
          <p:cNvSpPr/>
          <p:nvPr/>
        </p:nvSpPr>
        <p:spPr>
          <a:xfrm>
            <a:off x="208548" y="0"/>
            <a:ext cx="11806990" cy="6494827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596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5645" y="0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/>
              <a:t>Example - Animal </a:t>
            </a:r>
            <a:r>
              <a:rPr lang="en-US" dirty="0" smtClean="0"/>
              <a:t>similarity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0866" y="1703178"/>
            <a:ext cx="4965955" cy="2002548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3200" dirty="0" smtClean="0">
                <a:solidFill>
                  <a:srgbClr val="00B0F0"/>
                </a:solidFill>
              </a:rPr>
              <a:t>Considering </a:t>
            </a:r>
            <a:r>
              <a:rPr lang="en-US" sz="3200" dirty="0">
                <a:solidFill>
                  <a:srgbClr val="00B0F0"/>
                </a:solidFill>
              </a:rPr>
              <a:t>a small subset of English: words for animals</a:t>
            </a:r>
            <a:r>
              <a:rPr lang="en-US" sz="3200" dirty="0" smtClean="0">
                <a:solidFill>
                  <a:srgbClr val="00B0F0"/>
                </a:solidFill>
              </a:rPr>
              <a:t>.</a:t>
            </a:r>
          </a:p>
          <a:p>
            <a:pPr marL="0" indent="0" algn="l" rtl="0">
              <a:buNone/>
            </a:pPr>
            <a:r>
              <a:rPr lang="en-US" sz="3200" dirty="0" smtClean="0">
                <a:solidFill>
                  <a:srgbClr val="00B0F0"/>
                </a:solidFill>
              </a:rPr>
              <a:t>Task: </a:t>
            </a:r>
            <a:r>
              <a:rPr lang="en-US" sz="3200" dirty="0">
                <a:solidFill>
                  <a:srgbClr val="00B0F0"/>
                </a:solidFill>
              </a:rPr>
              <a:t>F</a:t>
            </a:r>
            <a:r>
              <a:rPr lang="en-US" sz="3200" dirty="0" smtClean="0">
                <a:solidFill>
                  <a:srgbClr val="00B0F0"/>
                </a:solidFill>
              </a:rPr>
              <a:t>ind similarities. 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506" y="1703178"/>
            <a:ext cx="5736236" cy="492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5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57606" y="0"/>
            <a:ext cx="10772775" cy="1658198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657606" y="1530417"/>
                <a:ext cx="10753725" cy="5327583"/>
              </a:xfrm>
            </p:spPr>
            <p:txBody>
              <a:bodyPr>
                <a:normAutofit/>
              </a:bodyPr>
              <a:lstStyle/>
              <a:p>
                <a:pPr algn="ctr" rtl="0"/>
                <a:r>
                  <a:rPr lang="en-US" sz="4000" b="1" dirty="0">
                    <a:solidFill>
                      <a:srgbClr val="00B0F0"/>
                    </a:solidFill>
                  </a:rPr>
                  <a:t>Euclidean distance </a:t>
                </a:r>
                <a:r>
                  <a:rPr lang="en-US" sz="4000" b="1" dirty="0" smtClean="0">
                    <a:solidFill>
                      <a:srgbClr val="00B0F0"/>
                    </a:solidFill>
                  </a:rPr>
                  <a:t>and </a:t>
                </a:r>
                <a:r>
                  <a:rPr lang="en-US" sz="4000" b="1" dirty="0">
                    <a:solidFill>
                      <a:srgbClr val="00B0F0"/>
                    </a:solidFill>
                  </a:rPr>
                  <a:t>cosine </a:t>
                </a:r>
                <a:r>
                  <a:rPr lang="en-US" sz="4000" b="1" dirty="0" smtClean="0">
                    <a:solidFill>
                      <a:srgbClr val="00B0F0"/>
                    </a:solidFill>
                  </a:rPr>
                  <a:t>similarity</a:t>
                </a:r>
              </a:p>
              <a:p>
                <a:pPr algn="ctr" rtl="0"/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he-IL" sz="4000" b="1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606" y="1530417"/>
                <a:ext cx="10753725" cy="5327583"/>
              </a:xfrm>
              <a:blipFill>
                <a:blip r:embed="rId2"/>
                <a:stretch>
                  <a:fillRect t="-366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08940" y="4011598"/>
                <a:ext cx="4887429" cy="95410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940" y="4011598"/>
                <a:ext cx="4887429" cy="954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מלבן מעוגל 6"/>
          <p:cNvSpPr/>
          <p:nvPr/>
        </p:nvSpPr>
        <p:spPr>
          <a:xfrm>
            <a:off x="6523903" y="3416968"/>
            <a:ext cx="4887428" cy="25988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endParaRPr lang="en-US" sz="2000" b="0" i="1" dirty="0" smtClean="0">
              <a:latin typeface="Cambria Math" panose="02040503050406030204" pitchFamily="18" charset="0"/>
            </a:endParaRPr>
          </a:p>
          <a:p>
            <a:endParaRPr lang="en-US" sz="2000" b="0" i="1" dirty="0" smtClean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42953" y="3781183"/>
                <a:ext cx="4887428" cy="141493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endParaRPr lang="en-US" sz="2800" dirty="0" smtClean="0">
                  <a:solidFill>
                    <a:schemeClr val="accent5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sz="28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8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he-IL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953" y="3781183"/>
                <a:ext cx="4887428" cy="14149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מלבן מעוגל 8"/>
          <p:cNvSpPr/>
          <p:nvPr/>
        </p:nvSpPr>
        <p:spPr>
          <a:xfrm>
            <a:off x="1127990" y="3416968"/>
            <a:ext cx="4887428" cy="2598821"/>
          </a:xfrm>
          <a:prstGeom prst="roundRect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endParaRPr lang="en-US" sz="2000" b="0" i="1" dirty="0" smtClean="0">
              <a:latin typeface="Cambria Math" panose="02040503050406030204" pitchFamily="18" charset="0"/>
            </a:endParaRPr>
          </a:p>
          <a:p>
            <a:endParaRPr lang="en-US" sz="2000" b="0" i="1" dirty="0" smtClean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65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11606" y="0"/>
            <a:ext cx="10772775" cy="974266"/>
          </a:xfrm>
        </p:spPr>
        <p:txBody>
          <a:bodyPr/>
          <a:lstStyle/>
          <a:p>
            <a:r>
              <a:rPr lang="en-US" dirty="0" smtClean="0"/>
              <a:t>Similarities and Relationships</a:t>
            </a:r>
            <a:endParaRPr lang="he-IL" dirty="0"/>
          </a:p>
        </p:txBody>
      </p:sp>
      <p:grpSp>
        <p:nvGrpSpPr>
          <p:cNvPr id="17" name="קבוצה 16"/>
          <p:cNvGrpSpPr/>
          <p:nvPr/>
        </p:nvGrpSpPr>
        <p:grpSpPr>
          <a:xfrm>
            <a:off x="6413882" y="1173480"/>
            <a:ext cx="5270499" cy="5532120"/>
            <a:chOff x="4217547" y="1364488"/>
            <a:chExt cx="4488425" cy="4655312"/>
          </a:xfrm>
        </p:grpSpPr>
        <p:pic>
          <p:nvPicPr>
            <p:cNvPr id="14" name="תמונה 13"/>
            <p:cNvPicPr>
              <a:picLocks noChangeAspect="1"/>
            </p:cNvPicPr>
            <p:nvPr/>
          </p:nvPicPr>
          <p:blipFill rotWithShape="1">
            <a:blip r:embed="rId2"/>
            <a:srcRect l="10642" b="9744"/>
            <a:stretch/>
          </p:blipFill>
          <p:spPr>
            <a:xfrm>
              <a:off x="4450080" y="1364488"/>
              <a:ext cx="4255892" cy="4441952"/>
            </a:xfrm>
            <a:prstGeom prst="rect">
              <a:avLst/>
            </a:prstGeom>
          </p:spPr>
        </p:pic>
        <p:pic>
          <p:nvPicPr>
            <p:cNvPr id="15" name="תמונה 14"/>
            <p:cNvPicPr>
              <a:picLocks noChangeAspect="1"/>
            </p:cNvPicPr>
            <p:nvPr/>
          </p:nvPicPr>
          <p:blipFill rotWithShape="1">
            <a:blip r:embed="rId2"/>
            <a:srcRect l="5914" t="95119" b="235"/>
            <a:stretch/>
          </p:blipFill>
          <p:spPr>
            <a:xfrm>
              <a:off x="4224867" y="5791200"/>
              <a:ext cx="4481105" cy="228600"/>
            </a:xfrm>
            <a:prstGeom prst="rect">
              <a:avLst/>
            </a:prstGeom>
          </p:spPr>
        </p:pic>
        <p:pic>
          <p:nvPicPr>
            <p:cNvPr id="16" name="תמונה 15"/>
            <p:cNvPicPr>
              <a:picLocks noChangeAspect="1"/>
            </p:cNvPicPr>
            <p:nvPr/>
          </p:nvPicPr>
          <p:blipFill rotWithShape="1">
            <a:blip r:embed="rId2"/>
            <a:srcRect r="95118" b="8815"/>
            <a:stretch/>
          </p:blipFill>
          <p:spPr>
            <a:xfrm>
              <a:off x="4217547" y="1364489"/>
              <a:ext cx="232533" cy="448767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1606" y="1339088"/>
                <a:ext cx="4376674" cy="332398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285750" indent="-285750" algn="l" rtl="0">
                  <a:lnSpc>
                    <a:spcPct val="125000"/>
                  </a:lnSpc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srgbClr val="00B0F0"/>
                    </a:solidFill>
                  </a:rPr>
                  <a:t>horse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800" dirty="0" smtClean="0">
                    <a:solidFill>
                      <a:srgbClr val="00B0F0"/>
                    </a:solidFill>
                  </a:rPr>
                  <a:t>dolphin</a:t>
                </a:r>
              </a:p>
              <a:p>
                <a:pPr marL="285750" indent="-285750" algn="l" rtl="0">
                  <a:lnSpc>
                    <a:spcPct val="125000"/>
                  </a:lnSpc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00B0F0"/>
                    </a:solidFill>
                  </a:rPr>
                  <a:t>halfway between an elephant and a chicken is a </a:t>
                </a:r>
                <a:r>
                  <a:rPr lang="en-US" sz="2800" dirty="0" smtClean="0">
                    <a:solidFill>
                      <a:srgbClr val="00B0F0"/>
                    </a:solidFill>
                  </a:rPr>
                  <a:t>horse</a:t>
                </a:r>
              </a:p>
              <a:p>
                <a:pPr marL="285750" indent="-285750" algn="l" rtl="0">
                  <a:lnSpc>
                    <a:spcPct val="125000"/>
                  </a:lnSpc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srgbClr val="00B0F0"/>
                    </a:solidFill>
                  </a:rPr>
                  <a:t>Tarantulas are to hamsters as chickens are to kittens.</a:t>
                </a:r>
                <a:endParaRPr lang="he-IL" sz="2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06" y="1339088"/>
                <a:ext cx="4376674" cy="3323987"/>
              </a:xfrm>
              <a:prstGeom prst="rect">
                <a:avLst/>
              </a:prstGeom>
              <a:blipFill>
                <a:blip r:embed="rId4"/>
                <a:stretch>
                  <a:fillRect l="-2507" r="-2646" b="-311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61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57606" y="0"/>
            <a:ext cx="10772775" cy="1658198"/>
          </a:xfrm>
        </p:spPr>
        <p:txBody>
          <a:bodyPr/>
          <a:lstStyle/>
          <a:p>
            <a:r>
              <a:rPr lang="en-US" dirty="0"/>
              <a:t>Distributional Hypothesis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76656" y="1386840"/>
            <a:ext cx="11301984" cy="5471160"/>
          </a:xfrm>
        </p:spPr>
        <p:txBody>
          <a:bodyPr>
            <a:normAutofit/>
          </a:bodyPr>
          <a:lstStyle/>
          <a:p>
            <a:pPr algn="l" rtl="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F0"/>
                </a:solidFill>
              </a:rPr>
              <a:t> Question: </a:t>
            </a:r>
            <a:r>
              <a:rPr lang="en-US" sz="2800" dirty="0">
                <a:solidFill>
                  <a:srgbClr val="00B0F0"/>
                </a:solidFill>
              </a:rPr>
              <a:t>Is it possible to create a vector space for all English words that has this same "closer in space is closer in meaning" </a:t>
            </a:r>
            <a:r>
              <a:rPr lang="en-US" sz="2800" dirty="0" smtClean="0">
                <a:solidFill>
                  <a:srgbClr val="00B0F0"/>
                </a:solidFill>
              </a:rPr>
              <a:t>property?</a:t>
            </a:r>
          </a:p>
          <a:p>
            <a:pPr algn="l" rtl="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But what does </a:t>
            </a:r>
            <a:r>
              <a:rPr lang="en-US" sz="2800" b="1" dirty="0" smtClean="0">
                <a:solidFill>
                  <a:srgbClr val="00B0F0"/>
                </a:solidFill>
              </a:rPr>
              <a:t>meaning</a:t>
            </a:r>
            <a:r>
              <a:rPr lang="en-US" sz="2800" dirty="0" smtClean="0">
                <a:solidFill>
                  <a:srgbClr val="00B0F0"/>
                </a:solidFill>
              </a:rPr>
              <a:t> mean?</a:t>
            </a:r>
          </a:p>
          <a:p>
            <a:pPr algn="l" rtl="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F0"/>
                </a:solidFill>
              </a:rPr>
              <a:t> one theory popular </a:t>
            </a:r>
            <a:r>
              <a:rPr lang="en-US" sz="2800" dirty="0" smtClean="0">
                <a:solidFill>
                  <a:srgbClr val="00B0F0"/>
                </a:solidFill>
              </a:rPr>
              <a:t>among experts:</a:t>
            </a:r>
          </a:p>
          <a:p>
            <a:pPr algn="l" rtl="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B0F0"/>
              </a:solidFill>
            </a:endParaRPr>
          </a:p>
          <a:p>
            <a:pPr marL="0" indent="0" algn="l" rtl="0">
              <a:buClr>
                <a:srgbClr val="FF0000"/>
              </a:buClr>
              <a:buNone/>
            </a:pPr>
            <a:endParaRPr lang="en-US" sz="2800" dirty="0">
              <a:solidFill>
                <a:srgbClr val="00B0F0"/>
              </a:solidFill>
            </a:endParaRPr>
          </a:p>
          <a:p>
            <a:pPr algn="l" rtl="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F0"/>
                </a:solidFill>
              </a:rPr>
              <a:t> Words </a:t>
            </a:r>
            <a:r>
              <a:rPr lang="en-US" sz="2800" dirty="0">
                <a:solidFill>
                  <a:srgbClr val="00B0F0"/>
                </a:solidFill>
              </a:rPr>
              <a:t>that are used and occur in the same contexts tend to purport similar </a:t>
            </a:r>
            <a:r>
              <a:rPr lang="en-US" sz="2800" dirty="0" smtClean="0">
                <a:solidFill>
                  <a:srgbClr val="00B0F0"/>
                </a:solidFill>
              </a:rPr>
              <a:t>meaning.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4" name="מגילה אופקית 3"/>
          <p:cNvSpPr/>
          <p:nvPr/>
        </p:nvSpPr>
        <p:spPr>
          <a:xfrm>
            <a:off x="676656" y="3282739"/>
            <a:ext cx="9387840" cy="975360"/>
          </a:xfrm>
          <a:prstGeom prst="horizontalScroll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l" rtl="0">
              <a:buClr>
                <a:srgbClr val="FF0000"/>
              </a:buClr>
            </a:pPr>
            <a:r>
              <a:rPr lang="en-US" sz="2800" b="1" i="1" dirty="0" smtClean="0"/>
              <a:t>Linguistic items with similar distributions have similar meanings.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45791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57606" y="0"/>
            <a:ext cx="10772775" cy="1658198"/>
          </a:xfrm>
        </p:spPr>
        <p:txBody>
          <a:bodyPr/>
          <a:lstStyle/>
          <a:p>
            <a:pPr rtl="0"/>
            <a:r>
              <a:rPr lang="en-US" dirty="0" smtClean="0"/>
              <a:t>Introduction to </a:t>
            </a:r>
            <a:r>
              <a:rPr lang="en-US" dirty="0" err="1" smtClean="0"/>
              <a:t>GloVe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657606" y="1463040"/>
                <a:ext cx="11366754" cy="5394960"/>
              </a:xfrm>
            </p:spPr>
            <p:txBody>
              <a:bodyPr>
                <a:normAutofit/>
              </a:bodyPr>
              <a:lstStyle/>
              <a:p>
                <a:pPr algn="l" rtl="0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en-US" sz="2500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2500" dirty="0" err="1" smtClean="0">
                    <a:solidFill>
                      <a:srgbClr val="00B0F0"/>
                    </a:solidFill>
                  </a:rPr>
                  <a:t>GloVe</a:t>
                </a:r>
                <a:r>
                  <a:rPr lang="en-US" sz="2500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2500" dirty="0">
                    <a:solidFill>
                      <a:srgbClr val="00B0F0"/>
                    </a:solidFill>
                  </a:rPr>
                  <a:t>is an unsupervised learning algorithm for obtaining vector representations for words</a:t>
                </a:r>
                <a:r>
                  <a:rPr lang="en-US" sz="2500" dirty="0" smtClean="0">
                    <a:solidFill>
                      <a:srgbClr val="00B0F0"/>
                    </a:solidFill>
                  </a:rPr>
                  <a:t>.</a:t>
                </a:r>
              </a:p>
              <a:p>
                <a:pPr algn="l" rtl="0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en-US" sz="2500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2500" dirty="0" err="1">
                    <a:solidFill>
                      <a:srgbClr val="00B0F0"/>
                    </a:solidFill>
                  </a:rPr>
                  <a:t>GloVe</a:t>
                </a:r>
                <a:r>
                  <a:rPr lang="en-US" sz="2500" dirty="0">
                    <a:solidFill>
                      <a:srgbClr val="00B0F0"/>
                    </a:solidFill>
                  </a:rPr>
                  <a:t> is a </a:t>
                </a:r>
                <a:r>
                  <a:rPr lang="en-US" sz="2500" b="1" dirty="0">
                    <a:solidFill>
                      <a:srgbClr val="00B0F0"/>
                    </a:solidFill>
                  </a:rPr>
                  <a:t>global log bilinear </a:t>
                </a:r>
                <a:r>
                  <a:rPr lang="en-US" sz="2500" b="1" dirty="0" smtClean="0">
                    <a:solidFill>
                      <a:srgbClr val="00B0F0"/>
                    </a:solidFill>
                  </a:rPr>
                  <a:t>model. </a:t>
                </a:r>
              </a:p>
              <a:p>
                <a:pPr algn="l" rtl="0">
                  <a:buClr>
                    <a:srgbClr val="FF0000"/>
                  </a:buClr>
                  <a:buFont typeface="Courier New" panose="02070309020205020404" pitchFamily="49" charset="0"/>
                  <a:buChar char="o"/>
                </a:pPr>
                <a:r>
                  <a:rPr lang="en-US" sz="2500" b="1" i="1" dirty="0">
                    <a:solidFill>
                      <a:srgbClr val="00B0F0"/>
                    </a:solidFill>
                  </a:rPr>
                  <a:t>	</a:t>
                </a:r>
                <a:r>
                  <a:rPr lang="en-US" sz="2500" i="1" dirty="0" smtClean="0">
                    <a:solidFill>
                      <a:srgbClr val="00B0F0"/>
                    </a:solidFill>
                  </a:rPr>
                  <a:t>Global</a:t>
                </a:r>
                <a:r>
                  <a:rPr lang="en-US" sz="2500" dirty="0">
                    <a:solidFill>
                      <a:srgbClr val="00B0F0"/>
                    </a:solidFill>
                  </a:rPr>
                  <a:t> refers to global statistics of the training corpus</a:t>
                </a:r>
                <a:r>
                  <a:rPr lang="en-US" sz="2500" dirty="0" smtClean="0">
                    <a:solidFill>
                      <a:srgbClr val="00B0F0"/>
                    </a:solidFill>
                  </a:rPr>
                  <a:t>.</a:t>
                </a:r>
                <a:r>
                  <a:rPr lang="en-US" sz="2500" dirty="0">
                    <a:solidFill>
                      <a:srgbClr val="00B0F0"/>
                    </a:solidFill>
                  </a:rPr>
                  <a:t> </a:t>
                </a:r>
                <a:endParaRPr lang="en-US" sz="2500" dirty="0" smtClean="0">
                  <a:solidFill>
                    <a:srgbClr val="00B0F0"/>
                  </a:solidFill>
                </a:endParaRPr>
              </a:p>
              <a:p>
                <a:pPr algn="l" rtl="0">
                  <a:buClr>
                    <a:srgbClr val="FF0000"/>
                  </a:buClr>
                  <a:buFont typeface="Courier New" panose="02070309020205020404" pitchFamily="49" charset="0"/>
                  <a:buChar char="o"/>
                </a:pPr>
                <a:r>
                  <a:rPr lang="en-US" sz="2500" b="1" i="1" dirty="0">
                    <a:solidFill>
                      <a:srgbClr val="00B0F0"/>
                    </a:solidFill>
                  </a:rPr>
                  <a:t>	</a:t>
                </a:r>
                <a:r>
                  <a:rPr lang="en-US" sz="2500" i="1" dirty="0">
                    <a:solidFill>
                      <a:srgbClr val="00B0F0"/>
                    </a:solidFill>
                  </a:rPr>
                  <a:t>Log bilinear</a:t>
                </a:r>
                <a:r>
                  <a:rPr lang="en-US" sz="2500" dirty="0">
                    <a:solidFill>
                      <a:srgbClr val="00B0F0"/>
                    </a:solidFill>
                  </a:rPr>
                  <a:t> refers to the </a:t>
                </a:r>
                <a:r>
                  <a:rPr lang="en-US" sz="2500" dirty="0">
                    <a:solidFill>
                      <a:srgbClr val="FFFF00"/>
                    </a:solidFill>
                  </a:rPr>
                  <a:t>logarithm of output is a linear regression </a:t>
                </a:r>
                <a:r>
                  <a:rPr lang="en-US" sz="2500" dirty="0">
                    <a:solidFill>
                      <a:srgbClr val="00B0F0"/>
                    </a:solidFill>
                  </a:rPr>
                  <a:t>on product of </a:t>
                </a:r>
                <a:r>
                  <a:rPr lang="en-US" sz="2500" dirty="0" smtClean="0">
                    <a:solidFill>
                      <a:srgbClr val="00B0F0"/>
                    </a:solidFill>
                  </a:rPr>
                  <a:t>	two </a:t>
                </a:r>
                <a:r>
                  <a:rPr lang="en-US" sz="2500" dirty="0">
                    <a:solidFill>
                      <a:srgbClr val="00B0F0"/>
                    </a:solidFill>
                  </a:rPr>
                  <a:t>types of word vectors. In case of </a:t>
                </a:r>
                <a:r>
                  <a:rPr lang="en-US" sz="2500" dirty="0" err="1">
                    <a:solidFill>
                      <a:srgbClr val="00B0F0"/>
                    </a:solidFill>
                  </a:rPr>
                  <a:t>GloVe</a:t>
                </a:r>
                <a:r>
                  <a:rPr lang="en-US" sz="2500" dirty="0">
                    <a:solidFill>
                      <a:srgbClr val="00B0F0"/>
                    </a:solidFill>
                  </a:rPr>
                  <a:t>, two types are</a:t>
                </a:r>
                <a:r>
                  <a:rPr lang="en-US" sz="2500" i="1" dirty="0">
                    <a:solidFill>
                      <a:srgbClr val="00B0F0"/>
                    </a:solidFill>
                  </a:rPr>
                  <a:t> </a:t>
                </a:r>
                <a:r>
                  <a:rPr lang="en-US" sz="2500" dirty="0">
                    <a:solidFill>
                      <a:srgbClr val="00B0F0"/>
                    </a:solidFill>
                  </a:rPr>
                  <a:t>word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5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500" dirty="0" smtClean="0">
                    <a:solidFill>
                      <a:srgbClr val="00B0F0"/>
                    </a:solidFill>
                  </a:rPr>
                  <a:t> and 	context </a:t>
                </a:r>
                <a:r>
                  <a:rPr lang="en-US" sz="2500" dirty="0">
                    <a:solidFill>
                      <a:srgbClr val="00B0F0"/>
                    </a:solidFill>
                  </a:rPr>
                  <a:t>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5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5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5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500" dirty="0" smtClean="0">
                    <a:solidFill>
                      <a:srgbClr val="00B0F0"/>
                    </a:solidFill>
                  </a:rPr>
                  <a:t>.</a:t>
                </a:r>
                <a:r>
                  <a:rPr lang="en-US" sz="2500" dirty="0">
                    <a:solidFill>
                      <a:srgbClr val="00B0F0"/>
                    </a:solidFill>
                  </a:rPr>
                  <a:t> </a:t>
                </a:r>
              </a:p>
              <a:p>
                <a:pPr algn="l" rtl="0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en-US" sz="2500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2500" dirty="0">
                    <a:solidFill>
                      <a:srgbClr val="00B0F0"/>
                    </a:solidFill>
                  </a:rPr>
                  <a:t>Training is performed on aggregated global </a:t>
                </a:r>
                <a:r>
                  <a:rPr lang="en-US" sz="2500" dirty="0">
                    <a:solidFill>
                      <a:srgbClr val="FFFF00"/>
                    </a:solidFill>
                  </a:rPr>
                  <a:t>word-word co-occurrence </a:t>
                </a:r>
                <a:r>
                  <a:rPr lang="en-US" sz="2500" dirty="0">
                    <a:solidFill>
                      <a:srgbClr val="00B0F0"/>
                    </a:solidFill>
                  </a:rPr>
                  <a:t>statistics from a corpus, and the resulting representations showcase interesting </a:t>
                </a:r>
                <a:r>
                  <a:rPr lang="en-US" sz="2500" dirty="0">
                    <a:solidFill>
                      <a:srgbClr val="FFFF00"/>
                    </a:solidFill>
                  </a:rPr>
                  <a:t>linear substructures </a:t>
                </a:r>
                <a:r>
                  <a:rPr lang="en-US" sz="2500" dirty="0">
                    <a:solidFill>
                      <a:srgbClr val="00B0F0"/>
                    </a:solidFill>
                  </a:rPr>
                  <a:t>of the word vector space</a:t>
                </a:r>
                <a:r>
                  <a:rPr lang="en-US" sz="2500" dirty="0" smtClean="0">
                    <a:solidFill>
                      <a:srgbClr val="00B0F0"/>
                    </a:solidFill>
                  </a:rPr>
                  <a:t>.</a:t>
                </a:r>
                <a:endParaRPr lang="en-US" sz="2500" dirty="0">
                  <a:solidFill>
                    <a:srgbClr val="00B0F0"/>
                  </a:solidFill>
                </a:endParaRPr>
              </a:p>
              <a:p>
                <a:pPr marL="0" indent="0" algn="l" rtl="0">
                  <a:buNone/>
                </a:pPr>
                <a:endParaRPr lang="he-IL" sz="25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606" y="1463040"/>
                <a:ext cx="11366754" cy="5394960"/>
              </a:xfrm>
              <a:blipFill>
                <a:blip r:embed="rId4"/>
                <a:stretch>
                  <a:fillRect l="-804" t="-1808" r="-48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35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57224" y="55130"/>
            <a:ext cx="10772775" cy="1658198"/>
          </a:xfrm>
        </p:spPr>
        <p:txBody>
          <a:bodyPr/>
          <a:lstStyle/>
          <a:p>
            <a:r>
              <a:rPr lang="en-US" b="1" dirty="0"/>
              <a:t>Linear substructures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657224" y="1432560"/>
                <a:ext cx="7206616" cy="3766185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sz="3200" dirty="0" smtClean="0">
                    <a:solidFill>
                      <a:srgbClr val="00B0F0"/>
                    </a:solidFill>
                  </a:rPr>
                  <a:t>We hope to receive the Relationships </a:t>
                </a:r>
                <a:r>
                  <a:rPr lang="en-US" sz="3200" dirty="0">
                    <a:solidFill>
                      <a:srgbClr val="00B0F0"/>
                    </a:solidFill>
                  </a:rPr>
                  <a:t>from the form</a:t>
                </a:r>
                <a:r>
                  <a:rPr lang="en-US" sz="3200" dirty="0" smtClean="0">
                    <a:solidFill>
                      <a:srgbClr val="00B0F0"/>
                    </a:solidFill>
                  </a:rPr>
                  <a:t>:</a:t>
                </a:r>
              </a:p>
              <a:p>
                <a:pPr marL="0" indent="0" algn="l" rtl="0">
                  <a:buNone/>
                </a:pPr>
                <a:endParaRPr lang="en-US" sz="3200" dirty="0" smtClean="0">
                  <a:solidFill>
                    <a:srgbClr val="00B0F0"/>
                  </a:solidFill>
                </a:endParaRPr>
              </a:p>
              <a:p>
                <a:pPr marL="0" indent="0" algn="just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𝒎𝒂𝒏</m:t>
                      </m:r>
                      <m:r>
                        <a:rPr lang="en-US" sz="3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𝒘𝒐𝒎𝒂𝒏</m:t>
                      </m:r>
                      <m:r>
                        <a:rPr lang="en-US" sz="3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𝒌𝒊𝒏𝒈</m:t>
                      </m:r>
                      <m:r>
                        <a:rPr lang="en-US" sz="3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𝒒𝒖𝒆𝒆𝒏</m:t>
                      </m:r>
                    </m:oMath>
                  </m:oMathPara>
                </a14:m>
                <a:endParaRPr lang="en-US" sz="3200" b="1" dirty="0" smtClean="0">
                  <a:solidFill>
                    <a:srgbClr val="00B0F0"/>
                  </a:solidFill>
                </a:endParaRPr>
              </a:p>
              <a:p>
                <a:pPr marL="0" indent="0" algn="l" rtl="0">
                  <a:buNone/>
                </a:pPr>
                <a:endParaRPr lang="he-IL" sz="32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224" y="1432560"/>
                <a:ext cx="7206616" cy="3766185"/>
              </a:xfrm>
              <a:blipFill>
                <a:blip r:embed="rId8"/>
                <a:stretch>
                  <a:fillRect l="-2200" t="-3883" r="-236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Health Conditions That Affect Men And Women In Different Way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755" y="3986368"/>
            <a:ext cx="4301115" cy="2424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15400" y="1158549"/>
            <a:ext cx="3165395" cy="519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5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86130" y="175738"/>
            <a:ext cx="11534776" cy="1063838"/>
          </a:xfrm>
        </p:spPr>
        <p:txBody>
          <a:bodyPr/>
          <a:lstStyle/>
          <a:p>
            <a:r>
              <a:rPr lang="en-US" dirty="0" smtClean="0"/>
              <a:t>Training - </a:t>
            </a:r>
            <a:r>
              <a:rPr lang="en-US" dirty="0"/>
              <a:t>word-word co-occurrence matrix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286130" y="1467796"/>
                <a:ext cx="11534776" cy="4868836"/>
              </a:xfrm>
            </p:spPr>
            <p:txBody>
              <a:bodyPr>
                <a:normAutofit/>
              </a:bodyPr>
              <a:lstStyle/>
              <a:p>
                <a:pPr algn="l" rtl="0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 smtClean="0">
                    <a:solidFill>
                      <a:srgbClr val="00B0F0"/>
                    </a:solidFill>
                  </a:rPr>
                  <a:t> There are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000" dirty="0" smtClean="0">
                    <a:solidFill>
                      <a:srgbClr val="00B0F0"/>
                    </a:solidFill>
                  </a:rPr>
                  <a:t> unique words in the corpus.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sz="3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a:rPr lang="en-US" sz="3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𝒔𝒊𝒛𝒆</m:t>
                        </m:r>
                        <m:r>
                          <a:rPr lang="en-US" sz="3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borderBox>
                  </m:oMath>
                </a14:m>
                <a:endParaRPr lang="en-US" sz="3000" dirty="0" smtClean="0">
                  <a:solidFill>
                    <a:srgbClr val="00B0F0"/>
                  </a:solidFill>
                </a:endParaRPr>
              </a:p>
              <a:p>
                <a:pPr marL="0" indent="0" algn="l" rtl="0">
                  <a:buClr>
                    <a:srgbClr val="FF0000"/>
                  </a:buClr>
                  <a:buNone/>
                </a:pPr>
                <a:endParaRPr lang="en-US" sz="3000" dirty="0" smtClean="0">
                  <a:solidFill>
                    <a:srgbClr val="00B0F0"/>
                  </a:solidFill>
                </a:endParaRPr>
              </a:p>
              <a:p>
                <a:pPr algn="l" rtl="0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endParaRPr lang="en-US" sz="3000" dirty="0" smtClean="0">
                  <a:solidFill>
                    <a:srgbClr val="00B0F0"/>
                  </a:solidFill>
                </a:endParaRPr>
              </a:p>
              <a:p>
                <a:pPr algn="l" rtl="0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endParaRPr lang="en-US" sz="3000" dirty="0">
                  <a:solidFill>
                    <a:srgbClr val="00B0F0"/>
                  </a:solidFill>
                </a:endParaRPr>
              </a:p>
              <a:p>
                <a:pPr algn="l" rtl="0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endParaRPr lang="en-US" sz="3000" dirty="0" smtClean="0">
                  <a:solidFill>
                    <a:srgbClr val="00B0F0"/>
                  </a:solidFill>
                </a:endParaRPr>
              </a:p>
              <a:p>
                <a:pPr algn="l" rtl="0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3000" u="sng" dirty="0" smtClean="0">
                    <a:solidFill>
                      <a:srgbClr val="00B0F0"/>
                    </a:solidFill>
                  </a:rPr>
                  <a:t>Context window:</a:t>
                </a:r>
              </a:p>
              <a:p>
                <a:pPr marL="0" indent="0" algn="l" rtl="0">
                  <a:buClr>
                    <a:srgbClr val="FF0000"/>
                  </a:buClr>
                  <a:buNone/>
                </a:pPr>
                <a:r>
                  <a:rPr lang="en-US" sz="3200" dirty="0" smtClean="0">
                    <a:solidFill>
                      <a:srgbClr val="00B0F0"/>
                    </a:solidFill>
                  </a:rPr>
                  <a:t>The </a:t>
                </a:r>
                <a:r>
                  <a:rPr lang="en-US" sz="3200" dirty="0">
                    <a:solidFill>
                      <a:srgbClr val="00B0F0"/>
                    </a:solidFill>
                  </a:rPr>
                  <a:t>range of words surrounding a </a:t>
                </a:r>
                <a:r>
                  <a:rPr lang="en-US" sz="3200" dirty="0" smtClean="0">
                    <a:solidFill>
                      <a:srgbClr val="00B0F0"/>
                    </a:solidFill>
                  </a:rPr>
                  <a:t>context word. Usually symmetric.</a:t>
                </a:r>
              </a:p>
              <a:p>
                <a:pPr marL="0" indent="0" algn="l" rtl="0">
                  <a:buClr>
                    <a:srgbClr val="FF0000"/>
                  </a:buClr>
                  <a:buNone/>
                </a:pPr>
                <a:r>
                  <a:rPr lang="en-US" sz="3200" dirty="0">
                    <a:solidFill>
                      <a:srgbClr val="00B0F0"/>
                    </a:solidFill>
                  </a:rPr>
                  <a:t>e.g. 5 or 10.</a:t>
                </a:r>
              </a:p>
              <a:p>
                <a:pPr marL="0" indent="0" algn="l" rtl="0">
                  <a:buClr>
                    <a:srgbClr val="FF0000"/>
                  </a:buClr>
                  <a:buNone/>
                </a:pPr>
                <a:endParaRPr lang="en-US" sz="3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6130" y="1467796"/>
                <a:ext cx="11534776" cy="4868836"/>
              </a:xfrm>
              <a:blipFill>
                <a:blip r:embed="rId9"/>
                <a:stretch>
                  <a:fillRect l="-1374" t="-213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קבוצה 12"/>
          <p:cNvGrpSpPr/>
          <p:nvPr/>
        </p:nvGrpSpPr>
        <p:grpSpPr>
          <a:xfrm>
            <a:off x="286130" y="2167180"/>
            <a:ext cx="8347330" cy="1965413"/>
            <a:chOff x="286130" y="2003550"/>
            <a:chExt cx="8347330" cy="1965413"/>
          </a:xfrm>
        </p:grpSpPr>
        <p:sp>
          <p:nvSpPr>
            <p:cNvPr id="4" name="מלבן מעוגל 3"/>
            <p:cNvSpPr/>
            <p:nvPr/>
          </p:nvSpPr>
          <p:spPr>
            <a:xfrm>
              <a:off x="286130" y="2003550"/>
              <a:ext cx="7909560" cy="19050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 rtl="0"/>
              <a:endParaRPr lang="he-IL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12" name="קבוצה 11"/>
            <p:cNvGrpSpPr/>
            <p:nvPr/>
          </p:nvGrpSpPr>
          <p:grpSpPr>
            <a:xfrm>
              <a:off x="2293622" y="2063963"/>
              <a:ext cx="6339838" cy="1905000"/>
              <a:chOff x="2293622" y="3337560"/>
              <a:chExt cx="6339838" cy="190500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502168" y="3489960"/>
                <a:ext cx="2125980" cy="147732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sz="3000" dirty="0" smtClean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Rows:</a:t>
                </a:r>
              </a:p>
              <a:p>
                <a:pPr algn="l"/>
                <a:r>
                  <a:rPr lang="en-US" sz="3000" dirty="0" smtClean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The </a:t>
                </a:r>
                <a:r>
                  <a:rPr lang="en-US" sz="30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context words</a:t>
                </a:r>
                <a:endParaRPr lang="he-IL" sz="3000" dirty="0">
                  <a:solidFill>
                    <a:schemeClr val="accent3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640580" y="3489960"/>
                <a:ext cx="3992880" cy="147732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sz="3000" dirty="0" smtClean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Cells:</a:t>
                </a:r>
              </a:p>
              <a:p>
                <a:pPr algn="l"/>
                <a:r>
                  <a:rPr lang="en-US" sz="3000" dirty="0" smtClean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# </a:t>
                </a:r>
                <a:r>
                  <a:rPr lang="en-US" sz="30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two </a:t>
                </a:r>
                <a:r>
                  <a:rPr lang="en-US" sz="3000" dirty="0" smtClean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words </a:t>
                </a:r>
                <a:r>
                  <a:rPr lang="en-US" sz="30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appear together in a </a:t>
                </a:r>
                <a:r>
                  <a:rPr lang="en-US" sz="3000" dirty="0" smtClean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context</a:t>
                </a:r>
                <a:endParaRPr lang="he-IL" sz="3000" dirty="0">
                  <a:solidFill>
                    <a:schemeClr val="accent3">
                      <a:lumMod val="20000"/>
                      <a:lumOff val="80000"/>
                    </a:schemeClr>
                  </a:solidFill>
                </a:endParaRPr>
              </a:p>
            </p:txBody>
          </p:sp>
          <p:cxnSp>
            <p:nvCxnSpPr>
              <p:cNvPr id="10" name="מחבר ישר 9"/>
              <p:cNvCxnSpPr/>
              <p:nvPr/>
            </p:nvCxnSpPr>
            <p:spPr>
              <a:xfrm>
                <a:off x="2293622" y="3337560"/>
                <a:ext cx="0" cy="1905000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" name="מחבר ישר 10"/>
              <p:cNvCxnSpPr/>
              <p:nvPr/>
            </p:nvCxnSpPr>
            <p:spPr>
              <a:xfrm>
                <a:off x="4549140" y="3337560"/>
                <a:ext cx="0" cy="1905000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/>
          <p:cNvSpPr txBox="1"/>
          <p:nvPr/>
        </p:nvSpPr>
        <p:spPr>
          <a:xfrm>
            <a:off x="416814" y="2379993"/>
            <a:ext cx="188976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Columns:</a:t>
            </a:r>
          </a:p>
          <a:p>
            <a:pPr algn="l"/>
            <a:r>
              <a:rPr lang="en-US" sz="3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words</a:t>
            </a:r>
            <a:endParaRPr lang="he-IL" sz="3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5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מטרופולין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מטרופולי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מטרופולי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9FF7CA0D-8839-4012-B51C-B152F9BD65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TM03457491[[fn=מטרופולין]]</Template>
  <TotalTime>24937</TotalTime>
  <Words>919</Words>
  <Application>Microsoft Office PowerPoint</Application>
  <PresentationFormat>מסך רחב</PresentationFormat>
  <Paragraphs>212</Paragraphs>
  <Slides>24</Slides>
  <Notes>11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Times New Roman</vt:lpstr>
      <vt:lpstr>מטרופולין</vt:lpstr>
      <vt:lpstr>GloVe (Global Vectors for Word Representation)</vt:lpstr>
      <vt:lpstr>Word Embedding</vt:lpstr>
      <vt:lpstr>Example - Animal similarity</vt:lpstr>
      <vt:lpstr>Tools</vt:lpstr>
      <vt:lpstr>Similarities and Relationships</vt:lpstr>
      <vt:lpstr>Distributional Hypothesis</vt:lpstr>
      <vt:lpstr>Introduction to GloVe</vt:lpstr>
      <vt:lpstr>Linear substructures</vt:lpstr>
      <vt:lpstr>Training - word-word co-occurrence matrix</vt:lpstr>
      <vt:lpstr>Important Notations</vt:lpstr>
      <vt:lpstr>Example</vt:lpstr>
      <vt:lpstr>Model Overview - ratios are important</vt:lpstr>
      <vt:lpstr>Most general model</vt:lpstr>
      <vt:lpstr>Solution</vt:lpstr>
      <vt:lpstr>Loss function</vt:lpstr>
      <vt:lpstr>The weighting function f</vt:lpstr>
      <vt:lpstr>GloVe selection</vt:lpstr>
      <vt:lpstr>Performance - Word Analogy Task</vt:lpstr>
      <vt:lpstr>Implementation</vt:lpstr>
      <vt:lpstr>Code</vt:lpstr>
      <vt:lpstr>מצגת של PowerPoint‏</vt:lpstr>
      <vt:lpstr>מצגת של PowerPoint‏</vt:lpstr>
      <vt:lpstr>מצגת של PowerPoint‏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GloVe (Global Vectors)</dc:title>
  <dc:creator>Nitzan Ron</dc:creator>
  <cp:lastModifiedBy>Nitzan Ron</cp:lastModifiedBy>
  <cp:revision>274</cp:revision>
  <dcterms:created xsi:type="dcterms:W3CDTF">2024-07-12T12:45:41Z</dcterms:created>
  <dcterms:modified xsi:type="dcterms:W3CDTF">2024-07-29T21:43:36Z</dcterms:modified>
</cp:coreProperties>
</file>