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Slab"/>
      <p:regular r:id="rId33"/>
      <p:bold r:id="rId34"/>
    </p:embeddedFont>
    <p:embeddedFont>
      <p:font typeface="Ubuntu"/>
      <p:regular r:id="rId35"/>
      <p:bold r:id="rId36"/>
      <p:italic r:id="rId37"/>
      <p:boldItalic r:id="rId38"/>
    </p:embeddedFont>
    <p:embeddedFont>
      <p:font typeface="Roboto"/>
      <p:regular r:id="rId39"/>
      <p:bold r:id="rId40"/>
      <p:italic r:id="rId41"/>
      <p:boldItalic r:id="rId42"/>
    </p:embeddedFont>
    <p:embeddedFont>
      <p:font typeface="Concert One"/>
      <p:regular r:id="rId43"/>
    </p:embeddedFont>
    <p:embeddedFont>
      <p:font typeface="Anaheim"/>
      <p:regular r:id="rId44"/>
    </p:embeddedFont>
    <p:embeddedFont>
      <p:font typeface="Source Sans Pro"/>
      <p:regular r:id="rId45"/>
      <p:bold r:id="rId46"/>
      <p:italic r:id="rId47"/>
      <p:boldItalic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8C5FB6-BF15-4607-A8E7-1182B5306C56}">
  <a:tblStyle styleId="{478C5FB6-BF15-4607-A8E7-1182B5306C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52238F3-66B7-49B5-B08C-88F70A6EC5C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Anaheim-regular.fntdata"/><Relationship Id="rId43" Type="http://schemas.openxmlformats.org/officeDocument/2006/relationships/font" Target="fonts/ConcertOne-regular.fntdata"/><Relationship Id="rId46" Type="http://schemas.openxmlformats.org/officeDocument/2006/relationships/font" Target="fonts/SourceSansPro-bold.fntdata"/><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boldItalic.fntdata"/><Relationship Id="rId47" Type="http://schemas.openxmlformats.org/officeDocument/2006/relationships/font" Target="fonts/SourceSansPro-italic.fntdata"/><Relationship Id="rId49"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Slab-regular.fntdata"/><Relationship Id="rId32" Type="http://schemas.openxmlformats.org/officeDocument/2006/relationships/slide" Target="slides/slide27.xml"/><Relationship Id="rId35" Type="http://schemas.openxmlformats.org/officeDocument/2006/relationships/font" Target="fonts/Ubuntu-regular.fntdata"/><Relationship Id="rId34" Type="http://schemas.openxmlformats.org/officeDocument/2006/relationships/font" Target="fonts/RobotoSlab-bold.fntdata"/><Relationship Id="rId37" Type="http://schemas.openxmlformats.org/officeDocument/2006/relationships/font" Target="fonts/Ubuntu-italic.fntdata"/><Relationship Id="rId36" Type="http://schemas.openxmlformats.org/officeDocument/2006/relationships/font" Target="fonts/Ubuntu-bold.fntdata"/><Relationship Id="rId39" Type="http://schemas.openxmlformats.org/officeDocument/2006/relationships/font" Target="fonts/Roboto-regular.fntdata"/><Relationship Id="rId38" Type="http://schemas.openxmlformats.org/officeDocument/2006/relationships/font" Target="fonts/Ubuntu-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intelegraph.com/news/coincheck-stolen-534-mln-nem-were-stored-on-low-security-hot-wallet" TargetMode="External"/><Relationship Id="rId3" Type="http://schemas.openxmlformats.org/officeDocument/2006/relationships/hyperlink" Target="https://www.theguardian.com/technology/2016/aug/03/bitcoin-stolen-bitfinex-exchange-hong-kong" TargetMode="External"/><Relationship Id="rId4" Type="http://schemas.openxmlformats.org/officeDocument/2006/relationships/hyperlink" Target="https://cointelegraph.com/tags/cryptocurrency-exchang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a7c0899c4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a7c0899c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 wallet is a digital software program that interacts with the blockchain to enable the user to send and receive digital assets.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Hot wallets: These are wallets that are connected to the internet and are accessible from anywhere. They are easy to use, but they are also more vulnerable to hacking.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Cold wallets: These are wallets that are not connected to the internet and are stored offline. They are more secure than hot wallets, but they are also more difficult to use and are not as accessible.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It's important to note that while cryptocurrency wallets give you the ability to store, send, and receive digital currency, they do not store the actual currency, but rather store the private key which gives you access to it.</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Ubuntu"/>
              <a:ea typeface="Ubuntu"/>
              <a:cs typeface="Ubuntu"/>
              <a:sym typeface="Ubuntu"/>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a7c0899c4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a7c0899c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191919"/>
                </a:solidFill>
                <a:latin typeface="Roboto"/>
                <a:ea typeface="Roboto"/>
                <a:cs typeface="Roboto"/>
                <a:sym typeface="Roboto"/>
              </a:rPr>
              <a:t>Coincheck A Japanese cryptocurrency exchange.</a:t>
            </a:r>
            <a:r>
              <a:rPr lang="en" sz="1500">
                <a:solidFill>
                  <a:srgbClr val="191919"/>
                </a:solidFill>
              </a:rPr>
              <a:t>The target of the hack, as in most cases, was the hot wallet of the exchange, from which </a:t>
            </a:r>
            <a:r>
              <a:rPr lang="en" sz="1500">
                <a:solidFill>
                  <a:srgbClr val="191919"/>
                </a:solidFill>
                <a:uFill>
                  <a:noFill/>
                </a:uFill>
                <a:hlinkClick r:id="rId2">
                  <a:extLst>
                    <a:ext uri="{A12FA001-AC4F-418D-AE19-62706E023703}">
                      <ahyp:hlinkClr val="tx"/>
                    </a:ext>
                  </a:extLst>
                </a:hlinkClick>
              </a:rPr>
              <a:t>523 million NEM tokens</a:t>
            </a:r>
            <a:r>
              <a:rPr lang="en" sz="1500">
                <a:solidFill>
                  <a:srgbClr val="191919"/>
                </a:solidFill>
              </a:rPr>
              <a:t> were stolen</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rgbClr val="191919"/>
                </a:solidFill>
                <a:latin typeface="Roboto"/>
                <a:ea typeface="Roboto"/>
                <a:cs typeface="Roboto"/>
                <a:sym typeface="Roboto"/>
              </a:rPr>
              <a:t>Hong Kong-based Bitfinex, one of the largest cryptocurrency exchanges in the world, lost about $72 million worth of bitcoin in a hack.</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rgbClr val="191919"/>
                </a:solidFill>
              </a:rPr>
              <a:t>hackers were somehow able to trick the BitGo algorithms, forcing them to approve transactions, and </a:t>
            </a:r>
            <a:r>
              <a:rPr lang="en" sz="1500">
                <a:solidFill>
                  <a:srgbClr val="191919"/>
                </a:solidFill>
                <a:uFill>
                  <a:noFill/>
                </a:uFill>
                <a:hlinkClick r:id="rId3">
                  <a:extLst>
                    <a:ext uri="{A12FA001-AC4F-418D-AE19-62706E023703}">
                      <ahyp:hlinkClr val="tx"/>
                    </a:ext>
                  </a:extLst>
                </a:hlinkClick>
              </a:rPr>
              <a:t>withdrew</a:t>
            </a:r>
            <a:r>
              <a:rPr lang="en" sz="1500">
                <a:solidFill>
                  <a:srgbClr val="191919"/>
                </a:solidFill>
              </a:rPr>
              <a:t> about 120,000 BTC from the exchange’s hot wallet. </a:t>
            </a:r>
            <a:r>
              <a:rPr lang="en" sz="1500">
                <a:solidFill>
                  <a:srgbClr val="191919"/>
                </a:solidFill>
                <a:latin typeface="Roboto"/>
                <a:ea typeface="Roboto"/>
                <a:cs typeface="Roboto"/>
                <a:sym typeface="Roboto"/>
              </a:rPr>
              <a:t>The immediate effect on the price of Bitcoin was a sharp drop of about 20% following the news of the hack. H</a:t>
            </a:r>
            <a:endParaRPr sz="1500">
              <a:solidFill>
                <a:srgbClr val="191919"/>
              </a:solidFill>
            </a:endParaRPr>
          </a:p>
          <a:p>
            <a:pPr indent="0" lvl="0" marL="0" rtl="0" algn="l">
              <a:spcBef>
                <a:spcPts val="0"/>
              </a:spcBef>
              <a:spcAft>
                <a:spcPts val="0"/>
              </a:spcAft>
              <a:buClr>
                <a:schemeClr val="dk1"/>
              </a:buClr>
              <a:buSzPts val="1100"/>
              <a:buFont typeface="Arial"/>
              <a:buNone/>
            </a:pPr>
            <a:r>
              <a:t/>
            </a:r>
            <a:endParaRPr sz="1500">
              <a:solidFill>
                <a:srgbClr val="191919"/>
              </a:solidFill>
            </a:endParaRPr>
          </a:p>
          <a:p>
            <a:pPr indent="0" lvl="0" marL="0" rtl="0" algn="l">
              <a:spcBef>
                <a:spcPts val="0"/>
              </a:spcBef>
              <a:spcAft>
                <a:spcPts val="0"/>
              </a:spcAft>
              <a:buClr>
                <a:schemeClr val="dk1"/>
              </a:buClr>
              <a:buSzPts val="1100"/>
              <a:buFont typeface="Arial"/>
              <a:buNone/>
            </a:pPr>
            <a:r>
              <a:rPr lang="en" sz="1500">
                <a:solidFill>
                  <a:srgbClr val="191919"/>
                </a:solidFill>
              </a:rPr>
              <a:t>Binance, one of the largest </a:t>
            </a:r>
            <a:r>
              <a:rPr lang="en" sz="1500">
                <a:solidFill>
                  <a:srgbClr val="191919"/>
                </a:solidFill>
                <a:uFill>
                  <a:noFill/>
                </a:uFill>
                <a:hlinkClick r:id="rId4">
                  <a:extLst>
                    <a:ext uri="{A12FA001-AC4F-418D-AE19-62706E023703}">
                      <ahyp:hlinkClr val="tx"/>
                    </a:ext>
                  </a:extLst>
                </a:hlinkClick>
              </a:rPr>
              <a:t>cryptocurrency exchanges</a:t>
            </a:r>
            <a:endParaRPr sz="1500">
              <a:solidFill>
                <a:srgbClr val="191919"/>
              </a:solidFill>
            </a:endParaRPr>
          </a:p>
          <a:p>
            <a:pPr indent="0" lvl="0" marL="0" rtl="0" algn="l">
              <a:spcBef>
                <a:spcPts val="0"/>
              </a:spcBef>
              <a:spcAft>
                <a:spcPts val="0"/>
              </a:spcAft>
              <a:buNone/>
            </a:pPr>
            <a:r>
              <a:rPr lang="en" sz="1500">
                <a:solidFill>
                  <a:srgbClr val="191919"/>
                </a:solidFill>
              </a:rPr>
              <a:t>Hackers used a variety of tactics — including phishing and viruses — to obtain a large number of two-factor authentication codes and API keys. The hackers made off with 7,074 BTC </a:t>
            </a:r>
            <a:endParaRPr sz="1500">
              <a:solidFill>
                <a:srgbClr val="191919"/>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It's worth noting that these are just a few examples of many exchange hacks that have occurred in the past decade. The crypto space is constantly evolving and exchanges have to adapt and improve their security measures to prevent such events, as the value of cryptocurrencies has increased and so has the interest of hackers.</a:t>
            </a:r>
            <a:endParaRPr sz="15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a7c0899c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a7c0899c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in total at least 36,724,262,911$ were stolen due to hacking attack</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Thirty-six billion, seven hundred twenty-four million, two hundred sixty-two thousand, nine hundred eleven dollars.</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This is converted from BTC to US Dollars</a:t>
            </a:r>
            <a:endParaRPr sz="15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a7c0899c4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a7c0899c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a7df05c1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a7df05c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Source Sans Pro"/>
              <a:buChar char="◎"/>
            </a:pPr>
            <a:r>
              <a:rPr lang="en" sz="1500">
                <a:solidFill>
                  <a:schemeClr val="dk1"/>
                </a:solidFill>
                <a:latin typeface="Roboto"/>
                <a:ea typeface="Roboto"/>
                <a:cs typeface="Roboto"/>
                <a:sym typeface="Roboto"/>
              </a:rPr>
              <a:t>The proposed algorithm addresses these issues by splitting the private key into smaller parts and storing them in blocks, which are then distributed across multiple servers. This approach makes it more difficult for hackers to access and compromise the assets associated with the private key, as they would need to gain access to multiple servers and reassemble the key. Additionally, the algorithm does not require human intervention to access the private key, which eliminates the possibility of delays and errors caused by human intervention.</a:t>
            </a:r>
            <a:endParaRPr sz="1500">
              <a:solidFill>
                <a:schemeClr val="dk1"/>
              </a:solidFill>
              <a:latin typeface="Source Sans Pro"/>
              <a:ea typeface="Source Sans Pro"/>
              <a:cs typeface="Source Sans Pro"/>
              <a:sym typeface="Source Sans Pro"/>
            </a:endParaRPr>
          </a:p>
          <a:p>
            <a:pPr indent="-361950" lvl="0" marL="457200" rtl="0" algn="l">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private key is a string of 64 characters length, 256 bits.</a:t>
            </a:r>
            <a:endParaRPr sz="2100">
              <a:solidFill>
                <a:schemeClr val="dk1"/>
              </a:solidFill>
              <a:latin typeface="Source Sans Pro"/>
              <a:ea typeface="Source Sans Pro"/>
              <a:cs typeface="Source Sans Pro"/>
              <a:sym typeface="Source Sans Pro"/>
            </a:endParaRPr>
          </a:p>
          <a:p>
            <a:pPr indent="-361950" lvl="0" marL="457200" rtl="0" algn="l">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private key is divided into 16 smaller parts of 4-character, which are stored in 8-character blocks and distributed across 16 servers.</a:t>
            </a:r>
            <a:r>
              <a:rPr lang="en" sz="2100">
                <a:solidFill>
                  <a:srgbClr val="263238"/>
                </a:solidFill>
                <a:latin typeface="Source Sans Pro"/>
                <a:ea typeface="Source Sans Pro"/>
                <a:cs typeface="Source Sans Pro"/>
                <a:sym typeface="Source Sans Pro"/>
              </a:rPr>
              <a:t>ensuring that each bit of the private key is stored twice in two different servers.</a:t>
            </a:r>
            <a:endParaRPr sz="2100">
              <a:solidFill>
                <a:srgbClr val="263238"/>
              </a:solidFill>
              <a:latin typeface="Source Sans Pro"/>
              <a:ea typeface="Source Sans Pro"/>
              <a:cs typeface="Source Sans Pro"/>
              <a:sym typeface="Source Sans Pro"/>
            </a:endParaRPr>
          </a:p>
          <a:p>
            <a:pPr indent="-361950" lvl="0" marL="457200" rtl="0" algn="l">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After each withdrawal made in the system, the partitions of the private key will be re-encrypted and re-transmitted to the servers.</a:t>
            </a:r>
            <a:endParaRPr sz="21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1500">
                <a:solidFill>
                  <a:schemeClr val="dk1"/>
                </a:solidFill>
                <a:latin typeface="Source Sans Pro"/>
                <a:ea typeface="Source Sans Pro"/>
                <a:cs typeface="Source Sans Pro"/>
                <a:sym typeface="Source Sans Pro"/>
              </a:rPr>
              <a:t>adding an extra layer of security. This process ensures that in case of a server failure, the private key can still be accessed and providing an added layer of security against hacking.</a:t>
            </a:r>
            <a:endParaRPr sz="15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1500">
                <a:solidFill>
                  <a:schemeClr val="dk1"/>
                </a:solidFill>
                <a:latin typeface="Source Sans Pro"/>
                <a:ea typeface="Source Sans Pro"/>
                <a:cs typeface="Source Sans Pro"/>
                <a:sym typeface="Source Sans Pro"/>
              </a:rPr>
              <a:t>In the event of server malfunction, the system has been engineered to maintain functionality through the implementation of redundancy, wherein each character is replicated and stored on two separate servers.</a:t>
            </a:r>
            <a:endParaRPr sz="1500">
              <a:solidFill>
                <a:schemeClr val="dk1"/>
              </a:solidFill>
              <a:latin typeface="Source Sans Pro"/>
              <a:ea typeface="Source Sans Pro"/>
              <a:cs typeface="Source Sans Pro"/>
              <a:sym typeface="Source Sans Pro"/>
            </a:endParaRPr>
          </a:p>
          <a:p>
            <a:pPr indent="0" lvl="0" marL="45720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a7df05c1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a7df05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We encrypt each block before we sent it to a server.</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We use </a:t>
            </a:r>
            <a:r>
              <a:rPr lang="en" sz="2100">
                <a:solidFill>
                  <a:schemeClr val="dk1"/>
                </a:solidFill>
                <a:latin typeface="Source Sans Pro"/>
                <a:ea typeface="Source Sans Pro"/>
                <a:cs typeface="Source Sans Pro"/>
                <a:sym typeface="Source Sans Pro"/>
              </a:rPr>
              <a:t>symmetric</a:t>
            </a:r>
            <a:r>
              <a:rPr lang="en" sz="2100">
                <a:solidFill>
                  <a:schemeClr val="dk1"/>
                </a:solidFill>
                <a:latin typeface="Source Sans Pro"/>
                <a:ea typeface="Source Sans Pro"/>
                <a:cs typeface="Source Sans Pro"/>
                <a:sym typeface="Source Sans Pro"/>
              </a:rPr>
              <a:t> algorithm encryption </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**In </a:t>
            </a:r>
            <a:r>
              <a:rPr lang="en" sz="2100">
                <a:solidFill>
                  <a:schemeClr val="dk1"/>
                </a:solidFill>
                <a:latin typeface="Source Sans Pro"/>
                <a:ea typeface="Source Sans Pro"/>
                <a:cs typeface="Source Sans Pro"/>
                <a:sym typeface="Source Sans Pro"/>
              </a:rPr>
              <a:t>asymmetric</a:t>
            </a:r>
            <a:r>
              <a:rPr lang="en" sz="2100">
                <a:solidFill>
                  <a:schemeClr val="dk1"/>
                </a:solidFill>
                <a:latin typeface="Source Sans Pro"/>
                <a:ea typeface="Source Sans Pro"/>
                <a:cs typeface="Source Sans Pro"/>
                <a:sym typeface="Source Sans Pro"/>
              </a:rPr>
              <a:t> we need to </a:t>
            </a:r>
            <a:r>
              <a:rPr lang="en" sz="2100">
                <a:solidFill>
                  <a:schemeClr val="dk1"/>
                </a:solidFill>
                <a:latin typeface="Source Sans Pro"/>
                <a:ea typeface="Source Sans Pro"/>
                <a:cs typeface="Source Sans Pro"/>
                <a:sym typeface="Source Sans Pro"/>
              </a:rPr>
              <a:t>save the different keys to each server, In symmetric encryption we can use the same key and changeit in high frequency which make our algorithm more simple and secure. **</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We use the same key both for  encryption and decryption for all servers. We change the key in high frequency in order to make it more difficult for attacker to guess the key.</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We use SSH to send and receive the data from each server. SSH is a protocol that allows communication between computers in a secure way. It allows the communication after authentication from each side, so attackers can interfere the data transfer. </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a7c0899c4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a7c0899c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This is an example of how our algorithm works.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We can see that the private key that is a 64 characters string, is </a:t>
            </a:r>
            <a:r>
              <a:rPr lang="en" sz="1500">
                <a:solidFill>
                  <a:schemeClr val="dk1"/>
                </a:solidFill>
                <a:latin typeface="Roboto"/>
                <a:ea typeface="Roboto"/>
                <a:cs typeface="Roboto"/>
                <a:sym typeface="Roboto"/>
              </a:rPr>
              <a:t>divided</a:t>
            </a:r>
            <a:r>
              <a:rPr lang="en" sz="1500">
                <a:solidFill>
                  <a:schemeClr val="dk1"/>
                </a:solidFill>
                <a:latin typeface="Roboto"/>
                <a:ea typeface="Roboto"/>
                <a:cs typeface="Roboto"/>
                <a:sym typeface="Roboto"/>
              </a:rPr>
              <a:t> to small parts that contains 4 characters, each.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Each part is saved in 2 different blocks, and each block is saved in a different server.</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In total each character is saved in 2 different servers, so our </a:t>
            </a:r>
            <a:r>
              <a:rPr lang="en" sz="1500">
                <a:solidFill>
                  <a:schemeClr val="dk1"/>
                </a:solidFill>
                <a:latin typeface="Roboto"/>
                <a:ea typeface="Roboto"/>
                <a:cs typeface="Roboto"/>
                <a:sym typeface="Roboto"/>
              </a:rPr>
              <a:t>algorithm can handle if there is a problem in one of the servers.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We can see that each part is saved in 2 following blocks, while last block contains the first part and the last part of the private key.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a7c0899c4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a7c0899c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The proposed architecture for the web application involves the utilization of JavaScript for implementation and communication with the primary server via HTTPS. The primary server,</a:t>
            </a:r>
            <a:r>
              <a:rPr lang="en" sz="1500">
                <a:solidFill>
                  <a:schemeClr val="dk1"/>
                </a:solidFill>
                <a:latin typeface="Roboto"/>
                <a:ea typeface="Roboto"/>
                <a:cs typeface="Roboto"/>
                <a:sym typeface="Roboto"/>
              </a:rPr>
              <a:t>volves the utilization of node.JS and </a:t>
            </a:r>
            <a:r>
              <a:rPr lang="en" sz="1500">
                <a:solidFill>
                  <a:schemeClr val="dk1"/>
                </a:solidFill>
                <a:latin typeface="Roboto"/>
                <a:ea typeface="Roboto"/>
                <a:cs typeface="Roboto"/>
                <a:sym typeface="Roboto"/>
              </a:rPr>
              <a:t>will be equipped with various functionalities that enable communication with storage servers via SSH. To facilitate communication with the storage servers, the primary server will maintain a mapping of the IP addresses of all storage servers using a data structure such as a map. Additionally, the primary server will also utilize the Infura API, a blockchain full node on another server, to track transactions and monitor the balance.</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We will use infura and ethers API in order to communicate with remote </a:t>
            </a:r>
            <a:r>
              <a:rPr lang="en" sz="1500">
                <a:solidFill>
                  <a:schemeClr val="dk1"/>
                </a:solidFill>
                <a:latin typeface="Roboto"/>
                <a:ea typeface="Roboto"/>
                <a:cs typeface="Roboto"/>
                <a:sym typeface="Roboto"/>
              </a:rPr>
              <a:t>ethereum</a:t>
            </a:r>
            <a:r>
              <a:rPr lang="en" sz="1500">
                <a:solidFill>
                  <a:schemeClr val="dk1"/>
                </a:solidFill>
                <a:latin typeface="Roboto"/>
                <a:ea typeface="Roboto"/>
                <a:cs typeface="Roboto"/>
                <a:sym typeface="Roboto"/>
              </a:rPr>
              <a:t> blockchain and create transaction.</a:t>
            </a:r>
            <a:endParaRPr sz="15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a8b85950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a8b8595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The proposed architecture for the web application involves the utilization of JavaScript for implementation and communication with the primary server via HTTPS. The primary server,volves the utilization of node.JS and will be equipped with various functionalities that enable communication with storage servers via SSH. To facilitate communication with the storage servers, the primary server will maintain a mapping of the IP addresses of all storage servers using a data structure such as a map. Additionally, the primary server will also utilize the Infura API, a blockchain full node on another server, to track transactions and monitor the balance.</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We will use infura and ethers API in order to communicate with remote ethereum blockchain and create transaction.</a:t>
            </a:r>
            <a:endParaRPr sz="15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a7c0899c4_0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a7c0899c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a7c0899c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a7c0899c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Source Sans Pro"/>
                <a:ea typeface="Source Sans Pro"/>
                <a:cs typeface="Source Sans Pro"/>
                <a:sym typeface="Source Sans Pro"/>
              </a:rPr>
              <a:t>Research: </a:t>
            </a:r>
            <a:r>
              <a:rPr lang="en" sz="1500">
                <a:solidFill>
                  <a:schemeClr val="dk1"/>
                </a:solidFill>
                <a:latin typeface="Roboto"/>
                <a:ea typeface="Roboto"/>
                <a:cs typeface="Roboto"/>
                <a:sym typeface="Roboto"/>
              </a:rPr>
              <a:t>conduct research on the current methods used for securing private keys in cryptocurrency exchanges and large-scale projects based on blockchain technology. The research aims to identify the weaknesses of existing methods.</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0" lvl="0" marL="0" rtl="0" algn="ctr">
              <a:spcBef>
                <a:spcPts val="0"/>
              </a:spcBef>
              <a:spcAft>
                <a:spcPts val="0"/>
              </a:spcAft>
              <a:buNone/>
            </a:pPr>
            <a:r>
              <a:rPr lang="en" sz="1500">
                <a:solidFill>
                  <a:schemeClr val="dk1"/>
                </a:solidFill>
                <a:latin typeface="Source Sans Pro"/>
                <a:ea typeface="Source Sans Pro"/>
                <a:cs typeface="Source Sans Pro"/>
                <a:sym typeface="Source Sans Pro"/>
              </a:rPr>
              <a:t>Algorithm: </a:t>
            </a:r>
            <a:r>
              <a:rPr lang="en" sz="1500">
                <a:solidFill>
                  <a:schemeClr val="dk1"/>
                </a:solidFill>
                <a:latin typeface="Roboto"/>
                <a:ea typeface="Roboto"/>
                <a:cs typeface="Roboto"/>
                <a:sym typeface="Roboto"/>
              </a:rPr>
              <a:t>develop a new algorithm for securing private keys that addresses the identified weaknesses of existing methods.</a:t>
            </a:r>
            <a:endParaRPr sz="1500">
              <a:solidFill>
                <a:schemeClr val="dk1"/>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100"/>
              <a:buFont typeface="Arial"/>
              <a:buNone/>
            </a:pPr>
            <a:r>
              <a:t/>
            </a:r>
            <a:endParaRPr sz="1500">
              <a:solidFill>
                <a:schemeClr val="dk1"/>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Development: </a:t>
            </a:r>
            <a:r>
              <a:rPr lang="en" sz="1500">
                <a:solidFill>
                  <a:schemeClr val="dk1"/>
                </a:solidFill>
                <a:latin typeface="Roboto"/>
                <a:ea typeface="Roboto"/>
                <a:cs typeface="Roboto"/>
                <a:sym typeface="Roboto"/>
              </a:rPr>
              <a:t>develop a web application that demonstrates the proposed algorithm. </a:t>
            </a:r>
            <a:endParaRPr sz="15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a7c0899c4_0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a7c0899c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If all the servers are stored in one location or same cloud provider and it is compromised, the private key is at risk of being stolen.</a:t>
            </a:r>
            <a:endParaRPr sz="2100">
              <a:solidFill>
                <a:schemeClr val="dk1"/>
              </a:solidFill>
              <a:latin typeface="Source Sans Pro"/>
              <a:ea typeface="Source Sans Pro"/>
              <a:cs typeface="Source Sans Pro"/>
              <a:sym typeface="Source Sans Pro"/>
            </a:endParaRPr>
          </a:p>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distribute the servers across multiple locations and cloud providers.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b="1" sz="2000">
              <a:solidFill>
                <a:srgbClr val="263238"/>
              </a:solidFill>
              <a:latin typeface="Source Sans Pro"/>
              <a:ea typeface="Source Sans Pro"/>
              <a:cs typeface="Source Sans Pro"/>
              <a:sym typeface="Source Sans Pro"/>
            </a:endParaRPr>
          </a:p>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servers need to be kept in sync with each other in order to ensure that the private key can be reconstructed when needed. </a:t>
            </a:r>
            <a:endParaRPr sz="21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Master-slave replication- the master server is responsible for managing and distributing the private key, and the slave servers are responsible for storing the key.</a:t>
            </a:r>
            <a:endParaRPr sz="21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2100">
                <a:solidFill>
                  <a:schemeClr val="dk1"/>
                </a:solidFill>
                <a:latin typeface="Source Sans Pro"/>
                <a:ea typeface="Source Sans Pro"/>
                <a:cs typeface="Source Sans Pro"/>
                <a:sym typeface="Source Sans Pro"/>
              </a:rPr>
              <a:t>Master-slave replication: One way to synchronize servers is to use master-slave replication, where one server acts as the master and the other servers act as slaves. The master server is responsible for managing and distributing the private key, and the slave servers are responsible for receiving and storing the key.</a:t>
            </a:r>
            <a:endParaRPr sz="2100">
              <a:solidFill>
                <a:schemeClr val="dk1"/>
              </a:solidFill>
              <a:latin typeface="Source Sans Pro"/>
              <a:ea typeface="Source Sans Pro"/>
              <a:cs typeface="Source Sans Pro"/>
              <a:sym typeface="Source Sans Pro"/>
            </a:endParaRPr>
          </a:p>
          <a:p>
            <a:pPr indent="0" lvl="0" marL="457200" rtl="0" algn="l">
              <a:spcBef>
                <a:spcPts val="60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endParaRPr>
          </a:p>
          <a:p>
            <a:pPr indent="-361950" lvl="0" marL="457200" rtl="0" algn="l">
              <a:lnSpc>
                <a:spcPct val="150000"/>
              </a:lnSpc>
              <a:spcBef>
                <a:spcPts val="0"/>
              </a:spcBef>
              <a:spcAft>
                <a:spcPts val="0"/>
              </a:spcAft>
              <a:buClr>
                <a:schemeClr val="dk1"/>
              </a:buClr>
              <a:buSzPts val="2100"/>
              <a:buFont typeface="Source Sans Pro"/>
              <a:buChar char="◎"/>
            </a:pPr>
            <a:r>
              <a:rPr lang="en" sz="1200">
                <a:solidFill>
                  <a:schemeClr val="dk1"/>
                </a:solidFill>
                <a:latin typeface="Times New Roman"/>
                <a:ea typeface="Times New Roman"/>
                <a:cs typeface="Times New Roman"/>
                <a:sym typeface="Times New Roman"/>
              </a:rPr>
              <a:t>Man in the middle attack is an attack That attacker could intercept the communication between the servers and modify the private key or the way it is divided and distributed. This would allow the attacker to gain access to the private key and compromise the assets associated with it, despite the algorithm's security measures. </a:t>
            </a:r>
            <a:endParaRPr sz="12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Source Sans Pro"/>
              <a:buChar char="◎"/>
            </a:pPr>
            <a:r>
              <a:rPr lang="en" sz="1200">
                <a:solidFill>
                  <a:schemeClr val="dk1"/>
                </a:solidFill>
                <a:latin typeface="Times New Roman"/>
                <a:ea typeface="Times New Roman"/>
                <a:cs typeface="Times New Roman"/>
                <a:sym typeface="Times New Roman"/>
              </a:rPr>
              <a:t>To mitigate the risk of these attacks, we implement additional security measures - symmetric encryption. To ensure the integrity and confidentiality of the communication channel between the servers.</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da7c0899c4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da7c0899c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a7df05c1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a7df05c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da7c0899c4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da7c0899c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web application will serve as a test platform to evaluate the functionality and effectiveness of the proposed algorithm.</a:t>
            </a:r>
            <a:endParaRPr sz="2100">
              <a:solidFill>
                <a:schemeClr val="dk1"/>
              </a:solidFill>
              <a:latin typeface="Source Sans Pro"/>
              <a:ea typeface="Source Sans Pro"/>
              <a:cs typeface="Source Sans Pro"/>
              <a:sym typeface="Source Sans Pro"/>
            </a:endParaRPr>
          </a:p>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It will illustrate the proposed solution based on the Ethereum test blockchain. And the symmetric encryption will be BlowFish.</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will assess the system's ability to create valid transactions.</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can ensure that the private key is functioning correctly and that the system is able to sign transactions as expected.</a:t>
            </a:r>
            <a:endParaRPr sz="2100">
              <a:solidFill>
                <a:schemeClr val="dk1"/>
              </a:solidFill>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a8b859505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a8b8595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web application will serve as a test platform to evaluate the functionality and effectiveness of the proposed algorithm.</a:t>
            </a:r>
            <a:endParaRPr sz="2100">
              <a:solidFill>
                <a:schemeClr val="dk1"/>
              </a:solidFill>
              <a:latin typeface="Source Sans Pro"/>
              <a:ea typeface="Source Sans Pro"/>
              <a:cs typeface="Source Sans Pro"/>
              <a:sym typeface="Source Sans Pro"/>
            </a:endParaRPr>
          </a:p>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It will illustrate the proposed solution based on the Ethereum test blockchain. And the symmetric encryption will be BlowFish.</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will assess the system's ability to create valid transactions.</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can ensure that the private key is functioning correctly and that the system is able to sign transactions as expected.</a:t>
            </a:r>
            <a:endParaRPr sz="2100">
              <a:solidFill>
                <a:schemeClr val="dk1"/>
              </a:solidFill>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a8b85950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a8b8595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web application will serve as a test platform to evaluate the functionality and effectiveness of the proposed algorithm.</a:t>
            </a:r>
            <a:endParaRPr sz="2100">
              <a:solidFill>
                <a:schemeClr val="dk1"/>
              </a:solidFill>
              <a:latin typeface="Source Sans Pro"/>
              <a:ea typeface="Source Sans Pro"/>
              <a:cs typeface="Source Sans Pro"/>
              <a:sym typeface="Source Sans Pro"/>
            </a:endParaRPr>
          </a:p>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It will illustrate the proposed solution based on the Ethereum test blockchain. And the symmetric encryption will be BlowFish.</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will assess the system's ability to create valid transactions.</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can ensure that the private key is functioning correctly and that the system is able to sign transactions as expected.</a:t>
            </a:r>
            <a:endParaRPr sz="2100">
              <a:solidFill>
                <a:schemeClr val="dk1"/>
              </a:solidFill>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a8b859505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a8b8595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web application will serve as a test platform to evaluate the functionality and effectiveness of the proposed algorithm.</a:t>
            </a:r>
            <a:endParaRPr sz="2100">
              <a:solidFill>
                <a:schemeClr val="dk1"/>
              </a:solidFill>
              <a:latin typeface="Source Sans Pro"/>
              <a:ea typeface="Source Sans Pro"/>
              <a:cs typeface="Source Sans Pro"/>
              <a:sym typeface="Source Sans Pro"/>
            </a:endParaRPr>
          </a:p>
          <a:p>
            <a:pPr indent="-361950" lvl="0" marL="457200" rtl="0" algn="l">
              <a:lnSpc>
                <a:spcPct val="17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It will illustrate the proposed solution based on the Ethereum test blockchain. And the symmetric encryption will be BlowFish.</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will assess the system's ability to create valid transactions.</a:t>
            </a:r>
            <a:endParaRPr sz="2100">
              <a:solidFill>
                <a:schemeClr val="dk1"/>
              </a:solidFill>
              <a:latin typeface="Source Sans Pro"/>
              <a:ea typeface="Source Sans Pro"/>
              <a:cs typeface="Source Sans Pro"/>
              <a:sym typeface="Source Sans Pro"/>
            </a:endParaRPr>
          </a:p>
          <a:p>
            <a:pPr indent="-361950" lvl="0" marL="457200" rtl="0" algn="just">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we can ensure that the private key is functioning correctly and that the system is able to sign transactions as expected.</a:t>
            </a:r>
            <a:endParaRPr sz="2100">
              <a:solidFill>
                <a:schemeClr val="dk1"/>
              </a:solidFill>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da7c0899c4_0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a7c0899c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a7c0899c4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a7c0899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a7c0899c4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a7c0899c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a7c0899c4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a7c0899c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The main problem is the risk of unauthorized access to the private key used in cryptocurrency exchanges and large-scale projects based on blockchain technology. Private keys are essential for accessing and managing assets associated with a cryptocurrency wallet, and unauthorized access to these keys can result in the loss of assets.</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500">
                <a:solidFill>
                  <a:schemeClr val="dk1"/>
                </a:solidFill>
                <a:latin typeface="Roboto"/>
                <a:ea typeface="Roboto"/>
                <a:cs typeface="Roboto"/>
                <a:sym typeface="Roboto"/>
              </a:rPr>
              <a:t>Currently, many methods for securing private keys rely on the use of a single key, which is stored in one place, making it a prime target for hackers. Additionally, many existing methods require human intervention to access the private key, which can lead to delays and errors.</a:t>
            </a:r>
            <a:endParaRPr sz="1500">
              <a:solidFill>
                <a:schemeClr val="dk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21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a7c0899c4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a7c0899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a7c0899c4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a7c0899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91919"/>
                </a:solidFill>
                <a:latin typeface="Roboto"/>
                <a:ea typeface="Roboto"/>
                <a:cs typeface="Roboto"/>
                <a:sym typeface="Roboto"/>
              </a:rPr>
              <a:t>A cryptocurrency is a virtual currency that uses cryptography for security. It Bitcoin, the first and most widely used cryptocurrency, was created in 2009. Transactions with cryptocurrencies are recorded on a public digital ledger called a blockchain.</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91919"/>
                </a:solidFill>
                <a:latin typeface="Roboto"/>
                <a:ea typeface="Roboto"/>
                <a:cs typeface="Roboto"/>
                <a:sym typeface="Roboto"/>
              </a:rPr>
              <a:t>A blockchain is a digital ledger of transactions that is decentralized and distributed across a network of computers. Each block in the chain contains a number of transactions, and every block is linked to the one before it, forming a chain of blocks. This structure creates a permanent, unchangeable record of all transactions on the network.</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a7c0899c4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a7c0899c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Blockchain technology is a decentralized, digital ledger that is used to record transactions across a network of computers. It is a continuously growing list of records, called blocks, that are linked and secured using cryptography. Each block typically contains a cryptographic hash of the previous block, a timestamp, and transaction data.</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500">
                <a:solidFill>
                  <a:schemeClr val="dk1"/>
                </a:solidFill>
                <a:latin typeface="Roboto"/>
                <a:ea typeface="Roboto"/>
                <a:cs typeface="Roboto"/>
                <a:sym typeface="Roboto"/>
              </a:rPr>
              <a:t>The key feature of blockchain technology is that it is decentralized, meaning that it is not controlled by a single entity, such as a government or financial institution. Instead, it is maintained by a network of users, often called nodes, who work together to validate and record transactions. This decentralization makes blockchain technology highly secure and resistant to tampering or hacking.</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It's important to mention that blockchain technology is the backbone of many cryptocurrencies, such as Bitcoin, Ethereum, Litecoin, and others, but it's also used for non-financial purposes such as Digital Identity, Supply Chain management, Medical records, and more.</a:t>
            </a:r>
            <a:endParaRPr sz="15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a7c0899c4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a7c0899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In cryptography, a public key and a private key are a pair of keys that are used to encrypt and decrypt messages.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In blockchain, these public and private keys are used to secure transactions and manage ownership of digital assets.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public key is a string of characters that represents a digital address on the blockchain network, similar to a bank account number. It is used to receive digital assets and view the transaction history of a particular address. Public keys can be shared publicly, and anyone can send digital assets to a public key.</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 private key, on the other hand, is a secret key that is used to access and manage the digital assets associated with a particular public key. It is used to sign digital transactions and transfer ownership of digital assets. The private key should be kept secret and protected, as anyone with access to it can sign transactions and move digital assets without the owner's permission.</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digital signature is a way to prove the authenticity of a digital document or message, and that it was created by the rightful sender and it has not been tampered with.In blockchain technology, a digital signature is used to authenticate and authorize transactions. It is a mathematical algorithm that is applied to the content of a transaction, creating a unique "fingerprint" that can be used to verify the authenticity of the transaction.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Ubuntu"/>
                <a:ea typeface="Ubuntu"/>
                <a:cs typeface="Ubuntu"/>
                <a:sym typeface="Ubuntu"/>
              </a:rPr>
              <a:t>The Bitcoin blockchain uses the Elliptic Curve Digital Signature Algorithm (ECDSA) for digital signatures. ECDSA is a widely-used digital signature scheme that is based on the mathematics of the elliptic curve cryptography (ECC). ECC is a form of public-key cryptography that is considered to be more secure than traditional RSA (Rivest–Shamir–Adleman) encryption for a given key size.</a:t>
            </a:r>
            <a:endParaRPr sz="1500">
              <a:solidFill>
                <a:schemeClr val="dk1"/>
              </a:solidFill>
              <a:latin typeface="Ubuntu"/>
              <a:ea typeface="Ubuntu"/>
              <a:cs typeface="Ubuntu"/>
              <a:sym typeface="Ubuntu"/>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slidescarnival.com/?utm_source=template"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2230150" y="788150"/>
            <a:ext cx="59385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1155CC"/>
                </a:solidFill>
                <a:latin typeface="Comfortaa"/>
                <a:ea typeface="Comfortaa"/>
                <a:cs typeface="Comfortaa"/>
                <a:sym typeface="Comfortaa"/>
              </a:rPr>
              <a:t>Capstone Project Phase 1</a:t>
            </a:r>
            <a:endParaRPr b="1" sz="2700">
              <a:solidFill>
                <a:srgbClr val="1155CC"/>
              </a:solidFill>
              <a:latin typeface="Comfortaa"/>
              <a:ea typeface="Comfortaa"/>
              <a:cs typeface="Comfortaa"/>
              <a:sym typeface="Comfortaa"/>
            </a:endParaRPr>
          </a:p>
        </p:txBody>
      </p:sp>
      <p:sp>
        <p:nvSpPr>
          <p:cNvPr id="71" name="Google Shape;71;p12"/>
          <p:cNvSpPr txBox="1"/>
          <p:nvPr/>
        </p:nvSpPr>
        <p:spPr>
          <a:xfrm>
            <a:off x="1599635" y="1806900"/>
            <a:ext cx="5807400" cy="11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46A9E7"/>
                </a:solidFill>
                <a:latin typeface="Comfortaa"/>
                <a:ea typeface="Comfortaa"/>
                <a:cs typeface="Comfortaa"/>
                <a:sym typeface="Comfortaa"/>
              </a:rPr>
              <a:t>Blockchain Private Key Security</a:t>
            </a:r>
            <a:endParaRPr b="1" sz="3400">
              <a:solidFill>
                <a:srgbClr val="46A9E7"/>
              </a:solidFill>
              <a:latin typeface="Comfortaa"/>
              <a:ea typeface="Comfortaa"/>
              <a:cs typeface="Comfortaa"/>
              <a:sym typeface="Comfortaa"/>
            </a:endParaRPr>
          </a:p>
        </p:txBody>
      </p:sp>
      <p:sp>
        <p:nvSpPr>
          <p:cNvPr id="72" name="Google Shape;72;p12"/>
          <p:cNvSpPr txBox="1"/>
          <p:nvPr/>
        </p:nvSpPr>
        <p:spPr>
          <a:xfrm>
            <a:off x="600949" y="3533900"/>
            <a:ext cx="62595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1C4587"/>
                </a:solidFill>
                <a:latin typeface="Comfortaa"/>
                <a:ea typeface="Comfortaa"/>
                <a:cs typeface="Comfortaa"/>
                <a:sym typeface="Comfortaa"/>
              </a:rPr>
              <a:t>Supervisor: Alex Keselman</a:t>
            </a:r>
            <a:endParaRPr b="1" sz="1600">
              <a:solidFill>
                <a:srgbClr val="1C4587"/>
              </a:solidFill>
              <a:latin typeface="Comfortaa"/>
              <a:ea typeface="Comfortaa"/>
              <a:cs typeface="Comfortaa"/>
              <a:sym typeface="Comfortaa"/>
            </a:endParaRPr>
          </a:p>
          <a:p>
            <a:pPr indent="0" lvl="0" marL="0" rtl="0" algn="l">
              <a:spcBef>
                <a:spcPts val="0"/>
              </a:spcBef>
              <a:spcAft>
                <a:spcPts val="0"/>
              </a:spcAft>
              <a:buNone/>
            </a:pPr>
            <a:r>
              <a:rPr b="1" lang="en" sz="1600">
                <a:solidFill>
                  <a:srgbClr val="1C4587"/>
                </a:solidFill>
                <a:latin typeface="Comfortaa"/>
                <a:ea typeface="Comfortaa"/>
                <a:cs typeface="Comfortaa"/>
                <a:sym typeface="Comfortaa"/>
              </a:rPr>
              <a:t>Karin Shpigelman</a:t>
            </a:r>
            <a:endParaRPr b="1" sz="1600">
              <a:solidFill>
                <a:srgbClr val="1C4587"/>
              </a:solidFill>
              <a:latin typeface="Comfortaa"/>
              <a:ea typeface="Comfortaa"/>
              <a:cs typeface="Comfortaa"/>
              <a:sym typeface="Comfortaa"/>
            </a:endParaRPr>
          </a:p>
          <a:p>
            <a:pPr indent="0" lvl="0" marL="0" rtl="0" algn="l">
              <a:spcBef>
                <a:spcPts val="0"/>
              </a:spcBef>
              <a:spcAft>
                <a:spcPts val="0"/>
              </a:spcAft>
              <a:buNone/>
            </a:pPr>
            <a:r>
              <a:rPr b="1" lang="en" sz="1600">
                <a:solidFill>
                  <a:srgbClr val="1C4587"/>
                </a:solidFill>
                <a:latin typeface="Comfortaa"/>
                <a:ea typeface="Comfortaa"/>
                <a:cs typeface="Comfortaa"/>
                <a:sym typeface="Comfortaa"/>
              </a:rPr>
              <a:t>Nitzan Shani</a:t>
            </a:r>
            <a:endParaRPr b="1" sz="1600">
              <a:solidFill>
                <a:srgbClr val="1C4587"/>
              </a:solidFill>
              <a:latin typeface="Comfortaa"/>
              <a:ea typeface="Comfortaa"/>
              <a:cs typeface="Comfortaa"/>
              <a:sym typeface="Comfortaa"/>
            </a:endParaRPr>
          </a:p>
        </p:txBody>
      </p:sp>
      <p:pic>
        <p:nvPicPr>
          <p:cNvPr id="73" name="Google Shape;73;p12"/>
          <p:cNvPicPr preferRelativeResize="0"/>
          <p:nvPr/>
        </p:nvPicPr>
        <p:blipFill>
          <a:blip r:embed="rId3">
            <a:alphaModFix/>
          </a:blip>
          <a:stretch>
            <a:fillRect/>
          </a:stretch>
        </p:blipFill>
        <p:spPr>
          <a:xfrm>
            <a:off x="6528225" y="0"/>
            <a:ext cx="2615774" cy="61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1"/>
          <p:cNvSpPr/>
          <p:nvPr/>
        </p:nvSpPr>
        <p:spPr>
          <a:xfrm>
            <a:off x="4515000" y="1426150"/>
            <a:ext cx="2831400" cy="2618400"/>
          </a:xfrm>
          <a:prstGeom prst="roundRect">
            <a:avLst>
              <a:gd fmla="val 16667"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4671188" y="1662007"/>
            <a:ext cx="2240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Comfortaa"/>
                <a:ea typeface="Comfortaa"/>
                <a:cs typeface="Comfortaa"/>
                <a:sym typeface="Comfortaa"/>
              </a:rPr>
              <a:t>Cold Wallet</a:t>
            </a:r>
            <a:endParaRPr b="1" sz="2500">
              <a:latin typeface="Comfortaa"/>
              <a:ea typeface="Comfortaa"/>
              <a:cs typeface="Comfortaa"/>
              <a:sym typeface="Comfortaa"/>
            </a:endParaRPr>
          </a:p>
        </p:txBody>
      </p:sp>
      <p:sp>
        <p:nvSpPr>
          <p:cNvPr id="184" name="Google Shape;184;p21"/>
          <p:cNvSpPr txBox="1"/>
          <p:nvPr/>
        </p:nvSpPr>
        <p:spPr>
          <a:xfrm>
            <a:off x="4604848" y="2479706"/>
            <a:ext cx="2741400" cy="17238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latin typeface="Source Sans Pro"/>
                <a:ea typeface="Source Sans Pro"/>
                <a:cs typeface="Source Sans Pro"/>
                <a:sym typeface="Source Sans Pro"/>
              </a:rPr>
              <a:t>disconnected from the internet and used to store large amount of crypto assets.</a:t>
            </a:r>
            <a:endParaRPr sz="2000">
              <a:latin typeface="Source Sans Pro"/>
              <a:ea typeface="Source Sans Pro"/>
              <a:cs typeface="Source Sans Pro"/>
              <a:sym typeface="Source Sans Pro"/>
            </a:endParaRPr>
          </a:p>
          <a:p>
            <a:pPr indent="0" lvl="0" marL="0" rtl="0" algn="l">
              <a:lnSpc>
                <a:spcPct val="115000"/>
              </a:lnSpc>
              <a:spcBef>
                <a:spcPts val="0"/>
              </a:spcBef>
              <a:spcAft>
                <a:spcPts val="1600"/>
              </a:spcAft>
              <a:buNone/>
            </a:pPr>
            <a:r>
              <a:t/>
            </a:r>
            <a:endParaRPr sz="2000">
              <a:solidFill>
                <a:srgbClr val="091D31"/>
              </a:solidFill>
              <a:latin typeface="Source Sans Pro"/>
              <a:ea typeface="Source Sans Pro"/>
              <a:cs typeface="Source Sans Pro"/>
              <a:sym typeface="Source Sans Pro"/>
            </a:endParaRPr>
          </a:p>
        </p:txBody>
      </p:sp>
      <p:sp>
        <p:nvSpPr>
          <p:cNvPr id="185" name="Google Shape;185;p21"/>
          <p:cNvSpPr txBox="1"/>
          <p:nvPr/>
        </p:nvSpPr>
        <p:spPr>
          <a:xfrm>
            <a:off x="3359781" y="436425"/>
            <a:ext cx="2240700" cy="5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Wallets</a:t>
            </a:r>
            <a:endParaRPr b="1" sz="4000">
              <a:solidFill>
                <a:srgbClr val="336E94"/>
              </a:solidFill>
              <a:latin typeface="Comfortaa"/>
              <a:ea typeface="Comfortaa"/>
              <a:cs typeface="Comfortaa"/>
              <a:sym typeface="Comfortaa"/>
            </a:endParaRPr>
          </a:p>
        </p:txBody>
      </p:sp>
      <p:pic>
        <p:nvPicPr>
          <p:cNvPr id="186" name="Google Shape;186;p21"/>
          <p:cNvPicPr preferRelativeResize="0"/>
          <p:nvPr/>
        </p:nvPicPr>
        <p:blipFill>
          <a:blip r:embed="rId3">
            <a:alphaModFix/>
          </a:blip>
          <a:stretch>
            <a:fillRect/>
          </a:stretch>
        </p:blipFill>
        <p:spPr>
          <a:xfrm>
            <a:off x="7475223" y="2083409"/>
            <a:ext cx="1151802" cy="1126476"/>
          </a:xfrm>
          <a:prstGeom prst="rect">
            <a:avLst/>
          </a:prstGeom>
          <a:noFill/>
          <a:ln>
            <a:noFill/>
          </a:ln>
        </p:spPr>
      </p:pic>
      <p:sp>
        <p:nvSpPr>
          <p:cNvPr id="187" name="Google Shape;187;p21"/>
          <p:cNvSpPr/>
          <p:nvPr/>
        </p:nvSpPr>
        <p:spPr>
          <a:xfrm>
            <a:off x="1416700" y="1426150"/>
            <a:ext cx="2831400" cy="2618400"/>
          </a:xfrm>
          <a:prstGeom prst="roundRect">
            <a:avLst>
              <a:gd fmla="val 16667"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nvSpPr>
        <p:spPr>
          <a:xfrm>
            <a:off x="1479042" y="1662007"/>
            <a:ext cx="2240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Comfortaa"/>
                <a:ea typeface="Comfortaa"/>
                <a:cs typeface="Comfortaa"/>
                <a:sym typeface="Comfortaa"/>
              </a:rPr>
              <a:t>Hot Wallet</a:t>
            </a:r>
            <a:endParaRPr b="1" sz="2500">
              <a:latin typeface="Comfortaa"/>
              <a:ea typeface="Comfortaa"/>
              <a:cs typeface="Comfortaa"/>
              <a:sym typeface="Comfortaa"/>
            </a:endParaRPr>
          </a:p>
        </p:txBody>
      </p:sp>
      <p:sp>
        <p:nvSpPr>
          <p:cNvPr id="189" name="Google Shape;189;p21"/>
          <p:cNvSpPr txBox="1"/>
          <p:nvPr/>
        </p:nvSpPr>
        <p:spPr>
          <a:xfrm>
            <a:off x="1479040" y="2479706"/>
            <a:ext cx="27414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latin typeface="Source Sans Pro"/>
                <a:ea typeface="Source Sans Pro"/>
                <a:cs typeface="Source Sans Pro"/>
                <a:sym typeface="Source Sans Pro"/>
              </a:rPr>
              <a:t>connected to the internet and used for daily transactions.</a:t>
            </a:r>
            <a:endParaRPr sz="2000">
              <a:solidFill>
                <a:srgbClr val="091D31"/>
              </a:solidFill>
              <a:latin typeface="Source Sans Pro"/>
              <a:ea typeface="Source Sans Pro"/>
              <a:cs typeface="Source Sans Pro"/>
              <a:sym typeface="Source Sans Pro"/>
            </a:endParaRPr>
          </a:p>
        </p:txBody>
      </p:sp>
      <p:pic>
        <p:nvPicPr>
          <p:cNvPr id="190" name="Google Shape;190;p21"/>
          <p:cNvPicPr preferRelativeResize="0"/>
          <p:nvPr/>
        </p:nvPicPr>
        <p:blipFill>
          <a:blip r:embed="rId4">
            <a:alphaModFix/>
          </a:blip>
          <a:stretch>
            <a:fillRect/>
          </a:stretch>
        </p:blipFill>
        <p:spPr>
          <a:xfrm>
            <a:off x="198149" y="2231412"/>
            <a:ext cx="1151802" cy="1126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2"/>
          <p:cNvSpPr txBox="1"/>
          <p:nvPr/>
        </p:nvSpPr>
        <p:spPr>
          <a:xfrm>
            <a:off x="457200" y="473868"/>
            <a:ext cx="8229600" cy="368700"/>
          </a:xfrm>
          <a:prstGeom prst="rect">
            <a:avLst/>
          </a:prstGeom>
          <a:noFill/>
          <a:ln>
            <a:noFill/>
          </a:ln>
        </p:spPr>
        <p:txBody>
          <a:bodyPr anchorCtr="0" anchor="t" bIns="91425" lIns="91425" spcFirstLastPara="1" rIns="91425" wrap="square" tIns="91425">
            <a:noAutofit/>
          </a:bodyPr>
          <a:lstStyle/>
          <a:p>
            <a:pPr indent="0" lvl="0" marL="0" rtl="0" algn="ctr">
              <a:spcBef>
                <a:spcPts val="360"/>
              </a:spcBef>
              <a:spcAft>
                <a:spcPts val="0"/>
              </a:spcAft>
              <a:buNone/>
            </a:pPr>
            <a:r>
              <a:rPr b="1" lang="en" sz="2200">
                <a:solidFill>
                  <a:srgbClr val="0053A3"/>
                </a:solidFill>
                <a:latin typeface="Comfortaa"/>
                <a:ea typeface="Comfortaa"/>
                <a:cs typeface="Comfortaa"/>
                <a:sym typeface="Comfortaa"/>
              </a:rPr>
              <a:t>Biggest Crypto Exchanges Hack</a:t>
            </a:r>
            <a:endParaRPr b="1" sz="2200">
              <a:solidFill>
                <a:srgbClr val="0053A3"/>
              </a:solidFill>
              <a:latin typeface="Comfortaa"/>
              <a:ea typeface="Comfortaa"/>
              <a:cs typeface="Comfortaa"/>
              <a:sym typeface="Comfortaa"/>
            </a:endParaRPr>
          </a:p>
        </p:txBody>
      </p:sp>
      <p:sp>
        <p:nvSpPr>
          <p:cNvPr id="197" name="Google Shape;197;p22"/>
          <p:cNvSpPr/>
          <p:nvPr/>
        </p:nvSpPr>
        <p:spPr>
          <a:xfrm>
            <a:off x="1733873" y="1295250"/>
            <a:ext cx="5839800" cy="2793600"/>
          </a:xfrm>
          <a:prstGeom prst="roundRect">
            <a:avLst>
              <a:gd fmla="val 13362" name="adj"/>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4170598" y="1295250"/>
            <a:ext cx="1301100" cy="2793600"/>
          </a:xfrm>
          <a:prstGeom prst="roundRect">
            <a:avLst>
              <a:gd fmla="val 13362"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5850473" y="1295250"/>
            <a:ext cx="1301100" cy="2793600"/>
          </a:xfrm>
          <a:prstGeom prst="roundRect">
            <a:avLst>
              <a:gd fmla="val 13362"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0" name="Google Shape;200;p22"/>
          <p:cNvGraphicFramePr/>
          <p:nvPr/>
        </p:nvGraphicFramePr>
        <p:xfrm>
          <a:off x="1724013" y="1460325"/>
          <a:ext cx="3000000" cy="3000000"/>
        </p:xfrm>
        <a:graphic>
          <a:graphicData uri="http://schemas.openxmlformats.org/drawingml/2006/table">
            <a:tbl>
              <a:tblPr>
                <a:noFill/>
                <a:tableStyleId>{478C5FB6-BF15-4607-A8E7-1182B5306C56}</a:tableStyleId>
              </a:tblPr>
              <a:tblGrid>
                <a:gridCol w="2268200"/>
                <a:gridCol w="1670300"/>
                <a:gridCol w="1670300"/>
                <a:gridCol w="382850"/>
              </a:tblGrid>
              <a:tr h="578775">
                <a:tc>
                  <a:txBody>
                    <a:bodyPr/>
                    <a:lstStyle/>
                    <a:p>
                      <a:pPr indent="0" lvl="0" marL="0" rtl="0" algn="ctr">
                        <a:spcBef>
                          <a:spcPts val="0"/>
                        </a:spcBef>
                        <a:spcAft>
                          <a:spcPts val="0"/>
                        </a:spcAft>
                        <a:buNone/>
                      </a:pPr>
                      <a:r>
                        <a:t/>
                      </a:r>
                      <a:endParaRPr b="1" sz="2000">
                        <a:solidFill>
                          <a:srgbClr val="FFFFFF"/>
                        </a:solidFill>
                        <a:latin typeface="Concert One"/>
                        <a:ea typeface="Concert One"/>
                        <a:cs typeface="Concert One"/>
                        <a:sym typeface="Concert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Then</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Now</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rgbClr val="00004D"/>
                        </a:solidFill>
                        <a:latin typeface="Comfortaa"/>
                        <a:ea typeface="Comfortaa"/>
                        <a:cs typeface="Comfortaa"/>
                        <a:sym typeface="Comfortaa"/>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Bitfinex 2016</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$72,200,000</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$2,545,533,536</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CoinCheck 2018</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$487,387,361</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$926,988,827</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Binance 2019</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$41,167,638</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$149,990,022</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bl>
          </a:graphicData>
        </a:graphic>
      </p:graphicFrame>
      <p:sp>
        <p:nvSpPr>
          <p:cNvPr id="201" name="Google Shape;201;p22"/>
          <p:cNvSpPr txBox="1"/>
          <p:nvPr/>
        </p:nvSpPr>
        <p:spPr>
          <a:xfrm>
            <a:off x="1957025" y="4172600"/>
            <a:ext cx="20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In the last decade</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idx="4294967295" type="subTitle"/>
          </p:nvPr>
        </p:nvSpPr>
        <p:spPr>
          <a:xfrm>
            <a:off x="685800" y="2840050"/>
            <a:ext cx="5680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Were stolen due to hacking attacks</a:t>
            </a:r>
            <a:endParaRPr sz="2600"/>
          </a:p>
        </p:txBody>
      </p:sp>
      <p:sp>
        <p:nvSpPr>
          <p:cNvPr id="207" name="Google Shape;207;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3"/>
          <p:cNvSpPr txBox="1"/>
          <p:nvPr/>
        </p:nvSpPr>
        <p:spPr>
          <a:xfrm>
            <a:off x="685800" y="1745767"/>
            <a:ext cx="7772400" cy="115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000">
                <a:latin typeface="Comfortaa"/>
                <a:ea typeface="Comfortaa"/>
                <a:cs typeface="Comfortaa"/>
                <a:sym typeface="Comfortaa"/>
              </a:rPr>
              <a:t>$36,724,262,911</a:t>
            </a:r>
            <a:endParaRPr b="1" sz="7000">
              <a:latin typeface="Comfortaa"/>
              <a:ea typeface="Comfortaa"/>
              <a:cs typeface="Comfortaa"/>
              <a:sym typeface="Comfortaa"/>
            </a:endParaRPr>
          </a:p>
        </p:txBody>
      </p:sp>
      <p:sp>
        <p:nvSpPr>
          <p:cNvPr id="209" name="Google Shape;209;p23"/>
          <p:cNvSpPr txBox="1"/>
          <p:nvPr/>
        </p:nvSpPr>
        <p:spPr>
          <a:xfrm>
            <a:off x="0" y="4476600"/>
            <a:ext cx="4839600" cy="6669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500">
                <a:solidFill>
                  <a:srgbClr val="46A9E7"/>
                </a:solidFill>
                <a:latin typeface="Source Sans Pro"/>
                <a:ea typeface="Source Sans Pro"/>
                <a:cs typeface="Source Sans Pro"/>
                <a:sym typeface="Source Sans Pro"/>
              </a:rPr>
              <a:t>*According to the rate 1BTC = $</a:t>
            </a:r>
            <a:r>
              <a:rPr lang="en" sz="1500">
                <a:solidFill>
                  <a:srgbClr val="46A9E7"/>
                </a:solidFill>
              </a:rPr>
              <a:t>21,284.70 in 17/01/2023</a:t>
            </a:r>
            <a:endParaRPr sz="1500">
              <a:solidFill>
                <a:srgbClr val="46A9E7"/>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4"/>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3.</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The Algorithm</a:t>
            </a:r>
            <a:endParaRPr b="1" sz="4400">
              <a:solidFill>
                <a:srgbClr val="0091EA"/>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25"/>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sp>
        <p:nvSpPr>
          <p:cNvPr id="222" name="Google Shape;222;p25"/>
          <p:cNvSpPr txBox="1"/>
          <p:nvPr/>
        </p:nvSpPr>
        <p:spPr>
          <a:xfrm>
            <a:off x="786000" y="1558375"/>
            <a:ext cx="7572000" cy="33633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accent1"/>
              </a:buClr>
              <a:buSzPts val="1900"/>
              <a:buFont typeface="Source Sans Pro"/>
              <a:buChar char="◎"/>
            </a:pPr>
            <a:r>
              <a:rPr lang="en" sz="2100">
                <a:latin typeface="Source Sans Pro"/>
                <a:ea typeface="Source Sans Pro"/>
                <a:cs typeface="Source Sans Pro"/>
                <a:sym typeface="Source Sans Pro"/>
              </a:rPr>
              <a:t>The private key is a string of 64 characters length, 256 bits.</a:t>
            </a:r>
            <a:endParaRPr sz="2100">
              <a:latin typeface="Source Sans Pro"/>
              <a:ea typeface="Source Sans Pro"/>
              <a:cs typeface="Source Sans Pro"/>
              <a:sym typeface="Source Sans Pro"/>
            </a:endParaRPr>
          </a:p>
          <a:p>
            <a:pPr indent="-349250" lvl="0" marL="457200" rtl="0" algn="l">
              <a:lnSpc>
                <a:spcPct val="200000"/>
              </a:lnSpc>
              <a:spcBef>
                <a:spcPts val="0"/>
              </a:spcBef>
              <a:spcAft>
                <a:spcPts val="0"/>
              </a:spcAft>
              <a:buClr>
                <a:schemeClr val="accent1"/>
              </a:buClr>
              <a:buSzPts val="1900"/>
              <a:buFont typeface="Source Sans Pro"/>
              <a:buChar char="◎"/>
            </a:pPr>
            <a:r>
              <a:rPr lang="en" sz="1900">
                <a:latin typeface="Roboto"/>
                <a:ea typeface="Roboto"/>
                <a:cs typeface="Roboto"/>
                <a:sym typeface="Roboto"/>
              </a:rPr>
              <a:t>Splitting the private key into smaller parts and storing them in blocks.</a:t>
            </a:r>
            <a:endParaRPr sz="1900">
              <a:latin typeface="Roboto"/>
              <a:ea typeface="Roboto"/>
              <a:cs typeface="Roboto"/>
              <a:sym typeface="Roboto"/>
            </a:endParaRPr>
          </a:p>
          <a:p>
            <a:pPr indent="-349250" lvl="0" marL="457200" rtl="0" algn="l">
              <a:lnSpc>
                <a:spcPct val="200000"/>
              </a:lnSpc>
              <a:spcBef>
                <a:spcPts val="0"/>
              </a:spcBef>
              <a:spcAft>
                <a:spcPts val="0"/>
              </a:spcAft>
              <a:buClr>
                <a:schemeClr val="accent1"/>
              </a:buClr>
              <a:buSzPts val="1900"/>
              <a:buFont typeface="Source Sans Pro"/>
              <a:buChar char="◎"/>
            </a:pPr>
            <a:r>
              <a:rPr lang="en" sz="1900">
                <a:latin typeface="Roboto"/>
                <a:ea typeface="Roboto"/>
                <a:cs typeface="Roboto"/>
                <a:sym typeface="Roboto"/>
              </a:rPr>
              <a:t> Distributed the blocks across multiple servers. </a:t>
            </a:r>
            <a:endParaRPr sz="1900">
              <a:latin typeface="Roboto"/>
              <a:ea typeface="Roboto"/>
              <a:cs typeface="Roboto"/>
              <a:sym typeface="Roboto"/>
            </a:endParaRPr>
          </a:p>
          <a:p>
            <a:pPr indent="0" lvl="0" marL="0" rtl="0" algn="l">
              <a:lnSpc>
                <a:spcPct val="150000"/>
              </a:lnSpc>
              <a:spcBef>
                <a:spcPts val="0"/>
              </a:spcBef>
              <a:spcAft>
                <a:spcPts val="0"/>
              </a:spcAft>
              <a:buNone/>
            </a:pPr>
            <a:r>
              <a:t/>
            </a:r>
            <a:endParaRPr sz="2100">
              <a:latin typeface="Source Sans Pro"/>
              <a:ea typeface="Source Sans Pro"/>
              <a:cs typeface="Source Sans Pro"/>
              <a:sym typeface="Source Sans Pro"/>
            </a:endParaRPr>
          </a:p>
          <a:p>
            <a:pPr indent="0" lvl="0" marL="457200" rtl="0" algn="l">
              <a:lnSpc>
                <a:spcPct val="150000"/>
              </a:lnSpc>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26"/>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sp>
        <p:nvSpPr>
          <p:cNvPr id="229" name="Google Shape;229;p26"/>
          <p:cNvSpPr txBox="1"/>
          <p:nvPr/>
        </p:nvSpPr>
        <p:spPr>
          <a:xfrm>
            <a:off x="709800" y="1634575"/>
            <a:ext cx="8019000" cy="23859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accent1"/>
              </a:buClr>
              <a:buSzPts val="1900"/>
              <a:buFont typeface="Source Sans Pro"/>
              <a:buChar char="◎"/>
            </a:pPr>
            <a:r>
              <a:rPr lang="en" sz="1900">
                <a:latin typeface="Source Sans Pro"/>
                <a:ea typeface="Source Sans Pro"/>
                <a:cs typeface="Source Sans Pro"/>
                <a:sym typeface="Source Sans Pro"/>
              </a:rPr>
              <a:t>The partitions will be re-encrypted and re-transmitted to the servers.</a:t>
            </a:r>
            <a:endParaRPr sz="1900">
              <a:latin typeface="Source Sans Pro"/>
              <a:ea typeface="Source Sans Pro"/>
              <a:cs typeface="Source Sans Pro"/>
              <a:sym typeface="Source Sans Pro"/>
            </a:endParaRPr>
          </a:p>
          <a:p>
            <a:pPr indent="-349250" lvl="0" marL="457200" rtl="0" algn="just">
              <a:lnSpc>
                <a:spcPct val="200000"/>
              </a:lnSpc>
              <a:spcBef>
                <a:spcPts val="0"/>
              </a:spcBef>
              <a:spcAft>
                <a:spcPts val="0"/>
              </a:spcAft>
              <a:buClr>
                <a:schemeClr val="accent1"/>
              </a:buClr>
              <a:buSzPts val="1900"/>
              <a:buFont typeface="Source Sans Pro"/>
              <a:buChar char="◎"/>
            </a:pPr>
            <a:r>
              <a:rPr lang="en" sz="1900">
                <a:latin typeface="Source Sans Pro"/>
                <a:ea typeface="Source Sans Pro"/>
                <a:cs typeface="Source Sans Pro"/>
                <a:sym typeface="Source Sans Pro"/>
              </a:rPr>
              <a:t>SSH secure channel.</a:t>
            </a:r>
            <a:endParaRPr sz="1900">
              <a:latin typeface="Source Sans Pro"/>
              <a:ea typeface="Source Sans Pro"/>
              <a:cs typeface="Source Sans Pro"/>
              <a:sym typeface="Source Sans Pro"/>
            </a:endParaRPr>
          </a:p>
          <a:p>
            <a:pPr indent="-349250" lvl="0" marL="457200" rtl="0" algn="just">
              <a:lnSpc>
                <a:spcPct val="200000"/>
              </a:lnSpc>
              <a:spcBef>
                <a:spcPts val="0"/>
              </a:spcBef>
              <a:spcAft>
                <a:spcPts val="0"/>
              </a:spcAft>
              <a:buClr>
                <a:schemeClr val="accent1"/>
              </a:buClr>
              <a:buSzPts val="1900"/>
              <a:buFont typeface="Source Sans Pro"/>
              <a:buChar char="◎"/>
            </a:pPr>
            <a:r>
              <a:rPr lang="en" sz="1900">
                <a:latin typeface="Source Sans Pro"/>
                <a:ea typeface="Source Sans Pro"/>
                <a:cs typeface="Source Sans Pro"/>
                <a:sym typeface="Source Sans Pro"/>
              </a:rPr>
              <a:t>symmetric algorithm.</a:t>
            </a:r>
            <a:endParaRPr sz="1900">
              <a:latin typeface="Source Sans Pro"/>
              <a:ea typeface="Source Sans Pro"/>
              <a:cs typeface="Source Sans Pro"/>
              <a:sym typeface="Source Sans Pro"/>
            </a:endParaRPr>
          </a:p>
          <a:p>
            <a:pPr indent="0" lvl="0" marL="457200" rtl="0" algn="l">
              <a:lnSpc>
                <a:spcPct val="150000"/>
              </a:lnSpc>
              <a:spcBef>
                <a:spcPts val="1200"/>
              </a:spcBef>
              <a:spcAft>
                <a:spcPts val="0"/>
              </a:spcAft>
              <a:buNone/>
            </a:pPr>
            <a:r>
              <a:t/>
            </a:r>
            <a:endParaRPr sz="1900">
              <a:latin typeface="Roboto"/>
              <a:ea typeface="Roboto"/>
              <a:cs typeface="Roboto"/>
              <a:sym typeface="Roboto"/>
            </a:endParaRPr>
          </a:p>
        </p:txBody>
      </p:sp>
      <p:pic>
        <p:nvPicPr>
          <p:cNvPr id="230" name="Google Shape;230;p26"/>
          <p:cNvPicPr preferRelativeResize="0"/>
          <p:nvPr/>
        </p:nvPicPr>
        <p:blipFill>
          <a:blip r:embed="rId3">
            <a:alphaModFix/>
          </a:blip>
          <a:stretch>
            <a:fillRect/>
          </a:stretch>
        </p:blipFill>
        <p:spPr>
          <a:xfrm>
            <a:off x="3908575" y="2195700"/>
            <a:ext cx="4495800"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7"/>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pic>
        <p:nvPicPr>
          <p:cNvPr id="237" name="Google Shape;237;p27"/>
          <p:cNvPicPr preferRelativeResize="0"/>
          <p:nvPr/>
        </p:nvPicPr>
        <p:blipFill>
          <a:blip r:embed="rId3">
            <a:alphaModFix/>
          </a:blip>
          <a:stretch>
            <a:fillRect/>
          </a:stretch>
        </p:blipFill>
        <p:spPr>
          <a:xfrm>
            <a:off x="511775" y="1449549"/>
            <a:ext cx="8359450" cy="294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8"/>
          <p:cNvSpPr txBox="1"/>
          <p:nvPr/>
        </p:nvSpPr>
        <p:spPr>
          <a:xfrm>
            <a:off x="408425" y="429975"/>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Architecture</a:t>
            </a:r>
            <a:endParaRPr b="1" sz="4000">
              <a:solidFill>
                <a:srgbClr val="336E94"/>
              </a:solidFill>
              <a:latin typeface="Comfortaa"/>
              <a:ea typeface="Comfortaa"/>
              <a:cs typeface="Comfortaa"/>
              <a:sym typeface="Comfortaa"/>
            </a:endParaRPr>
          </a:p>
        </p:txBody>
      </p:sp>
      <p:pic>
        <p:nvPicPr>
          <p:cNvPr id="244" name="Google Shape;244;p28"/>
          <p:cNvPicPr preferRelativeResize="0"/>
          <p:nvPr/>
        </p:nvPicPr>
        <p:blipFill>
          <a:blip r:embed="rId3">
            <a:alphaModFix/>
          </a:blip>
          <a:stretch>
            <a:fillRect/>
          </a:stretch>
        </p:blipFill>
        <p:spPr>
          <a:xfrm>
            <a:off x="968340" y="1066800"/>
            <a:ext cx="7016435" cy="368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29"/>
          <p:cNvSpPr txBox="1"/>
          <p:nvPr/>
        </p:nvSpPr>
        <p:spPr>
          <a:xfrm>
            <a:off x="408425" y="429975"/>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Activity</a:t>
            </a:r>
            <a:endParaRPr b="1" sz="4000">
              <a:solidFill>
                <a:srgbClr val="336E94"/>
              </a:solidFill>
              <a:latin typeface="Comfortaa"/>
              <a:ea typeface="Comfortaa"/>
              <a:cs typeface="Comfortaa"/>
              <a:sym typeface="Comfortaa"/>
            </a:endParaRPr>
          </a:p>
        </p:txBody>
      </p:sp>
      <p:pic>
        <p:nvPicPr>
          <p:cNvPr id="251" name="Google Shape;251;p29"/>
          <p:cNvPicPr preferRelativeResize="0"/>
          <p:nvPr/>
        </p:nvPicPr>
        <p:blipFill>
          <a:blip r:embed="rId3">
            <a:alphaModFix/>
          </a:blip>
          <a:stretch>
            <a:fillRect/>
          </a:stretch>
        </p:blipFill>
        <p:spPr>
          <a:xfrm>
            <a:off x="1389425" y="1080075"/>
            <a:ext cx="7014953" cy="383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0"/>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4</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Challenges</a:t>
            </a:r>
            <a:endParaRPr b="1" sz="4400">
              <a:solidFill>
                <a:srgbClr val="0091EA"/>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nvSpPr>
        <p:spPr>
          <a:xfrm>
            <a:off x="548550" y="811300"/>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46A9E7"/>
                </a:solidFill>
                <a:latin typeface="Comfortaa"/>
                <a:ea typeface="Comfortaa"/>
                <a:cs typeface="Comfortaa"/>
                <a:sym typeface="Comfortaa"/>
              </a:rPr>
              <a:t>Our goals</a:t>
            </a:r>
            <a:endParaRPr sz="4500">
              <a:solidFill>
                <a:srgbClr val="46A9E7"/>
              </a:solidFill>
              <a:latin typeface="Comfortaa"/>
              <a:ea typeface="Comfortaa"/>
              <a:cs typeface="Comfortaa"/>
              <a:sym typeface="Comfortaa"/>
            </a:endParaRPr>
          </a:p>
        </p:txBody>
      </p:sp>
      <p:sp>
        <p:nvSpPr>
          <p:cNvPr id="80" name="Google Shape;80;p13"/>
          <p:cNvSpPr txBox="1"/>
          <p:nvPr/>
        </p:nvSpPr>
        <p:spPr>
          <a:xfrm>
            <a:off x="743550" y="2744763"/>
            <a:ext cx="23364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191919"/>
                </a:solidFill>
                <a:latin typeface="Comfortaa"/>
                <a:ea typeface="Comfortaa"/>
                <a:cs typeface="Comfortaa"/>
                <a:sym typeface="Comfortaa"/>
              </a:rPr>
              <a:t>Research</a:t>
            </a:r>
            <a:endParaRPr sz="2000">
              <a:solidFill>
                <a:srgbClr val="191919"/>
              </a:solidFill>
              <a:latin typeface="Comfortaa"/>
              <a:ea typeface="Comfortaa"/>
              <a:cs typeface="Comfortaa"/>
              <a:sym typeface="Comfortaa"/>
            </a:endParaRPr>
          </a:p>
        </p:txBody>
      </p:sp>
      <p:grpSp>
        <p:nvGrpSpPr>
          <p:cNvPr id="81" name="Google Shape;81;p13"/>
          <p:cNvGrpSpPr/>
          <p:nvPr/>
        </p:nvGrpSpPr>
        <p:grpSpPr>
          <a:xfrm>
            <a:off x="1701363" y="2156263"/>
            <a:ext cx="420775" cy="419184"/>
            <a:chOff x="-35123050" y="3561225"/>
            <a:chExt cx="292225" cy="291100"/>
          </a:xfrm>
        </p:grpSpPr>
        <p:sp>
          <p:nvSpPr>
            <p:cNvPr id="82" name="Google Shape;82;p13"/>
            <p:cNvSpPr/>
            <p:nvPr/>
          </p:nvSpPr>
          <p:spPr>
            <a:xfrm>
              <a:off x="-35123050" y="3629750"/>
              <a:ext cx="205575" cy="222575"/>
            </a:xfrm>
            <a:custGeom>
              <a:rect b="b" l="l" r="r" t="t"/>
              <a:pathLst>
                <a:path extrusionOk="0" h="8903" w="8223">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83" name="Google Shape;83;p13"/>
            <p:cNvSpPr/>
            <p:nvPr/>
          </p:nvSpPr>
          <p:spPr>
            <a:xfrm>
              <a:off x="-35053750" y="3561225"/>
              <a:ext cx="222925" cy="221825"/>
            </a:xfrm>
            <a:custGeom>
              <a:rect b="b" l="l" r="r" t="t"/>
              <a:pathLst>
                <a:path extrusionOk="0" h="8873" w="8917">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grpSp>
      <p:sp>
        <p:nvSpPr>
          <p:cNvPr id="84" name="Google Shape;84;p13"/>
          <p:cNvSpPr txBox="1"/>
          <p:nvPr/>
        </p:nvSpPr>
        <p:spPr>
          <a:xfrm>
            <a:off x="3200275" y="2724838"/>
            <a:ext cx="23364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191919"/>
                </a:solidFill>
                <a:latin typeface="Comfortaa"/>
                <a:ea typeface="Comfortaa"/>
                <a:cs typeface="Comfortaa"/>
                <a:sym typeface="Comfortaa"/>
              </a:rPr>
              <a:t>Algorithm</a:t>
            </a:r>
            <a:endParaRPr sz="2000">
              <a:solidFill>
                <a:srgbClr val="191919"/>
              </a:solidFill>
              <a:latin typeface="Comfortaa"/>
              <a:ea typeface="Comfortaa"/>
              <a:cs typeface="Comfortaa"/>
              <a:sym typeface="Comfortaa"/>
            </a:endParaRPr>
          </a:p>
        </p:txBody>
      </p:sp>
      <p:grpSp>
        <p:nvGrpSpPr>
          <p:cNvPr id="85" name="Google Shape;85;p13"/>
          <p:cNvGrpSpPr/>
          <p:nvPr/>
        </p:nvGrpSpPr>
        <p:grpSpPr>
          <a:xfrm>
            <a:off x="4158088" y="2156272"/>
            <a:ext cx="420775" cy="420811"/>
            <a:chOff x="-5251625" y="3272950"/>
            <a:chExt cx="292225" cy="292250"/>
          </a:xfrm>
        </p:grpSpPr>
        <p:sp>
          <p:nvSpPr>
            <p:cNvPr id="86" name="Google Shape;86;p13"/>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87" name="Google Shape;87;p13"/>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88" name="Google Shape;88;p13"/>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grpSp>
      <p:sp>
        <p:nvSpPr>
          <p:cNvPr id="89" name="Google Shape;89;p13"/>
          <p:cNvSpPr txBox="1"/>
          <p:nvPr/>
        </p:nvSpPr>
        <p:spPr>
          <a:xfrm>
            <a:off x="5770000" y="2723663"/>
            <a:ext cx="23364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191919"/>
                </a:solidFill>
                <a:latin typeface="Comfortaa"/>
                <a:ea typeface="Comfortaa"/>
                <a:cs typeface="Comfortaa"/>
                <a:sym typeface="Comfortaa"/>
              </a:rPr>
              <a:t>Development</a:t>
            </a:r>
            <a:endParaRPr sz="2000">
              <a:solidFill>
                <a:srgbClr val="191919"/>
              </a:solidFill>
              <a:latin typeface="Comfortaa"/>
              <a:ea typeface="Comfortaa"/>
              <a:cs typeface="Comfortaa"/>
              <a:sym typeface="Comfortaa"/>
            </a:endParaRPr>
          </a:p>
        </p:txBody>
      </p:sp>
      <p:grpSp>
        <p:nvGrpSpPr>
          <p:cNvPr id="90" name="Google Shape;90;p13"/>
          <p:cNvGrpSpPr/>
          <p:nvPr/>
        </p:nvGrpSpPr>
        <p:grpSpPr>
          <a:xfrm>
            <a:off x="6727808" y="2156271"/>
            <a:ext cx="420784" cy="418457"/>
            <a:chOff x="-34406325" y="3919600"/>
            <a:chExt cx="293025" cy="291425"/>
          </a:xfrm>
        </p:grpSpPr>
        <p:sp>
          <p:nvSpPr>
            <p:cNvPr id="91" name="Google Shape;91;p13"/>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2" name="Google Shape;92;p13"/>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3" name="Google Shape;93;p13"/>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4" name="Google Shape;94;p13"/>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5" name="Google Shape;95;p13"/>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6" name="Google Shape;96;p13"/>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sp>
          <p:nvSpPr>
            <p:cNvPr id="97" name="Google Shape;97;p13"/>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46A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6A9E7"/>
                </a:solidFill>
                <a:latin typeface="Comfortaa"/>
                <a:ea typeface="Comfortaa"/>
                <a:cs typeface="Comfortaa"/>
                <a:sym typeface="Comforta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1"/>
          <p:cNvSpPr txBox="1"/>
          <p:nvPr/>
        </p:nvSpPr>
        <p:spPr>
          <a:xfrm>
            <a:off x="367175" y="4250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Challenges</a:t>
            </a:r>
            <a:endParaRPr b="1" sz="4000">
              <a:solidFill>
                <a:srgbClr val="336E94"/>
              </a:solidFill>
              <a:latin typeface="Comfortaa"/>
              <a:ea typeface="Comfortaa"/>
              <a:cs typeface="Comfortaa"/>
              <a:sym typeface="Comfortaa"/>
            </a:endParaRPr>
          </a:p>
        </p:txBody>
      </p:sp>
      <p:sp>
        <p:nvSpPr>
          <p:cNvPr id="264" name="Google Shape;264;p31"/>
          <p:cNvSpPr/>
          <p:nvPr/>
        </p:nvSpPr>
        <p:spPr>
          <a:xfrm>
            <a:off x="0" y="1316875"/>
            <a:ext cx="2706300" cy="1878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164925" y="1481925"/>
            <a:ext cx="2391300" cy="154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191919"/>
                </a:solidFill>
                <a:latin typeface="Source Sans Pro"/>
                <a:ea typeface="Source Sans Pro"/>
                <a:cs typeface="Source Sans Pro"/>
                <a:sym typeface="Source Sans Pro"/>
              </a:rPr>
              <a:t>Component Failure</a:t>
            </a:r>
            <a:endParaRPr sz="2300">
              <a:solidFill>
                <a:srgbClr val="191919"/>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sp>
        <p:nvSpPr>
          <p:cNvPr id="266" name="Google Shape;266;p31"/>
          <p:cNvSpPr/>
          <p:nvPr/>
        </p:nvSpPr>
        <p:spPr>
          <a:xfrm>
            <a:off x="2805300" y="2691000"/>
            <a:ext cx="4199400" cy="2058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3033075" y="2902475"/>
            <a:ext cx="3721500" cy="1666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br>
              <a:rPr lang="en" sz="2300">
                <a:latin typeface="Source Sans Pro"/>
                <a:ea typeface="Source Sans Pro"/>
                <a:cs typeface="Source Sans Pro"/>
                <a:sym typeface="Source Sans Pro"/>
              </a:rPr>
            </a:br>
            <a:r>
              <a:rPr lang="en" sz="2300">
                <a:latin typeface="Source Sans Pro"/>
                <a:ea typeface="Source Sans Pro"/>
                <a:cs typeface="Source Sans Pro"/>
                <a:sym typeface="Source Sans Pro"/>
              </a:rPr>
              <a:t>man-in-the-middle attack</a:t>
            </a:r>
            <a:endParaRPr sz="2300">
              <a:solidFill>
                <a:srgbClr val="191919"/>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sp>
        <p:nvSpPr>
          <p:cNvPr id="268" name="Google Shape;268;p31"/>
          <p:cNvSpPr/>
          <p:nvPr/>
        </p:nvSpPr>
        <p:spPr>
          <a:xfrm>
            <a:off x="5147099" y="624975"/>
            <a:ext cx="35394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5341425" y="817025"/>
            <a:ext cx="3170400" cy="18024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rgbClr val="191919"/>
                </a:solidFill>
                <a:latin typeface="Source Sans Pro"/>
                <a:ea typeface="Source Sans Pro"/>
                <a:cs typeface="Source Sans Pro"/>
                <a:sym typeface="Source Sans Pro"/>
              </a:rPr>
              <a:t>Synchronization</a:t>
            </a:r>
            <a:endParaRPr sz="2300">
              <a:solidFill>
                <a:srgbClr val="091D31"/>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cxnSp>
        <p:nvCxnSpPr>
          <p:cNvPr id="270" name="Google Shape;270;p31"/>
          <p:cNvCxnSpPr>
            <a:endCxn id="267" idx="1"/>
          </p:cNvCxnSpPr>
          <p:nvPr/>
        </p:nvCxnSpPr>
        <p:spPr>
          <a:xfrm>
            <a:off x="2479776" y="2565428"/>
            <a:ext cx="1098300" cy="581100"/>
          </a:xfrm>
          <a:prstGeom prst="straightConnector1">
            <a:avLst/>
          </a:prstGeom>
          <a:noFill/>
          <a:ln cap="flat" cmpd="sng" w="9525">
            <a:solidFill>
              <a:schemeClr val="accent1"/>
            </a:solidFill>
            <a:prstDash val="solid"/>
            <a:round/>
            <a:headEnd len="med" w="med" type="none"/>
            <a:tailEnd len="med" w="med" type="none"/>
          </a:ln>
        </p:spPr>
      </p:cxnSp>
      <p:cxnSp>
        <p:nvCxnSpPr>
          <p:cNvPr id="271" name="Google Shape;271;p31"/>
          <p:cNvCxnSpPr>
            <a:stCxn id="267" idx="7"/>
            <a:endCxn id="269" idx="4"/>
          </p:cNvCxnSpPr>
          <p:nvPr/>
        </p:nvCxnSpPr>
        <p:spPr>
          <a:xfrm flipH="1" rot="10800000">
            <a:off x="6209574" y="2619428"/>
            <a:ext cx="717000" cy="5271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2"/>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5</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Evaluation Plan</a:t>
            </a:r>
            <a:endParaRPr b="1" sz="4400">
              <a:solidFill>
                <a:srgbClr val="0091EA"/>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3"/>
          <p:cNvSpPr txBox="1"/>
          <p:nvPr/>
        </p:nvSpPr>
        <p:spPr>
          <a:xfrm>
            <a:off x="2656500" y="303725"/>
            <a:ext cx="3831000" cy="82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3300">
                <a:solidFill>
                  <a:srgbClr val="336E94"/>
                </a:solidFill>
                <a:latin typeface="Comfortaa"/>
                <a:ea typeface="Comfortaa"/>
                <a:cs typeface="Comfortaa"/>
                <a:sym typeface="Comfortaa"/>
              </a:rPr>
              <a:t>Evaluation Plan</a:t>
            </a:r>
            <a:endParaRPr b="1" sz="3300">
              <a:solidFill>
                <a:srgbClr val="336E94"/>
              </a:solidFill>
              <a:latin typeface="Comfortaa"/>
              <a:ea typeface="Comfortaa"/>
              <a:cs typeface="Comfortaa"/>
              <a:sym typeface="Comfortaa"/>
            </a:endParaRPr>
          </a:p>
        </p:txBody>
      </p:sp>
      <p:graphicFrame>
        <p:nvGraphicFramePr>
          <p:cNvPr id="284" name="Google Shape;284;p33"/>
          <p:cNvGraphicFramePr/>
          <p:nvPr/>
        </p:nvGraphicFramePr>
        <p:xfrm>
          <a:off x="583325" y="1529175"/>
          <a:ext cx="3000000" cy="3000000"/>
        </p:xfrm>
        <a:graphic>
          <a:graphicData uri="http://schemas.openxmlformats.org/drawingml/2006/table">
            <a:tbl>
              <a:tblPr>
                <a:noFill/>
                <a:tableStyleId>{652238F3-66B7-49B5-B08C-88F70A6EC5C5}</a:tableStyleId>
              </a:tblPr>
              <a:tblGrid>
                <a:gridCol w="410025"/>
                <a:gridCol w="4370650"/>
                <a:gridCol w="3422600"/>
              </a:tblGrid>
              <a:tr h="394000">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1</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generating new private key</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valid private key</a:t>
                      </a:r>
                      <a:endParaRPr sz="1200">
                        <a:latin typeface="Source Sans Pro"/>
                        <a:ea typeface="Source Sans Pro"/>
                        <a:cs typeface="Source Sans Pro"/>
                        <a:sym typeface="Source Sans Pro"/>
                      </a:endParaRPr>
                    </a:p>
                  </a:txBody>
                  <a:tcPr marT="63500" marB="63500" marR="63500" marL="63500">
                    <a:solidFill>
                      <a:schemeClr val="lt1"/>
                    </a:solidFill>
                  </a:tcPr>
                </a:tc>
              </a:tr>
              <a:tr h="577425">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2</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Dividing the private key</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division should be according to the algorithm</a:t>
                      </a:r>
                      <a:endParaRPr sz="1200">
                        <a:latin typeface="Source Sans Pro"/>
                        <a:ea typeface="Source Sans Pro"/>
                        <a:cs typeface="Source Sans Pro"/>
                        <a:sym typeface="Source Sans Pro"/>
                      </a:endParaRPr>
                    </a:p>
                  </a:txBody>
                  <a:tcPr marT="63500" marB="63500" marR="63500" marL="63500">
                    <a:solidFill>
                      <a:schemeClr val="lt1"/>
                    </a:solidFill>
                  </a:tcPr>
                </a:tc>
              </a:tr>
              <a:tr h="625500">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3</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Encrypting and decrypting the private key parties</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each part should be encrypted</a:t>
                      </a:r>
                      <a:endParaRPr sz="1200">
                        <a:latin typeface="Source Sans Pro"/>
                        <a:ea typeface="Source Sans Pro"/>
                        <a:cs typeface="Source Sans Pro"/>
                        <a:sym typeface="Source Sans Pro"/>
                      </a:endParaRPr>
                    </a:p>
                  </a:txBody>
                  <a:tcPr marT="63500" marB="63500" marR="63500" marL="63500">
                    <a:solidFill>
                      <a:schemeClr val="lt1"/>
                    </a:solidFill>
                  </a:tcPr>
                </a:tc>
              </a:tr>
              <a:tr h="465275">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4</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Sending the private key parties to the correct servers</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each server should have its part</a:t>
                      </a:r>
                      <a:endParaRPr sz="1200">
                        <a:latin typeface="Source Sans Pro"/>
                        <a:ea typeface="Source Sans Pro"/>
                        <a:cs typeface="Source Sans Pro"/>
                        <a:sym typeface="Source Sans Pro"/>
                      </a:endParaRPr>
                    </a:p>
                  </a:txBody>
                  <a:tcPr marT="63500" marB="63500" marR="63500" marL="63500">
                    <a:solidFill>
                      <a:schemeClr val="lt1"/>
                    </a:solidFill>
                  </a:tcPr>
                </a:tc>
              </a:tr>
              <a:tr h="385150">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5</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making a new transaction</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the transaction is accepted in blockchain</a:t>
                      </a:r>
                      <a:endParaRPr sz="1200">
                        <a:latin typeface="Source Sans Pro"/>
                        <a:ea typeface="Source Sans Pro"/>
                        <a:cs typeface="Source Sans Pro"/>
                        <a:sym typeface="Source Sans Pro"/>
                      </a:endParaRPr>
                    </a:p>
                  </a:txBody>
                  <a:tcPr marT="63500" marB="63500" marR="63500" marL="63500">
                    <a:solidFill>
                      <a:schemeClr val="lt1"/>
                    </a:solidFill>
                  </a:tcPr>
                </a:tc>
              </a:tr>
              <a:tr h="625500">
                <a:tc>
                  <a:txBody>
                    <a:bodyPr/>
                    <a:lstStyle/>
                    <a:p>
                      <a:pPr indent="0" lvl="0" marL="0" rtl="0" algn="ctr">
                        <a:spcBef>
                          <a:spcPts val="0"/>
                        </a:spcBef>
                        <a:spcAft>
                          <a:spcPts val="0"/>
                        </a:spcAft>
                        <a:buNone/>
                      </a:pPr>
                      <a:r>
                        <a:rPr lang="en" sz="1200">
                          <a:latin typeface="Source Sans Pro"/>
                          <a:ea typeface="Source Sans Pro"/>
                          <a:cs typeface="Source Sans Pro"/>
                          <a:sym typeface="Source Sans Pro"/>
                        </a:rPr>
                        <a:t>6</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making a new transaction in case one of the servers if down </a:t>
                      </a:r>
                      <a:endParaRPr sz="1200">
                        <a:latin typeface="Source Sans Pro"/>
                        <a:ea typeface="Source Sans Pro"/>
                        <a:cs typeface="Source Sans Pro"/>
                        <a:sym typeface="Source Sans Pro"/>
                      </a:endParaRPr>
                    </a:p>
                  </a:txBody>
                  <a:tcPr marT="63500" marB="63500" marR="63500" marL="63500">
                    <a:solidFill>
                      <a:schemeClr val="lt1"/>
                    </a:solidFill>
                  </a:tcPr>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the transaction is accepted in blockchain</a:t>
                      </a:r>
                      <a:endParaRPr sz="1200">
                        <a:latin typeface="Source Sans Pro"/>
                        <a:ea typeface="Source Sans Pro"/>
                        <a:cs typeface="Source Sans Pro"/>
                        <a:sym typeface="Source Sans Pro"/>
                      </a:endParaRPr>
                    </a:p>
                  </a:txBody>
                  <a:tcPr marT="63500" marB="63500" marR="63500" marL="63500">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4"/>
          <p:cNvSpPr txBox="1"/>
          <p:nvPr/>
        </p:nvSpPr>
        <p:spPr>
          <a:xfrm>
            <a:off x="2598475" y="422650"/>
            <a:ext cx="4132200" cy="8265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None/>
            </a:pPr>
            <a:r>
              <a:rPr b="1" lang="en" sz="3000">
                <a:solidFill>
                  <a:srgbClr val="336E94"/>
                </a:solidFill>
                <a:latin typeface="Comfortaa"/>
                <a:ea typeface="Comfortaa"/>
                <a:cs typeface="Comfortaa"/>
                <a:sym typeface="Comfortaa"/>
              </a:rPr>
              <a:t>Web </a:t>
            </a:r>
            <a:r>
              <a:rPr b="1" lang="en" sz="3000">
                <a:solidFill>
                  <a:srgbClr val="336E94"/>
                </a:solidFill>
                <a:latin typeface="Comfortaa"/>
                <a:ea typeface="Comfortaa"/>
                <a:cs typeface="Comfortaa"/>
                <a:sym typeface="Comfortaa"/>
              </a:rPr>
              <a:t>project</a:t>
            </a:r>
            <a:endParaRPr b="1" sz="3000">
              <a:solidFill>
                <a:srgbClr val="336E94"/>
              </a:solidFill>
              <a:latin typeface="Comfortaa"/>
              <a:ea typeface="Comfortaa"/>
              <a:cs typeface="Comfortaa"/>
              <a:sym typeface="Comfortaa"/>
            </a:endParaRPr>
          </a:p>
          <a:p>
            <a:pPr indent="0" lvl="0" marL="0" rtl="0" algn="ctr">
              <a:spcBef>
                <a:spcPts val="600"/>
              </a:spcBef>
              <a:spcAft>
                <a:spcPts val="0"/>
              </a:spcAft>
              <a:buNone/>
            </a:pPr>
            <a:r>
              <a:t/>
            </a:r>
            <a:endParaRPr sz="1800">
              <a:solidFill>
                <a:srgbClr val="CFE2F3"/>
              </a:solidFill>
              <a:highlight>
                <a:srgbClr val="ECEFF1"/>
              </a:highlight>
              <a:latin typeface="Source Sans Pro"/>
              <a:ea typeface="Source Sans Pro"/>
              <a:cs typeface="Source Sans Pro"/>
              <a:sym typeface="Source Sans Pro"/>
            </a:endParaRPr>
          </a:p>
        </p:txBody>
      </p:sp>
      <p:grpSp>
        <p:nvGrpSpPr>
          <p:cNvPr id="291" name="Google Shape;291;p34"/>
          <p:cNvGrpSpPr/>
          <p:nvPr/>
        </p:nvGrpSpPr>
        <p:grpSpPr>
          <a:xfrm>
            <a:off x="1851495" y="999213"/>
            <a:ext cx="5541364" cy="3453903"/>
            <a:chOff x="2282299" y="798604"/>
            <a:chExt cx="4537267" cy="2661148"/>
          </a:xfrm>
        </p:grpSpPr>
        <p:sp>
          <p:nvSpPr>
            <p:cNvPr id="292" name="Google Shape;292;p34"/>
            <p:cNvSpPr/>
            <p:nvPr/>
          </p:nvSpPr>
          <p:spPr>
            <a:xfrm>
              <a:off x="2653749" y="798604"/>
              <a:ext cx="3793780" cy="253940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34"/>
            <p:cNvSpPr/>
            <p:nvPr/>
          </p:nvSpPr>
          <p:spPr>
            <a:xfrm>
              <a:off x="2282299" y="3389796"/>
              <a:ext cx="4537267" cy="6995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ECEFF1"/>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34"/>
            <p:cNvSpPr/>
            <p:nvPr/>
          </p:nvSpPr>
          <p:spPr>
            <a:xfrm>
              <a:off x="2282299" y="3333770"/>
              <a:ext cx="4536567" cy="55964"/>
            </a:xfrm>
            <a:custGeom>
              <a:rect b="b" l="l" r="r" t="t"/>
              <a:pathLst>
                <a:path extrusionOk="0" h="76142" w="6172200">
                  <a:moveTo>
                    <a:pt x="0" y="76143"/>
                  </a:moveTo>
                  <a:lnTo>
                    <a:pt x="6172200" y="76143"/>
                  </a:lnTo>
                  <a:lnTo>
                    <a:pt x="6172200" y="0"/>
                  </a:lnTo>
                  <a:lnTo>
                    <a:pt x="0" y="0"/>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34"/>
            <p:cNvSpPr/>
            <p:nvPr/>
          </p:nvSpPr>
          <p:spPr>
            <a:xfrm>
              <a:off x="4216643" y="3333770"/>
              <a:ext cx="664383" cy="34978"/>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607D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96" name="Google Shape;296;p34"/>
          <p:cNvPicPr preferRelativeResize="0"/>
          <p:nvPr/>
        </p:nvPicPr>
        <p:blipFill>
          <a:blip r:embed="rId3">
            <a:alphaModFix/>
          </a:blip>
          <a:stretch>
            <a:fillRect/>
          </a:stretch>
        </p:blipFill>
        <p:spPr>
          <a:xfrm>
            <a:off x="2436775" y="1530675"/>
            <a:ext cx="4370799" cy="2391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5"/>
          <p:cNvSpPr txBox="1"/>
          <p:nvPr/>
        </p:nvSpPr>
        <p:spPr>
          <a:xfrm>
            <a:off x="2598475" y="422650"/>
            <a:ext cx="4132200" cy="8265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None/>
            </a:pPr>
            <a:r>
              <a:rPr b="1" lang="en" sz="3000">
                <a:solidFill>
                  <a:srgbClr val="336E94"/>
                </a:solidFill>
                <a:latin typeface="Comfortaa"/>
                <a:ea typeface="Comfortaa"/>
                <a:cs typeface="Comfortaa"/>
                <a:sym typeface="Comfortaa"/>
              </a:rPr>
              <a:t>Web project</a:t>
            </a:r>
            <a:endParaRPr b="1" sz="3000">
              <a:solidFill>
                <a:srgbClr val="336E94"/>
              </a:solidFill>
              <a:latin typeface="Comfortaa"/>
              <a:ea typeface="Comfortaa"/>
              <a:cs typeface="Comfortaa"/>
              <a:sym typeface="Comfortaa"/>
            </a:endParaRPr>
          </a:p>
          <a:p>
            <a:pPr indent="0" lvl="0" marL="0" rtl="0" algn="ctr">
              <a:spcBef>
                <a:spcPts val="600"/>
              </a:spcBef>
              <a:spcAft>
                <a:spcPts val="0"/>
              </a:spcAft>
              <a:buNone/>
            </a:pPr>
            <a:r>
              <a:t/>
            </a:r>
            <a:endParaRPr sz="1800">
              <a:solidFill>
                <a:srgbClr val="CFE2F3"/>
              </a:solidFill>
              <a:highlight>
                <a:srgbClr val="ECEFF1"/>
              </a:highlight>
              <a:latin typeface="Source Sans Pro"/>
              <a:ea typeface="Source Sans Pro"/>
              <a:cs typeface="Source Sans Pro"/>
              <a:sym typeface="Source Sans Pro"/>
            </a:endParaRPr>
          </a:p>
        </p:txBody>
      </p:sp>
      <p:grpSp>
        <p:nvGrpSpPr>
          <p:cNvPr id="303" name="Google Shape;303;p35"/>
          <p:cNvGrpSpPr/>
          <p:nvPr/>
        </p:nvGrpSpPr>
        <p:grpSpPr>
          <a:xfrm>
            <a:off x="1851495" y="999213"/>
            <a:ext cx="5541364" cy="3453903"/>
            <a:chOff x="2282299" y="798604"/>
            <a:chExt cx="4537267" cy="2661148"/>
          </a:xfrm>
        </p:grpSpPr>
        <p:sp>
          <p:nvSpPr>
            <p:cNvPr id="304" name="Google Shape;304;p35"/>
            <p:cNvSpPr/>
            <p:nvPr/>
          </p:nvSpPr>
          <p:spPr>
            <a:xfrm>
              <a:off x="2653749" y="798604"/>
              <a:ext cx="3793780" cy="253940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35"/>
            <p:cNvSpPr/>
            <p:nvPr/>
          </p:nvSpPr>
          <p:spPr>
            <a:xfrm>
              <a:off x="2282299" y="3389796"/>
              <a:ext cx="4537267" cy="6995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ECEFF1"/>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35"/>
            <p:cNvSpPr/>
            <p:nvPr/>
          </p:nvSpPr>
          <p:spPr>
            <a:xfrm>
              <a:off x="2282299" y="3333770"/>
              <a:ext cx="4536567" cy="55964"/>
            </a:xfrm>
            <a:custGeom>
              <a:rect b="b" l="l" r="r" t="t"/>
              <a:pathLst>
                <a:path extrusionOk="0" h="76142" w="6172200">
                  <a:moveTo>
                    <a:pt x="0" y="76143"/>
                  </a:moveTo>
                  <a:lnTo>
                    <a:pt x="6172200" y="76143"/>
                  </a:lnTo>
                  <a:lnTo>
                    <a:pt x="6172200" y="0"/>
                  </a:lnTo>
                  <a:lnTo>
                    <a:pt x="0" y="0"/>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35"/>
            <p:cNvSpPr/>
            <p:nvPr/>
          </p:nvSpPr>
          <p:spPr>
            <a:xfrm>
              <a:off x="4216643" y="3333770"/>
              <a:ext cx="664383" cy="34978"/>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607D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08" name="Google Shape;308;p35"/>
          <p:cNvPicPr preferRelativeResize="0"/>
          <p:nvPr/>
        </p:nvPicPr>
        <p:blipFill>
          <a:blip r:embed="rId3">
            <a:alphaModFix/>
          </a:blip>
          <a:stretch>
            <a:fillRect/>
          </a:stretch>
        </p:blipFill>
        <p:spPr>
          <a:xfrm>
            <a:off x="2482823" y="1325350"/>
            <a:ext cx="4279188" cy="25628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6"/>
          <p:cNvSpPr txBox="1"/>
          <p:nvPr/>
        </p:nvSpPr>
        <p:spPr>
          <a:xfrm>
            <a:off x="2598475" y="422650"/>
            <a:ext cx="4132200" cy="8265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None/>
            </a:pPr>
            <a:r>
              <a:rPr b="1" lang="en" sz="3000">
                <a:solidFill>
                  <a:srgbClr val="336E94"/>
                </a:solidFill>
                <a:latin typeface="Comfortaa"/>
                <a:ea typeface="Comfortaa"/>
                <a:cs typeface="Comfortaa"/>
                <a:sym typeface="Comfortaa"/>
              </a:rPr>
              <a:t>Web project</a:t>
            </a:r>
            <a:endParaRPr b="1" sz="3000">
              <a:solidFill>
                <a:srgbClr val="336E94"/>
              </a:solidFill>
              <a:latin typeface="Comfortaa"/>
              <a:ea typeface="Comfortaa"/>
              <a:cs typeface="Comfortaa"/>
              <a:sym typeface="Comfortaa"/>
            </a:endParaRPr>
          </a:p>
          <a:p>
            <a:pPr indent="0" lvl="0" marL="0" rtl="0" algn="ctr">
              <a:spcBef>
                <a:spcPts val="600"/>
              </a:spcBef>
              <a:spcAft>
                <a:spcPts val="0"/>
              </a:spcAft>
              <a:buNone/>
            </a:pPr>
            <a:r>
              <a:t/>
            </a:r>
            <a:endParaRPr sz="1800">
              <a:solidFill>
                <a:srgbClr val="CFE2F3"/>
              </a:solidFill>
              <a:highlight>
                <a:srgbClr val="ECEFF1"/>
              </a:highlight>
              <a:latin typeface="Source Sans Pro"/>
              <a:ea typeface="Source Sans Pro"/>
              <a:cs typeface="Source Sans Pro"/>
              <a:sym typeface="Source Sans Pro"/>
            </a:endParaRPr>
          </a:p>
        </p:txBody>
      </p:sp>
      <p:grpSp>
        <p:nvGrpSpPr>
          <p:cNvPr id="315" name="Google Shape;315;p36"/>
          <p:cNvGrpSpPr/>
          <p:nvPr/>
        </p:nvGrpSpPr>
        <p:grpSpPr>
          <a:xfrm>
            <a:off x="1851495" y="999213"/>
            <a:ext cx="5541364" cy="3453903"/>
            <a:chOff x="2282299" y="798604"/>
            <a:chExt cx="4537267" cy="2661148"/>
          </a:xfrm>
        </p:grpSpPr>
        <p:sp>
          <p:nvSpPr>
            <p:cNvPr id="316" name="Google Shape;316;p36"/>
            <p:cNvSpPr/>
            <p:nvPr/>
          </p:nvSpPr>
          <p:spPr>
            <a:xfrm>
              <a:off x="2653749" y="798604"/>
              <a:ext cx="3793780" cy="253940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36"/>
            <p:cNvSpPr/>
            <p:nvPr/>
          </p:nvSpPr>
          <p:spPr>
            <a:xfrm>
              <a:off x="2282299" y="3389796"/>
              <a:ext cx="4537267" cy="6995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ECEFF1"/>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6"/>
            <p:cNvSpPr/>
            <p:nvPr/>
          </p:nvSpPr>
          <p:spPr>
            <a:xfrm>
              <a:off x="2282299" y="3333770"/>
              <a:ext cx="4536567" cy="55964"/>
            </a:xfrm>
            <a:custGeom>
              <a:rect b="b" l="l" r="r" t="t"/>
              <a:pathLst>
                <a:path extrusionOk="0" h="76142" w="6172200">
                  <a:moveTo>
                    <a:pt x="0" y="76143"/>
                  </a:moveTo>
                  <a:lnTo>
                    <a:pt x="6172200" y="76143"/>
                  </a:lnTo>
                  <a:lnTo>
                    <a:pt x="6172200" y="0"/>
                  </a:lnTo>
                  <a:lnTo>
                    <a:pt x="0" y="0"/>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36"/>
            <p:cNvSpPr/>
            <p:nvPr/>
          </p:nvSpPr>
          <p:spPr>
            <a:xfrm>
              <a:off x="4216643" y="3333770"/>
              <a:ext cx="664383" cy="34978"/>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607D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20" name="Google Shape;320;p36"/>
          <p:cNvPicPr preferRelativeResize="0"/>
          <p:nvPr/>
        </p:nvPicPr>
        <p:blipFill>
          <a:blip r:embed="rId3">
            <a:alphaModFix/>
          </a:blip>
          <a:stretch>
            <a:fillRect/>
          </a:stretch>
        </p:blipFill>
        <p:spPr>
          <a:xfrm>
            <a:off x="2447075" y="1359650"/>
            <a:ext cx="4350200" cy="242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7"/>
          <p:cNvSpPr txBox="1"/>
          <p:nvPr/>
        </p:nvSpPr>
        <p:spPr>
          <a:xfrm>
            <a:off x="2598475" y="422650"/>
            <a:ext cx="4132200" cy="8265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None/>
            </a:pPr>
            <a:r>
              <a:rPr b="1" lang="en" sz="3000">
                <a:solidFill>
                  <a:srgbClr val="336E94"/>
                </a:solidFill>
                <a:latin typeface="Comfortaa"/>
                <a:ea typeface="Comfortaa"/>
                <a:cs typeface="Comfortaa"/>
                <a:sym typeface="Comfortaa"/>
              </a:rPr>
              <a:t>Web project</a:t>
            </a:r>
            <a:endParaRPr b="1" sz="3000">
              <a:solidFill>
                <a:srgbClr val="336E94"/>
              </a:solidFill>
              <a:latin typeface="Comfortaa"/>
              <a:ea typeface="Comfortaa"/>
              <a:cs typeface="Comfortaa"/>
              <a:sym typeface="Comfortaa"/>
            </a:endParaRPr>
          </a:p>
          <a:p>
            <a:pPr indent="0" lvl="0" marL="0" rtl="0" algn="ctr">
              <a:spcBef>
                <a:spcPts val="600"/>
              </a:spcBef>
              <a:spcAft>
                <a:spcPts val="0"/>
              </a:spcAft>
              <a:buNone/>
            </a:pPr>
            <a:r>
              <a:t/>
            </a:r>
            <a:endParaRPr sz="1800">
              <a:solidFill>
                <a:srgbClr val="CFE2F3"/>
              </a:solidFill>
              <a:highlight>
                <a:srgbClr val="ECEFF1"/>
              </a:highlight>
              <a:latin typeface="Source Sans Pro"/>
              <a:ea typeface="Source Sans Pro"/>
              <a:cs typeface="Source Sans Pro"/>
              <a:sym typeface="Source Sans Pro"/>
            </a:endParaRPr>
          </a:p>
        </p:txBody>
      </p:sp>
      <p:grpSp>
        <p:nvGrpSpPr>
          <p:cNvPr id="327" name="Google Shape;327;p37"/>
          <p:cNvGrpSpPr/>
          <p:nvPr/>
        </p:nvGrpSpPr>
        <p:grpSpPr>
          <a:xfrm>
            <a:off x="1851495" y="999213"/>
            <a:ext cx="5541364" cy="3453903"/>
            <a:chOff x="2282299" y="798604"/>
            <a:chExt cx="4537267" cy="2661148"/>
          </a:xfrm>
        </p:grpSpPr>
        <p:sp>
          <p:nvSpPr>
            <p:cNvPr id="328" name="Google Shape;328;p37"/>
            <p:cNvSpPr/>
            <p:nvPr/>
          </p:nvSpPr>
          <p:spPr>
            <a:xfrm>
              <a:off x="2653749" y="798604"/>
              <a:ext cx="3793780" cy="253940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37"/>
            <p:cNvSpPr/>
            <p:nvPr/>
          </p:nvSpPr>
          <p:spPr>
            <a:xfrm>
              <a:off x="2282299" y="3389796"/>
              <a:ext cx="4537267" cy="6995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ECEFF1"/>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37"/>
            <p:cNvSpPr/>
            <p:nvPr/>
          </p:nvSpPr>
          <p:spPr>
            <a:xfrm>
              <a:off x="2282299" y="3333770"/>
              <a:ext cx="4536567" cy="55964"/>
            </a:xfrm>
            <a:custGeom>
              <a:rect b="b" l="l" r="r" t="t"/>
              <a:pathLst>
                <a:path extrusionOk="0" h="76142" w="6172200">
                  <a:moveTo>
                    <a:pt x="0" y="76143"/>
                  </a:moveTo>
                  <a:lnTo>
                    <a:pt x="6172200" y="76143"/>
                  </a:lnTo>
                  <a:lnTo>
                    <a:pt x="6172200" y="0"/>
                  </a:lnTo>
                  <a:lnTo>
                    <a:pt x="0" y="0"/>
                  </a:lnTo>
                  <a:close/>
                </a:path>
              </a:pathLst>
            </a:custGeom>
            <a:solidFill>
              <a:srgbClr val="FFFFFF"/>
            </a:solidFill>
            <a:ln cap="flat" cmpd="sng" w="9525">
              <a:solidFill>
                <a:srgbClr val="CFD8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37"/>
            <p:cNvSpPr/>
            <p:nvPr/>
          </p:nvSpPr>
          <p:spPr>
            <a:xfrm>
              <a:off x="4216643" y="3333770"/>
              <a:ext cx="664383" cy="34978"/>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607D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32" name="Google Shape;332;p37"/>
          <p:cNvPicPr preferRelativeResize="0"/>
          <p:nvPr/>
        </p:nvPicPr>
        <p:blipFill>
          <a:blip r:embed="rId3">
            <a:alphaModFix/>
          </a:blip>
          <a:stretch>
            <a:fillRect/>
          </a:stretch>
        </p:blipFill>
        <p:spPr>
          <a:xfrm>
            <a:off x="2469963" y="1457300"/>
            <a:ext cx="4304426" cy="241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nvSpPr>
        <p:spPr>
          <a:xfrm>
            <a:off x="2034200" y="1178300"/>
            <a:ext cx="41094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0">
                <a:solidFill>
                  <a:srgbClr val="0091EA"/>
                </a:solidFill>
                <a:latin typeface="Comfortaa"/>
                <a:ea typeface="Comfortaa"/>
                <a:cs typeface="Comfortaa"/>
                <a:sym typeface="Comfortaa"/>
              </a:rPr>
              <a:t>Thanks!</a:t>
            </a:r>
            <a:endParaRPr b="1" sz="7000">
              <a:solidFill>
                <a:srgbClr val="0091EA"/>
              </a:solidFill>
              <a:latin typeface="Comfortaa"/>
              <a:ea typeface="Comfortaa"/>
              <a:cs typeface="Comfortaa"/>
              <a:sym typeface="Comfortaa"/>
            </a:endParaRPr>
          </a:p>
        </p:txBody>
      </p:sp>
      <p:sp>
        <p:nvSpPr>
          <p:cNvPr id="338" name="Google Shape;338;p38"/>
          <p:cNvSpPr txBox="1"/>
          <p:nvPr/>
        </p:nvSpPr>
        <p:spPr>
          <a:xfrm>
            <a:off x="2951950" y="2338100"/>
            <a:ext cx="4946700" cy="78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4500">
                <a:solidFill>
                  <a:srgbClr val="336E94"/>
                </a:solidFill>
                <a:latin typeface="Comfortaa"/>
                <a:ea typeface="Comfortaa"/>
                <a:cs typeface="Comfortaa"/>
                <a:sym typeface="Comfortaa"/>
              </a:rPr>
              <a:t>Any questions?</a:t>
            </a:r>
            <a:endParaRPr b="1" sz="4500">
              <a:solidFill>
                <a:srgbClr val="336E94"/>
              </a:solidFill>
              <a:latin typeface="Comfortaa"/>
              <a:ea typeface="Comfortaa"/>
              <a:cs typeface="Comfortaa"/>
              <a:sym typeface="Comfortaa"/>
            </a:endParaRPr>
          </a:p>
        </p:txBody>
      </p:sp>
      <p:pic>
        <p:nvPicPr>
          <p:cNvPr id="339" name="Google Shape;339;p38">
            <a:hlinkClick r:id="rId3"/>
          </p:cNvPr>
          <p:cNvPicPr preferRelativeResize="0"/>
          <p:nvPr/>
        </p:nvPicPr>
        <p:blipFill rotWithShape="1">
          <a:blip r:embed="rId4">
            <a:alphaModFix/>
          </a:blip>
          <a:srcRect b="0" l="0" r="0" t="0"/>
          <a:stretch/>
        </p:blipFill>
        <p:spPr>
          <a:xfrm>
            <a:off x="0" y="4698375"/>
            <a:ext cx="1852299" cy="4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idx="4294967295" type="sldNum"/>
          </p:nvPr>
        </p:nvSpPr>
        <p:spPr>
          <a:xfrm>
            <a:off x="8405029" y="4749896"/>
            <a:ext cx="5481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4"/>
          <p:cNvSpPr/>
          <p:nvPr/>
        </p:nvSpPr>
        <p:spPr>
          <a:xfrm>
            <a:off x="319525" y="1643800"/>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91D31"/>
                </a:solidFill>
                <a:latin typeface="Source Sans Pro"/>
                <a:ea typeface="Source Sans Pro"/>
                <a:cs typeface="Source Sans Pro"/>
                <a:sym typeface="Source Sans Pro"/>
              </a:rPr>
              <a:t>Problem Overview</a:t>
            </a:r>
            <a:endParaRPr sz="1700">
              <a:solidFill>
                <a:srgbClr val="091D31"/>
              </a:solidFill>
              <a:latin typeface="Source Sans Pro"/>
              <a:ea typeface="Source Sans Pro"/>
              <a:cs typeface="Source Sans Pro"/>
              <a:sym typeface="Source Sans Pro"/>
            </a:endParaRPr>
          </a:p>
        </p:txBody>
      </p:sp>
      <p:sp>
        <p:nvSpPr>
          <p:cNvPr id="104" name="Google Shape;104;p14"/>
          <p:cNvSpPr/>
          <p:nvPr/>
        </p:nvSpPr>
        <p:spPr>
          <a:xfrm>
            <a:off x="660450"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1</a:t>
            </a:r>
            <a:endParaRPr sz="3000">
              <a:solidFill>
                <a:srgbClr val="FFFFFF"/>
              </a:solidFill>
              <a:latin typeface="Comfortaa"/>
              <a:ea typeface="Comfortaa"/>
              <a:cs typeface="Comfortaa"/>
              <a:sym typeface="Comfortaa"/>
            </a:endParaRPr>
          </a:p>
        </p:txBody>
      </p:sp>
      <p:sp>
        <p:nvSpPr>
          <p:cNvPr id="105" name="Google Shape;105;p14"/>
          <p:cNvSpPr/>
          <p:nvPr/>
        </p:nvSpPr>
        <p:spPr>
          <a:xfrm>
            <a:off x="2463284" y="2671317"/>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2</a:t>
            </a:r>
            <a:endParaRPr sz="3000">
              <a:solidFill>
                <a:srgbClr val="FFFFFF"/>
              </a:solidFill>
              <a:latin typeface="Comfortaa"/>
              <a:ea typeface="Comfortaa"/>
              <a:cs typeface="Comfortaa"/>
              <a:sym typeface="Comfortaa"/>
            </a:endParaRPr>
          </a:p>
        </p:txBody>
      </p:sp>
      <p:sp>
        <p:nvSpPr>
          <p:cNvPr id="106" name="Google Shape;106;p14"/>
          <p:cNvSpPr/>
          <p:nvPr/>
        </p:nvSpPr>
        <p:spPr>
          <a:xfrm>
            <a:off x="4266118"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3</a:t>
            </a:r>
            <a:endParaRPr sz="3000">
              <a:solidFill>
                <a:srgbClr val="FFFFFF"/>
              </a:solidFill>
              <a:latin typeface="Comfortaa"/>
              <a:ea typeface="Comfortaa"/>
              <a:cs typeface="Comfortaa"/>
              <a:sym typeface="Comfortaa"/>
            </a:endParaRPr>
          </a:p>
        </p:txBody>
      </p:sp>
      <p:sp>
        <p:nvSpPr>
          <p:cNvPr id="107" name="Google Shape;107;p14"/>
          <p:cNvSpPr/>
          <p:nvPr/>
        </p:nvSpPr>
        <p:spPr>
          <a:xfrm>
            <a:off x="6067299"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4</a:t>
            </a:r>
            <a:endParaRPr sz="3000">
              <a:solidFill>
                <a:srgbClr val="FFFFFF"/>
              </a:solidFill>
              <a:latin typeface="Comfortaa"/>
              <a:ea typeface="Comfortaa"/>
              <a:cs typeface="Comfortaa"/>
              <a:sym typeface="Comfortaa"/>
            </a:endParaRPr>
          </a:p>
        </p:txBody>
      </p:sp>
      <p:cxnSp>
        <p:nvCxnSpPr>
          <p:cNvPr id="108" name="Google Shape;108;p14"/>
          <p:cNvCxnSpPr>
            <a:stCxn id="104" idx="6"/>
            <a:endCxn id="105" idx="2"/>
          </p:cNvCxnSpPr>
          <p:nvPr/>
        </p:nvCxnSpPr>
        <p:spPr>
          <a:xfrm>
            <a:off x="1533150" y="3060898"/>
            <a:ext cx="930000" cy="3600"/>
          </a:xfrm>
          <a:prstGeom prst="straightConnector1">
            <a:avLst/>
          </a:prstGeom>
          <a:noFill/>
          <a:ln cap="flat" cmpd="sng" w="19050">
            <a:solidFill>
              <a:srgbClr val="46A9E7"/>
            </a:solidFill>
            <a:prstDash val="solid"/>
            <a:round/>
            <a:headEnd len="med" w="med" type="none"/>
            <a:tailEnd len="med" w="med" type="none"/>
          </a:ln>
        </p:spPr>
      </p:cxnSp>
      <p:cxnSp>
        <p:nvCxnSpPr>
          <p:cNvPr id="109" name="Google Shape;109;p14"/>
          <p:cNvCxnSpPr>
            <a:stCxn id="105" idx="6"/>
            <a:endCxn id="106" idx="2"/>
          </p:cNvCxnSpPr>
          <p:nvPr/>
        </p:nvCxnSpPr>
        <p:spPr>
          <a:xfrm flipH="1" rot="10800000">
            <a:off x="3335984" y="3060867"/>
            <a:ext cx="930000" cy="3600"/>
          </a:xfrm>
          <a:prstGeom prst="straightConnector1">
            <a:avLst/>
          </a:prstGeom>
          <a:noFill/>
          <a:ln cap="flat" cmpd="sng" w="19050">
            <a:solidFill>
              <a:srgbClr val="46A9E7"/>
            </a:solidFill>
            <a:prstDash val="solid"/>
            <a:round/>
            <a:headEnd len="med" w="med" type="none"/>
            <a:tailEnd len="med" w="med" type="none"/>
          </a:ln>
        </p:spPr>
      </p:cxnSp>
      <p:cxnSp>
        <p:nvCxnSpPr>
          <p:cNvPr id="110" name="Google Shape;110;p14"/>
          <p:cNvCxnSpPr>
            <a:stCxn id="106" idx="6"/>
            <a:endCxn id="107" idx="2"/>
          </p:cNvCxnSpPr>
          <p:nvPr/>
        </p:nvCxnSpPr>
        <p:spPr>
          <a:xfrm>
            <a:off x="5138818" y="3060898"/>
            <a:ext cx="928500" cy="0"/>
          </a:xfrm>
          <a:prstGeom prst="straightConnector1">
            <a:avLst/>
          </a:prstGeom>
          <a:noFill/>
          <a:ln cap="flat" cmpd="sng" w="19050">
            <a:solidFill>
              <a:srgbClr val="46A9E7"/>
            </a:solidFill>
            <a:prstDash val="solid"/>
            <a:round/>
            <a:headEnd len="med" w="med" type="none"/>
            <a:tailEnd len="med" w="med" type="none"/>
          </a:ln>
        </p:spPr>
      </p:cxnSp>
      <p:cxnSp>
        <p:nvCxnSpPr>
          <p:cNvPr id="111" name="Google Shape;111;p14"/>
          <p:cNvCxnSpPr/>
          <p:nvPr/>
        </p:nvCxnSpPr>
        <p:spPr>
          <a:xfrm>
            <a:off x="6940059" y="3060837"/>
            <a:ext cx="928500" cy="0"/>
          </a:xfrm>
          <a:prstGeom prst="straightConnector1">
            <a:avLst/>
          </a:prstGeom>
          <a:noFill/>
          <a:ln cap="flat" cmpd="sng" w="19050">
            <a:solidFill>
              <a:srgbClr val="46A9E7"/>
            </a:solidFill>
            <a:prstDash val="solid"/>
            <a:round/>
            <a:headEnd len="med" w="med" type="none"/>
            <a:tailEnd len="med" w="med" type="none"/>
          </a:ln>
        </p:spPr>
      </p:cxnSp>
      <p:sp>
        <p:nvSpPr>
          <p:cNvPr id="112" name="Google Shape;112;p14"/>
          <p:cNvSpPr/>
          <p:nvPr/>
        </p:nvSpPr>
        <p:spPr>
          <a:xfrm>
            <a:off x="7868483" y="2667673"/>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5</a:t>
            </a:r>
            <a:endParaRPr sz="3000">
              <a:solidFill>
                <a:srgbClr val="FFFFFF"/>
              </a:solidFill>
              <a:latin typeface="Comfortaa"/>
              <a:ea typeface="Comfortaa"/>
              <a:cs typeface="Comfortaa"/>
              <a:sym typeface="Comfortaa"/>
            </a:endParaRPr>
          </a:p>
        </p:txBody>
      </p:sp>
      <p:cxnSp>
        <p:nvCxnSpPr>
          <p:cNvPr id="113" name="Google Shape;113;p14"/>
          <p:cNvCxnSpPr>
            <a:stCxn id="104" idx="0"/>
            <a:endCxn id="103" idx="2"/>
          </p:cNvCxnSpPr>
          <p:nvPr/>
        </p:nvCxnSpPr>
        <p:spPr>
          <a:xfrm rot="10800000">
            <a:off x="1096800" y="2346448"/>
            <a:ext cx="0" cy="321300"/>
          </a:xfrm>
          <a:prstGeom prst="straightConnector1">
            <a:avLst/>
          </a:prstGeom>
          <a:noFill/>
          <a:ln cap="flat" cmpd="sng" w="19050">
            <a:solidFill>
              <a:srgbClr val="46A9E7"/>
            </a:solidFill>
            <a:prstDash val="solid"/>
            <a:round/>
            <a:headEnd len="med" w="med" type="none"/>
            <a:tailEnd len="med" w="med" type="none"/>
          </a:ln>
        </p:spPr>
      </p:cxnSp>
      <p:cxnSp>
        <p:nvCxnSpPr>
          <p:cNvPr id="114" name="Google Shape;114;p14"/>
          <p:cNvCxnSpPr/>
          <p:nvPr/>
        </p:nvCxnSpPr>
        <p:spPr>
          <a:xfrm rot="10800000">
            <a:off x="2899666" y="3453985"/>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115" name="Google Shape;115;p14"/>
          <p:cNvCxnSpPr/>
          <p:nvPr/>
        </p:nvCxnSpPr>
        <p:spPr>
          <a:xfrm rot="10800000">
            <a:off x="4702498" y="2341461"/>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116" name="Google Shape;116;p14"/>
          <p:cNvCxnSpPr/>
          <p:nvPr/>
        </p:nvCxnSpPr>
        <p:spPr>
          <a:xfrm rot="10800000">
            <a:off x="6503682" y="3457635"/>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117" name="Google Shape;117;p14"/>
          <p:cNvCxnSpPr/>
          <p:nvPr/>
        </p:nvCxnSpPr>
        <p:spPr>
          <a:xfrm rot="10800000">
            <a:off x="8308163" y="2341461"/>
            <a:ext cx="0" cy="326400"/>
          </a:xfrm>
          <a:prstGeom prst="straightConnector1">
            <a:avLst/>
          </a:prstGeom>
          <a:noFill/>
          <a:ln cap="flat" cmpd="sng" w="19050">
            <a:solidFill>
              <a:srgbClr val="46A9E7"/>
            </a:solidFill>
            <a:prstDash val="solid"/>
            <a:round/>
            <a:headEnd len="med" w="med" type="none"/>
            <a:tailEnd len="med" w="med" type="none"/>
          </a:ln>
        </p:spPr>
      </p:cxnSp>
      <p:sp>
        <p:nvSpPr>
          <p:cNvPr id="118" name="Google Shape;118;p14"/>
          <p:cNvSpPr txBox="1"/>
          <p:nvPr/>
        </p:nvSpPr>
        <p:spPr>
          <a:xfrm>
            <a:off x="1004325" y="463975"/>
            <a:ext cx="5222400" cy="70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0091EA"/>
                </a:solidFill>
                <a:latin typeface="Comfortaa"/>
                <a:ea typeface="Comfortaa"/>
                <a:cs typeface="Comfortaa"/>
                <a:sym typeface="Comfortaa"/>
              </a:rPr>
              <a:t>Table of Contents</a:t>
            </a:r>
            <a:endParaRPr b="1" sz="3200">
              <a:solidFill>
                <a:srgbClr val="0091EA"/>
              </a:solidFill>
              <a:latin typeface="Comfortaa"/>
              <a:ea typeface="Comfortaa"/>
              <a:cs typeface="Comfortaa"/>
              <a:sym typeface="Comfortaa"/>
            </a:endParaRPr>
          </a:p>
        </p:txBody>
      </p:sp>
      <p:sp>
        <p:nvSpPr>
          <p:cNvPr id="119" name="Google Shape;119;p14"/>
          <p:cNvSpPr/>
          <p:nvPr/>
        </p:nvSpPr>
        <p:spPr>
          <a:xfrm>
            <a:off x="2122350" y="3784025"/>
            <a:ext cx="16281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Introduction</a:t>
            </a:r>
            <a:endParaRPr sz="1800">
              <a:solidFill>
                <a:srgbClr val="091D31"/>
              </a:solidFill>
              <a:latin typeface="Source Sans Pro"/>
              <a:ea typeface="Source Sans Pro"/>
              <a:cs typeface="Source Sans Pro"/>
              <a:sym typeface="Source Sans Pro"/>
            </a:endParaRPr>
          </a:p>
        </p:txBody>
      </p:sp>
      <p:sp>
        <p:nvSpPr>
          <p:cNvPr id="120" name="Google Shape;120;p14"/>
          <p:cNvSpPr/>
          <p:nvPr/>
        </p:nvSpPr>
        <p:spPr>
          <a:xfrm>
            <a:off x="3925189" y="1643800"/>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Algorithm</a:t>
            </a:r>
            <a:endParaRPr sz="1800">
              <a:solidFill>
                <a:srgbClr val="091D31"/>
              </a:solidFill>
              <a:latin typeface="Source Sans Pro"/>
              <a:ea typeface="Source Sans Pro"/>
              <a:cs typeface="Source Sans Pro"/>
              <a:sym typeface="Source Sans Pro"/>
            </a:endParaRPr>
          </a:p>
        </p:txBody>
      </p:sp>
      <p:sp>
        <p:nvSpPr>
          <p:cNvPr id="121" name="Google Shape;121;p14"/>
          <p:cNvSpPr/>
          <p:nvPr/>
        </p:nvSpPr>
        <p:spPr>
          <a:xfrm>
            <a:off x="5726373" y="3787597"/>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Challenges</a:t>
            </a:r>
            <a:endParaRPr sz="1800">
              <a:solidFill>
                <a:srgbClr val="091D31"/>
              </a:solidFill>
              <a:latin typeface="Source Sans Pro"/>
              <a:ea typeface="Source Sans Pro"/>
              <a:cs typeface="Source Sans Pro"/>
              <a:sym typeface="Source Sans Pro"/>
            </a:endParaRPr>
          </a:p>
        </p:txBody>
      </p:sp>
      <p:sp>
        <p:nvSpPr>
          <p:cNvPr id="122" name="Google Shape;122;p14"/>
          <p:cNvSpPr/>
          <p:nvPr/>
        </p:nvSpPr>
        <p:spPr>
          <a:xfrm>
            <a:off x="7527556" y="1643800"/>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Evaluation</a:t>
            </a:r>
            <a:endParaRPr sz="1800">
              <a:solidFill>
                <a:srgbClr val="091D3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5"/>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1</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Problem Overview</a:t>
            </a:r>
            <a:endParaRPr b="1" sz="4400">
              <a:solidFill>
                <a:srgbClr val="0091EA"/>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6"/>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6"/>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36" name="Google Shape;136;p16"/>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37" name="Google Shape;137;p16"/>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38" name="Google Shape;138;p16"/>
          <p:cNvSpPr txBox="1"/>
          <p:nvPr/>
        </p:nvSpPr>
        <p:spPr>
          <a:xfrm>
            <a:off x="630300" y="541920"/>
            <a:ext cx="7571700" cy="70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0091EA"/>
                </a:solidFill>
                <a:latin typeface="Comfortaa"/>
                <a:ea typeface="Comfortaa"/>
                <a:cs typeface="Comfortaa"/>
                <a:sym typeface="Comfortaa"/>
              </a:rPr>
              <a:t>The problem</a:t>
            </a:r>
            <a:endParaRPr b="1" sz="3000">
              <a:solidFill>
                <a:srgbClr val="0091EA"/>
              </a:solidFill>
              <a:latin typeface="Comfortaa"/>
              <a:ea typeface="Comfortaa"/>
              <a:cs typeface="Comfortaa"/>
              <a:sym typeface="Comfortaa"/>
            </a:endParaRPr>
          </a:p>
        </p:txBody>
      </p:sp>
      <p:sp>
        <p:nvSpPr>
          <p:cNvPr id="139" name="Google Shape;139;p16"/>
          <p:cNvSpPr txBox="1"/>
          <p:nvPr/>
        </p:nvSpPr>
        <p:spPr>
          <a:xfrm>
            <a:off x="786150" y="1773663"/>
            <a:ext cx="3651000" cy="25674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2300">
                <a:latin typeface="Source Sans Pro"/>
                <a:ea typeface="Source Sans Pro"/>
                <a:cs typeface="Source Sans Pro"/>
                <a:sym typeface="Source Sans Pro"/>
              </a:rPr>
              <a:t>Unauthorized access to a private key can result in significant financial loss.</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spcBef>
                <a:spcPts val="600"/>
              </a:spcBef>
              <a:spcAft>
                <a:spcPts val="0"/>
              </a:spcAft>
              <a:buNone/>
            </a:pPr>
            <a:r>
              <a:t/>
            </a:r>
            <a:endParaRPr sz="2300">
              <a:solidFill>
                <a:srgbClr val="263238"/>
              </a:solidFill>
              <a:latin typeface="Source Sans Pro"/>
              <a:ea typeface="Source Sans Pro"/>
              <a:cs typeface="Source Sans Pro"/>
              <a:sym typeface="Source Sans Pro"/>
            </a:endParaRPr>
          </a:p>
        </p:txBody>
      </p:sp>
      <p:pic>
        <p:nvPicPr>
          <p:cNvPr id="140" name="Google Shape;140;p16"/>
          <p:cNvPicPr preferRelativeResize="0"/>
          <p:nvPr/>
        </p:nvPicPr>
        <p:blipFill>
          <a:blip r:embed="rId3">
            <a:alphaModFix/>
          </a:blip>
          <a:stretch>
            <a:fillRect/>
          </a:stretch>
        </p:blipFill>
        <p:spPr>
          <a:xfrm>
            <a:off x="5010088" y="1890200"/>
            <a:ext cx="2334324" cy="2334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17"/>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2</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Introduction</a:t>
            </a:r>
            <a:endParaRPr b="1" sz="4400">
              <a:solidFill>
                <a:srgbClr val="0091EA"/>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18"/>
          <p:cNvSpPr txBox="1"/>
          <p:nvPr/>
        </p:nvSpPr>
        <p:spPr>
          <a:xfrm>
            <a:off x="367175" y="615500"/>
            <a:ext cx="5052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Introduction</a:t>
            </a:r>
            <a:endParaRPr b="1" sz="4000">
              <a:solidFill>
                <a:srgbClr val="336E94"/>
              </a:solidFill>
              <a:latin typeface="Comfortaa"/>
              <a:ea typeface="Comfortaa"/>
              <a:cs typeface="Comfortaa"/>
              <a:sym typeface="Comfortaa"/>
            </a:endParaRPr>
          </a:p>
        </p:txBody>
      </p:sp>
      <p:sp>
        <p:nvSpPr>
          <p:cNvPr id="153" name="Google Shape;153;p18"/>
          <p:cNvSpPr txBox="1"/>
          <p:nvPr/>
        </p:nvSpPr>
        <p:spPr>
          <a:xfrm>
            <a:off x="824686" y="1533150"/>
            <a:ext cx="5523600" cy="26244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0091EA"/>
              </a:buClr>
              <a:buSzPts val="2800"/>
              <a:buFont typeface="Comfortaa"/>
              <a:buChar char="◎"/>
            </a:pPr>
            <a:r>
              <a:rPr b="1" lang="en" sz="2800">
                <a:solidFill>
                  <a:srgbClr val="0091EA"/>
                </a:solidFill>
                <a:latin typeface="Comfortaa"/>
                <a:ea typeface="Comfortaa"/>
                <a:cs typeface="Comfortaa"/>
                <a:sym typeface="Comfortaa"/>
              </a:rPr>
              <a:t>Cryptocurrency </a:t>
            </a:r>
            <a:endParaRPr b="1" sz="2800">
              <a:solidFill>
                <a:srgbClr val="0091EA"/>
              </a:solidFill>
              <a:latin typeface="Comfortaa"/>
              <a:ea typeface="Comfortaa"/>
              <a:cs typeface="Comfortaa"/>
              <a:sym typeface="Comfortaa"/>
            </a:endParaRPr>
          </a:p>
          <a:p>
            <a:pPr indent="0" lvl="0" marL="0" rtl="0" algn="l">
              <a:lnSpc>
                <a:spcPct val="115000"/>
              </a:lnSpc>
              <a:spcBef>
                <a:spcPts val="0"/>
              </a:spcBef>
              <a:spcAft>
                <a:spcPts val="0"/>
              </a:spcAft>
              <a:buNone/>
            </a:pPr>
            <a:r>
              <a:rPr lang="en" sz="1900">
                <a:solidFill>
                  <a:srgbClr val="191919"/>
                </a:solidFill>
                <a:latin typeface="Source Sans Pro"/>
                <a:ea typeface="Source Sans Pro"/>
                <a:cs typeface="Source Sans Pro"/>
                <a:sym typeface="Source Sans Pro"/>
              </a:rPr>
              <a:t> virtual currency that uses cryptography for security.</a:t>
            </a:r>
            <a:endParaRPr sz="1900">
              <a:solidFill>
                <a:srgbClr val="191919"/>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900">
              <a:solidFill>
                <a:srgbClr val="191919"/>
              </a:solidFill>
              <a:latin typeface="Source Sans Pro"/>
              <a:ea typeface="Source Sans Pro"/>
              <a:cs typeface="Source Sans Pro"/>
              <a:sym typeface="Source Sans Pro"/>
            </a:endParaRPr>
          </a:p>
          <a:p>
            <a:pPr indent="-406400" lvl="0" marL="457200" rtl="0" algn="l">
              <a:lnSpc>
                <a:spcPct val="150000"/>
              </a:lnSpc>
              <a:spcBef>
                <a:spcPts val="0"/>
              </a:spcBef>
              <a:spcAft>
                <a:spcPts val="0"/>
              </a:spcAft>
              <a:buClr>
                <a:srgbClr val="0091EA"/>
              </a:buClr>
              <a:buSzPts val="2800"/>
              <a:buFont typeface="Comfortaa"/>
              <a:buChar char="◎"/>
            </a:pPr>
            <a:r>
              <a:rPr b="1" lang="en" sz="2800">
                <a:solidFill>
                  <a:srgbClr val="0091EA"/>
                </a:solidFill>
                <a:latin typeface="Comfortaa"/>
                <a:ea typeface="Comfortaa"/>
                <a:cs typeface="Comfortaa"/>
                <a:sym typeface="Comfortaa"/>
              </a:rPr>
              <a:t>Blockchain</a:t>
            </a:r>
            <a:endParaRPr b="1" sz="2800">
              <a:solidFill>
                <a:srgbClr val="0091EA"/>
              </a:solidFill>
              <a:latin typeface="Comfortaa"/>
              <a:ea typeface="Comfortaa"/>
              <a:cs typeface="Comfortaa"/>
              <a:sym typeface="Comfortaa"/>
            </a:endParaRPr>
          </a:p>
          <a:p>
            <a:pPr indent="0" lvl="0" marL="0" rtl="0" algn="l">
              <a:lnSpc>
                <a:spcPct val="150000"/>
              </a:lnSpc>
              <a:spcBef>
                <a:spcPts val="0"/>
              </a:spcBef>
              <a:spcAft>
                <a:spcPts val="0"/>
              </a:spcAft>
              <a:buNone/>
            </a:pPr>
            <a:r>
              <a:rPr lang="en" sz="1900">
                <a:solidFill>
                  <a:srgbClr val="191919"/>
                </a:solidFill>
                <a:latin typeface="Source Sans Pro"/>
                <a:ea typeface="Source Sans Pro"/>
                <a:cs typeface="Source Sans Pro"/>
                <a:sym typeface="Source Sans Pro"/>
              </a:rPr>
              <a:t>digital ledger of transactions</a:t>
            </a:r>
            <a:endParaRPr sz="1900">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800">
              <a:latin typeface="Source Sans Pro"/>
              <a:ea typeface="Source Sans Pro"/>
              <a:cs typeface="Source Sans Pro"/>
              <a:sym typeface="Source Sans Pro"/>
            </a:endParaRPr>
          </a:p>
        </p:txBody>
      </p:sp>
      <p:sp>
        <p:nvSpPr>
          <p:cNvPr id="154" name="Google Shape;154;p18"/>
          <p:cNvSpPr/>
          <p:nvPr/>
        </p:nvSpPr>
        <p:spPr>
          <a:xfrm>
            <a:off x="6616400" y="2294729"/>
            <a:ext cx="1479600" cy="1446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8"/>
          <p:cNvCxnSpPr/>
          <p:nvPr/>
        </p:nvCxnSpPr>
        <p:spPr>
          <a:xfrm rot="10800000">
            <a:off x="6967000" y="615500"/>
            <a:ext cx="117000" cy="1722600"/>
          </a:xfrm>
          <a:prstGeom prst="straightConnector1">
            <a:avLst/>
          </a:prstGeom>
          <a:noFill/>
          <a:ln cap="flat" cmpd="sng" w="9525">
            <a:solidFill>
              <a:srgbClr val="CFD8DC"/>
            </a:solidFill>
            <a:prstDash val="solid"/>
            <a:round/>
            <a:headEnd len="med" w="med" type="none"/>
            <a:tailEnd len="med" w="med" type="none"/>
          </a:ln>
        </p:spPr>
      </p:cxnSp>
      <p:cxnSp>
        <p:nvCxnSpPr>
          <p:cNvPr id="156" name="Google Shape;156;p18"/>
          <p:cNvCxnSpPr/>
          <p:nvPr/>
        </p:nvCxnSpPr>
        <p:spPr>
          <a:xfrm flipH="1" rot="10800000">
            <a:off x="7964625" y="1566300"/>
            <a:ext cx="561000" cy="990000"/>
          </a:xfrm>
          <a:prstGeom prst="straightConnector1">
            <a:avLst/>
          </a:prstGeom>
          <a:noFill/>
          <a:ln cap="flat" cmpd="sng" w="9525">
            <a:solidFill>
              <a:srgbClr val="CFD8DC"/>
            </a:solidFill>
            <a:prstDash val="solid"/>
            <a:round/>
            <a:headEnd len="med" w="med" type="none"/>
            <a:tailEnd len="med" w="med" type="none"/>
          </a:ln>
        </p:spPr>
      </p:cxnSp>
      <p:cxnSp>
        <p:nvCxnSpPr>
          <p:cNvPr id="157" name="Google Shape;157;p18"/>
          <p:cNvCxnSpPr/>
          <p:nvPr/>
        </p:nvCxnSpPr>
        <p:spPr>
          <a:xfrm flipH="1" rot="10800000">
            <a:off x="7637300" y="1294100"/>
            <a:ext cx="117000" cy="1051800"/>
          </a:xfrm>
          <a:prstGeom prst="straightConnector1">
            <a:avLst/>
          </a:prstGeom>
          <a:noFill/>
          <a:ln cap="flat" cmpd="sng" w="9525">
            <a:solidFill>
              <a:srgbClr val="CFD8DC"/>
            </a:solidFill>
            <a:prstDash val="solid"/>
            <a:round/>
            <a:headEnd len="med" w="med" type="none"/>
            <a:tailEnd len="med" w="med" type="none"/>
          </a:ln>
        </p:spPr>
      </p:cxnSp>
      <p:pic>
        <p:nvPicPr>
          <p:cNvPr id="158" name="Google Shape;158;p18"/>
          <p:cNvPicPr preferRelativeResize="0"/>
          <p:nvPr/>
        </p:nvPicPr>
        <p:blipFill>
          <a:blip r:embed="rId3">
            <a:alphaModFix/>
          </a:blip>
          <a:stretch>
            <a:fillRect/>
          </a:stretch>
        </p:blipFill>
        <p:spPr>
          <a:xfrm>
            <a:off x="6840532" y="2495080"/>
            <a:ext cx="1031342" cy="10452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19"/>
          <p:cNvPicPr preferRelativeResize="0"/>
          <p:nvPr/>
        </p:nvPicPr>
        <p:blipFill>
          <a:blip r:embed="rId3">
            <a:alphaModFix/>
          </a:blip>
          <a:stretch>
            <a:fillRect/>
          </a:stretch>
        </p:blipFill>
        <p:spPr>
          <a:xfrm>
            <a:off x="861575" y="864625"/>
            <a:ext cx="6721175" cy="33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0"/>
          <p:cNvSpPr/>
          <p:nvPr/>
        </p:nvSpPr>
        <p:spPr>
          <a:xfrm>
            <a:off x="6624200" y="2271204"/>
            <a:ext cx="1479600" cy="1446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0"/>
          <p:cNvCxnSpPr/>
          <p:nvPr/>
        </p:nvCxnSpPr>
        <p:spPr>
          <a:xfrm rot="10800000">
            <a:off x="6951400" y="592275"/>
            <a:ext cx="140400" cy="1722300"/>
          </a:xfrm>
          <a:prstGeom prst="straightConnector1">
            <a:avLst/>
          </a:prstGeom>
          <a:noFill/>
          <a:ln cap="flat" cmpd="sng" w="9525">
            <a:solidFill>
              <a:srgbClr val="CFD8DC"/>
            </a:solidFill>
            <a:prstDash val="solid"/>
            <a:round/>
            <a:headEnd len="med" w="med" type="none"/>
            <a:tailEnd len="med" w="med" type="none"/>
          </a:ln>
        </p:spPr>
      </p:cxnSp>
      <p:cxnSp>
        <p:nvCxnSpPr>
          <p:cNvPr id="172" name="Google Shape;172;p20"/>
          <p:cNvCxnSpPr/>
          <p:nvPr/>
        </p:nvCxnSpPr>
        <p:spPr>
          <a:xfrm flipH="1" rot="10800000">
            <a:off x="7972425" y="1542775"/>
            <a:ext cx="561000" cy="990000"/>
          </a:xfrm>
          <a:prstGeom prst="straightConnector1">
            <a:avLst/>
          </a:prstGeom>
          <a:noFill/>
          <a:ln cap="flat" cmpd="sng" w="9525">
            <a:solidFill>
              <a:srgbClr val="CFD8DC"/>
            </a:solidFill>
            <a:prstDash val="solid"/>
            <a:round/>
            <a:headEnd len="med" w="med" type="none"/>
            <a:tailEnd len="med" w="med" type="none"/>
          </a:ln>
        </p:spPr>
      </p:cxnSp>
      <p:cxnSp>
        <p:nvCxnSpPr>
          <p:cNvPr id="173" name="Google Shape;173;p20"/>
          <p:cNvCxnSpPr/>
          <p:nvPr/>
        </p:nvCxnSpPr>
        <p:spPr>
          <a:xfrm flipH="1" rot="10800000">
            <a:off x="7645100" y="1270575"/>
            <a:ext cx="117000" cy="1051800"/>
          </a:xfrm>
          <a:prstGeom prst="straightConnector1">
            <a:avLst/>
          </a:prstGeom>
          <a:noFill/>
          <a:ln cap="flat" cmpd="sng" w="9525">
            <a:solidFill>
              <a:srgbClr val="CFD8DC"/>
            </a:solidFill>
            <a:prstDash val="solid"/>
            <a:round/>
            <a:headEnd len="med" w="med" type="none"/>
            <a:tailEnd len="med" w="med" type="none"/>
          </a:ln>
        </p:spPr>
      </p:cxnSp>
      <p:sp>
        <p:nvSpPr>
          <p:cNvPr id="174" name="Google Shape;174;p20"/>
          <p:cNvSpPr txBox="1"/>
          <p:nvPr/>
        </p:nvSpPr>
        <p:spPr>
          <a:xfrm>
            <a:off x="367175" y="615500"/>
            <a:ext cx="5286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Introduction</a:t>
            </a:r>
            <a:endParaRPr b="1" sz="4000">
              <a:solidFill>
                <a:srgbClr val="336E94"/>
              </a:solidFill>
              <a:latin typeface="Comfortaa"/>
              <a:ea typeface="Comfortaa"/>
              <a:cs typeface="Comfortaa"/>
              <a:sym typeface="Comfortaa"/>
            </a:endParaRPr>
          </a:p>
        </p:txBody>
      </p:sp>
      <p:sp>
        <p:nvSpPr>
          <p:cNvPr id="175" name="Google Shape;175;p20"/>
          <p:cNvSpPr txBox="1"/>
          <p:nvPr/>
        </p:nvSpPr>
        <p:spPr>
          <a:xfrm>
            <a:off x="824675" y="1533150"/>
            <a:ext cx="5830800" cy="26244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accent1"/>
              </a:buClr>
              <a:buSzPts val="2800"/>
              <a:buFont typeface="Source Sans Pro"/>
              <a:buChar char="◎"/>
            </a:pPr>
            <a:r>
              <a:rPr lang="en" sz="2800">
                <a:solidFill>
                  <a:schemeClr val="accent1"/>
                </a:solidFill>
                <a:latin typeface="Source Sans Pro"/>
                <a:ea typeface="Source Sans Pro"/>
                <a:cs typeface="Source Sans Pro"/>
                <a:sym typeface="Source Sans Pro"/>
              </a:rPr>
              <a:t>Transaction</a:t>
            </a:r>
            <a:endParaRPr sz="2800">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1900">
                <a:latin typeface="Source Sans Pro"/>
                <a:ea typeface="Source Sans Pro"/>
                <a:cs typeface="Source Sans Pro"/>
                <a:sym typeface="Source Sans Pro"/>
              </a:rPr>
              <a:t>digital record of an action that is recorded on the blockchain network.</a:t>
            </a:r>
            <a:endParaRPr sz="2800">
              <a:solidFill>
                <a:srgbClr val="0091EA"/>
              </a:solidFill>
              <a:latin typeface="Source Sans Pro"/>
              <a:ea typeface="Source Sans Pro"/>
              <a:cs typeface="Source Sans Pro"/>
              <a:sym typeface="Source Sans Pro"/>
            </a:endParaRPr>
          </a:p>
          <a:p>
            <a:pPr indent="-406400" lvl="0" marL="457200" rtl="0" algn="l">
              <a:lnSpc>
                <a:spcPct val="150000"/>
              </a:lnSpc>
              <a:spcBef>
                <a:spcPts val="0"/>
              </a:spcBef>
              <a:spcAft>
                <a:spcPts val="0"/>
              </a:spcAft>
              <a:buClr>
                <a:srgbClr val="0091EA"/>
              </a:buClr>
              <a:buSzPts val="2800"/>
              <a:buFont typeface="Source Sans Pro"/>
              <a:buChar char="◎"/>
            </a:pPr>
            <a:r>
              <a:rPr lang="en" sz="2800">
                <a:solidFill>
                  <a:srgbClr val="0091EA"/>
                </a:solidFill>
                <a:latin typeface="Source Sans Pro"/>
                <a:ea typeface="Source Sans Pro"/>
                <a:cs typeface="Source Sans Pro"/>
                <a:sym typeface="Source Sans Pro"/>
              </a:rPr>
              <a:t>Private and Public Key</a:t>
            </a:r>
            <a:endParaRPr sz="2800">
              <a:solidFill>
                <a:srgbClr val="0091EA"/>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900">
                <a:latin typeface="Source Sans Pro"/>
                <a:ea typeface="Source Sans Pro"/>
                <a:cs typeface="Source Sans Pro"/>
                <a:sym typeface="Source Sans Pro"/>
              </a:rPr>
              <a:t>pair of keys that are used to encrypt and decrypt data. </a:t>
            </a:r>
            <a:endParaRPr sz="2800">
              <a:latin typeface="Source Sans Pro"/>
              <a:ea typeface="Source Sans Pro"/>
              <a:cs typeface="Source Sans Pro"/>
              <a:sym typeface="Source Sans Pro"/>
            </a:endParaRPr>
          </a:p>
        </p:txBody>
      </p:sp>
      <p:pic>
        <p:nvPicPr>
          <p:cNvPr id="176" name="Google Shape;176;p20"/>
          <p:cNvPicPr preferRelativeResize="0"/>
          <p:nvPr/>
        </p:nvPicPr>
        <p:blipFill>
          <a:blip r:embed="rId3">
            <a:alphaModFix/>
          </a:blip>
          <a:stretch>
            <a:fillRect/>
          </a:stretch>
        </p:blipFill>
        <p:spPr>
          <a:xfrm>
            <a:off x="6864450" y="2494650"/>
            <a:ext cx="999100" cy="99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