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Ubuntu"/>
      <p:regular r:id="rId33"/>
      <p:bold r:id="rId34"/>
      <p:italic r:id="rId35"/>
      <p:boldItalic r:id="rId36"/>
    </p:embeddedFont>
    <p:embeddedFont>
      <p:font typeface="Roboto"/>
      <p:regular r:id="rId37"/>
      <p:bold r:id="rId38"/>
      <p:italic r:id="rId39"/>
      <p:boldItalic r:id="rId40"/>
    </p:embeddedFont>
    <p:embeddedFont>
      <p:font typeface="Concert One"/>
      <p:regular r:id="rId41"/>
    </p:embeddedFont>
    <p:embeddedFont>
      <p:font typeface="Anaheim"/>
      <p:regular r:id="rId42"/>
    </p:embeddedFont>
    <p:embeddedFont>
      <p:font typeface="Comforta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F01224-4BAE-4D24-8FB7-509ACAAA0E32}">
  <a:tblStyle styleId="{71F01224-4BAE-4D24-8FB7-509ACAAA0E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472A4A-9DBE-4B70-87FF-5DBCA408FAA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Anaheim-regular.fntdata"/><Relationship Id="rId41" Type="http://schemas.openxmlformats.org/officeDocument/2006/relationships/font" Target="fonts/ConcertOne-regular.fntdata"/><Relationship Id="rId22" Type="http://schemas.openxmlformats.org/officeDocument/2006/relationships/slide" Target="slides/slide17.xml"/><Relationship Id="rId44" Type="http://schemas.openxmlformats.org/officeDocument/2006/relationships/font" Target="fonts/Comfortaa-bold.fntdata"/><Relationship Id="rId21" Type="http://schemas.openxmlformats.org/officeDocument/2006/relationships/slide" Target="slides/slide16.xml"/><Relationship Id="rId43" Type="http://schemas.openxmlformats.org/officeDocument/2006/relationships/font" Target="fonts/Comfortaa-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Ubuntu-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Ubuntu-italic.fntdata"/><Relationship Id="rId12" Type="http://schemas.openxmlformats.org/officeDocument/2006/relationships/slide" Target="slides/slide7.xml"/><Relationship Id="rId34" Type="http://schemas.openxmlformats.org/officeDocument/2006/relationships/font" Target="fonts/Ubuntu-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Ubuntu-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intelegraph.com/news/coincheck-stolen-534-mln-nem-were-stored-on-low-security-hot-wallet" TargetMode="External"/><Relationship Id="rId3" Type="http://schemas.openxmlformats.org/officeDocument/2006/relationships/hyperlink" Target="https://www.theguardian.com/technology/2016/aug/03/bitcoin-stolen-bitfinex-exchange-hong-kong" TargetMode="External"/><Relationship Id="rId4" Type="http://schemas.openxmlformats.org/officeDocument/2006/relationships/hyperlink" Target="https://cointelegraph.com/tags/cryptocurrency-exchang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my name is karin and this is my partner nitzan, and we are going to talk about blockchain private key security.</a:t>
            </a:r>
            <a:br>
              <a:rPr lang="en"/>
            </a:br>
            <a:r>
              <a:rPr lang="en"/>
              <a:t>Our supervisor is mr. alex keselman.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a7df05c17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a7df05c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Source Sans Pro"/>
              <a:buChar char="◎"/>
            </a:pPr>
            <a:r>
              <a:rPr lang="en" sz="1500">
                <a:solidFill>
                  <a:schemeClr val="dk1"/>
                </a:solidFill>
                <a:latin typeface="Roboto"/>
                <a:ea typeface="Roboto"/>
                <a:cs typeface="Roboto"/>
                <a:sym typeface="Roboto"/>
              </a:rPr>
              <a:t>The proposed algorithm addresses these issues by splitting the private key into smaller parts and storing them in blocks, which are then distributed across multiple servers. This approach makes it more difficult for hackers to access and compromise the assets associated with the private key, as they would need to gain access to multiple servers and reassemble the key. Additionally, the algorithm does not require human intervention to access the private key, which eliminates the possibility of delays and errors caused by human intervention.</a:t>
            </a:r>
            <a:endParaRPr sz="1500">
              <a:solidFill>
                <a:schemeClr val="dk1"/>
              </a:solidFill>
              <a:latin typeface="Source Sans Pro"/>
              <a:ea typeface="Source Sans Pro"/>
              <a:cs typeface="Source Sans Pro"/>
              <a:sym typeface="Source Sans Pro"/>
            </a:endParaRPr>
          </a:p>
          <a:p>
            <a:pPr indent="-361950" lvl="0" marL="457200" rtl="0" algn="l">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private key is a string of 64 characters length, 256 bits.</a:t>
            </a:r>
            <a:endParaRPr sz="2100">
              <a:solidFill>
                <a:schemeClr val="dk1"/>
              </a:solidFill>
              <a:latin typeface="Source Sans Pro"/>
              <a:ea typeface="Source Sans Pro"/>
              <a:cs typeface="Source Sans Pro"/>
              <a:sym typeface="Source Sans Pro"/>
            </a:endParaRPr>
          </a:p>
          <a:p>
            <a:pPr indent="-361950" lvl="0" marL="457200" rtl="0" algn="l">
              <a:lnSpc>
                <a:spcPct val="150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private key is divided into 16 smaller parts of 4-character, which are stored in 8-character blocks and distributed across 16 servers.</a:t>
            </a:r>
            <a:r>
              <a:rPr lang="en" sz="2100">
                <a:solidFill>
                  <a:srgbClr val="263238"/>
                </a:solidFill>
                <a:latin typeface="Source Sans Pro"/>
                <a:ea typeface="Source Sans Pro"/>
                <a:cs typeface="Source Sans Pro"/>
                <a:sym typeface="Source Sans Pro"/>
              </a:rPr>
              <a:t>ensuring that each char of the private key is stored twice in two different servers.</a:t>
            </a:r>
            <a:endParaRPr sz="2100">
              <a:solidFill>
                <a:srgbClr val="263238"/>
              </a:solidFill>
              <a:latin typeface="Source Sans Pro"/>
              <a:ea typeface="Source Sans Pro"/>
              <a:cs typeface="Source Sans Pro"/>
              <a:sym typeface="Source Sans Pro"/>
            </a:endParaRPr>
          </a:p>
          <a:p>
            <a:pPr indent="-361950" lvl="0" marL="457200" rtl="0" algn="l">
              <a:spcBef>
                <a:spcPts val="0"/>
              </a:spcBef>
              <a:spcAft>
                <a:spcPts val="0"/>
              </a:spcAft>
              <a:buClr>
                <a:schemeClr val="dk1"/>
              </a:buClr>
              <a:buSzPts val="2100"/>
              <a:buFont typeface="Source Sans Pro"/>
              <a:buChar char="◎"/>
            </a:pPr>
            <a:r>
              <a:rPr lang="en" sz="1500">
                <a:solidFill>
                  <a:schemeClr val="dk1"/>
                </a:solidFill>
                <a:latin typeface="Source Sans Pro"/>
                <a:ea typeface="Source Sans Pro"/>
                <a:cs typeface="Source Sans Pro"/>
                <a:sym typeface="Source Sans Pro"/>
              </a:rPr>
              <a:t>adding an extra layer of security. This process ensures that in case of a server failure, the private key can still be accessed and providing an added layer of security against hacking.</a:t>
            </a:r>
            <a:endParaRPr sz="1500">
              <a:solidFill>
                <a:schemeClr val="dk1"/>
              </a:solidFill>
              <a:latin typeface="Source Sans Pro"/>
              <a:ea typeface="Source Sans Pro"/>
              <a:cs typeface="Source Sans Pro"/>
              <a:sym typeface="Source Sans Pro"/>
            </a:endParaRPr>
          </a:p>
          <a:p>
            <a:pPr indent="-361950" lvl="0" marL="457200" rtl="0" algn="l">
              <a:spcBef>
                <a:spcPts val="0"/>
              </a:spcBef>
              <a:spcAft>
                <a:spcPts val="0"/>
              </a:spcAft>
              <a:buClr>
                <a:schemeClr val="dk1"/>
              </a:buClr>
              <a:buSzPts val="2100"/>
              <a:buFont typeface="Source Sans Pro"/>
              <a:buChar char="◎"/>
            </a:pPr>
            <a:r>
              <a:rPr lang="en" sz="1500">
                <a:solidFill>
                  <a:schemeClr val="dk1"/>
                </a:solidFill>
                <a:latin typeface="Source Sans Pro"/>
                <a:ea typeface="Source Sans Pro"/>
                <a:cs typeface="Source Sans Pro"/>
                <a:sym typeface="Source Sans Pro"/>
              </a:rPr>
              <a:t>In the event of server malfunction, the system has been engineered to maintain functionality through the implementation of redundancy, wherein each character is replicated and stored on two separate servers.</a:t>
            </a:r>
            <a:endParaRPr sz="1500">
              <a:solidFill>
                <a:schemeClr val="dk1"/>
              </a:solidFill>
              <a:latin typeface="Source Sans Pro"/>
              <a:ea typeface="Source Sans Pro"/>
              <a:cs typeface="Source Sans Pro"/>
              <a:sym typeface="Source Sans Pro"/>
            </a:endParaRPr>
          </a:p>
          <a:p>
            <a:pPr indent="0" lvl="0" marL="457200" rtl="0" algn="l">
              <a:lnSpc>
                <a:spcPct val="15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a7df05c1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a7df05c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100">
                <a:solidFill>
                  <a:schemeClr val="dk1"/>
                </a:solidFill>
                <a:latin typeface="Source Sans Pro"/>
                <a:ea typeface="Source Sans Pro"/>
                <a:cs typeface="Source Sans Pro"/>
                <a:sym typeface="Source Sans Pro"/>
              </a:rPr>
              <a:t>We encrypt each block before we sent it to a server.</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 sz="2100">
                <a:solidFill>
                  <a:schemeClr val="dk1"/>
                </a:solidFill>
                <a:latin typeface="Source Sans Pro"/>
                <a:ea typeface="Source Sans Pro"/>
                <a:cs typeface="Source Sans Pro"/>
                <a:sym typeface="Source Sans Pro"/>
              </a:rPr>
              <a:t> The AES-256-CBC algorithm is selected for encryption in order to provide robust security measures. it is widely regarded as a highly secure symmetric encryption algorithm, utilizing a large 256-bit key that renders brute-force attacks computationally infeasible. Its compatibility with various cryptographic libraries and frameworks ensures widespread applicability across different systems and platforms. The adoption of CBC mode enhances security by incorporating a chaining mechanism that prevents patterns in the plaintext from being revealed in the ciphertext, thereby safeguarding against specific types of attacks. Moreover, AES-256 is recommended by industry standards organizations like NIST, reinforcing its credibility and ensuring adherence to established security practices. By employing AES-256-CBC encryption, the system guarantees the confidentiality and integrity of the transmitted partitions, bolstering overall security measures.</a:t>
            </a:r>
            <a:endParaRPr sz="2100">
              <a:solidFill>
                <a:schemeClr val="dk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da7c0899c4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da7c0899c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This is an example of how our algorithm works. </a:t>
            </a:r>
            <a:endParaRPr sz="15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We can see that the private key that is a 64 characters string, is </a:t>
            </a:r>
            <a:r>
              <a:rPr lang="en" sz="1500">
                <a:solidFill>
                  <a:schemeClr val="dk1"/>
                </a:solidFill>
                <a:latin typeface="Roboto"/>
                <a:ea typeface="Roboto"/>
                <a:cs typeface="Roboto"/>
                <a:sym typeface="Roboto"/>
              </a:rPr>
              <a:t>divided</a:t>
            </a:r>
            <a:r>
              <a:rPr lang="en" sz="1500">
                <a:solidFill>
                  <a:schemeClr val="dk1"/>
                </a:solidFill>
                <a:latin typeface="Roboto"/>
                <a:ea typeface="Roboto"/>
                <a:cs typeface="Roboto"/>
                <a:sym typeface="Roboto"/>
              </a:rPr>
              <a:t> to small parts that contains 4 characters, each. </a:t>
            </a:r>
            <a:endParaRPr sz="15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Each part is saved in 2 different blocks, and each block is saved in a different server.</a:t>
            </a:r>
            <a:endParaRPr sz="15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In total each character is saved in 2 different servers, so our </a:t>
            </a:r>
            <a:r>
              <a:rPr lang="en" sz="1500">
                <a:solidFill>
                  <a:schemeClr val="dk1"/>
                </a:solidFill>
                <a:latin typeface="Roboto"/>
                <a:ea typeface="Roboto"/>
                <a:cs typeface="Roboto"/>
                <a:sym typeface="Roboto"/>
              </a:rPr>
              <a:t>algorithm can handle if there is a problem in one of the servers. </a:t>
            </a:r>
            <a:endParaRPr sz="15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500">
                <a:solidFill>
                  <a:schemeClr val="dk1"/>
                </a:solidFill>
                <a:latin typeface="Roboto"/>
                <a:ea typeface="Roboto"/>
                <a:cs typeface="Roboto"/>
                <a:sym typeface="Roboto"/>
              </a:rPr>
              <a:t>We can see that each part is saved in 2 following blocks, while last block contains the first part and the last part of the private key.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a6a21e7bc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a6a21e7b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da7c0899c4_0_3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da7c0899c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This is an architecture diagram of our system. The client size is </a:t>
            </a:r>
            <a:r>
              <a:rPr lang="en" sz="1500">
                <a:solidFill>
                  <a:schemeClr val="dk1"/>
                </a:solidFill>
                <a:latin typeface="Roboto"/>
                <a:ea typeface="Roboto"/>
                <a:cs typeface="Roboto"/>
                <a:sym typeface="Roboto"/>
              </a:rPr>
              <a:t>implemented</a:t>
            </a:r>
            <a:r>
              <a:rPr lang="en" sz="1500">
                <a:solidFill>
                  <a:schemeClr val="dk1"/>
                </a:solidFill>
                <a:latin typeface="Roboto"/>
                <a:ea typeface="Roboto"/>
                <a:cs typeface="Roboto"/>
                <a:sym typeface="Roboto"/>
              </a:rPr>
              <a:t> with js and contains 3 main </a:t>
            </a:r>
            <a:r>
              <a:rPr lang="en" sz="1500">
                <a:solidFill>
                  <a:schemeClr val="dk1"/>
                </a:solidFill>
                <a:latin typeface="Roboto"/>
                <a:ea typeface="Roboto"/>
                <a:cs typeface="Roboto"/>
                <a:sym typeface="Roboto"/>
              </a:rPr>
              <a:t>operations</a:t>
            </a:r>
            <a:r>
              <a:rPr lang="en" sz="1500">
                <a:solidFill>
                  <a:schemeClr val="dk1"/>
                </a:solidFill>
                <a:latin typeface="Roboto"/>
                <a:ea typeface="Roboto"/>
                <a:cs typeface="Roboto"/>
                <a:sym typeface="Roboto"/>
              </a:rPr>
              <a:t>. The first one is insert pk. The user insert his own pk of </a:t>
            </a:r>
            <a:r>
              <a:rPr lang="en" sz="1500">
                <a:solidFill>
                  <a:schemeClr val="dk1"/>
                </a:solidFill>
                <a:latin typeface="Roboto"/>
                <a:ea typeface="Roboto"/>
                <a:cs typeface="Roboto"/>
                <a:sym typeface="Roboto"/>
              </a:rPr>
              <a:t>account</a:t>
            </a:r>
            <a:r>
              <a:rPr lang="en" sz="1500">
                <a:solidFill>
                  <a:schemeClr val="dk1"/>
                </a:solidFill>
                <a:latin typeface="Roboto"/>
                <a:ea typeface="Roboto"/>
                <a:cs typeface="Roboto"/>
                <a:sym typeface="Roboto"/>
              </a:rPr>
              <a:t> and the system stores it </a:t>
            </a:r>
            <a:r>
              <a:rPr lang="en" sz="1500">
                <a:solidFill>
                  <a:schemeClr val="dk1"/>
                </a:solidFill>
                <a:latin typeface="Roboto"/>
                <a:ea typeface="Roboto"/>
                <a:cs typeface="Roboto"/>
                <a:sym typeface="Roboto"/>
              </a:rPr>
              <a:t>according</a:t>
            </a:r>
            <a:r>
              <a:rPr lang="en" sz="1500">
                <a:solidFill>
                  <a:schemeClr val="dk1"/>
                </a:solidFill>
                <a:latin typeface="Roboto"/>
                <a:ea typeface="Roboto"/>
                <a:cs typeface="Roboto"/>
                <a:sym typeface="Roboto"/>
              </a:rPr>
              <a:t> to the algorithm that explained. The second </a:t>
            </a:r>
            <a:r>
              <a:rPr lang="en" sz="1500">
                <a:solidFill>
                  <a:schemeClr val="dk1"/>
                </a:solidFill>
                <a:latin typeface="Roboto"/>
                <a:ea typeface="Roboto"/>
                <a:cs typeface="Roboto"/>
                <a:sym typeface="Roboto"/>
              </a:rPr>
              <a:t>operation</a:t>
            </a:r>
            <a:r>
              <a:rPr lang="en" sz="1500">
                <a:solidFill>
                  <a:schemeClr val="dk1"/>
                </a:solidFill>
                <a:latin typeface="Roboto"/>
                <a:ea typeface="Roboto"/>
                <a:cs typeface="Roboto"/>
                <a:sym typeface="Roboto"/>
              </a:rPr>
              <a:t> in get balance, the user can </a:t>
            </a:r>
            <a:r>
              <a:rPr lang="en" sz="1500">
                <a:solidFill>
                  <a:schemeClr val="dk1"/>
                </a:solidFill>
                <a:latin typeface="Roboto"/>
                <a:ea typeface="Roboto"/>
                <a:cs typeface="Roboto"/>
                <a:sym typeface="Roboto"/>
              </a:rPr>
              <a:t>checkout</a:t>
            </a:r>
            <a:r>
              <a:rPr lang="en" sz="1500">
                <a:solidFill>
                  <a:schemeClr val="dk1"/>
                </a:solidFill>
                <a:latin typeface="Roboto"/>
                <a:ea typeface="Roboto"/>
                <a:cs typeface="Roboto"/>
                <a:sym typeface="Roboto"/>
              </a:rPr>
              <a:t> his balance anytime by only insert his </a:t>
            </a:r>
            <a:r>
              <a:rPr lang="en" sz="1500">
                <a:solidFill>
                  <a:schemeClr val="dk1"/>
                </a:solidFill>
                <a:latin typeface="Roboto"/>
                <a:ea typeface="Roboto"/>
                <a:cs typeface="Roboto"/>
                <a:sym typeface="Roboto"/>
              </a:rPr>
              <a:t>public</a:t>
            </a:r>
            <a:r>
              <a:rPr lang="en" sz="1500">
                <a:solidFill>
                  <a:schemeClr val="dk1"/>
                </a:solidFill>
                <a:latin typeface="Roboto"/>
                <a:ea typeface="Roboto"/>
                <a:cs typeface="Roboto"/>
                <a:sym typeface="Roboto"/>
              </a:rPr>
              <a:t> key.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And the third operation is make a transaction,the user can perform transactions to any other </a:t>
            </a:r>
            <a:r>
              <a:rPr lang="en" sz="1500">
                <a:solidFill>
                  <a:schemeClr val="dk1"/>
                </a:solidFill>
                <a:latin typeface="Roboto"/>
                <a:ea typeface="Roboto"/>
                <a:cs typeface="Roboto"/>
                <a:sym typeface="Roboto"/>
              </a:rPr>
              <a:t>account</a:t>
            </a:r>
            <a:r>
              <a:rPr lang="en" sz="1500">
                <a:solidFill>
                  <a:schemeClr val="dk1"/>
                </a:solidFill>
                <a:latin typeface="Roboto"/>
                <a:ea typeface="Roboto"/>
                <a:cs typeface="Roboto"/>
                <a:sym typeface="Roboto"/>
              </a:rPr>
              <a:t> by insert his </a:t>
            </a:r>
            <a:r>
              <a:rPr lang="en" sz="1500">
                <a:solidFill>
                  <a:schemeClr val="dk1"/>
                </a:solidFill>
                <a:latin typeface="Roboto"/>
                <a:ea typeface="Roboto"/>
                <a:cs typeface="Roboto"/>
                <a:sym typeface="Roboto"/>
              </a:rPr>
              <a:t>public</a:t>
            </a:r>
            <a:r>
              <a:rPr lang="en" sz="1500">
                <a:solidFill>
                  <a:schemeClr val="dk1"/>
                </a:solidFill>
                <a:latin typeface="Roboto"/>
                <a:ea typeface="Roboto"/>
                <a:cs typeface="Roboto"/>
                <a:sym typeface="Roboto"/>
              </a:rPr>
              <a:t> key, while he has </a:t>
            </a:r>
            <a:r>
              <a:rPr lang="en" sz="1500">
                <a:solidFill>
                  <a:schemeClr val="dk1"/>
                </a:solidFill>
                <a:latin typeface="Roboto"/>
                <a:ea typeface="Roboto"/>
                <a:cs typeface="Roboto"/>
                <a:sym typeface="Roboto"/>
              </a:rPr>
              <a:t>enough</a:t>
            </a:r>
            <a:r>
              <a:rPr lang="en" sz="1500">
                <a:solidFill>
                  <a:schemeClr val="dk1"/>
                </a:solidFill>
                <a:latin typeface="Roboto"/>
                <a:ea typeface="Roboto"/>
                <a:cs typeface="Roboto"/>
                <a:sym typeface="Roboto"/>
              </a:rPr>
              <a:t> in his account.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The system contains the main server, which implemented with js and nodeJS. The server get the pk of the user, </a:t>
            </a:r>
            <a:r>
              <a:rPr lang="en" sz="1500">
                <a:solidFill>
                  <a:schemeClr val="dk1"/>
                </a:solidFill>
                <a:latin typeface="Roboto"/>
                <a:ea typeface="Roboto"/>
                <a:cs typeface="Roboto"/>
                <a:sym typeface="Roboto"/>
              </a:rPr>
              <a:t>divide</a:t>
            </a:r>
            <a:r>
              <a:rPr lang="en" sz="1500">
                <a:solidFill>
                  <a:schemeClr val="dk1"/>
                </a:solidFill>
                <a:latin typeface="Roboto"/>
                <a:ea typeface="Roboto"/>
                <a:cs typeface="Roboto"/>
                <a:sym typeface="Roboto"/>
              </a:rPr>
              <a:t> it encrypt each part and stores it in the validators through udp.</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He als</a:t>
            </a:r>
            <a:r>
              <a:rPr lang="en" sz="1500">
                <a:solidFill>
                  <a:schemeClr val="dk1"/>
                </a:solidFill>
                <a:latin typeface="Roboto"/>
                <a:ea typeface="Roboto"/>
                <a:cs typeface="Roboto"/>
                <a:sym typeface="Roboto"/>
              </a:rPr>
              <a:t>o</a:t>
            </a:r>
            <a:r>
              <a:rPr lang="en" sz="1500">
                <a:solidFill>
                  <a:schemeClr val="dk1"/>
                </a:solidFill>
                <a:latin typeface="Roboto"/>
                <a:ea typeface="Roboto"/>
                <a:cs typeface="Roboto"/>
                <a:sym typeface="Roboto"/>
              </a:rPr>
              <a:t> provide the current balance of the user and make transactions, by using WEB3 - Infura and ethers API </a:t>
            </a:r>
            <a:r>
              <a:rPr lang="en" sz="1500">
                <a:solidFill>
                  <a:schemeClr val="dk1"/>
                </a:solidFill>
                <a:latin typeface="Roboto"/>
                <a:ea typeface="Roboto"/>
                <a:cs typeface="Roboto"/>
                <a:sym typeface="Roboto"/>
              </a:rPr>
              <a:t> in order to communicate with remote ethereum blockchain</a:t>
            </a: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We also use Ganache, which is also a free service that helps us test our system, by providing </a:t>
            </a:r>
            <a:r>
              <a:rPr lang="en" sz="1500">
                <a:solidFill>
                  <a:schemeClr val="dk1"/>
                </a:solidFill>
                <a:latin typeface="Roboto"/>
                <a:ea typeface="Roboto"/>
                <a:cs typeface="Roboto"/>
                <a:sym typeface="Roboto"/>
              </a:rPr>
              <a:t>private</a:t>
            </a:r>
            <a:r>
              <a:rPr lang="en" sz="1500">
                <a:solidFill>
                  <a:schemeClr val="dk1"/>
                </a:solidFill>
                <a:latin typeface="Roboto"/>
                <a:ea typeface="Roboto"/>
                <a:cs typeface="Roboto"/>
                <a:sym typeface="Roboto"/>
              </a:rPr>
              <a:t> and public keys.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To facilitate communication with the storage servers, the primary server will maintain a mapping of the IP addresses of all storage servers using a data structure such as a map.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a8b859505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a8b8595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This is an activity diagram of our system. We can see that we have 3 different component in the system.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In the user interface, </a:t>
            </a:r>
            <a:endParaRPr sz="15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a6a21e7bc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a6a21e7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This is a package </a:t>
            </a:r>
            <a:r>
              <a:rPr lang="en" sz="1500">
                <a:solidFill>
                  <a:schemeClr val="dk1"/>
                </a:solidFill>
                <a:latin typeface="Roboto"/>
                <a:ea typeface="Roboto"/>
                <a:cs typeface="Roboto"/>
                <a:sym typeface="Roboto"/>
              </a:rPr>
              <a:t>diagram, we can see that we have the three operations that the user can perform, that we discussed earlier. </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We have the main server that, in charge of the communication with the different validators. We have crypto functions that include the encryption and decryption of the key parts. The algorithm that include the division and assemble of the pk parts. And the ehthers wallet that include communication with web3.</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 sz="1500">
                <a:solidFill>
                  <a:schemeClr val="dk1"/>
                </a:solidFill>
                <a:latin typeface="Roboto"/>
                <a:ea typeface="Roboto"/>
                <a:cs typeface="Roboto"/>
                <a:sym typeface="Roboto"/>
              </a:rPr>
              <a:t>the validators component contains </a:t>
            </a:r>
            <a:endParaRPr sz="15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da7c0899c4_0_2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da7c0899c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a6a21e7bc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a6a21e7b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a:t>
            </a:r>
            <a:r>
              <a:rPr lang="en" sz="1500"/>
              <a:t>eb 3:</a:t>
            </a:r>
            <a:endParaRPr sz="1500"/>
          </a:p>
          <a:p>
            <a:pPr indent="0" lvl="0" marL="0" rtl="0" algn="l">
              <a:spcBef>
                <a:spcPts val="0"/>
              </a:spcBef>
              <a:spcAft>
                <a:spcPts val="0"/>
              </a:spcAft>
              <a:buNone/>
            </a:pPr>
            <a:r>
              <a:rPr lang="en" sz="1500"/>
              <a:t>Web3 refers to the third version of the web, which aims to create a decentralized and peer-to-peer internet infrastructure. It incorporates blockchain technology and other decentralized technologies to enable the development of applications that are trustless, transparent, and resistant to censorship. Web3 encompasses various technologies such as blockchain, smart contracts, decentralized storage, decentralized identity, and more.</a:t>
            </a:r>
            <a:endParaRPr sz="1500"/>
          </a:p>
          <a:p>
            <a:pPr indent="0" lvl="0" marL="0" rtl="0" algn="l">
              <a:spcBef>
                <a:spcPts val="0"/>
              </a:spcBef>
              <a:spcAft>
                <a:spcPts val="0"/>
              </a:spcAft>
              <a:buNone/>
            </a:pPr>
            <a:r>
              <a:rPr lang="en" sz="1500"/>
              <a:t>We use it in order to perform the get balance and make transaction operations. </a:t>
            </a:r>
            <a:endParaRPr sz="1500"/>
          </a:p>
          <a:p>
            <a:pPr indent="0" lvl="0" marL="0" rtl="0" algn="l">
              <a:spcBef>
                <a:spcPts val="0"/>
              </a:spcBef>
              <a:spcAft>
                <a:spcPts val="0"/>
              </a:spcAft>
              <a:buNone/>
            </a:pPr>
            <a:r>
              <a:rPr lang="en" sz="1500"/>
              <a:t>This technology allows us to communicate with the blockchains node - read and update data threw the services infura and ethers api</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Ganache:</a:t>
            </a:r>
            <a:br>
              <a:rPr lang="en" sz="1500"/>
            </a:br>
            <a:r>
              <a:rPr lang="en" sz="1500"/>
              <a:t>A service that provides a local development environment with a personal blockchain that developers can use for testing and debugging their smart contracts and decentralized applications (dApps) without the need to deploy them on a public network.</a:t>
            </a:r>
            <a:endParaRPr sz="1500"/>
          </a:p>
          <a:p>
            <a:pPr indent="0" lvl="0" marL="0" rtl="0" algn="l">
              <a:spcBef>
                <a:spcPts val="0"/>
              </a:spcBef>
              <a:spcAft>
                <a:spcPts val="0"/>
              </a:spcAft>
              <a:buNone/>
            </a:pPr>
            <a:r>
              <a:rPr lang="en" sz="1500"/>
              <a:t>We use it in order to test and debug our system</a:t>
            </a:r>
            <a:endParaRPr sz="1500"/>
          </a:p>
          <a:p>
            <a:pPr indent="0" lvl="0" marL="0" rtl="0" algn="l">
              <a:spcBef>
                <a:spcPts val="0"/>
              </a:spcBef>
              <a:spcAft>
                <a:spcPts val="0"/>
              </a:spcAft>
              <a:buNone/>
            </a:pPr>
            <a:r>
              <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a6a21e7bc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a6a21e7b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a7c0899c4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a7c0899c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a6a21e7bc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a6a21e7b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a6a21e7bc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a6a21e7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a7c0899c4_0_2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da7c0899c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chemeClr val="dk1"/>
                </a:solidFill>
                <a:latin typeface="Source Sans Pro"/>
                <a:ea typeface="Source Sans Pro"/>
                <a:cs typeface="Source Sans Pro"/>
                <a:sym typeface="Source Sans Pro"/>
              </a:rPr>
              <a:t>I will present few of the main </a:t>
            </a:r>
            <a:r>
              <a:rPr lang="en" sz="2100">
                <a:solidFill>
                  <a:schemeClr val="dk1"/>
                </a:solidFill>
                <a:latin typeface="Source Sans Pro"/>
                <a:ea typeface="Source Sans Pro"/>
                <a:cs typeface="Source Sans Pro"/>
                <a:sym typeface="Source Sans Pro"/>
              </a:rPr>
              <a:t>challenges</a:t>
            </a:r>
            <a:r>
              <a:rPr lang="en" sz="2100">
                <a:solidFill>
                  <a:schemeClr val="dk1"/>
                </a:solidFill>
                <a:latin typeface="Source Sans Pro"/>
                <a:ea typeface="Source Sans Pro"/>
                <a:cs typeface="Source Sans Pro"/>
                <a:sym typeface="Source Sans Pro"/>
              </a:rPr>
              <a:t> that we handle while creating the system.</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2100">
                <a:solidFill>
                  <a:schemeClr val="dk1"/>
                </a:solidFill>
                <a:latin typeface="Source Sans Pro"/>
                <a:ea typeface="Source Sans Pro"/>
                <a:cs typeface="Source Sans Pro"/>
                <a:sym typeface="Source Sans Pro"/>
              </a:rPr>
              <a:t>First challenge is component failure. Our algorithm include many validators that stores parts of the pk, so we depend on an external company that gives us service. The pk is at risk of being lost by a fault in one of them.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2100">
                <a:solidFill>
                  <a:schemeClr val="dk1"/>
                </a:solidFill>
                <a:latin typeface="Source Sans Pro"/>
                <a:ea typeface="Source Sans Pro"/>
                <a:cs typeface="Source Sans Pro"/>
                <a:sym typeface="Source Sans Pro"/>
              </a:rPr>
              <a:t>Our algorithm can handle that case , so if case there is a problem of </a:t>
            </a:r>
            <a:r>
              <a:rPr lang="en" sz="2100">
                <a:solidFill>
                  <a:schemeClr val="dk1"/>
                </a:solidFill>
                <a:latin typeface="Source Sans Pro"/>
                <a:ea typeface="Source Sans Pro"/>
                <a:cs typeface="Source Sans Pro"/>
                <a:sym typeface="Source Sans Pro"/>
              </a:rPr>
              <a:t>communicate</a:t>
            </a:r>
            <a:r>
              <a:rPr lang="en" sz="2100">
                <a:solidFill>
                  <a:schemeClr val="dk1"/>
                </a:solidFill>
                <a:latin typeface="Source Sans Pro"/>
                <a:ea typeface="Source Sans Pro"/>
                <a:cs typeface="Source Sans Pro"/>
                <a:sym typeface="Source Sans Pro"/>
              </a:rPr>
              <a:t> one or two of the </a:t>
            </a:r>
            <a:r>
              <a:rPr lang="en" sz="2100">
                <a:solidFill>
                  <a:schemeClr val="dk1"/>
                </a:solidFill>
                <a:latin typeface="Source Sans Pro"/>
                <a:ea typeface="Source Sans Pro"/>
                <a:cs typeface="Source Sans Pro"/>
                <a:sym typeface="Source Sans Pro"/>
              </a:rPr>
              <a:t>validators</a:t>
            </a:r>
            <a:r>
              <a:rPr lang="en" sz="2100">
                <a:solidFill>
                  <a:schemeClr val="dk1"/>
                </a:solidFill>
                <a:latin typeface="Source Sans Pro"/>
                <a:ea typeface="Source Sans Pro"/>
                <a:cs typeface="Source Sans Pro"/>
                <a:sym typeface="Source Sans Pro"/>
              </a:rPr>
              <a:t>, we can </a:t>
            </a:r>
            <a:r>
              <a:rPr lang="en" sz="2100">
                <a:solidFill>
                  <a:schemeClr val="dk1"/>
                </a:solidFill>
                <a:latin typeface="Source Sans Pro"/>
                <a:ea typeface="Source Sans Pro"/>
                <a:cs typeface="Source Sans Pro"/>
                <a:sym typeface="Source Sans Pro"/>
              </a:rPr>
              <a:t>still</a:t>
            </a:r>
            <a:r>
              <a:rPr lang="en" sz="2100">
                <a:solidFill>
                  <a:schemeClr val="dk1"/>
                </a:solidFill>
                <a:latin typeface="Source Sans Pro"/>
                <a:ea typeface="Source Sans Pro"/>
                <a:cs typeface="Source Sans Pro"/>
                <a:sym typeface="Source Sans Pro"/>
              </a:rPr>
              <a:t> assemble the key.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2100">
                <a:solidFill>
                  <a:schemeClr val="dk1"/>
                </a:solidFill>
                <a:latin typeface="Source Sans Pro"/>
                <a:ea typeface="Source Sans Pro"/>
                <a:cs typeface="Source Sans Pro"/>
                <a:sym typeface="Source Sans Pro"/>
              </a:rPr>
              <a:t>The second challenge is man in the middle attack. Is an </a:t>
            </a:r>
            <a:r>
              <a:rPr lang="en" sz="2100">
                <a:solidFill>
                  <a:schemeClr val="dk1"/>
                </a:solidFill>
                <a:latin typeface="Source Sans Pro"/>
                <a:ea typeface="Source Sans Pro"/>
                <a:cs typeface="Source Sans Pro"/>
                <a:sym typeface="Source Sans Pro"/>
              </a:rPr>
              <a:t>attack</a:t>
            </a:r>
            <a:r>
              <a:rPr lang="en" sz="2100">
                <a:solidFill>
                  <a:schemeClr val="dk1"/>
                </a:solidFill>
                <a:latin typeface="Source Sans Pro"/>
                <a:ea typeface="Source Sans Pro"/>
                <a:cs typeface="Source Sans Pro"/>
                <a:sym typeface="Source Sans Pro"/>
              </a:rPr>
              <a:t> </a:t>
            </a:r>
            <a:r>
              <a:rPr lang="en" sz="2100">
                <a:solidFill>
                  <a:schemeClr val="dk1"/>
                </a:solidFill>
                <a:latin typeface="Source Sans Pro"/>
                <a:ea typeface="Source Sans Pro"/>
                <a:cs typeface="Source Sans Pro"/>
                <a:sym typeface="Source Sans Pro"/>
              </a:rPr>
              <a:t>which</a:t>
            </a:r>
            <a:r>
              <a:rPr lang="en" sz="2100">
                <a:solidFill>
                  <a:schemeClr val="dk1"/>
                </a:solidFill>
                <a:latin typeface="Source Sans Pro"/>
                <a:ea typeface="Source Sans Pro"/>
                <a:cs typeface="Source Sans Pro"/>
                <a:sym typeface="Source Sans Pro"/>
              </a:rPr>
              <a:t> the </a:t>
            </a:r>
            <a:r>
              <a:rPr lang="en" sz="2100">
                <a:solidFill>
                  <a:schemeClr val="dk1"/>
                </a:solidFill>
                <a:latin typeface="Source Sans Pro"/>
                <a:ea typeface="Source Sans Pro"/>
                <a:cs typeface="Source Sans Pro"/>
                <a:sym typeface="Source Sans Pro"/>
              </a:rPr>
              <a:t>attacker</a:t>
            </a:r>
            <a:r>
              <a:rPr lang="en" sz="2100">
                <a:solidFill>
                  <a:schemeClr val="dk1"/>
                </a:solidFill>
                <a:latin typeface="Source Sans Pro"/>
                <a:ea typeface="Source Sans Pro"/>
                <a:cs typeface="Source Sans Pro"/>
                <a:sym typeface="Source Sans Pro"/>
              </a:rPr>
              <a:t> can interfere the communication and steal the data.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2100">
                <a:solidFill>
                  <a:schemeClr val="dk1"/>
                </a:solidFill>
                <a:latin typeface="Source Sans Pro"/>
                <a:ea typeface="Source Sans Pro"/>
                <a:cs typeface="Source Sans Pro"/>
                <a:sym typeface="Source Sans Pro"/>
              </a:rPr>
              <a:t>Thats why we use </a:t>
            </a:r>
            <a:r>
              <a:rPr lang="en" sz="2100">
                <a:solidFill>
                  <a:schemeClr val="dk1"/>
                </a:solidFill>
                <a:latin typeface="Source Sans Pro"/>
                <a:ea typeface="Source Sans Pro"/>
                <a:cs typeface="Source Sans Pro"/>
                <a:sym typeface="Source Sans Pro"/>
              </a:rPr>
              <a:t>symmetric</a:t>
            </a:r>
            <a:r>
              <a:rPr lang="en" sz="2100">
                <a:solidFill>
                  <a:schemeClr val="dk1"/>
                </a:solidFill>
                <a:latin typeface="Source Sans Pro"/>
                <a:ea typeface="Source Sans Pro"/>
                <a:cs typeface="Source Sans Pro"/>
                <a:sym typeface="Source Sans Pro"/>
              </a:rPr>
              <a:t> </a:t>
            </a:r>
            <a:r>
              <a:rPr lang="en" sz="2100">
                <a:solidFill>
                  <a:schemeClr val="dk1"/>
                </a:solidFill>
                <a:latin typeface="Source Sans Pro"/>
                <a:ea typeface="Source Sans Pro"/>
                <a:cs typeface="Source Sans Pro"/>
                <a:sym typeface="Source Sans Pro"/>
              </a:rPr>
              <a:t>encryption</a:t>
            </a:r>
            <a:r>
              <a:rPr lang="en" sz="2100">
                <a:solidFill>
                  <a:schemeClr val="dk1"/>
                </a:solidFill>
                <a:latin typeface="Source Sans Pro"/>
                <a:ea typeface="Source Sans Pro"/>
                <a:cs typeface="Source Sans Pro"/>
                <a:sym typeface="Source Sans Pro"/>
              </a:rPr>
              <a:t> in order to </a:t>
            </a:r>
            <a:r>
              <a:rPr lang="en" sz="2100">
                <a:solidFill>
                  <a:schemeClr val="dk1"/>
                </a:solidFill>
                <a:latin typeface="Source Sans Pro"/>
                <a:ea typeface="Source Sans Pro"/>
                <a:cs typeface="Source Sans Pro"/>
                <a:sym typeface="Source Sans Pro"/>
              </a:rPr>
              <a:t>communicate</a:t>
            </a:r>
            <a:r>
              <a:rPr lang="en" sz="2100">
                <a:solidFill>
                  <a:schemeClr val="dk1"/>
                </a:solidFill>
                <a:latin typeface="Source Sans Pro"/>
                <a:ea typeface="Source Sans Pro"/>
                <a:cs typeface="Source Sans Pro"/>
                <a:sym typeface="Source Sans Pro"/>
              </a:rPr>
              <a:t> the validators.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2100">
                <a:solidFill>
                  <a:schemeClr val="dk1"/>
                </a:solidFill>
                <a:latin typeface="Source Sans Pro"/>
                <a:ea typeface="Source Sans Pro"/>
                <a:cs typeface="Source Sans Pro"/>
                <a:sym typeface="Source Sans Pro"/>
              </a:rPr>
              <a:t>The </a:t>
            </a:r>
            <a:r>
              <a:rPr lang="en" sz="2100">
                <a:solidFill>
                  <a:schemeClr val="dk1"/>
                </a:solidFill>
                <a:latin typeface="Source Sans Pro"/>
                <a:ea typeface="Source Sans Pro"/>
                <a:cs typeface="Source Sans Pro"/>
                <a:sym typeface="Source Sans Pro"/>
              </a:rPr>
              <a:t>third</a:t>
            </a:r>
            <a:r>
              <a:rPr lang="en" sz="2100">
                <a:solidFill>
                  <a:schemeClr val="dk1"/>
                </a:solidFill>
                <a:latin typeface="Source Sans Pro"/>
                <a:ea typeface="Source Sans Pro"/>
                <a:cs typeface="Source Sans Pro"/>
                <a:sym typeface="Source Sans Pro"/>
              </a:rPr>
              <a:t> challenge is synchronization. We need to synchronized the different validators so we </a:t>
            </a:r>
            <a:r>
              <a:rPr lang="en" sz="2100">
                <a:solidFill>
                  <a:schemeClr val="dk1"/>
                </a:solidFill>
                <a:latin typeface="Source Sans Pro"/>
                <a:ea typeface="Source Sans Pro"/>
                <a:cs typeface="Source Sans Pro"/>
                <a:sym typeface="Source Sans Pro"/>
              </a:rPr>
              <a:t>assemble</a:t>
            </a:r>
            <a:r>
              <a:rPr lang="en" sz="2100">
                <a:solidFill>
                  <a:schemeClr val="dk1"/>
                </a:solidFill>
                <a:latin typeface="Source Sans Pro"/>
                <a:ea typeface="Source Sans Pro"/>
                <a:cs typeface="Source Sans Pro"/>
                <a:sym typeface="Source Sans Pro"/>
              </a:rPr>
              <a:t> the key back in a correct way. Thats why </a:t>
            </a:r>
            <a:r>
              <a:rPr lang="en" sz="2100">
                <a:solidFill>
                  <a:schemeClr val="dk1"/>
                </a:solidFill>
                <a:latin typeface="Source Sans Pro"/>
                <a:ea typeface="Source Sans Pro"/>
                <a:cs typeface="Source Sans Pro"/>
                <a:sym typeface="Source Sans Pro"/>
              </a:rPr>
              <a:t>we need extra component which is the main server that incharge of handle the private key when he send it to the validators and when he assemble it back.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361950" lvl="0" marL="457200" rtl="0" algn="l">
              <a:lnSpc>
                <a:spcPct val="11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If all the servers are stored in one location or same cloud provider and it is compromised, the private key is at risk of being stolen.</a:t>
            </a:r>
            <a:endParaRPr sz="2100">
              <a:solidFill>
                <a:schemeClr val="dk1"/>
              </a:solidFill>
              <a:latin typeface="Source Sans Pro"/>
              <a:ea typeface="Source Sans Pro"/>
              <a:cs typeface="Source Sans Pro"/>
              <a:sym typeface="Source Sans Pro"/>
            </a:endParaRPr>
          </a:p>
          <a:p>
            <a:pPr indent="-361950" lvl="0" marL="457200" rtl="0" algn="l">
              <a:lnSpc>
                <a:spcPct val="11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distribute the servers across multiple locations and cloud providers. </a:t>
            </a:r>
            <a:endParaRPr sz="2100">
              <a:solidFill>
                <a:schemeClr val="dk1"/>
              </a:solidFill>
              <a:latin typeface="Source Sans Pro"/>
              <a:ea typeface="Source Sans Pro"/>
              <a:cs typeface="Source Sans Pro"/>
              <a:sym typeface="Source Sans Pro"/>
            </a:endParaRPr>
          </a:p>
          <a:p>
            <a:pPr indent="0" lvl="0" marL="0" rtl="0" algn="l">
              <a:lnSpc>
                <a:spcPct val="115000"/>
              </a:lnSpc>
              <a:spcBef>
                <a:spcPts val="600"/>
              </a:spcBef>
              <a:spcAft>
                <a:spcPts val="0"/>
              </a:spcAft>
              <a:buNone/>
            </a:pPr>
            <a:r>
              <a:t/>
            </a:r>
            <a:endParaRPr b="1" sz="2000">
              <a:solidFill>
                <a:srgbClr val="263238"/>
              </a:solidFill>
              <a:latin typeface="Source Sans Pro"/>
              <a:ea typeface="Source Sans Pro"/>
              <a:cs typeface="Source Sans Pro"/>
              <a:sym typeface="Source Sans Pro"/>
            </a:endParaRPr>
          </a:p>
          <a:p>
            <a:pPr indent="-361950" lvl="0" marL="457200" rtl="0" algn="l">
              <a:lnSpc>
                <a:spcPct val="115000"/>
              </a:lnSpc>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The servers need to be kept in sync with each other in order to ensure that the private key can be reconstructed when needed. </a:t>
            </a:r>
            <a:endParaRPr sz="2100">
              <a:solidFill>
                <a:schemeClr val="dk1"/>
              </a:solidFill>
              <a:latin typeface="Source Sans Pro"/>
              <a:ea typeface="Source Sans Pro"/>
              <a:cs typeface="Source Sans Pro"/>
              <a:sym typeface="Source Sans Pro"/>
            </a:endParaRPr>
          </a:p>
          <a:p>
            <a:pPr indent="-361950" lvl="0" marL="457200" rtl="0" algn="l">
              <a:spcBef>
                <a:spcPts val="0"/>
              </a:spcBef>
              <a:spcAft>
                <a:spcPts val="0"/>
              </a:spcAft>
              <a:buClr>
                <a:srgbClr val="0091EA"/>
              </a:buClr>
              <a:buSzPts val="2100"/>
              <a:buFont typeface="Source Sans Pro"/>
              <a:buChar char="◎"/>
            </a:pPr>
            <a:r>
              <a:rPr lang="en" sz="2100">
                <a:solidFill>
                  <a:schemeClr val="dk1"/>
                </a:solidFill>
                <a:latin typeface="Source Sans Pro"/>
                <a:ea typeface="Source Sans Pro"/>
                <a:cs typeface="Source Sans Pro"/>
                <a:sym typeface="Source Sans Pro"/>
              </a:rPr>
              <a:t>Master-slave replication- the master server is responsible for managing and distributing the private key, and the slave servers are responsible for storing the key.</a:t>
            </a:r>
            <a:endParaRPr sz="2100">
              <a:solidFill>
                <a:schemeClr val="dk1"/>
              </a:solidFill>
              <a:latin typeface="Source Sans Pro"/>
              <a:ea typeface="Source Sans Pro"/>
              <a:cs typeface="Source Sans Pro"/>
              <a:sym typeface="Source Sans Pro"/>
            </a:endParaRPr>
          </a:p>
          <a:p>
            <a:pPr indent="-361950" lvl="0" marL="457200" rtl="0" algn="l">
              <a:spcBef>
                <a:spcPts val="0"/>
              </a:spcBef>
              <a:spcAft>
                <a:spcPts val="0"/>
              </a:spcAft>
              <a:buClr>
                <a:schemeClr val="dk1"/>
              </a:buClr>
              <a:buSzPts val="2100"/>
              <a:buFont typeface="Source Sans Pro"/>
              <a:buChar char="◎"/>
            </a:pPr>
            <a:r>
              <a:rPr lang="en" sz="2100">
                <a:solidFill>
                  <a:schemeClr val="dk1"/>
                </a:solidFill>
                <a:latin typeface="Source Sans Pro"/>
                <a:ea typeface="Source Sans Pro"/>
                <a:cs typeface="Source Sans Pro"/>
                <a:sym typeface="Source Sans Pro"/>
              </a:rPr>
              <a:t>Master-slave replication: One way to synchronize servers is to use master-slave replication, where one server acts as the master and the other servers act as slaves. The master server is responsible for managing and distributing the private key, and the slave servers are responsible for receiving and storing the key.</a:t>
            </a:r>
            <a:endParaRPr sz="2100">
              <a:solidFill>
                <a:schemeClr val="dk1"/>
              </a:solidFill>
              <a:latin typeface="Source Sans Pro"/>
              <a:ea typeface="Source Sans Pro"/>
              <a:cs typeface="Source Sans Pro"/>
              <a:sym typeface="Source Sans Pro"/>
            </a:endParaRPr>
          </a:p>
          <a:p>
            <a:pPr indent="0" lvl="0" marL="457200" rtl="0" algn="l">
              <a:spcBef>
                <a:spcPts val="600"/>
              </a:spcBef>
              <a:spcAft>
                <a:spcPts val="0"/>
              </a:spcAft>
              <a:buNone/>
            </a:pPr>
            <a:r>
              <a:t/>
            </a:r>
            <a:endParaRPr sz="21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1"/>
              </a:solidFill>
            </a:endParaRPr>
          </a:p>
          <a:p>
            <a:pPr indent="-361950" lvl="0" marL="457200" rtl="0" algn="l">
              <a:lnSpc>
                <a:spcPct val="150000"/>
              </a:lnSpc>
              <a:spcBef>
                <a:spcPts val="0"/>
              </a:spcBef>
              <a:spcAft>
                <a:spcPts val="0"/>
              </a:spcAft>
              <a:buClr>
                <a:schemeClr val="dk1"/>
              </a:buClr>
              <a:buSzPts val="2100"/>
              <a:buFont typeface="Source Sans Pro"/>
              <a:buChar char="◎"/>
            </a:pPr>
            <a:r>
              <a:rPr lang="en" sz="1200">
                <a:solidFill>
                  <a:schemeClr val="dk1"/>
                </a:solidFill>
                <a:latin typeface="Times New Roman"/>
                <a:ea typeface="Times New Roman"/>
                <a:cs typeface="Times New Roman"/>
                <a:sym typeface="Times New Roman"/>
              </a:rPr>
              <a:t>Man in the middle attack is an attack That attacker could intercept the communication between the servers and modify the private key or the way it is divided and distributed. This would allow the attacker to gain access to the private key and compromise the assets associated with it, despite the algorithm's security measures. </a:t>
            </a:r>
            <a:endParaRPr sz="1200">
              <a:solidFill>
                <a:schemeClr val="dk1"/>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chemeClr val="dk1"/>
              </a:buClr>
              <a:buSzPts val="2100"/>
              <a:buFont typeface="Source Sans Pro"/>
              <a:buChar char="◎"/>
            </a:pPr>
            <a:r>
              <a:rPr lang="en" sz="1200">
                <a:solidFill>
                  <a:schemeClr val="dk1"/>
                </a:solidFill>
                <a:latin typeface="Times New Roman"/>
                <a:ea typeface="Times New Roman"/>
                <a:cs typeface="Times New Roman"/>
                <a:sym typeface="Times New Roman"/>
              </a:rPr>
              <a:t>To mitigate the risk of these attacks, we implement additional security measures - symmetric encryption. To ensure the integrity and confidentiality of the communication channel between the servers.</a:t>
            </a:r>
            <a:endParaRPr sz="21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da7c0899c4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da7c0899c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a7df05c17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a7df05c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few of the main test cases that we test our system.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da7c0899c4_0_3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da7c0899c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a7c0899c4_0_2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a7c0899c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da7c0899c4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da7c0899c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The main problem is the risk of unauthorized access to the private key used in cryptocurrency exchanges and large-scale projects based on blockchain technology. Private keys are essential for accessing and managing assets associated with a cryptocurrency wallet, and unauthorized access to these keys can result in the loss of assets.</a:t>
            </a:r>
            <a:endParaRPr sz="15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500">
                <a:solidFill>
                  <a:schemeClr val="dk1"/>
                </a:solidFill>
                <a:latin typeface="Roboto"/>
                <a:ea typeface="Roboto"/>
                <a:cs typeface="Roboto"/>
                <a:sym typeface="Roboto"/>
              </a:rPr>
              <a:t>Currently, many methods for securing private keys rely on the use of a single key, which is stored in one place, making it a prime target for hackers. Additionally, many existing methods require human intervention to access the private key, which can lead to delays and errors.</a:t>
            </a:r>
            <a:endParaRPr sz="1500">
              <a:solidFill>
                <a:schemeClr val="dk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2100">
              <a:solidFill>
                <a:srgbClr val="263238"/>
              </a:solidFill>
              <a:latin typeface="Source Sans Pro"/>
              <a:ea typeface="Source Sans Pro"/>
              <a:cs typeface="Source Sans Pro"/>
              <a:sym typeface="Source Sans Pro"/>
            </a:endParaRPr>
          </a:p>
          <a:p>
            <a:pPr indent="0" lvl="0" marL="0" rtl="0" algn="l">
              <a:spcBef>
                <a:spcPts val="0"/>
              </a:spcBef>
              <a:spcAft>
                <a:spcPts val="0"/>
              </a:spcAft>
              <a:buNone/>
            </a:pPr>
            <a:r>
              <a:t/>
            </a:r>
            <a:endParaRPr sz="15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a7c0899c4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a7c0899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da7c0899c4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a7c0899c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91919"/>
                </a:solidFill>
                <a:latin typeface="Roboto"/>
                <a:ea typeface="Roboto"/>
                <a:cs typeface="Roboto"/>
                <a:sym typeface="Roboto"/>
              </a:rPr>
              <a:t>A cryptocurrency is a virtual currency that uses cryptography for security. It Bitcoin, the first and most widely used cryptocurrency, was created in 2009. Transactions with cryptocurrencies are recorded on a public digital ledger called a blockchain.</a:t>
            </a:r>
            <a:endParaRPr sz="1200">
              <a:solidFill>
                <a:srgbClr val="191919"/>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191919"/>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91919"/>
                </a:solidFill>
                <a:latin typeface="Roboto"/>
                <a:ea typeface="Roboto"/>
                <a:cs typeface="Roboto"/>
                <a:sym typeface="Roboto"/>
              </a:rPr>
              <a:t>A blockchain is a digital ledger of transactions that is decentralized and distributed across a network of computers. Each block in the chain contains a number of transactions, and every block is linked to the one before it, forming a chain of blocks. This structure creates a permanent, unchangeable record of all transactions on the network.</a:t>
            </a:r>
            <a:endParaRPr sz="1200">
              <a:solidFill>
                <a:srgbClr val="191919"/>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a7c0899c4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a7c0899c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transaction is the transfer of digital assets or information between participants. It involves a sender creating a digital signature using their private key, specifying transaction details like recipient address and amount, and broadcasting it to the network. Network participants verify the transaction's authenticity, integrity, and sufficient funds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In cryptography, a public key and a private key are a pair of keys that are used to encrypt and decrypt messages.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In blockchain, these keys are used to secure transactions and manage ownership of digital assets.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public key is a string of characters that represents a digital address on the blockchain network, similar to a bank account number. It is used to receive digital assets and view the transaction history of a particular address. Public keys can be shared publicly, and anyone can send digital assets to a public key.</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A private key, on the other hand, is a secret key that is used to access and manage the digital assets associated with a particular public key. It is used to sign digital transactions and transfer ownership of digital assets. The private key should be kept secret and protected, as anyone with access to it can sign transactions and move digital assets without the owner's permission.</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digital signature is a way to prove the authenticity of a digital document or message, and that it was created by the rightful sender and it has not been tampered with.In blockchain technology, a digital signature is used to authenticate and authorize transactions. It is a mathematical algorithm that is applied to the content of a transaction, creating a unique "fingerprint" that can be used to verify the authenticity of the transaction.</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Ubuntu"/>
                <a:ea typeface="Ubuntu"/>
                <a:cs typeface="Ubuntu"/>
                <a:sym typeface="Ubuntu"/>
              </a:rPr>
              <a:t>The Bitcoin blockchain uses the Elliptic Curve Digital Signature Algorithm (ECDSA) for digital signatures. ECDSA is a widely-used digital signature scheme that is based on the mathematics of the elliptic curve cryptography (ECC). ECC is a form of public-key cryptography that is considered to be more secure than traditional RSA (Rivest–Shamir–Adleman) encryption for a given key size.</a:t>
            </a:r>
            <a:endParaRPr sz="1500">
              <a:solidFill>
                <a:schemeClr val="dk1"/>
              </a:solidFill>
              <a:latin typeface="Ubuntu"/>
              <a:ea typeface="Ubuntu"/>
              <a:cs typeface="Ubuntu"/>
              <a:sym typeface="Ubuntu"/>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da7c0899c4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da7c0899c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191919"/>
                </a:solidFill>
                <a:latin typeface="Roboto"/>
                <a:ea typeface="Roboto"/>
                <a:cs typeface="Roboto"/>
                <a:sym typeface="Roboto"/>
              </a:rPr>
              <a:t>Coincheck A Japanese cryptocurrency exchange.</a:t>
            </a:r>
            <a:r>
              <a:rPr lang="en" sz="1500">
                <a:solidFill>
                  <a:srgbClr val="191919"/>
                </a:solidFill>
              </a:rPr>
              <a:t>The target of the hack, as in most cases, was the hot wallet of the exchange, from which </a:t>
            </a:r>
            <a:r>
              <a:rPr lang="en" sz="1500">
                <a:solidFill>
                  <a:srgbClr val="191919"/>
                </a:solidFill>
                <a:uFill>
                  <a:noFill/>
                </a:uFill>
                <a:hlinkClick r:id="rId2">
                  <a:extLst>
                    <a:ext uri="{A12FA001-AC4F-418D-AE19-62706E023703}">
                      <ahyp:hlinkClr val="tx"/>
                    </a:ext>
                  </a:extLst>
                </a:hlinkClick>
              </a:rPr>
              <a:t>523 million NEM tokens</a:t>
            </a:r>
            <a:r>
              <a:rPr lang="en" sz="1500">
                <a:solidFill>
                  <a:srgbClr val="191919"/>
                </a:solidFill>
              </a:rPr>
              <a:t> were stolen</a:t>
            </a:r>
            <a:endParaRPr sz="1500">
              <a:solidFill>
                <a:srgbClr val="19191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500">
              <a:solidFill>
                <a:srgbClr val="19191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500">
                <a:solidFill>
                  <a:srgbClr val="191919"/>
                </a:solidFill>
                <a:latin typeface="Roboto"/>
                <a:ea typeface="Roboto"/>
                <a:cs typeface="Roboto"/>
                <a:sym typeface="Roboto"/>
              </a:rPr>
              <a:t>Hong Kong-based Bitfinex, one of the largest cryptocurrency exchanges in the world, lost about $72 million worth of bitcoin in a hack.</a:t>
            </a:r>
            <a:endParaRPr sz="1500">
              <a:solidFill>
                <a:srgbClr val="191919"/>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500">
                <a:solidFill>
                  <a:srgbClr val="191919"/>
                </a:solidFill>
              </a:rPr>
              <a:t>hackers were somehow able to trick the BitGo algorithms, forcing them to approve transactions, and </a:t>
            </a:r>
            <a:r>
              <a:rPr lang="en" sz="1500">
                <a:solidFill>
                  <a:srgbClr val="191919"/>
                </a:solidFill>
                <a:uFill>
                  <a:noFill/>
                </a:uFill>
                <a:hlinkClick r:id="rId3">
                  <a:extLst>
                    <a:ext uri="{A12FA001-AC4F-418D-AE19-62706E023703}">
                      <ahyp:hlinkClr val="tx"/>
                    </a:ext>
                  </a:extLst>
                </a:hlinkClick>
              </a:rPr>
              <a:t>withdrew</a:t>
            </a:r>
            <a:r>
              <a:rPr lang="en" sz="1500">
                <a:solidFill>
                  <a:srgbClr val="191919"/>
                </a:solidFill>
              </a:rPr>
              <a:t> about 120,000 BTC from the exchange’s hot wallet. </a:t>
            </a:r>
            <a:r>
              <a:rPr lang="en" sz="1500">
                <a:solidFill>
                  <a:srgbClr val="191919"/>
                </a:solidFill>
                <a:latin typeface="Roboto"/>
                <a:ea typeface="Roboto"/>
                <a:cs typeface="Roboto"/>
                <a:sym typeface="Roboto"/>
              </a:rPr>
              <a:t>The immediate effect on the price of Bitcoin was a sharp drop of about 20% following the news of the hack. H</a:t>
            </a:r>
            <a:endParaRPr sz="1500">
              <a:solidFill>
                <a:srgbClr val="191919"/>
              </a:solidFill>
            </a:endParaRPr>
          </a:p>
          <a:p>
            <a:pPr indent="0" lvl="0" marL="0" rtl="0" algn="l">
              <a:spcBef>
                <a:spcPts val="0"/>
              </a:spcBef>
              <a:spcAft>
                <a:spcPts val="0"/>
              </a:spcAft>
              <a:buClr>
                <a:schemeClr val="dk1"/>
              </a:buClr>
              <a:buSzPts val="1100"/>
              <a:buFont typeface="Arial"/>
              <a:buNone/>
            </a:pPr>
            <a:r>
              <a:t/>
            </a:r>
            <a:endParaRPr sz="1500">
              <a:solidFill>
                <a:srgbClr val="191919"/>
              </a:solidFill>
            </a:endParaRPr>
          </a:p>
          <a:p>
            <a:pPr indent="0" lvl="0" marL="0" rtl="0" algn="l">
              <a:spcBef>
                <a:spcPts val="0"/>
              </a:spcBef>
              <a:spcAft>
                <a:spcPts val="0"/>
              </a:spcAft>
              <a:buClr>
                <a:schemeClr val="dk1"/>
              </a:buClr>
              <a:buSzPts val="1100"/>
              <a:buFont typeface="Arial"/>
              <a:buNone/>
            </a:pPr>
            <a:r>
              <a:rPr lang="en" sz="1500">
                <a:solidFill>
                  <a:srgbClr val="191919"/>
                </a:solidFill>
              </a:rPr>
              <a:t>Binance, one of the largest </a:t>
            </a:r>
            <a:r>
              <a:rPr lang="en" sz="1500">
                <a:solidFill>
                  <a:srgbClr val="191919"/>
                </a:solidFill>
                <a:uFill>
                  <a:noFill/>
                </a:uFill>
                <a:hlinkClick r:id="rId4">
                  <a:extLst>
                    <a:ext uri="{A12FA001-AC4F-418D-AE19-62706E023703}">
                      <ahyp:hlinkClr val="tx"/>
                    </a:ext>
                  </a:extLst>
                </a:hlinkClick>
              </a:rPr>
              <a:t>cryptocurrency exchanges</a:t>
            </a:r>
            <a:endParaRPr sz="1500">
              <a:solidFill>
                <a:srgbClr val="191919"/>
              </a:solidFill>
            </a:endParaRPr>
          </a:p>
          <a:p>
            <a:pPr indent="0" lvl="0" marL="0" rtl="0" algn="l">
              <a:spcBef>
                <a:spcPts val="0"/>
              </a:spcBef>
              <a:spcAft>
                <a:spcPts val="0"/>
              </a:spcAft>
              <a:buNone/>
            </a:pPr>
            <a:r>
              <a:rPr lang="en" sz="1500">
                <a:solidFill>
                  <a:srgbClr val="191919"/>
                </a:solidFill>
              </a:rPr>
              <a:t>Hackers used a variety of tactics — including phishing and viruses — to obtain a large number of two-factor authentication codes and API keys. The hackers made off with 7,074 BTC </a:t>
            </a:r>
            <a:endParaRPr sz="1500">
              <a:solidFill>
                <a:srgbClr val="191919"/>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It's worth noting that these are just a few examples of many exchange hacks that have occurred in the past decade. The crypto space is constantly evolving and exchanges have to adapt and improve their security measures to prevent such events, as the value of cryptocurrencies has increased and so has the interest of hackers.</a:t>
            </a:r>
            <a:endParaRPr sz="15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a7c0899c4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a7c0899c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rive.google.com/file/d/1rtIfmo9Ibg3PXPcNoWWoo8NZYhah6z8t/view" TargetMode="Externa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slidescarnival.com/?utm_source=template" TargetMode="Externa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nvSpPr>
        <p:spPr>
          <a:xfrm>
            <a:off x="2230150" y="788150"/>
            <a:ext cx="5938500" cy="9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1155CC"/>
                </a:solidFill>
                <a:latin typeface="Comfortaa"/>
                <a:ea typeface="Comfortaa"/>
                <a:cs typeface="Comfortaa"/>
                <a:sym typeface="Comfortaa"/>
              </a:rPr>
              <a:t>Capstone Project Phase 2</a:t>
            </a:r>
            <a:endParaRPr b="1" sz="2700">
              <a:solidFill>
                <a:srgbClr val="1155CC"/>
              </a:solidFill>
              <a:latin typeface="Comfortaa"/>
              <a:ea typeface="Comfortaa"/>
              <a:cs typeface="Comfortaa"/>
              <a:sym typeface="Comfortaa"/>
            </a:endParaRPr>
          </a:p>
        </p:txBody>
      </p:sp>
      <p:sp>
        <p:nvSpPr>
          <p:cNvPr id="71" name="Google Shape;71;p12"/>
          <p:cNvSpPr txBox="1"/>
          <p:nvPr/>
        </p:nvSpPr>
        <p:spPr>
          <a:xfrm>
            <a:off x="1599635" y="1806900"/>
            <a:ext cx="5807400" cy="115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46A9E7"/>
                </a:solidFill>
                <a:latin typeface="Comfortaa"/>
                <a:ea typeface="Comfortaa"/>
                <a:cs typeface="Comfortaa"/>
                <a:sym typeface="Comfortaa"/>
              </a:rPr>
              <a:t>Blockchain Private Key Security</a:t>
            </a:r>
            <a:endParaRPr b="1" sz="3400">
              <a:solidFill>
                <a:srgbClr val="46A9E7"/>
              </a:solidFill>
              <a:latin typeface="Comfortaa"/>
              <a:ea typeface="Comfortaa"/>
              <a:cs typeface="Comfortaa"/>
              <a:sym typeface="Comfortaa"/>
            </a:endParaRPr>
          </a:p>
        </p:txBody>
      </p:sp>
      <p:sp>
        <p:nvSpPr>
          <p:cNvPr id="72" name="Google Shape;72;p12"/>
          <p:cNvSpPr txBox="1"/>
          <p:nvPr/>
        </p:nvSpPr>
        <p:spPr>
          <a:xfrm>
            <a:off x="600949" y="3533900"/>
            <a:ext cx="62595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1C4587"/>
                </a:solidFill>
                <a:latin typeface="Comfortaa"/>
                <a:ea typeface="Comfortaa"/>
                <a:cs typeface="Comfortaa"/>
                <a:sym typeface="Comfortaa"/>
              </a:rPr>
              <a:t>Supervisor: Mr. Alex Keselman</a:t>
            </a:r>
            <a:endParaRPr b="1" sz="1600">
              <a:solidFill>
                <a:srgbClr val="1C4587"/>
              </a:solidFill>
              <a:latin typeface="Comfortaa"/>
              <a:ea typeface="Comfortaa"/>
              <a:cs typeface="Comfortaa"/>
              <a:sym typeface="Comfortaa"/>
            </a:endParaRPr>
          </a:p>
          <a:p>
            <a:pPr indent="0" lvl="0" marL="0" rtl="0" algn="l">
              <a:spcBef>
                <a:spcPts val="0"/>
              </a:spcBef>
              <a:spcAft>
                <a:spcPts val="0"/>
              </a:spcAft>
              <a:buNone/>
            </a:pPr>
            <a:r>
              <a:rPr b="1" lang="en" sz="1600">
                <a:solidFill>
                  <a:srgbClr val="1C4587"/>
                </a:solidFill>
                <a:latin typeface="Comfortaa"/>
                <a:ea typeface="Comfortaa"/>
                <a:cs typeface="Comfortaa"/>
                <a:sym typeface="Comfortaa"/>
              </a:rPr>
              <a:t>Karin Shpigelman</a:t>
            </a:r>
            <a:endParaRPr b="1" sz="1600">
              <a:solidFill>
                <a:srgbClr val="1C4587"/>
              </a:solidFill>
              <a:latin typeface="Comfortaa"/>
              <a:ea typeface="Comfortaa"/>
              <a:cs typeface="Comfortaa"/>
              <a:sym typeface="Comfortaa"/>
            </a:endParaRPr>
          </a:p>
          <a:p>
            <a:pPr indent="0" lvl="0" marL="0" rtl="0" algn="l">
              <a:spcBef>
                <a:spcPts val="0"/>
              </a:spcBef>
              <a:spcAft>
                <a:spcPts val="0"/>
              </a:spcAft>
              <a:buNone/>
            </a:pPr>
            <a:r>
              <a:rPr b="1" lang="en" sz="1600">
                <a:solidFill>
                  <a:srgbClr val="1C4587"/>
                </a:solidFill>
                <a:latin typeface="Comfortaa"/>
                <a:ea typeface="Comfortaa"/>
                <a:cs typeface="Comfortaa"/>
                <a:sym typeface="Comfortaa"/>
              </a:rPr>
              <a:t>Nitzan Shani</a:t>
            </a:r>
            <a:endParaRPr b="1" sz="1600">
              <a:solidFill>
                <a:srgbClr val="1C4587"/>
              </a:solidFill>
              <a:latin typeface="Comfortaa"/>
              <a:ea typeface="Comfortaa"/>
              <a:cs typeface="Comfortaa"/>
              <a:sym typeface="Comfortaa"/>
            </a:endParaRPr>
          </a:p>
        </p:txBody>
      </p:sp>
      <p:pic>
        <p:nvPicPr>
          <p:cNvPr id="73" name="Google Shape;73;p12"/>
          <p:cNvPicPr preferRelativeResize="0"/>
          <p:nvPr/>
        </p:nvPicPr>
        <p:blipFill>
          <a:blip r:embed="rId3">
            <a:alphaModFix/>
          </a:blip>
          <a:stretch>
            <a:fillRect/>
          </a:stretch>
        </p:blipFill>
        <p:spPr>
          <a:xfrm>
            <a:off x="6528225" y="0"/>
            <a:ext cx="2615774" cy="61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1"/>
          <p:cNvSpPr txBox="1"/>
          <p:nvPr/>
        </p:nvSpPr>
        <p:spPr>
          <a:xfrm>
            <a:off x="367175" y="615500"/>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Algorithm</a:t>
            </a:r>
            <a:endParaRPr b="1" sz="4000">
              <a:solidFill>
                <a:srgbClr val="336E94"/>
              </a:solidFill>
              <a:latin typeface="Comfortaa"/>
              <a:ea typeface="Comfortaa"/>
              <a:cs typeface="Comfortaa"/>
              <a:sym typeface="Comfortaa"/>
            </a:endParaRPr>
          </a:p>
        </p:txBody>
      </p:sp>
      <p:sp>
        <p:nvSpPr>
          <p:cNvPr id="171" name="Google Shape;171;p21"/>
          <p:cNvSpPr txBox="1"/>
          <p:nvPr/>
        </p:nvSpPr>
        <p:spPr>
          <a:xfrm>
            <a:off x="786000" y="1558375"/>
            <a:ext cx="7572000" cy="33633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accent1"/>
              </a:buClr>
              <a:buSzPts val="1900"/>
              <a:buFont typeface="Source Sans Pro"/>
              <a:buChar char="◎"/>
            </a:pPr>
            <a:r>
              <a:rPr lang="en" sz="2100">
                <a:latin typeface="Source Sans Pro"/>
                <a:ea typeface="Source Sans Pro"/>
                <a:cs typeface="Source Sans Pro"/>
                <a:sym typeface="Source Sans Pro"/>
              </a:rPr>
              <a:t>The private key is a string of 64 characters length, 256 bits.</a:t>
            </a:r>
            <a:endParaRPr sz="2100">
              <a:latin typeface="Source Sans Pro"/>
              <a:ea typeface="Source Sans Pro"/>
              <a:cs typeface="Source Sans Pro"/>
              <a:sym typeface="Source Sans Pro"/>
            </a:endParaRPr>
          </a:p>
          <a:p>
            <a:pPr indent="-349250" lvl="0" marL="457200" rtl="0" algn="l">
              <a:lnSpc>
                <a:spcPct val="200000"/>
              </a:lnSpc>
              <a:spcBef>
                <a:spcPts val="0"/>
              </a:spcBef>
              <a:spcAft>
                <a:spcPts val="0"/>
              </a:spcAft>
              <a:buClr>
                <a:schemeClr val="accent1"/>
              </a:buClr>
              <a:buSzPts val="1900"/>
              <a:buFont typeface="Source Sans Pro"/>
              <a:buChar char="◎"/>
            </a:pPr>
            <a:r>
              <a:rPr lang="en" sz="1900">
                <a:latin typeface="Roboto"/>
                <a:ea typeface="Roboto"/>
                <a:cs typeface="Roboto"/>
                <a:sym typeface="Roboto"/>
              </a:rPr>
              <a:t>Splitting the private key into smaller parts and storing them in blocks.</a:t>
            </a:r>
            <a:endParaRPr sz="1900">
              <a:latin typeface="Roboto"/>
              <a:ea typeface="Roboto"/>
              <a:cs typeface="Roboto"/>
              <a:sym typeface="Roboto"/>
            </a:endParaRPr>
          </a:p>
          <a:p>
            <a:pPr indent="-349250" lvl="0" marL="457200" rtl="0" algn="l">
              <a:lnSpc>
                <a:spcPct val="200000"/>
              </a:lnSpc>
              <a:spcBef>
                <a:spcPts val="0"/>
              </a:spcBef>
              <a:spcAft>
                <a:spcPts val="0"/>
              </a:spcAft>
              <a:buClr>
                <a:schemeClr val="accent1"/>
              </a:buClr>
              <a:buSzPts val="1900"/>
              <a:buFont typeface="Source Sans Pro"/>
              <a:buChar char="◎"/>
            </a:pPr>
            <a:r>
              <a:rPr lang="en" sz="1900">
                <a:latin typeface="Roboto"/>
                <a:ea typeface="Roboto"/>
                <a:cs typeface="Roboto"/>
                <a:sym typeface="Roboto"/>
              </a:rPr>
              <a:t> Distributed across multiple servers. </a:t>
            </a:r>
            <a:endParaRPr sz="1900">
              <a:latin typeface="Roboto"/>
              <a:ea typeface="Roboto"/>
              <a:cs typeface="Roboto"/>
              <a:sym typeface="Roboto"/>
            </a:endParaRPr>
          </a:p>
          <a:p>
            <a:pPr indent="0" lvl="0" marL="0" rtl="0" algn="l">
              <a:lnSpc>
                <a:spcPct val="150000"/>
              </a:lnSpc>
              <a:spcBef>
                <a:spcPts val="0"/>
              </a:spcBef>
              <a:spcAft>
                <a:spcPts val="0"/>
              </a:spcAft>
              <a:buNone/>
            </a:pPr>
            <a:r>
              <a:t/>
            </a:r>
            <a:endParaRPr sz="2100">
              <a:latin typeface="Source Sans Pro"/>
              <a:ea typeface="Source Sans Pro"/>
              <a:cs typeface="Source Sans Pro"/>
              <a:sym typeface="Source Sans Pro"/>
            </a:endParaRPr>
          </a:p>
          <a:p>
            <a:pPr indent="0" lvl="0" marL="457200" rtl="0" algn="l">
              <a:lnSpc>
                <a:spcPct val="150000"/>
              </a:lnSpc>
              <a:spcBef>
                <a:spcPts val="0"/>
              </a:spcBef>
              <a:spcAft>
                <a:spcPts val="0"/>
              </a:spcAft>
              <a:buNone/>
            </a:pPr>
            <a:r>
              <a:t/>
            </a:r>
            <a:endParaRPr sz="1900">
              <a:latin typeface="Roboto"/>
              <a:ea typeface="Roboto"/>
              <a:cs typeface="Roboto"/>
              <a:sym typeface="Roboto"/>
            </a:endParaRPr>
          </a:p>
        </p:txBody>
      </p:sp>
      <p:pic>
        <p:nvPicPr>
          <p:cNvPr id="172" name="Google Shape;172;p21"/>
          <p:cNvPicPr preferRelativeResize="0"/>
          <p:nvPr/>
        </p:nvPicPr>
        <p:blipFill>
          <a:blip r:embed="rId3">
            <a:alphaModFix/>
          </a:blip>
          <a:stretch>
            <a:fillRect/>
          </a:stretch>
        </p:blipFill>
        <p:spPr>
          <a:xfrm>
            <a:off x="6482175" y="2481675"/>
            <a:ext cx="2661825" cy="266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2"/>
          <p:cNvSpPr txBox="1"/>
          <p:nvPr/>
        </p:nvSpPr>
        <p:spPr>
          <a:xfrm>
            <a:off x="367175" y="615500"/>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Algorithm</a:t>
            </a:r>
            <a:endParaRPr b="1" sz="4000">
              <a:solidFill>
                <a:srgbClr val="336E94"/>
              </a:solidFill>
              <a:latin typeface="Comfortaa"/>
              <a:ea typeface="Comfortaa"/>
              <a:cs typeface="Comfortaa"/>
              <a:sym typeface="Comfortaa"/>
            </a:endParaRPr>
          </a:p>
        </p:txBody>
      </p:sp>
      <p:sp>
        <p:nvSpPr>
          <p:cNvPr id="179" name="Google Shape;179;p22"/>
          <p:cNvSpPr txBox="1"/>
          <p:nvPr/>
        </p:nvSpPr>
        <p:spPr>
          <a:xfrm>
            <a:off x="709800" y="1634575"/>
            <a:ext cx="8019000" cy="23859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accent1"/>
              </a:buClr>
              <a:buSzPts val="1900"/>
              <a:buFont typeface="Source Sans Pro"/>
              <a:buChar char="◎"/>
            </a:pPr>
            <a:r>
              <a:rPr lang="en" sz="1900">
                <a:latin typeface="Source Sans Pro"/>
                <a:ea typeface="Source Sans Pro"/>
                <a:cs typeface="Source Sans Pro"/>
                <a:sym typeface="Source Sans Pro"/>
              </a:rPr>
              <a:t>Before transmission, the partitions will undergo encryption.</a:t>
            </a:r>
            <a:endParaRPr sz="1900">
              <a:latin typeface="Source Sans Pro"/>
              <a:ea typeface="Source Sans Pro"/>
              <a:cs typeface="Source Sans Pro"/>
              <a:sym typeface="Source Sans Pro"/>
            </a:endParaRPr>
          </a:p>
          <a:p>
            <a:pPr indent="-349250" lvl="0" marL="457200" rtl="0" algn="just">
              <a:lnSpc>
                <a:spcPct val="200000"/>
              </a:lnSpc>
              <a:spcBef>
                <a:spcPts val="0"/>
              </a:spcBef>
              <a:spcAft>
                <a:spcPts val="0"/>
              </a:spcAft>
              <a:buClr>
                <a:schemeClr val="accent1"/>
              </a:buClr>
              <a:buSzPts val="1900"/>
              <a:buFont typeface="Source Sans Pro"/>
              <a:buChar char="◎"/>
            </a:pPr>
            <a:r>
              <a:rPr lang="en" sz="1900">
                <a:latin typeface="Source Sans Pro"/>
                <a:ea typeface="Source Sans Pro"/>
                <a:cs typeface="Source Sans Pro"/>
                <a:sym typeface="Source Sans Pro"/>
              </a:rPr>
              <a:t>symmetric algorithm - </a:t>
            </a:r>
            <a:br>
              <a:rPr lang="en" sz="1900">
                <a:latin typeface="Source Sans Pro"/>
                <a:ea typeface="Source Sans Pro"/>
                <a:cs typeface="Source Sans Pro"/>
                <a:sym typeface="Source Sans Pro"/>
              </a:rPr>
            </a:br>
            <a:r>
              <a:rPr lang="en" sz="1900">
                <a:latin typeface="Source Sans Pro"/>
                <a:ea typeface="Source Sans Pro"/>
                <a:cs typeface="Source Sans Pro"/>
                <a:sym typeface="Source Sans Pro"/>
              </a:rPr>
              <a:t>AES - 256 - CBC</a:t>
            </a:r>
            <a:endParaRPr sz="1900">
              <a:latin typeface="Source Sans Pro"/>
              <a:ea typeface="Source Sans Pro"/>
              <a:cs typeface="Source Sans Pro"/>
              <a:sym typeface="Source Sans Pro"/>
            </a:endParaRPr>
          </a:p>
          <a:p>
            <a:pPr indent="0" lvl="0" marL="457200" rtl="0" algn="l">
              <a:lnSpc>
                <a:spcPct val="150000"/>
              </a:lnSpc>
              <a:spcBef>
                <a:spcPts val="1200"/>
              </a:spcBef>
              <a:spcAft>
                <a:spcPts val="0"/>
              </a:spcAft>
              <a:buNone/>
            </a:pPr>
            <a:r>
              <a:t/>
            </a:r>
            <a:endParaRPr sz="1900">
              <a:latin typeface="Roboto"/>
              <a:ea typeface="Roboto"/>
              <a:cs typeface="Roboto"/>
              <a:sym typeface="Roboto"/>
            </a:endParaRPr>
          </a:p>
        </p:txBody>
      </p:sp>
      <p:pic>
        <p:nvPicPr>
          <p:cNvPr id="180" name="Google Shape;180;p22"/>
          <p:cNvPicPr preferRelativeResize="0"/>
          <p:nvPr/>
        </p:nvPicPr>
        <p:blipFill>
          <a:blip r:embed="rId3">
            <a:alphaModFix/>
          </a:blip>
          <a:stretch>
            <a:fillRect/>
          </a:stretch>
        </p:blipFill>
        <p:spPr>
          <a:xfrm>
            <a:off x="3908575" y="2195700"/>
            <a:ext cx="4495800" cy="268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3"/>
          <p:cNvSpPr txBox="1"/>
          <p:nvPr/>
        </p:nvSpPr>
        <p:spPr>
          <a:xfrm>
            <a:off x="367175" y="615500"/>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Algorithm</a:t>
            </a:r>
            <a:endParaRPr b="1" sz="4000">
              <a:solidFill>
                <a:srgbClr val="336E94"/>
              </a:solidFill>
              <a:latin typeface="Comfortaa"/>
              <a:ea typeface="Comfortaa"/>
              <a:cs typeface="Comfortaa"/>
              <a:sym typeface="Comfortaa"/>
            </a:endParaRPr>
          </a:p>
        </p:txBody>
      </p:sp>
      <p:pic>
        <p:nvPicPr>
          <p:cNvPr id="187" name="Google Shape;187;p23"/>
          <p:cNvPicPr preferRelativeResize="0"/>
          <p:nvPr/>
        </p:nvPicPr>
        <p:blipFill>
          <a:blip r:embed="rId3">
            <a:alphaModFix/>
          </a:blip>
          <a:stretch>
            <a:fillRect/>
          </a:stretch>
        </p:blipFill>
        <p:spPr>
          <a:xfrm>
            <a:off x="511775" y="1449549"/>
            <a:ext cx="8359450" cy="294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4"/>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3.1</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Diagrams</a:t>
            </a:r>
            <a:endParaRPr b="1" sz="4400">
              <a:solidFill>
                <a:srgbClr val="0091EA"/>
              </a:solidFill>
              <a:latin typeface="Comfortaa"/>
              <a:ea typeface="Comfortaa"/>
              <a:cs typeface="Comfortaa"/>
              <a:sym typeface="Comfortaa"/>
            </a:endParaRPr>
          </a:p>
        </p:txBody>
      </p:sp>
      <p:pic>
        <p:nvPicPr>
          <p:cNvPr id="194" name="Google Shape;194;p24"/>
          <p:cNvPicPr preferRelativeResize="0"/>
          <p:nvPr/>
        </p:nvPicPr>
        <p:blipFill>
          <a:blip r:embed="rId3">
            <a:alphaModFix/>
          </a:blip>
          <a:stretch>
            <a:fillRect/>
          </a:stretch>
        </p:blipFill>
        <p:spPr>
          <a:xfrm>
            <a:off x="5271650" y="1282825"/>
            <a:ext cx="2788500" cy="278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5"/>
          <p:cNvSpPr txBox="1"/>
          <p:nvPr/>
        </p:nvSpPr>
        <p:spPr>
          <a:xfrm>
            <a:off x="408425" y="429975"/>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Architecture</a:t>
            </a:r>
            <a:endParaRPr b="1" sz="4000">
              <a:solidFill>
                <a:srgbClr val="336E94"/>
              </a:solidFill>
              <a:latin typeface="Comfortaa"/>
              <a:ea typeface="Comfortaa"/>
              <a:cs typeface="Comfortaa"/>
              <a:sym typeface="Comfortaa"/>
            </a:endParaRPr>
          </a:p>
        </p:txBody>
      </p:sp>
      <p:pic>
        <p:nvPicPr>
          <p:cNvPr id="201" name="Google Shape;201;p25"/>
          <p:cNvPicPr preferRelativeResize="0"/>
          <p:nvPr/>
        </p:nvPicPr>
        <p:blipFill>
          <a:blip r:embed="rId3">
            <a:alphaModFix/>
          </a:blip>
          <a:stretch>
            <a:fillRect/>
          </a:stretch>
        </p:blipFill>
        <p:spPr>
          <a:xfrm>
            <a:off x="2248800" y="1131150"/>
            <a:ext cx="5280750" cy="395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6"/>
          <p:cNvSpPr txBox="1"/>
          <p:nvPr/>
        </p:nvSpPr>
        <p:spPr>
          <a:xfrm>
            <a:off x="408425" y="429975"/>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Activity</a:t>
            </a:r>
            <a:endParaRPr b="1" sz="4000">
              <a:solidFill>
                <a:srgbClr val="336E94"/>
              </a:solidFill>
              <a:latin typeface="Comfortaa"/>
              <a:ea typeface="Comfortaa"/>
              <a:cs typeface="Comfortaa"/>
              <a:sym typeface="Comfortaa"/>
            </a:endParaRPr>
          </a:p>
        </p:txBody>
      </p:sp>
      <p:pic>
        <p:nvPicPr>
          <p:cNvPr id="208" name="Google Shape;208;p26"/>
          <p:cNvPicPr preferRelativeResize="0"/>
          <p:nvPr/>
        </p:nvPicPr>
        <p:blipFill>
          <a:blip r:embed="rId3">
            <a:alphaModFix/>
          </a:blip>
          <a:stretch>
            <a:fillRect/>
          </a:stretch>
        </p:blipFill>
        <p:spPr>
          <a:xfrm>
            <a:off x="1963025" y="1042925"/>
            <a:ext cx="5601026" cy="395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7"/>
          <p:cNvSpPr txBox="1"/>
          <p:nvPr/>
        </p:nvSpPr>
        <p:spPr>
          <a:xfrm>
            <a:off x="408425" y="429975"/>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Package</a:t>
            </a:r>
            <a:endParaRPr b="1" sz="4000">
              <a:solidFill>
                <a:srgbClr val="336E94"/>
              </a:solidFill>
              <a:latin typeface="Comfortaa"/>
              <a:ea typeface="Comfortaa"/>
              <a:cs typeface="Comfortaa"/>
              <a:sym typeface="Comfortaa"/>
            </a:endParaRPr>
          </a:p>
        </p:txBody>
      </p:sp>
      <p:pic>
        <p:nvPicPr>
          <p:cNvPr id="215" name="Google Shape;215;p27"/>
          <p:cNvPicPr preferRelativeResize="0"/>
          <p:nvPr/>
        </p:nvPicPr>
        <p:blipFill>
          <a:blip r:embed="rId3">
            <a:alphaModFix/>
          </a:blip>
          <a:stretch>
            <a:fillRect/>
          </a:stretch>
        </p:blipFill>
        <p:spPr>
          <a:xfrm>
            <a:off x="1395525" y="1139125"/>
            <a:ext cx="6597949" cy="350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1" name="Google Shape;221;p28"/>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3.2</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Used Technology</a:t>
            </a:r>
            <a:endParaRPr b="1" sz="4400">
              <a:solidFill>
                <a:srgbClr val="0091EA"/>
              </a:solidFill>
              <a:latin typeface="Comfortaa"/>
              <a:ea typeface="Comfortaa"/>
              <a:cs typeface="Comfortaa"/>
              <a:sym typeface="Comfortaa"/>
            </a:endParaRPr>
          </a:p>
        </p:txBody>
      </p:sp>
      <p:pic>
        <p:nvPicPr>
          <p:cNvPr id="222" name="Google Shape;222;p28"/>
          <p:cNvPicPr preferRelativeResize="0"/>
          <p:nvPr/>
        </p:nvPicPr>
        <p:blipFill>
          <a:blip r:embed="rId3">
            <a:alphaModFix/>
          </a:blip>
          <a:stretch>
            <a:fillRect/>
          </a:stretch>
        </p:blipFill>
        <p:spPr>
          <a:xfrm>
            <a:off x="3553150" y="2914600"/>
            <a:ext cx="2228900" cy="222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29"/>
          <p:cNvSpPr/>
          <p:nvPr/>
        </p:nvSpPr>
        <p:spPr>
          <a:xfrm>
            <a:off x="6624200" y="2271204"/>
            <a:ext cx="1479600" cy="1446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29"/>
          <p:cNvCxnSpPr/>
          <p:nvPr/>
        </p:nvCxnSpPr>
        <p:spPr>
          <a:xfrm rot="10800000">
            <a:off x="6951400" y="592275"/>
            <a:ext cx="140400" cy="1722300"/>
          </a:xfrm>
          <a:prstGeom prst="straightConnector1">
            <a:avLst/>
          </a:prstGeom>
          <a:noFill/>
          <a:ln cap="flat" cmpd="sng" w="9525">
            <a:solidFill>
              <a:srgbClr val="CFD8DC"/>
            </a:solidFill>
            <a:prstDash val="solid"/>
            <a:round/>
            <a:headEnd len="med" w="med" type="none"/>
            <a:tailEnd len="med" w="med" type="none"/>
          </a:ln>
        </p:spPr>
      </p:cxnSp>
      <p:cxnSp>
        <p:nvCxnSpPr>
          <p:cNvPr id="230" name="Google Shape;230;p29"/>
          <p:cNvCxnSpPr/>
          <p:nvPr/>
        </p:nvCxnSpPr>
        <p:spPr>
          <a:xfrm flipH="1" rot="10800000">
            <a:off x="7972425" y="1542775"/>
            <a:ext cx="561000" cy="990000"/>
          </a:xfrm>
          <a:prstGeom prst="straightConnector1">
            <a:avLst/>
          </a:prstGeom>
          <a:noFill/>
          <a:ln cap="flat" cmpd="sng" w="9525">
            <a:solidFill>
              <a:srgbClr val="CFD8DC"/>
            </a:solidFill>
            <a:prstDash val="solid"/>
            <a:round/>
            <a:headEnd len="med" w="med" type="none"/>
            <a:tailEnd len="med" w="med" type="none"/>
          </a:ln>
        </p:spPr>
      </p:cxnSp>
      <p:cxnSp>
        <p:nvCxnSpPr>
          <p:cNvPr id="231" name="Google Shape;231;p29"/>
          <p:cNvCxnSpPr/>
          <p:nvPr/>
        </p:nvCxnSpPr>
        <p:spPr>
          <a:xfrm flipH="1" rot="10800000">
            <a:off x="7645100" y="1270575"/>
            <a:ext cx="117000" cy="1051800"/>
          </a:xfrm>
          <a:prstGeom prst="straightConnector1">
            <a:avLst/>
          </a:prstGeom>
          <a:noFill/>
          <a:ln cap="flat" cmpd="sng" w="9525">
            <a:solidFill>
              <a:srgbClr val="CFD8DC"/>
            </a:solidFill>
            <a:prstDash val="solid"/>
            <a:round/>
            <a:headEnd len="med" w="med" type="none"/>
            <a:tailEnd len="med" w="med" type="none"/>
          </a:ln>
        </p:spPr>
      </p:cxnSp>
      <p:sp>
        <p:nvSpPr>
          <p:cNvPr id="232" name="Google Shape;232;p29"/>
          <p:cNvSpPr txBox="1"/>
          <p:nvPr/>
        </p:nvSpPr>
        <p:spPr>
          <a:xfrm>
            <a:off x="367175" y="615500"/>
            <a:ext cx="52866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Used Technology</a:t>
            </a:r>
            <a:endParaRPr b="1" sz="4000">
              <a:solidFill>
                <a:srgbClr val="336E94"/>
              </a:solidFill>
              <a:latin typeface="Comfortaa"/>
              <a:ea typeface="Comfortaa"/>
              <a:cs typeface="Comfortaa"/>
              <a:sym typeface="Comfortaa"/>
            </a:endParaRPr>
          </a:p>
        </p:txBody>
      </p:sp>
      <p:sp>
        <p:nvSpPr>
          <p:cNvPr id="233" name="Google Shape;233;p29"/>
          <p:cNvSpPr txBox="1"/>
          <p:nvPr/>
        </p:nvSpPr>
        <p:spPr>
          <a:xfrm>
            <a:off x="824675" y="1533150"/>
            <a:ext cx="5830800" cy="26244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accent1"/>
              </a:buClr>
              <a:buSzPts val="2800"/>
              <a:buFont typeface="Source Sans Pro"/>
              <a:buChar char="◎"/>
            </a:pPr>
            <a:r>
              <a:rPr lang="en" sz="2800">
                <a:solidFill>
                  <a:schemeClr val="accent1"/>
                </a:solidFill>
                <a:latin typeface="Source Sans Pro"/>
                <a:ea typeface="Source Sans Pro"/>
                <a:cs typeface="Source Sans Pro"/>
                <a:sym typeface="Source Sans Pro"/>
              </a:rPr>
              <a:t>Web3 </a:t>
            </a:r>
            <a:endParaRPr sz="2800">
              <a:solidFill>
                <a:schemeClr val="accent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 sz="1900">
                <a:latin typeface="Source Sans Pro"/>
                <a:ea typeface="Source Sans Pro"/>
                <a:cs typeface="Source Sans Pro"/>
                <a:sym typeface="Source Sans Pro"/>
              </a:rPr>
              <a:t>aims to create a decentralized and peer-to-peer internet infrastructure.</a:t>
            </a:r>
            <a:endParaRPr sz="2800">
              <a:solidFill>
                <a:srgbClr val="0091EA"/>
              </a:solidFill>
              <a:latin typeface="Source Sans Pro"/>
              <a:ea typeface="Source Sans Pro"/>
              <a:cs typeface="Source Sans Pro"/>
              <a:sym typeface="Source Sans Pro"/>
            </a:endParaRPr>
          </a:p>
          <a:p>
            <a:pPr indent="-406400" lvl="0" marL="457200" rtl="0" algn="l">
              <a:lnSpc>
                <a:spcPct val="150000"/>
              </a:lnSpc>
              <a:spcBef>
                <a:spcPts val="0"/>
              </a:spcBef>
              <a:spcAft>
                <a:spcPts val="0"/>
              </a:spcAft>
              <a:buClr>
                <a:srgbClr val="0091EA"/>
              </a:buClr>
              <a:buSzPts val="2800"/>
              <a:buFont typeface="Source Sans Pro"/>
              <a:buChar char="◎"/>
            </a:pPr>
            <a:r>
              <a:rPr lang="en" sz="2800">
                <a:solidFill>
                  <a:srgbClr val="0091EA"/>
                </a:solidFill>
                <a:latin typeface="Source Sans Pro"/>
                <a:ea typeface="Source Sans Pro"/>
                <a:cs typeface="Source Sans Pro"/>
                <a:sym typeface="Source Sans Pro"/>
              </a:rPr>
              <a:t>Ganache</a:t>
            </a:r>
            <a:endParaRPr sz="2800">
              <a:solidFill>
                <a:srgbClr val="0091EA"/>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900">
                <a:latin typeface="Source Sans Pro"/>
                <a:ea typeface="Source Sans Pro"/>
                <a:cs typeface="Source Sans Pro"/>
                <a:sym typeface="Source Sans Pro"/>
              </a:rPr>
              <a:t>provides a local development environment with a personal blockchain. </a:t>
            </a:r>
            <a:endParaRPr sz="2800">
              <a:latin typeface="Source Sans Pro"/>
              <a:ea typeface="Source Sans Pro"/>
              <a:cs typeface="Source Sans Pro"/>
              <a:sym typeface="Source Sans Pro"/>
            </a:endParaRPr>
          </a:p>
        </p:txBody>
      </p:sp>
      <p:pic>
        <p:nvPicPr>
          <p:cNvPr id="234" name="Google Shape;234;p29"/>
          <p:cNvPicPr preferRelativeResize="0"/>
          <p:nvPr/>
        </p:nvPicPr>
        <p:blipFill>
          <a:blip r:embed="rId3">
            <a:alphaModFix/>
          </a:blip>
          <a:stretch>
            <a:fillRect/>
          </a:stretch>
        </p:blipFill>
        <p:spPr>
          <a:xfrm>
            <a:off x="6322675" y="1637750"/>
            <a:ext cx="2519800" cy="2519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0"/>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3.3</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Demonstration</a:t>
            </a:r>
            <a:endParaRPr b="1" sz="4400">
              <a:solidFill>
                <a:srgbClr val="0091EA"/>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idx="4294967295" type="sldNum"/>
          </p:nvPr>
        </p:nvSpPr>
        <p:spPr>
          <a:xfrm>
            <a:off x="8405029" y="4749896"/>
            <a:ext cx="5481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3"/>
          <p:cNvSpPr/>
          <p:nvPr/>
        </p:nvSpPr>
        <p:spPr>
          <a:xfrm>
            <a:off x="319525" y="1643800"/>
            <a:ext cx="15546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91D31"/>
                </a:solidFill>
                <a:latin typeface="Source Sans Pro"/>
                <a:ea typeface="Source Sans Pro"/>
                <a:cs typeface="Source Sans Pro"/>
                <a:sym typeface="Source Sans Pro"/>
              </a:rPr>
              <a:t>Problem Overview</a:t>
            </a:r>
            <a:endParaRPr sz="1700">
              <a:solidFill>
                <a:srgbClr val="091D31"/>
              </a:solidFill>
              <a:latin typeface="Source Sans Pro"/>
              <a:ea typeface="Source Sans Pro"/>
              <a:cs typeface="Source Sans Pro"/>
              <a:sym typeface="Source Sans Pro"/>
            </a:endParaRPr>
          </a:p>
        </p:txBody>
      </p:sp>
      <p:sp>
        <p:nvSpPr>
          <p:cNvPr id="80" name="Google Shape;80;p13"/>
          <p:cNvSpPr/>
          <p:nvPr/>
        </p:nvSpPr>
        <p:spPr>
          <a:xfrm>
            <a:off x="660450" y="2667748"/>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1</a:t>
            </a:r>
            <a:endParaRPr sz="3000">
              <a:solidFill>
                <a:srgbClr val="FFFFFF"/>
              </a:solidFill>
              <a:latin typeface="Comfortaa"/>
              <a:ea typeface="Comfortaa"/>
              <a:cs typeface="Comfortaa"/>
              <a:sym typeface="Comfortaa"/>
            </a:endParaRPr>
          </a:p>
        </p:txBody>
      </p:sp>
      <p:sp>
        <p:nvSpPr>
          <p:cNvPr id="81" name="Google Shape;81;p13"/>
          <p:cNvSpPr/>
          <p:nvPr/>
        </p:nvSpPr>
        <p:spPr>
          <a:xfrm>
            <a:off x="2463284" y="2671317"/>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2</a:t>
            </a:r>
            <a:endParaRPr sz="3000">
              <a:solidFill>
                <a:srgbClr val="FFFFFF"/>
              </a:solidFill>
              <a:latin typeface="Comfortaa"/>
              <a:ea typeface="Comfortaa"/>
              <a:cs typeface="Comfortaa"/>
              <a:sym typeface="Comfortaa"/>
            </a:endParaRPr>
          </a:p>
        </p:txBody>
      </p:sp>
      <p:sp>
        <p:nvSpPr>
          <p:cNvPr id="82" name="Google Shape;82;p13"/>
          <p:cNvSpPr/>
          <p:nvPr/>
        </p:nvSpPr>
        <p:spPr>
          <a:xfrm>
            <a:off x="4266118" y="2667748"/>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3</a:t>
            </a:r>
            <a:endParaRPr sz="3000">
              <a:solidFill>
                <a:srgbClr val="FFFFFF"/>
              </a:solidFill>
              <a:latin typeface="Comfortaa"/>
              <a:ea typeface="Comfortaa"/>
              <a:cs typeface="Comfortaa"/>
              <a:sym typeface="Comfortaa"/>
            </a:endParaRPr>
          </a:p>
        </p:txBody>
      </p:sp>
      <p:sp>
        <p:nvSpPr>
          <p:cNvPr id="83" name="Google Shape;83;p13"/>
          <p:cNvSpPr/>
          <p:nvPr/>
        </p:nvSpPr>
        <p:spPr>
          <a:xfrm>
            <a:off x="6067299" y="2667748"/>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4</a:t>
            </a:r>
            <a:endParaRPr sz="3000">
              <a:solidFill>
                <a:srgbClr val="FFFFFF"/>
              </a:solidFill>
              <a:latin typeface="Comfortaa"/>
              <a:ea typeface="Comfortaa"/>
              <a:cs typeface="Comfortaa"/>
              <a:sym typeface="Comfortaa"/>
            </a:endParaRPr>
          </a:p>
        </p:txBody>
      </p:sp>
      <p:cxnSp>
        <p:nvCxnSpPr>
          <p:cNvPr id="84" name="Google Shape;84;p13"/>
          <p:cNvCxnSpPr>
            <a:stCxn id="80" idx="6"/>
            <a:endCxn id="81" idx="2"/>
          </p:cNvCxnSpPr>
          <p:nvPr/>
        </p:nvCxnSpPr>
        <p:spPr>
          <a:xfrm>
            <a:off x="1533150" y="3060898"/>
            <a:ext cx="930000" cy="3600"/>
          </a:xfrm>
          <a:prstGeom prst="straightConnector1">
            <a:avLst/>
          </a:prstGeom>
          <a:noFill/>
          <a:ln cap="flat" cmpd="sng" w="19050">
            <a:solidFill>
              <a:srgbClr val="46A9E7"/>
            </a:solidFill>
            <a:prstDash val="solid"/>
            <a:round/>
            <a:headEnd len="med" w="med" type="none"/>
            <a:tailEnd len="med" w="med" type="none"/>
          </a:ln>
        </p:spPr>
      </p:cxnSp>
      <p:cxnSp>
        <p:nvCxnSpPr>
          <p:cNvPr id="85" name="Google Shape;85;p13"/>
          <p:cNvCxnSpPr>
            <a:stCxn id="81" idx="6"/>
            <a:endCxn id="82" idx="2"/>
          </p:cNvCxnSpPr>
          <p:nvPr/>
        </p:nvCxnSpPr>
        <p:spPr>
          <a:xfrm flipH="1" rot="10800000">
            <a:off x="3335984" y="3060867"/>
            <a:ext cx="930000" cy="3600"/>
          </a:xfrm>
          <a:prstGeom prst="straightConnector1">
            <a:avLst/>
          </a:prstGeom>
          <a:noFill/>
          <a:ln cap="flat" cmpd="sng" w="19050">
            <a:solidFill>
              <a:srgbClr val="46A9E7"/>
            </a:solidFill>
            <a:prstDash val="solid"/>
            <a:round/>
            <a:headEnd len="med" w="med" type="none"/>
            <a:tailEnd len="med" w="med" type="none"/>
          </a:ln>
        </p:spPr>
      </p:cxnSp>
      <p:cxnSp>
        <p:nvCxnSpPr>
          <p:cNvPr id="86" name="Google Shape;86;p13"/>
          <p:cNvCxnSpPr>
            <a:stCxn id="82" idx="6"/>
            <a:endCxn id="83" idx="2"/>
          </p:cNvCxnSpPr>
          <p:nvPr/>
        </p:nvCxnSpPr>
        <p:spPr>
          <a:xfrm>
            <a:off x="5138818" y="3060898"/>
            <a:ext cx="928500" cy="0"/>
          </a:xfrm>
          <a:prstGeom prst="straightConnector1">
            <a:avLst/>
          </a:prstGeom>
          <a:noFill/>
          <a:ln cap="flat" cmpd="sng" w="19050">
            <a:solidFill>
              <a:srgbClr val="46A9E7"/>
            </a:solidFill>
            <a:prstDash val="solid"/>
            <a:round/>
            <a:headEnd len="med" w="med" type="none"/>
            <a:tailEnd len="med" w="med" type="none"/>
          </a:ln>
        </p:spPr>
      </p:cxnSp>
      <p:cxnSp>
        <p:nvCxnSpPr>
          <p:cNvPr id="87" name="Google Shape;87;p13"/>
          <p:cNvCxnSpPr/>
          <p:nvPr/>
        </p:nvCxnSpPr>
        <p:spPr>
          <a:xfrm>
            <a:off x="6940059" y="3060837"/>
            <a:ext cx="928500" cy="0"/>
          </a:xfrm>
          <a:prstGeom prst="straightConnector1">
            <a:avLst/>
          </a:prstGeom>
          <a:noFill/>
          <a:ln cap="flat" cmpd="sng" w="19050">
            <a:solidFill>
              <a:srgbClr val="46A9E7"/>
            </a:solidFill>
            <a:prstDash val="solid"/>
            <a:round/>
            <a:headEnd len="med" w="med" type="none"/>
            <a:tailEnd len="med" w="med" type="none"/>
          </a:ln>
        </p:spPr>
      </p:cxnSp>
      <p:sp>
        <p:nvSpPr>
          <p:cNvPr id="88" name="Google Shape;88;p13"/>
          <p:cNvSpPr/>
          <p:nvPr/>
        </p:nvSpPr>
        <p:spPr>
          <a:xfrm>
            <a:off x="7868483" y="2667673"/>
            <a:ext cx="872700" cy="786300"/>
          </a:xfrm>
          <a:prstGeom prst="ellipse">
            <a:avLst/>
          </a:prstGeom>
          <a:solidFill>
            <a:srgbClr val="9ED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Comfortaa"/>
                <a:ea typeface="Comfortaa"/>
                <a:cs typeface="Comfortaa"/>
                <a:sym typeface="Comfortaa"/>
              </a:rPr>
              <a:t>5</a:t>
            </a:r>
            <a:endParaRPr sz="3000">
              <a:solidFill>
                <a:srgbClr val="FFFFFF"/>
              </a:solidFill>
              <a:latin typeface="Comfortaa"/>
              <a:ea typeface="Comfortaa"/>
              <a:cs typeface="Comfortaa"/>
              <a:sym typeface="Comfortaa"/>
            </a:endParaRPr>
          </a:p>
        </p:txBody>
      </p:sp>
      <p:cxnSp>
        <p:nvCxnSpPr>
          <p:cNvPr id="89" name="Google Shape;89;p13"/>
          <p:cNvCxnSpPr>
            <a:stCxn id="80" idx="0"/>
            <a:endCxn id="79" idx="2"/>
          </p:cNvCxnSpPr>
          <p:nvPr/>
        </p:nvCxnSpPr>
        <p:spPr>
          <a:xfrm rot="10800000">
            <a:off x="1096800" y="2346448"/>
            <a:ext cx="0" cy="321300"/>
          </a:xfrm>
          <a:prstGeom prst="straightConnector1">
            <a:avLst/>
          </a:prstGeom>
          <a:noFill/>
          <a:ln cap="flat" cmpd="sng" w="19050">
            <a:solidFill>
              <a:srgbClr val="46A9E7"/>
            </a:solidFill>
            <a:prstDash val="solid"/>
            <a:round/>
            <a:headEnd len="med" w="med" type="none"/>
            <a:tailEnd len="med" w="med" type="none"/>
          </a:ln>
        </p:spPr>
      </p:cxnSp>
      <p:cxnSp>
        <p:nvCxnSpPr>
          <p:cNvPr id="90" name="Google Shape;90;p13"/>
          <p:cNvCxnSpPr/>
          <p:nvPr/>
        </p:nvCxnSpPr>
        <p:spPr>
          <a:xfrm rot="10800000">
            <a:off x="2899666" y="3453985"/>
            <a:ext cx="0" cy="326400"/>
          </a:xfrm>
          <a:prstGeom prst="straightConnector1">
            <a:avLst/>
          </a:prstGeom>
          <a:noFill/>
          <a:ln cap="flat" cmpd="sng" w="19050">
            <a:solidFill>
              <a:srgbClr val="46A9E7"/>
            </a:solidFill>
            <a:prstDash val="solid"/>
            <a:round/>
            <a:headEnd len="med" w="med" type="none"/>
            <a:tailEnd len="med" w="med" type="none"/>
          </a:ln>
        </p:spPr>
      </p:cxnSp>
      <p:cxnSp>
        <p:nvCxnSpPr>
          <p:cNvPr id="91" name="Google Shape;91;p13"/>
          <p:cNvCxnSpPr/>
          <p:nvPr/>
        </p:nvCxnSpPr>
        <p:spPr>
          <a:xfrm rot="10800000">
            <a:off x="4702498" y="2341461"/>
            <a:ext cx="0" cy="326400"/>
          </a:xfrm>
          <a:prstGeom prst="straightConnector1">
            <a:avLst/>
          </a:prstGeom>
          <a:noFill/>
          <a:ln cap="flat" cmpd="sng" w="19050">
            <a:solidFill>
              <a:srgbClr val="46A9E7"/>
            </a:solidFill>
            <a:prstDash val="solid"/>
            <a:round/>
            <a:headEnd len="med" w="med" type="none"/>
            <a:tailEnd len="med" w="med" type="none"/>
          </a:ln>
        </p:spPr>
      </p:cxnSp>
      <p:cxnSp>
        <p:nvCxnSpPr>
          <p:cNvPr id="92" name="Google Shape;92;p13"/>
          <p:cNvCxnSpPr/>
          <p:nvPr/>
        </p:nvCxnSpPr>
        <p:spPr>
          <a:xfrm rot="10800000">
            <a:off x="6503682" y="3457635"/>
            <a:ext cx="0" cy="326400"/>
          </a:xfrm>
          <a:prstGeom prst="straightConnector1">
            <a:avLst/>
          </a:prstGeom>
          <a:noFill/>
          <a:ln cap="flat" cmpd="sng" w="19050">
            <a:solidFill>
              <a:srgbClr val="46A9E7"/>
            </a:solidFill>
            <a:prstDash val="solid"/>
            <a:round/>
            <a:headEnd len="med" w="med" type="none"/>
            <a:tailEnd len="med" w="med" type="none"/>
          </a:ln>
        </p:spPr>
      </p:cxnSp>
      <p:cxnSp>
        <p:nvCxnSpPr>
          <p:cNvPr id="93" name="Google Shape;93;p13"/>
          <p:cNvCxnSpPr/>
          <p:nvPr/>
        </p:nvCxnSpPr>
        <p:spPr>
          <a:xfrm rot="10800000">
            <a:off x="8308163" y="2341461"/>
            <a:ext cx="0" cy="326400"/>
          </a:xfrm>
          <a:prstGeom prst="straightConnector1">
            <a:avLst/>
          </a:prstGeom>
          <a:noFill/>
          <a:ln cap="flat" cmpd="sng" w="19050">
            <a:solidFill>
              <a:srgbClr val="46A9E7"/>
            </a:solidFill>
            <a:prstDash val="solid"/>
            <a:round/>
            <a:headEnd len="med" w="med" type="none"/>
            <a:tailEnd len="med" w="med" type="none"/>
          </a:ln>
        </p:spPr>
      </p:cxnSp>
      <p:sp>
        <p:nvSpPr>
          <p:cNvPr id="94" name="Google Shape;94;p13"/>
          <p:cNvSpPr txBox="1"/>
          <p:nvPr/>
        </p:nvSpPr>
        <p:spPr>
          <a:xfrm>
            <a:off x="1004325" y="463975"/>
            <a:ext cx="5222400" cy="70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0091EA"/>
                </a:solidFill>
                <a:latin typeface="Comfortaa"/>
                <a:ea typeface="Comfortaa"/>
                <a:cs typeface="Comfortaa"/>
                <a:sym typeface="Comfortaa"/>
              </a:rPr>
              <a:t>Overview</a:t>
            </a:r>
            <a:endParaRPr b="1" sz="3200">
              <a:solidFill>
                <a:srgbClr val="0091EA"/>
              </a:solidFill>
              <a:latin typeface="Comfortaa"/>
              <a:ea typeface="Comfortaa"/>
              <a:cs typeface="Comfortaa"/>
              <a:sym typeface="Comfortaa"/>
            </a:endParaRPr>
          </a:p>
        </p:txBody>
      </p:sp>
      <p:sp>
        <p:nvSpPr>
          <p:cNvPr id="95" name="Google Shape;95;p13"/>
          <p:cNvSpPr/>
          <p:nvPr/>
        </p:nvSpPr>
        <p:spPr>
          <a:xfrm>
            <a:off x="2122350" y="3784025"/>
            <a:ext cx="16281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91D31"/>
                </a:solidFill>
                <a:latin typeface="Source Sans Pro"/>
                <a:ea typeface="Source Sans Pro"/>
                <a:cs typeface="Source Sans Pro"/>
                <a:sym typeface="Source Sans Pro"/>
              </a:rPr>
              <a:t>Introduction</a:t>
            </a:r>
            <a:endParaRPr sz="1800">
              <a:solidFill>
                <a:srgbClr val="091D31"/>
              </a:solidFill>
              <a:latin typeface="Source Sans Pro"/>
              <a:ea typeface="Source Sans Pro"/>
              <a:cs typeface="Source Sans Pro"/>
              <a:sym typeface="Source Sans Pro"/>
            </a:endParaRPr>
          </a:p>
        </p:txBody>
      </p:sp>
      <p:sp>
        <p:nvSpPr>
          <p:cNvPr id="96" name="Google Shape;96;p13"/>
          <p:cNvSpPr/>
          <p:nvPr/>
        </p:nvSpPr>
        <p:spPr>
          <a:xfrm>
            <a:off x="3925200" y="1643800"/>
            <a:ext cx="17262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91D31"/>
                </a:solidFill>
                <a:latin typeface="Source Sans Pro"/>
                <a:ea typeface="Source Sans Pro"/>
                <a:cs typeface="Source Sans Pro"/>
                <a:sym typeface="Source Sans Pro"/>
              </a:rPr>
              <a:t>Algorithm &amp; </a:t>
            </a:r>
            <a:r>
              <a:rPr lang="en" sz="1800">
                <a:solidFill>
                  <a:srgbClr val="091D31"/>
                </a:solidFill>
                <a:latin typeface="Source Sans Pro"/>
                <a:ea typeface="Source Sans Pro"/>
                <a:cs typeface="Source Sans Pro"/>
                <a:sym typeface="Source Sans Pro"/>
              </a:rPr>
              <a:t>Development</a:t>
            </a:r>
            <a:endParaRPr sz="1800">
              <a:solidFill>
                <a:srgbClr val="091D31"/>
              </a:solidFill>
              <a:latin typeface="Source Sans Pro"/>
              <a:ea typeface="Source Sans Pro"/>
              <a:cs typeface="Source Sans Pro"/>
              <a:sym typeface="Source Sans Pro"/>
            </a:endParaRPr>
          </a:p>
        </p:txBody>
      </p:sp>
      <p:sp>
        <p:nvSpPr>
          <p:cNvPr id="97" name="Google Shape;97;p13"/>
          <p:cNvSpPr/>
          <p:nvPr/>
        </p:nvSpPr>
        <p:spPr>
          <a:xfrm>
            <a:off x="5726373" y="3787597"/>
            <a:ext cx="15546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91D31"/>
                </a:solidFill>
                <a:latin typeface="Source Sans Pro"/>
                <a:ea typeface="Source Sans Pro"/>
                <a:cs typeface="Source Sans Pro"/>
                <a:sym typeface="Source Sans Pro"/>
              </a:rPr>
              <a:t>Challenges</a:t>
            </a:r>
            <a:endParaRPr sz="1800">
              <a:solidFill>
                <a:srgbClr val="091D31"/>
              </a:solidFill>
              <a:latin typeface="Source Sans Pro"/>
              <a:ea typeface="Source Sans Pro"/>
              <a:cs typeface="Source Sans Pro"/>
              <a:sym typeface="Source Sans Pro"/>
            </a:endParaRPr>
          </a:p>
        </p:txBody>
      </p:sp>
      <p:sp>
        <p:nvSpPr>
          <p:cNvPr id="98" name="Google Shape;98;p13"/>
          <p:cNvSpPr/>
          <p:nvPr/>
        </p:nvSpPr>
        <p:spPr>
          <a:xfrm>
            <a:off x="7527556" y="1643800"/>
            <a:ext cx="1554600" cy="702600"/>
          </a:xfrm>
          <a:prstGeom prst="roundRect">
            <a:avLst>
              <a:gd fmla="val 50000" name="adj"/>
            </a:avLst>
          </a:prstGeom>
          <a:solidFill>
            <a:srgbClr val="ECEF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91D31"/>
                </a:solidFill>
                <a:latin typeface="Source Sans Pro"/>
                <a:ea typeface="Source Sans Pro"/>
                <a:cs typeface="Source Sans Pro"/>
                <a:sym typeface="Source Sans Pro"/>
              </a:rPr>
              <a:t>Evaluation</a:t>
            </a:r>
            <a:endParaRPr sz="1800">
              <a:solidFill>
                <a:srgbClr val="091D31"/>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31" title="demo.mp4">
            <a:hlinkClick r:id="rId3"/>
          </p:cNvPr>
          <p:cNvPicPr preferRelativeResize="0"/>
          <p:nvPr/>
        </p:nvPicPr>
        <p:blipFill>
          <a:blip r:embed="rId4">
            <a:alphaModFix/>
          </a:blip>
          <a:stretch>
            <a:fillRect/>
          </a:stretch>
        </p:blipFill>
        <p:spPr>
          <a:xfrm>
            <a:off x="1461050" y="238525"/>
            <a:ext cx="6350575" cy="476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2"/>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4.</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Challenges</a:t>
            </a:r>
            <a:endParaRPr b="1" sz="4400">
              <a:solidFill>
                <a:srgbClr val="0091EA"/>
              </a:solidFill>
              <a:latin typeface="Comfortaa"/>
              <a:ea typeface="Comfortaa"/>
              <a:cs typeface="Comfortaa"/>
              <a:sym typeface="Comfortaa"/>
            </a:endParaRPr>
          </a:p>
        </p:txBody>
      </p:sp>
      <p:pic>
        <p:nvPicPr>
          <p:cNvPr id="253" name="Google Shape;253;p32"/>
          <p:cNvPicPr preferRelativeResize="0"/>
          <p:nvPr/>
        </p:nvPicPr>
        <p:blipFill>
          <a:blip r:embed="rId3">
            <a:alphaModFix/>
          </a:blip>
          <a:stretch>
            <a:fillRect/>
          </a:stretch>
        </p:blipFill>
        <p:spPr>
          <a:xfrm>
            <a:off x="5717848" y="1101502"/>
            <a:ext cx="2601825" cy="2601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3"/>
          <p:cNvSpPr txBox="1"/>
          <p:nvPr/>
        </p:nvSpPr>
        <p:spPr>
          <a:xfrm>
            <a:off x="367175" y="425000"/>
            <a:ext cx="3721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Challenges</a:t>
            </a:r>
            <a:endParaRPr b="1" sz="4000">
              <a:solidFill>
                <a:srgbClr val="336E94"/>
              </a:solidFill>
              <a:latin typeface="Comfortaa"/>
              <a:ea typeface="Comfortaa"/>
              <a:cs typeface="Comfortaa"/>
              <a:sym typeface="Comfortaa"/>
            </a:endParaRPr>
          </a:p>
        </p:txBody>
      </p:sp>
      <p:sp>
        <p:nvSpPr>
          <p:cNvPr id="260" name="Google Shape;260;p33"/>
          <p:cNvSpPr/>
          <p:nvPr/>
        </p:nvSpPr>
        <p:spPr>
          <a:xfrm>
            <a:off x="0" y="1316875"/>
            <a:ext cx="2706300" cy="1878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164925" y="1481925"/>
            <a:ext cx="2391300" cy="154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191919"/>
                </a:solidFill>
                <a:latin typeface="Source Sans Pro"/>
                <a:ea typeface="Source Sans Pro"/>
                <a:cs typeface="Source Sans Pro"/>
                <a:sym typeface="Source Sans Pro"/>
              </a:rPr>
              <a:t>Component Failure</a:t>
            </a:r>
            <a:endParaRPr sz="2300">
              <a:solidFill>
                <a:srgbClr val="191919"/>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1800">
              <a:solidFill>
                <a:srgbClr val="263238"/>
              </a:solidFill>
              <a:latin typeface="Source Sans Pro"/>
              <a:ea typeface="Source Sans Pro"/>
              <a:cs typeface="Source Sans Pro"/>
              <a:sym typeface="Source Sans Pro"/>
            </a:endParaRPr>
          </a:p>
        </p:txBody>
      </p:sp>
      <p:sp>
        <p:nvSpPr>
          <p:cNvPr id="262" name="Google Shape;262;p33"/>
          <p:cNvSpPr/>
          <p:nvPr/>
        </p:nvSpPr>
        <p:spPr>
          <a:xfrm>
            <a:off x="2805300" y="2691000"/>
            <a:ext cx="4199400" cy="2058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3033075" y="2902475"/>
            <a:ext cx="3721500" cy="16665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br>
              <a:rPr lang="en" sz="2300">
                <a:latin typeface="Source Sans Pro"/>
                <a:ea typeface="Source Sans Pro"/>
                <a:cs typeface="Source Sans Pro"/>
                <a:sym typeface="Source Sans Pro"/>
              </a:rPr>
            </a:br>
            <a:r>
              <a:rPr lang="en" sz="2300">
                <a:latin typeface="Source Sans Pro"/>
                <a:ea typeface="Source Sans Pro"/>
                <a:cs typeface="Source Sans Pro"/>
                <a:sym typeface="Source Sans Pro"/>
              </a:rPr>
              <a:t>man-in-the-middle attack</a:t>
            </a:r>
            <a:endParaRPr sz="2300">
              <a:solidFill>
                <a:srgbClr val="191919"/>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1800">
              <a:solidFill>
                <a:srgbClr val="263238"/>
              </a:solidFill>
              <a:latin typeface="Source Sans Pro"/>
              <a:ea typeface="Source Sans Pro"/>
              <a:cs typeface="Source Sans Pro"/>
              <a:sym typeface="Source Sans Pro"/>
            </a:endParaRPr>
          </a:p>
        </p:txBody>
      </p:sp>
      <p:sp>
        <p:nvSpPr>
          <p:cNvPr id="264" name="Google Shape;264;p33"/>
          <p:cNvSpPr/>
          <p:nvPr/>
        </p:nvSpPr>
        <p:spPr>
          <a:xfrm>
            <a:off x="5147099" y="624975"/>
            <a:ext cx="3539400" cy="2186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5341425" y="817025"/>
            <a:ext cx="3170400" cy="18024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2300">
                <a:solidFill>
                  <a:srgbClr val="191919"/>
                </a:solidFill>
                <a:latin typeface="Source Sans Pro"/>
                <a:ea typeface="Source Sans Pro"/>
                <a:cs typeface="Source Sans Pro"/>
                <a:sym typeface="Source Sans Pro"/>
              </a:rPr>
              <a:t>Synchronization</a:t>
            </a:r>
            <a:endParaRPr sz="2300">
              <a:solidFill>
                <a:srgbClr val="091D31"/>
              </a:solidFill>
              <a:latin typeface="Source Sans Pro"/>
              <a:ea typeface="Source Sans Pro"/>
              <a:cs typeface="Source Sans Pro"/>
              <a:sym typeface="Source Sans Pro"/>
            </a:endParaRPr>
          </a:p>
          <a:p>
            <a:pPr indent="0" lvl="0" marL="0" rtl="0" algn="ctr">
              <a:spcBef>
                <a:spcPts val="0"/>
              </a:spcBef>
              <a:spcAft>
                <a:spcPts val="0"/>
              </a:spcAft>
              <a:buNone/>
            </a:pPr>
            <a:r>
              <a:t/>
            </a:r>
            <a:endParaRPr b="1" sz="1800">
              <a:solidFill>
                <a:srgbClr val="263238"/>
              </a:solidFill>
              <a:latin typeface="Source Sans Pro"/>
              <a:ea typeface="Source Sans Pro"/>
              <a:cs typeface="Source Sans Pro"/>
              <a:sym typeface="Source Sans Pro"/>
            </a:endParaRPr>
          </a:p>
        </p:txBody>
      </p:sp>
      <p:cxnSp>
        <p:nvCxnSpPr>
          <p:cNvPr id="266" name="Google Shape;266;p33"/>
          <p:cNvCxnSpPr>
            <a:endCxn id="263" idx="1"/>
          </p:cNvCxnSpPr>
          <p:nvPr/>
        </p:nvCxnSpPr>
        <p:spPr>
          <a:xfrm>
            <a:off x="2479776" y="2565428"/>
            <a:ext cx="1098300" cy="581100"/>
          </a:xfrm>
          <a:prstGeom prst="straightConnector1">
            <a:avLst/>
          </a:prstGeom>
          <a:noFill/>
          <a:ln cap="flat" cmpd="sng" w="9525">
            <a:solidFill>
              <a:schemeClr val="accent1"/>
            </a:solidFill>
            <a:prstDash val="solid"/>
            <a:round/>
            <a:headEnd len="med" w="med" type="none"/>
            <a:tailEnd len="med" w="med" type="none"/>
          </a:ln>
        </p:spPr>
      </p:cxnSp>
      <p:cxnSp>
        <p:nvCxnSpPr>
          <p:cNvPr id="267" name="Google Shape;267;p33"/>
          <p:cNvCxnSpPr>
            <a:stCxn id="263" idx="7"/>
            <a:endCxn id="265" idx="4"/>
          </p:cNvCxnSpPr>
          <p:nvPr/>
        </p:nvCxnSpPr>
        <p:spPr>
          <a:xfrm flipH="1" rot="10800000">
            <a:off x="6209574" y="2619428"/>
            <a:ext cx="717000" cy="5271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4"/>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5</a:t>
            </a:r>
            <a:r>
              <a:rPr b="1" lang="en" sz="6000">
                <a:solidFill>
                  <a:srgbClr val="CFD8DC"/>
                </a:solidFill>
                <a:latin typeface="Comfortaa"/>
                <a:ea typeface="Comfortaa"/>
                <a:cs typeface="Comfortaa"/>
                <a:sym typeface="Comfortaa"/>
              </a:rPr>
              <a:t>.</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Evaluation Plan</a:t>
            </a:r>
            <a:endParaRPr b="1" sz="4400">
              <a:solidFill>
                <a:srgbClr val="0091EA"/>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5"/>
          <p:cNvSpPr txBox="1"/>
          <p:nvPr/>
        </p:nvSpPr>
        <p:spPr>
          <a:xfrm>
            <a:off x="2656500" y="303725"/>
            <a:ext cx="3831000" cy="82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3300">
                <a:solidFill>
                  <a:srgbClr val="336E94"/>
                </a:solidFill>
                <a:latin typeface="Comfortaa"/>
                <a:ea typeface="Comfortaa"/>
                <a:cs typeface="Comfortaa"/>
                <a:sym typeface="Comfortaa"/>
              </a:rPr>
              <a:t>Evaluation Plan</a:t>
            </a:r>
            <a:endParaRPr b="1" sz="3300">
              <a:solidFill>
                <a:srgbClr val="336E94"/>
              </a:solidFill>
              <a:latin typeface="Comfortaa"/>
              <a:ea typeface="Comfortaa"/>
              <a:cs typeface="Comfortaa"/>
              <a:sym typeface="Comfortaa"/>
            </a:endParaRPr>
          </a:p>
        </p:txBody>
      </p:sp>
      <p:graphicFrame>
        <p:nvGraphicFramePr>
          <p:cNvPr id="280" name="Google Shape;280;p35"/>
          <p:cNvGraphicFramePr/>
          <p:nvPr/>
        </p:nvGraphicFramePr>
        <p:xfrm>
          <a:off x="1612900" y="1327200"/>
          <a:ext cx="3000000" cy="3000000"/>
        </p:xfrm>
        <a:graphic>
          <a:graphicData uri="http://schemas.openxmlformats.org/drawingml/2006/table">
            <a:tbl>
              <a:tblPr>
                <a:noFill/>
                <a:tableStyleId>{C2472A4A-9DBE-4B70-87FF-5DBCA408FAA5}</a:tableStyleId>
              </a:tblPr>
              <a:tblGrid>
                <a:gridCol w="762000"/>
                <a:gridCol w="3048000"/>
                <a:gridCol w="1905000"/>
              </a:tblGrid>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Test number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Test case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Expected result</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Dividing the private key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division should be according to the algorithm</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Encrypting and decrypting the private key parties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each part should be encrypted</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Sending the private key parties to the correct servers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each server should have its part</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making a new transaction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transaction is accepted in blockchain</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making a new transaction in case one of the servers is down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transaction is accepted in blockchain</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making sure the transaction is recorded in blockchain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we will see the current balance</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nvSpPr>
        <p:spPr>
          <a:xfrm>
            <a:off x="2034200" y="1178300"/>
            <a:ext cx="41094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0">
                <a:solidFill>
                  <a:srgbClr val="0091EA"/>
                </a:solidFill>
                <a:latin typeface="Comfortaa"/>
                <a:ea typeface="Comfortaa"/>
                <a:cs typeface="Comfortaa"/>
                <a:sym typeface="Comfortaa"/>
              </a:rPr>
              <a:t>Thanks!</a:t>
            </a:r>
            <a:endParaRPr b="1" sz="7000">
              <a:solidFill>
                <a:srgbClr val="0091EA"/>
              </a:solidFill>
              <a:latin typeface="Comfortaa"/>
              <a:ea typeface="Comfortaa"/>
              <a:cs typeface="Comfortaa"/>
              <a:sym typeface="Comfortaa"/>
            </a:endParaRPr>
          </a:p>
        </p:txBody>
      </p:sp>
      <p:sp>
        <p:nvSpPr>
          <p:cNvPr id="286" name="Google Shape;286;p36"/>
          <p:cNvSpPr txBox="1"/>
          <p:nvPr/>
        </p:nvSpPr>
        <p:spPr>
          <a:xfrm>
            <a:off x="2951950" y="2338100"/>
            <a:ext cx="4946700" cy="78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4500">
                <a:solidFill>
                  <a:srgbClr val="336E94"/>
                </a:solidFill>
                <a:latin typeface="Comfortaa"/>
                <a:ea typeface="Comfortaa"/>
                <a:cs typeface="Comfortaa"/>
                <a:sym typeface="Comfortaa"/>
              </a:rPr>
              <a:t>Any questions?</a:t>
            </a:r>
            <a:endParaRPr b="1" sz="4500">
              <a:solidFill>
                <a:srgbClr val="336E94"/>
              </a:solidFill>
              <a:latin typeface="Comfortaa"/>
              <a:ea typeface="Comfortaa"/>
              <a:cs typeface="Comfortaa"/>
              <a:sym typeface="Comfortaa"/>
            </a:endParaRPr>
          </a:p>
        </p:txBody>
      </p:sp>
      <p:pic>
        <p:nvPicPr>
          <p:cNvPr id="287" name="Google Shape;287;p36">
            <a:hlinkClick r:id="rId3"/>
          </p:cNvPr>
          <p:cNvPicPr preferRelativeResize="0"/>
          <p:nvPr/>
        </p:nvPicPr>
        <p:blipFill rotWithShape="1">
          <a:blip r:embed="rId4">
            <a:alphaModFix/>
          </a:blip>
          <a:srcRect b="0" l="0" r="0" t="0"/>
          <a:stretch/>
        </p:blipFill>
        <p:spPr>
          <a:xfrm>
            <a:off x="0" y="4698375"/>
            <a:ext cx="1852299" cy="44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4"/>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1</a:t>
            </a:r>
            <a:r>
              <a:rPr b="1" lang="en" sz="6000">
                <a:solidFill>
                  <a:srgbClr val="CFD8DC"/>
                </a:solidFill>
                <a:latin typeface="Comfortaa"/>
                <a:ea typeface="Comfortaa"/>
                <a:cs typeface="Comfortaa"/>
                <a:sym typeface="Comfortaa"/>
              </a:rPr>
              <a:t>.</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Problem Overview</a:t>
            </a:r>
            <a:endParaRPr b="1" sz="4400">
              <a:solidFill>
                <a:srgbClr val="0091EA"/>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5"/>
          <p:cNvSpPr/>
          <p:nvPr/>
        </p:nvSpPr>
        <p:spPr>
          <a:xfrm>
            <a:off x="4738600" y="16683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5"/>
          <p:cNvCxnSpPr/>
          <p:nvPr/>
        </p:nvCxnSpPr>
        <p:spPr>
          <a:xfrm flipH="1" rot="10800000">
            <a:off x="6793191" y="367851"/>
            <a:ext cx="638700" cy="1419600"/>
          </a:xfrm>
          <a:prstGeom prst="straightConnector1">
            <a:avLst/>
          </a:prstGeom>
          <a:noFill/>
          <a:ln cap="flat" cmpd="sng" w="9525">
            <a:solidFill>
              <a:srgbClr val="CFD8DC"/>
            </a:solidFill>
            <a:prstDash val="solid"/>
            <a:round/>
            <a:headEnd len="med" w="med" type="none"/>
            <a:tailEnd len="med" w="med" type="none"/>
          </a:ln>
        </p:spPr>
      </p:cxnSp>
      <p:cxnSp>
        <p:nvCxnSpPr>
          <p:cNvPr id="112" name="Google Shape;112;p15"/>
          <p:cNvCxnSpPr/>
          <p:nvPr/>
        </p:nvCxnSpPr>
        <p:spPr>
          <a:xfrm flipH="1" rot="10800000">
            <a:off x="7194765" y="1515796"/>
            <a:ext cx="1377600" cy="570900"/>
          </a:xfrm>
          <a:prstGeom prst="straightConnector1">
            <a:avLst/>
          </a:prstGeom>
          <a:noFill/>
          <a:ln cap="flat" cmpd="sng" w="9525">
            <a:solidFill>
              <a:srgbClr val="CFD8DC"/>
            </a:solidFill>
            <a:prstDash val="solid"/>
            <a:round/>
            <a:headEnd len="med" w="med" type="none"/>
            <a:tailEnd len="med" w="med" type="none"/>
          </a:ln>
        </p:spPr>
      </p:cxnSp>
      <p:cxnSp>
        <p:nvCxnSpPr>
          <p:cNvPr id="113" name="Google Shape;113;p15"/>
          <p:cNvCxnSpPr/>
          <p:nvPr/>
        </p:nvCxnSpPr>
        <p:spPr>
          <a:xfrm flipH="1" rot="10800000">
            <a:off x="7068779" y="1169826"/>
            <a:ext cx="716400" cy="806100"/>
          </a:xfrm>
          <a:prstGeom prst="straightConnector1">
            <a:avLst/>
          </a:prstGeom>
          <a:noFill/>
          <a:ln cap="flat" cmpd="sng" w="9525">
            <a:solidFill>
              <a:srgbClr val="CFD8DC"/>
            </a:solidFill>
            <a:prstDash val="solid"/>
            <a:round/>
            <a:headEnd len="med" w="med" type="none"/>
            <a:tailEnd len="med" w="med" type="none"/>
          </a:ln>
        </p:spPr>
      </p:cxnSp>
      <p:sp>
        <p:nvSpPr>
          <p:cNvPr id="114" name="Google Shape;114;p15"/>
          <p:cNvSpPr txBox="1"/>
          <p:nvPr/>
        </p:nvSpPr>
        <p:spPr>
          <a:xfrm>
            <a:off x="630300" y="541920"/>
            <a:ext cx="7571700" cy="70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0091EA"/>
                </a:solidFill>
                <a:latin typeface="Comfortaa"/>
                <a:ea typeface="Comfortaa"/>
                <a:cs typeface="Comfortaa"/>
                <a:sym typeface="Comfortaa"/>
              </a:rPr>
              <a:t>The problem</a:t>
            </a:r>
            <a:endParaRPr b="1" sz="3000">
              <a:solidFill>
                <a:srgbClr val="0091EA"/>
              </a:solidFill>
              <a:latin typeface="Comfortaa"/>
              <a:ea typeface="Comfortaa"/>
              <a:cs typeface="Comfortaa"/>
              <a:sym typeface="Comfortaa"/>
            </a:endParaRPr>
          </a:p>
        </p:txBody>
      </p:sp>
      <p:sp>
        <p:nvSpPr>
          <p:cNvPr id="115" name="Google Shape;115;p15"/>
          <p:cNvSpPr txBox="1"/>
          <p:nvPr/>
        </p:nvSpPr>
        <p:spPr>
          <a:xfrm>
            <a:off x="786150" y="1773663"/>
            <a:ext cx="3651000" cy="25674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2300">
                <a:latin typeface="Source Sans Pro"/>
                <a:ea typeface="Source Sans Pro"/>
                <a:cs typeface="Source Sans Pro"/>
                <a:sym typeface="Source Sans Pro"/>
              </a:rPr>
              <a:t>Unauthorized access to a private key can result in significant financial loss.</a:t>
            </a:r>
            <a:endParaRPr sz="2300">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300">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300">
              <a:latin typeface="Source Sans Pro"/>
              <a:ea typeface="Source Sans Pro"/>
              <a:cs typeface="Source Sans Pro"/>
              <a:sym typeface="Source Sans Pro"/>
            </a:endParaRPr>
          </a:p>
          <a:p>
            <a:pPr indent="0" lvl="0" marL="0" rtl="0" algn="l">
              <a:lnSpc>
                <a:spcPct val="175000"/>
              </a:lnSpc>
              <a:spcBef>
                <a:spcPts val="0"/>
              </a:spcBef>
              <a:spcAft>
                <a:spcPts val="0"/>
              </a:spcAft>
              <a:buNone/>
            </a:pPr>
            <a:r>
              <a:t/>
            </a:r>
            <a:endParaRPr sz="2300">
              <a:latin typeface="Source Sans Pro"/>
              <a:ea typeface="Source Sans Pro"/>
              <a:cs typeface="Source Sans Pro"/>
              <a:sym typeface="Source Sans Pro"/>
            </a:endParaRPr>
          </a:p>
          <a:p>
            <a:pPr indent="0" lvl="0" marL="0" rtl="0" algn="l">
              <a:spcBef>
                <a:spcPts val="600"/>
              </a:spcBef>
              <a:spcAft>
                <a:spcPts val="0"/>
              </a:spcAft>
              <a:buNone/>
            </a:pPr>
            <a:r>
              <a:t/>
            </a:r>
            <a:endParaRPr sz="2300">
              <a:solidFill>
                <a:srgbClr val="263238"/>
              </a:solidFill>
              <a:latin typeface="Source Sans Pro"/>
              <a:ea typeface="Source Sans Pro"/>
              <a:cs typeface="Source Sans Pro"/>
              <a:sym typeface="Source Sans Pro"/>
            </a:endParaRPr>
          </a:p>
        </p:txBody>
      </p:sp>
      <p:pic>
        <p:nvPicPr>
          <p:cNvPr id="116" name="Google Shape;116;p15"/>
          <p:cNvPicPr preferRelativeResize="0"/>
          <p:nvPr/>
        </p:nvPicPr>
        <p:blipFill>
          <a:blip r:embed="rId3">
            <a:alphaModFix/>
          </a:blip>
          <a:stretch>
            <a:fillRect/>
          </a:stretch>
        </p:blipFill>
        <p:spPr>
          <a:xfrm>
            <a:off x="5010088" y="1890200"/>
            <a:ext cx="2334324" cy="233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6"/>
          <p:cNvSpPr txBox="1"/>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2</a:t>
            </a:r>
            <a:r>
              <a:rPr b="1" lang="en" sz="6000">
                <a:solidFill>
                  <a:srgbClr val="CFD8DC"/>
                </a:solidFill>
                <a:latin typeface="Comfortaa"/>
                <a:ea typeface="Comfortaa"/>
                <a:cs typeface="Comfortaa"/>
                <a:sym typeface="Comfortaa"/>
              </a:rPr>
              <a:t>.</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Introduction</a:t>
            </a:r>
            <a:endParaRPr b="1" sz="4400">
              <a:solidFill>
                <a:srgbClr val="0091EA"/>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7"/>
          <p:cNvSpPr txBox="1"/>
          <p:nvPr/>
        </p:nvSpPr>
        <p:spPr>
          <a:xfrm>
            <a:off x="367175" y="615500"/>
            <a:ext cx="5052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Introduction</a:t>
            </a:r>
            <a:endParaRPr b="1" sz="4000">
              <a:solidFill>
                <a:srgbClr val="336E94"/>
              </a:solidFill>
              <a:latin typeface="Comfortaa"/>
              <a:ea typeface="Comfortaa"/>
              <a:cs typeface="Comfortaa"/>
              <a:sym typeface="Comfortaa"/>
            </a:endParaRPr>
          </a:p>
        </p:txBody>
      </p:sp>
      <p:sp>
        <p:nvSpPr>
          <p:cNvPr id="129" name="Google Shape;129;p17"/>
          <p:cNvSpPr txBox="1"/>
          <p:nvPr/>
        </p:nvSpPr>
        <p:spPr>
          <a:xfrm>
            <a:off x="824686" y="1533150"/>
            <a:ext cx="5523600" cy="26244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rgbClr val="0091EA"/>
              </a:buClr>
              <a:buSzPts val="2800"/>
              <a:buFont typeface="Comfortaa"/>
              <a:buChar char="◎"/>
            </a:pPr>
            <a:r>
              <a:rPr b="1" lang="en" sz="2800">
                <a:solidFill>
                  <a:srgbClr val="0091EA"/>
                </a:solidFill>
                <a:latin typeface="Comfortaa"/>
                <a:ea typeface="Comfortaa"/>
                <a:cs typeface="Comfortaa"/>
                <a:sym typeface="Comfortaa"/>
              </a:rPr>
              <a:t>Cryptocurrency </a:t>
            </a:r>
            <a:endParaRPr b="1" sz="2800">
              <a:solidFill>
                <a:srgbClr val="0091EA"/>
              </a:solidFill>
              <a:latin typeface="Comfortaa"/>
              <a:ea typeface="Comfortaa"/>
              <a:cs typeface="Comfortaa"/>
              <a:sym typeface="Comfortaa"/>
            </a:endParaRPr>
          </a:p>
          <a:p>
            <a:pPr indent="0" lvl="0" marL="0" rtl="0" algn="l">
              <a:lnSpc>
                <a:spcPct val="115000"/>
              </a:lnSpc>
              <a:spcBef>
                <a:spcPts val="0"/>
              </a:spcBef>
              <a:spcAft>
                <a:spcPts val="0"/>
              </a:spcAft>
              <a:buNone/>
            </a:pPr>
            <a:r>
              <a:rPr lang="en" sz="1900">
                <a:solidFill>
                  <a:srgbClr val="191919"/>
                </a:solidFill>
                <a:latin typeface="Source Sans Pro"/>
                <a:ea typeface="Source Sans Pro"/>
                <a:cs typeface="Source Sans Pro"/>
                <a:sym typeface="Source Sans Pro"/>
              </a:rPr>
              <a:t> virtual currency that uses cryptography for security.</a:t>
            </a:r>
            <a:endParaRPr sz="1900">
              <a:solidFill>
                <a:srgbClr val="191919"/>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900">
              <a:solidFill>
                <a:srgbClr val="191919"/>
              </a:solidFill>
              <a:latin typeface="Source Sans Pro"/>
              <a:ea typeface="Source Sans Pro"/>
              <a:cs typeface="Source Sans Pro"/>
              <a:sym typeface="Source Sans Pro"/>
            </a:endParaRPr>
          </a:p>
          <a:p>
            <a:pPr indent="-406400" lvl="0" marL="457200" rtl="0" algn="l">
              <a:lnSpc>
                <a:spcPct val="150000"/>
              </a:lnSpc>
              <a:spcBef>
                <a:spcPts val="0"/>
              </a:spcBef>
              <a:spcAft>
                <a:spcPts val="0"/>
              </a:spcAft>
              <a:buClr>
                <a:srgbClr val="0091EA"/>
              </a:buClr>
              <a:buSzPts val="2800"/>
              <a:buFont typeface="Comfortaa"/>
              <a:buChar char="◎"/>
            </a:pPr>
            <a:r>
              <a:rPr b="1" lang="en" sz="2800">
                <a:solidFill>
                  <a:srgbClr val="0091EA"/>
                </a:solidFill>
                <a:latin typeface="Comfortaa"/>
                <a:ea typeface="Comfortaa"/>
                <a:cs typeface="Comfortaa"/>
                <a:sym typeface="Comfortaa"/>
              </a:rPr>
              <a:t>Blockchain</a:t>
            </a:r>
            <a:endParaRPr b="1" sz="2800">
              <a:solidFill>
                <a:srgbClr val="0091EA"/>
              </a:solidFill>
              <a:latin typeface="Comfortaa"/>
              <a:ea typeface="Comfortaa"/>
              <a:cs typeface="Comfortaa"/>
              <a:sym typeface="Comfortaa"/>
            </a:endParaRPr>
          </a:p>
          <a:p>
            <a:pPr indent="0" lvl="0" marL="0" rtl="0" algn="l">
              <a:lnSpc>
                <a:spcPct val="150000"/>
              </a:lnSpc>
              <a:spcBef>
                <a:spcPts val="0"/>
              </a:spcBef>
              <a:spcAft>
                <a:spcPts val="0"/>
              </a:spcAft>
              <a:buNone/>
            </a:pPr>
            <a:r>
              <a:rPr lang="en" sz="1900">
                <a:solidFill>
                  <a:srgbClr val="191919"/>
                </a:solidFill>
                <a:latin typeface="Source Sans Pro"/>
                <a:ea typeface="Source Sans Pro"/>
                <a:cs typeface="Source Sans Pro"/>
                <a:sym typeface="Source Sans Pro"/>
              </a:rPr>
              <a:t>digital ledger of transactions</a:t>
            </a:r>
            <a:endParaRPr sz="1900">
              <a:latin typeface="Source Sans Pro"/>
              <a:ea typeface="Source Sans Pro"/>
              <a:cs typeface="Source Sans Pro"/>
              <a:sym typeface="Source Sans Pro"/>
            </a:endParaRPr>
          </a:p>
          <a:p>
            <a:pPr indent="0" lvl="0" marL="0" rtl="0" algn="l">
              <a:lnSpc>
                <a:spcPct val="150000"/>
              </a:lnSpc>
              <a:spcBef>
                <a:spcPts val="0"/>
              </a:spcBef>
              <a:spcAft>
                <a:spcPts val="0"/>
              </a:spcAft>
              <a:buNone/>
            </a:pPr>
            <a:r>
              <a:t/>
            </a:r>
            <a:endParaRPr sz="2800">
              <a:latin typeface="Source Sans Pro"/>
              <a:ea typeface="Source Sans Pro"/>
              <a:cs typeface="Source Sans Pro"/>
              <a:sym typeface="Source Sans Pro"/>
            </a:endParaRPr>
          </a:p>
        </p:txBody>
      </p:sp>
      <p:sp>
        <p:nvSpPr>
          <p:cNvPr id="130" name="Google Shape;130;p17"/>
          <p:cNvSpPr/>
          <p:nvPr/>
        </p:nvSpPr>
        <p:spPr>
          <a:xfrm>
            <a:off x="6616400" y="2294729"/>
            <a:ext cx="1479600" cy="1446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7"/>
          <p:cNvCxnSpPr/>
          <p:nvPr/>
        </p:nvCxnSpPr>
        <p:spPr>
          <a:xfrm rot="10800000">
            <a:off x="6967000" y="615500"/>
            <a:ext cx="117000" cy="1722600"/>
          </a:xfrm>
          <a:prstGeom prst="straightConnector1">
            <a:avLst/>
          </a:prstGeom>
          <a:noFill/>
          <a:ln cap="flat" cmpd="sng" w="9525">
            <a:solidFill>
              <a:srgbClr val="CFD8DC"/>
            </a:solidFill>
            <a:prstDash val="solid"/>
            <a:round/>
            <a:headEnd len="med" w="med" type="none"/>
            <a:tailEnd len="med" w="med" type="none"/>
          </a:ln>
        </p:spPr>
      </p:cxnSp>
      <p:cxnSp>
        <p:nvCxnSpPr>
          <p:cNvPr id="132" name="Google Shape;132;p17"/>
          <p:cNvCxnSpPr/>
          <p:nvPr/>
        </p:nvCxnSpPr>
        <p:spPr>
          <a:xfrm flipH="1" rot="10800000">
            <a:off x="7964625" y="1566300"/>
            <a:ext cx="561000" cy="990000"/>
          </a:xfrm>
          <a:prstGeom prst="straightConnector1">
            <a:avLst/>
          </a:prstGeom>
          <a:noFill/>
          <a:ln cap="flat" cmpd="sng" w="9525">
            <a:solidFill>
              <a:srgbClr val="CFD8DC"/>
            </a:solidFill>
            <a:prstDash val="solid"/>
            <a:round/>
            <a:headEnd len="med" w="med" type="none"/>
            <a:tailEnd len="med" w="med" type="none"/>
          </a:ln>
        </p:spPr>
      </p:cxnSp>
      <p:cxnSp>
        <p:nvCxnSpPr>
          <p:cNvPr id="133" name="Google Shape;133;p17"/>
          <p:cNvCxnSpPr/>
          <p:nvPr/>
        </p:nvCxnSpPr>
        <p:spPr>
          <a:xfrm flipH="1" rot="10800000">
            <a:off x="7637300" y="1294100"/>
            <a:ext cx="117000" cy="1051800"/>
          </a:xfrm>
          <a:prstGeom prst="straightConnector1">
            <a:avLst/>
          </a:prstGeom>
          <a:noFill/>
          <a:ln cap="flat" cmpd="sng" w="9525">
            <a:solidFill>
              <a:srgbClr val="CFD8DC"/>
            </a:solidFill>
            <a:prstDash val="solid"/>
            <a:round/>
            <a:headEnd len="med" w="med" type="none"/>
            <a:tailEnd len="med" w="med" type="none"/>
          </a:ln>
        </p:spPr>
      </p:cxnSp>
      <p:pic>
        <p:nvPicPr>
          <p:cNvPr id="134" name="Google Shape;134;p17"/>
          <p:cNvPicPr preferRelativeResize="0"/>
          <p:nvPr/>
        </p:nvPicPr>
        <p:blipFill>
          <a:blip r:embed="rId3">
            <a:alphaModFix/>
          </a:blip>
          <a:stretch>
            <a:fillRect/>
          </a:stretch>
        </p:blipFill>
        <p:spPr>
          <a:xfrm>
            <a:off x="5719675" y="1706425"/>
            <a:ext cx="3043425" cy="304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18"/>
          <p:cNvSpPr/>
          <p:nvPr/>
        </p:nvSpPr>
        <p:spPr>
          <a:xfrm>
            <a:off x="6624200" y="2271204"/>
            <a:ext cx="1479600" cy="1446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8"/>
          <p:cNvCxnSpPr/>
          <p:nvPr/>
        </p:nvCxnSpPr>
        <p:spPr>
          <a:xfrm rot="10800000">
            <a:off x="6951400" y="592275"/>
            <a:ext cx="140400" cy="1722300"/>
          </a:xfrm>
          <a:prstGeom prst="straightConnector1">
            <a:avLst/>
          </a:prstGeom>
          <a:noFill/>
          <a:ln cap="flat" cmpd="sng" w="9525">
            <a:solidFill>
              <a:srgbClr val="CFD8DC"/>
            </a:solidFill>
            <a:prstDash val="solid"/>
            <a:round/>
            <a:headEnd len="med" w="med" type="none"/>
            <a:tailEnd len="med" w="med" type="none"/>
          </a:ln>
        </p:spPr>
      </p:cxnSp>
      <p:cxnSp>
        <p:nvCxnSpPr>
          <p:cNvPr id="142" name="Google Shape;142;p18"/>
          <p:cNvCxnSpPr/>
          <p:nvPr/>
        </p:nvCxnSpPr>
        <p:spPr>
          <a:xfrm flipH="1" rot="10800000">
            <a:off x="7972425" y="1542775"/>
            <a:ext cx="561000" cy="990000"/>
          </a:xfrm>
          <a:prstGeom prst="straightConnector1">
            <a:avLst/>
          </a:prstGeom>
          <a:noFill/>
          <a:ln cap="flat" cmpd="sng" w="9525">
            <a:solidFill>
              <a:srgbClr val="CFD8DC"/>
            </a:solidFill>
            <a:prstDash val="solid"/>
            <a:round/>
            <a:headEnd len="med" w="med" type="none"/>
            <a:tailEnd len="med" w="med" type="none"/>
          </a:ln>
        </p:spPr>
      </p:cxnSp>
      <p:cxnSp>
        <p:nvCxnSpPr>
          <p:cNvPr id="143" name="Google Shape;143;p18"/>
          <p:cNvCxnSpPr/>
          <p:nvPr/>
        </p:nvCxnSpPr>
        <p:spPr>
          <a:xfrm flipH="1" rot="10800000">
            <a:off x="7645100" y="1270575"/>
            <a:ext cx="117000" cy="1051800"/>
          </a:xfrm>
          <a:prstGeom prst="straightConnector1">
            <a:avLst/>
          </a:prstGeom>
          <a:noFill/>
          <a:ln cap="flat" cmpd="sng" w="9525">
            <a:solidFill>
              <a:srgbClr val="CFD8DC"/>
            </a:solidFill>
            <a:prstDash val="solid"/>
            <a:round/>
            <a:headEnd len="med" w="med" type="none"/>
            <a:tailEnd len="med" w="med" type="none"/>
          </a:ln>
        </p:spPr>
      </p:cxnSp>
      <p:sp>
        <p:nvSpPr>
          <p:cNvPr id="144" name="Google Shape;144;p18"/>
          <p:cNvSpPr txBox="1"/>
          <p:nvPr/>
        </p:nvSpPr>
        <p:spPr>
          <a:xfrm>
            <a:off x="367175" y="615500"/>
            <a:ext cx="52866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336E94"/>
                </a:solidFill>
                <a:latin typeface="Comfortaa"/>
                <a:ea typeface="Comfortaa"/>
                <a:cs typeface="Comfortaa"/>
                <a:sym typeface="Comfortaa"/>
              </a:rPr>
              <a:t>Introduction</a:t>
            </a:r>
            <a:endParaRPr b="1" sz="4000">
              <a:solidFill>
                <a:srgbClr val="336E94"/>
              </a:solidFill>
              <a:latin typeface="Comfortaa"/>
              <a:ea typeface="Comfortaa"/>
              <a:cs typeface="Comfortaa"/>
              <a:sym typeface="Comfortaa"/>
            </a:endParaRPr>
          </a:p>
        </p:txBody>
      </p:sp>
      <p:sp>
        <p:nvSpPr>
          <p:cNvPr id="145" name="Google Shape;145;p18"/>
          <p:cNvSpPr txBox="1"/>
          <p:nvPr/>
        </p:nvSpPr>
        <p:spPr>
          <a:xfrm>
            <a:off x="824675" y="1533150"/>
            <a:ext cx="5830800" cy="26244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accent1"/>
              </a:buClr>
              <a:buSzPts val="2800"/>
              <a:buFont typeface="Source Sans Pro"/>
              <a:buChar char="◎"/>
            </a:pPr>
            <a:r>
              <a:rPr lang="en" sz="2800">
                <a:solidFill>
                  <a:schemeClr val="accent1"/>
                </a:solidFill>
                <a:latin typeface="Source Sans Pro"/>
                <a:ea typeface="Source Sans Pro"/>
                <a:cs typeface="Source Sans Pro"/>
                <a:sym typeface="Source Sans Pro"/>
              </a:rPr>
              <a:t>Transaction</a:t>
            </a:r>
            <a:endParaRPr sz="2800">
              <a:solidFill>
                <a:schemeClr val="accent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lang="en" sz="1900">
                <a:latin typeface="Source Sans Pro"/>
                <a:ea typeface="Source Sans Pro"/>
                <a:cs typeface="Source Sans Pro"/>
                <a:sym typeface="Source Sans Pro"/>
              </a:rPr>
              <a:t>digital record of an action that is recorded on the blockchain network.</a:t>
            </a:r>
            <a:endParaRPr sz="2800">
              <a:solidFill>
                <a:srgbClr val="0091EA"/>
              </a:solidFill>
              <a:latin typeface="Source Sans Pro"/>
              <a:ea typeface="Source Sans Pro"/>
              <a:cs typeface="Source Sans Pro"/>
              <a:sym typeface="Source Sans Pro"/>
            </a:endParaRPr>
          </a:p>
          <a:p>
            <a:pPr indent="-406400" lvl="0" marL="457200" rtl="0" algn="l">
              <a:lnSpc>
                <a:spcPct val="150000"/>
              </a:lnSpc>
              <a:spcBef>
                <a:spcPts val="0"/>
              </a:spcBef>
              <a:spcAft>
                <a:spcPts val="0"/>
              </a:spcAft>
              <a:buClr>
                <a:srgbClr val="0091EA"/>
              </a:buClr>
              <a:buSzPts val="2800"/>
              <a:buFont typeface="Source Sans Pro"/>
              <a:buChar char="◎"/>
            </a:pPr>
            <a:r>
              <a:rPr lang="en" sz="2800">
                <a:solidFill>
                  <a:srgbClr val="0091EA"/>
                </a:solidFill>
                <a:latin typeface="Source Sans Pro"/>
                <a:ea typeface="Source Sans Pro"/>
                <a:cs typeface="Source Sans Pro"/>
                <a:sym typeface="Source Sans Pro"/>
              </a:rPr>
              <a:t>Private and Public Key</a:t>
            </a:r>
            <a:endParaRPr sz="2800">
              <a:solidFill>
                <a:srgbClr val="0091EA"/>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900">
                <a:latin typeface="Source Sans Pro"/>
                <a:ea typeface="Source Sans Pro"/>
                <a:cs typeface="Source Sans Pro"/>
                <a:sym typeface="Source Sans Pro"/>
              </a:rPr>
              <a:t>pair of keys that are used to encrypt and decrypt data. </a:t>
            </a:r>
            <a:endParaRPr sz="2800">
              <a:latin typeface="Source Sans Pro"/>
              <a:ea typeface="Source Sans Pro"/>
              <a:cs typeface="Source Sans Pro"/>
              <a:sym typeface="Source Sans Pro"/>
            </a:endParaRPr>
          </a:p>
        </p:txBody>
      </p:sp>
      <p:pic>
        <p:nvPicPr>
          <p:cNvPr id="146" name="Google Shape;146;p18"/>
          <p:cNvPicPr preferRelativeResize="0"/>
          <p:nvPr/>
        </p:nvPicPr>
        <p:blipFill>
          <a:blip r:embed="rId3">
            <a:alphaModFix/>
          </a:blip>
          <a:stretch>
            <a:fillRect/>
          </a:stretch>
        </p:blipFill>
        <p:spPr>
          <a:xfrm>
            <a:off x="6210625" y="1765025"/>
            <a:ext cx="2407450" cy="240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19"/>
          <p:cNvSpPr txBox="1"/>
          <p:nvPr/>
        </p:nvSpPr>
        <p:spPr>
          <a:xfrm>
            <a:off x="457200" y="473868"/>
            <a:ext cx="8229600" cy="368700"/>
          </a:xfrm>
          <a:prstGeom prst="rect">
            <a:avLst/>
          </a:prstGeom>
          <a:noFill/>
          <a:ln>
            <a:noFill/>
          </a:ln>
        </p:spPr>
        <p:txBody>
          <a:bodyPr anchorCtr="0" anchor="t" bIns="91425" lIns="91425" spcFirstLastPara="1" rIns="91425" wrap="square" tIns="91425">
            <a:noAutofit/>
          </a:bodyPr>
          <a:lstStyle/>
          <a:p>
            <a:pPr indent="0" lvl="0" marL="0" rtl="0" algn="ctr">
              <a:spcBef>
                <a:spcPts val="360"/>
              </a:spcBef>
              <a:spcAft>
                <a:spcPts val="0"/>
              </a:spcAft>
              <a:buNone/>
            </a:pPr>
            <a:r>
              <a:rPr b="1" lang="en" sz="2200">
                <a:solidFill>
                  <a:srgbClr val="0053A3"/>
                </a:solidFill>
                <a:latin typeface="Comfortaa"/>
                <a:ea typeface="Comfortaa"/>
                <a:cs typeface="Comfortaa"/>
                <a:sym typeface="Comfortaa"/>
              </a:rPr>
              <a:t>Biggest Crypto Exchanges Hack</a:t>
            </a:r>
            <a:endParaRPr b="1" sz="2200">
              <a:solidFill>
                <a:srgbClr val="0053A3"/>
              </a:solidFill>
              <a:latin typeface="Comfortaa"/>
              <a:ea typeface="Comfortaa"/>
              <a:cs typeface="Comfortaa"/>
              <a:sym typeface="Comfortaa"/>
            </a:endParaRPr>
          </a:p>
        </p:txBody>
      </p:sp>
      <p:sp>
        <p:nvSpPr>
          <p:cNvPr id="153" name="Google Shape;153;p19"/>
          <p:cNvSpPr/>
          <p:nvPr/>
        </p:nvSpPr>
        <p:spPr>
          <a:xfrm>
            <a:off x="1733873" y="1295250"/>
            <a:ext cx="5839800" cy="2793600"/>
          </a:xfrm>
          <a:prstGeom prst="roundRect">
            <a:avLst>
              <a:gd fmla="val 13362" name="adj"/>
            </a:avLst>
          </a:pr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4170598" y="1295250"/>
            <a:ext cx="1301100" cy="2793600"/>
          </a:xfrm>
          <a:prstGeom prst="roundRect">
            <a:avLst>
              <a:gd fmla="val 13362" name="adj"/>
            </a:avLst>
          </a:prstGeom>
          <a:solidFill>
            <a:srgbClr val="C1E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5850473" y="1295250"/>
            <a:ext cx="1301100" cy="2793600"/>
          </a:xfrm>
          <a:prstGeom prst="roundRect">
            <a:avLst>
              <a:gd fmla="val 13362" name="adj"/>
            </a:avLst>
          </a:prstGeom>
          <a:solidFill>
            <a:srgbClr val="C1E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6" name="Google Shape;156;p19"/>
          <p:cNvGraphicFramePr/>
          <p:nvPr/>
        </p:nvGraphicFramePr>
        <p:xfrm>
          <a:off x="1724013" y="1460325"/>
          <a:ext cx="3000000" cy="3000000"/>
        </p:xfrm>
        <a:graphic>
          <a:graphicData uri="http://schemas.openxmlformats.org/drawingml/2006/table">
            <a:tbl>
              <a:tblPr>
                <a:noFill/>
                <a:tableStyleId>{71F01224-4BAE-4D24-8FB7-509ACAAA0E32}</a:tableStyleId>
              </a:tblPr>
              <a:tblGrid>
                <a:gridCol w="2268200"/>
                <a:gridCol w="1670300"/>
                <a:gridCol w="1670300"/>
                <a:gridCol w="382850"/>
              </a:tblGrid>
              <a:tr h="578775">
                <a:tc>
                  <a:txBody>
                    <a:bodyPr/>
                    <a:lstStyle/>
                    <a:p>
                      <a:pPr indent="0" lvl="0" marL="0" rtl="0" algn="ctr">
                        <a:spcBef>
                          <a:spcPts val="0"/>
                        </a:spcBef>
                        <a:spcAft>
                          <a:spcPts val="0"/>
                        </a:spcAft>
                        <a:buNone/>
                      </a:pPr>
                      <a:r>
                        <a:t/>
                      </a:r>
                      <a:endParaRPr b="1" sz="2000">
                        <a:solidFill>
                          <a:srgbClr val="FFFFFF"/>
                        </a:solidFill>
                        <a:latin typeface="Concert One"/>
                        <a:ea typeface="Concert One"/>
                        <a:cs typeface="Concert One"/>
                        <a:sym typeface="Concert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Then</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Now</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rgbClr val="00004D"/>
                        </a:solidFill>
                        <a:latin typeface="Comfortaa"/>
                        <a:ea typeface="Comfortaa"/>
                        <a:cs typeface="Comfortaa"/>
                        <a:sym typeface="Comfortaa"/>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r>
              <a:tr h="578775">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Bitfinex 2016</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$72,200,000</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$2,545,533,536</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4D"/>
                        </a:solidFill>
                        <a:latin typeface="Anaheim"/>
                        <a:ea typeface="Anaheim"/>
                        <a:cs typeface="Anaheim"/>
                        <a:sym typeface="Anaheim"/>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r>
              <a:tr h="578775">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CoinCheck 2018</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$487,387,361</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$926,988,827</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4D"/>
                        </a:solidFill>
                        <a:latin typeface="Anaheim"/>
                        <a:ea typeface="Anaheim"/>
                        <a:cs typeface="Anaheim"/>
                        <a:sym typeface="Anaheim"/>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r>
              <a:tr h="578775">
                <a:tc>
                  <a:txBody>
                    <a:bodyPr/>
                    <a:lstStyle/>
                    <a:p>
                      <a:pPr indent="0" lvl="0" marL="0" rtl="0" algn="ctr">
                        <a:spcBef>
                          <a:spcPts val="0"/>
                        </a:spcBef>
                        <a:spcAft>
                          <a:spcPts val="0"/>
                        </a:spcAft>
                        <a:buNone/>
                      </a:pPr>
                      <a:r>
                        <a:rPr lang="en" sz="2000">
                          <a:solidFill>
                            <a:srgbClr val="00004D"/>
                          </a:solidFill>
                          <a:latin typeface="Source Sans Pro"/>
                          <a:ea typeface="Source Sans Pro"/>
                          <a:cs typeface="Source Sans Pro"/>
                          <a:sym typeface="Source Sans Pro"/>
                        </a:rPr>
                        <a:t>Binance 2019</a:t>
                      </a:r>
                      <a:endParaRPr sz="2000">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$41,167,638</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004D"/>
                          </a:solidFill>
                          <a:latin typeface="Source Sans Pro"/>
                          <a:ea typeface="Source Sans Pro"/>
                          <a:cs typeface="Source Sans Pro"/>
                          <a:sym typeface="Source Sans Pro"/>
                        </a:rPr>
                        <a:t>$149,990,022</a:t>
                      </a:r>
                      <a:endParaRPr>
                        <a:solidFill>
                          <a:srgbClr val="00004D"/>
                        </a:solidFill>
                        <a:latin typeface="Source Sans Pro"/>
                        <a:ea typeface="Source Sans Pro"/>
                        <a:cs typeface="Source Sans Pro"/>
                        <a:sym typeface="Source Sans Pro"/>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00004D"/>
                        </a:solidFill>
                        <a:latin typeface="Anaheim"/>
                        <a:ea typeface="Anaheim"/>
                        <a:cs typeface="Anaheim"/>
                        <a:sym typeface="Anaheim"/>
                      </a:endParaRPr>
                    </a:p>
                  </a:txBody>
                  <a:tcPr marT="91425" marB="91425" marR="91425" marL="91425" anchor="ctr">
                    <a:lnL cap="flat" cmpd="sng" w="19050">
                      <a:solidFill>
                        <a:srgbClr val="00004D">
                          <a:alpha val="0"/>
                        </a:srgbClr>
                      </a:solidFill>
                      <a:prstDash val="solid"/>
                      <a:round/>
                      <a:headEnd len="sm" w="sm" type="none"/>
                      <a:tailEnd len="sm" w="sm" type="none"/>
                    </a:lnL>
                    <a:lnR cap="flat" cmpd="sng" w="19050">
                      <a:solidFill>
                        <a:srgbClr val="00004D">
                          <a:alpha val="0"/>
                        </a:srgbClr>
                      </a:solidFill>
                      <a:prstDash val="solid"/>
                      <a:round/>
                      <a:headEnd len="sm" w="sm" type="none"/>
                      <a:tailEnd len="sm" w="sm" type="none"/>
                    </a:lnR>
                    <a:lnT cap="flat" cmpd="sng" w="19050">
                      <a:solidFill>
                        <a:srgbClr val="00004D">
                          <a:alpha val="0"/>
                        </a:srgbClr>
                      </a:solidFill>
                      <a:prstDash val="solid"/>
                      <a:round/>
                      <a:headEnd len="sm" w="sm" type="none"/>
                      <a:tailEnd len="sm" w="sm" type="none"/>
                    </a:lnT>
                    <a:lnB cap="flat" cmpd="sng" w="19050">
                      <a:solidFill>
                        <a:srgbClr val="00004D">
                          <a:alpha val="0"/>
                        </a:srgbClr>
                      </a:solidFill>
                      <a:prstDash val="solid"/>
                      <a:round/>
                      <a:headEnd len="sm" w="sm" type="none"/>
                      <a:tailEnd len="sm" w="sm" type="none"/>
                    </a:lnB>
                  </a:tcPr>
                </a:tc>
              </a:tr>
            </a:tbl>
          </a:graphicData>
        </a:graphic>
      </p:graphicFrame>
      <p:sp>
        <p:nvSpPr>
          <p:cNvPr id="157" name="Google Shape;157;p19"/>
          <p:cNvSpPr txBox="1"/>
          <p:nvPr/>
        </p:nvSpPr>
        <p:spPr>
          <a:xfrm>
            <a:off x="1957025" y="4172600"/>
            <a:ext cx="20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In the last decade</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0"/>
          <p:cNvSpPr txBox="1"/>
          <p:nvPr/>
        </p:nvSpPr>
        <p:spPr>
          <a:xfrm>
            <a:off x="1207175" y="2084244"/>
            <a:ext cx="58326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rgbClr val="CFD8DC"/>
                </a:solidFill>
                <a:latin typeface="Comfortaa"/>
                <a:ea typeface="Comfortaa"/>
                <a:cs typeface="Comfortaa"/>
                <a:sym typeface="Comfortaa"/>
              </a:rPr>
              <a:t>3.</a:t>
            </a:r>
            <a:endParaRPr b="1" sz="6000">
              <a:solidFill>
                <a:srgbClr val="CFD8DC"/>
              </a:solidFill>
              <a:latin typeface="Comfortaa"/>
              <a:ea typeface="Comfortaa"/>
              <a:cs typeface="Comfortaa"/>
              <a:sym typeface="Comfortaa"/>
            </a:endParaRPr>
          </a:p>
          <a:p>
            <a:pPr indent="0" lvl="0" marL="0" rtl="0" algn="l">
              <a:spcBef>
                <a:spcPts val="0"/>
              </a:spcBef>
              <a:spcAft>
                <a:spcPts val="0"/>
              </a:spcAft>
              <a:buNone/>
            </a:pPr>
            <a:r>
              <a:rPr b="1" lang="en" sz="4400">
                <a:solidFill>
                  <a:srgbClr val="0091EA"/>
                </a:solidFill>
                <a:latin typeface="Comfortaa"/>
                <a:ea typeface="Comfortaa"/>
                <a:cs typeface="Comfortaa"/>
                <a:sym typeface="Comfortaa"/>
              </a:rPr>
              <a:t>The Algorithm &amp;</a:t>
            </a:r>
            <a:br>
              <a:rPr b="1" lang="en" sz="4400">
                <a:solidFill>
                  <a:srgbClr val="0091EA"/>
                </a:solidFill>
                <a:latin typeface="Comfortaa"/>
                <a:ea typeface="Comfortaa"/>
                <a:cs typeface="Comfortaa"/>
                <a:sym typeface="Comfortaa"/>
              </a:rPr>
            </a:br>
            <a:r>
              <a:rPr b="1" lang="en" sz="4400">
                <a:solidFill>
                  <a:srgbClr val="0091EA"/>
                </a:solidFill>
                <a:latin typeface="Comfortaa"/>
                <a:ea typeface="Comfortaa"/>
                <a:cs typeface="Comfortaa"/>
                <a:sym typeface="Comfortaa"/>
              </a:rPr>
              <a:t>Development</a:t>
            </a:r>
            <a:endParaRPr b="1" sz="4400">
              <a:solidFill>
                <a:srgbClr val="0091EA"/>
              </a:solidFill>
              <a:latin typeface="Comfortaa"/>
              <a:ea typeface="Comfortaa"/>
              <a:cs typeface="Comfortaa"/>
              <a:sym typeface="Comfortaa"/>
            </a:endParaRPr>
          </a:p>
        </p:txBody>
      </p:sp>
      <p:pic>
        <p:nvPicPr>
          <p:cNvPr id="164" name="Google Shape;164;p20"/>
          <p:cNvPicPr preferRelativeResize="0"/>
          <p:nvPr/>
        </p:nvPicPr>
        <p:blipFill>
          <a:blip r:embed="rId3">
            <a:alphaModFix/>
          </a:blip>
          <a:stretch>
            <a:fillRect/>
          </a:stretch>
        </p:blipFill>
        <p:spPr>
          <a:xfrm>
            <a:off x="5743300" y="1742750"/>
            <a:ext cx="3400700" cy="340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