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4" r:id="rId1"/>
  </p:sldMasterIdLst>
  <p:notesMasterIdLst>
    <p:notesMasterId r:id="rId60"/>
  </p:notesMasterIdLst>
  <p:sldIdLst>
    <p:sldId id="256" r:id="rId2"/>
    <p:sldId id="258" r:id="rId3"/>
    <p:sldId id="263" r:id="rId4"/>
    <p:sldId id="329" r:id="rId5"/>
    <p:sldId id="328" r:id="rId6"/>
    <p:sldId id="318" r:id="rId7"/>
    <p:sldId id="330" r:id="rId8"/>
    <p:sldId id="319" r:id="rId9"/>
    <p:sldId id="320" r:id="rId10"/>
    <p:sldId id="321" r:id="rId11"/>
    <p:sldId id="322" r:id="rId12"/>
    <p:sldId id="323" r:id="rId13"/>
    <p:sldId id="324" r:id="rId14"/>
    <p:sldId id="368" r:id="rId15"/>
    <p:sldId id="325" r:id="rId16"/>
    <p:sldId id="331" r:id="rId17"/>
    <p:sldId id="327" r:id="rId18"/>
    <p:sldId id="357" r:id="rId19"/>
    <p:sldId id="326" r:id="rId20"/>
    <p:sldId id="358" r:id="rId21"/>
    <p:sldId id="332" r:id="rId22"/>
    <p:sldId id="333" r:id="rId23"/>
    <p:sldId id="334" r:id="rId24"/>
    <p:sldId id="359" r:id="rId25"/>
    <p:sldId id="360" r:id="rId26"/>
    <p:sldId id="335" r:id="rId27"/>
    <p:sldId id="262" r:id="rId28"/>
    <p:sldId id="336" r:id="rId29"/>
    <p:sldId id="361" r:id="rId30"/>
    <p:sldId id="337" r:id="rId31"/>
    <p:sldId id="362" r:id="rId32"/>
    <p:sldId id="338" r:id="rId33"/>
    <p:sldId id="363" r:id="rId34"/>
    <p:sldId id="339" r:id="rId35"/>
    <p:sldId id="340" r:id="rId36"/>
    <p:sldId id="341" r:id="rId37"/>
    <p:sldId id="342" r:id="rId38"/>
    <p:sldId id="365" r:id="rId39"/>
    <p:sldId id="343" r:id="rId40"/>
    <p:sldId id="344" r:id="rId41"/>
    <p:sldId id="345" r:id="rId42"/>
    <p:sldId id="346" r:id="rId43"/>
    <p:sldId id="347" r:id="rId44"/>
    <p:sldId id="350" r:id="rId45"/>
    <p:sldId id="366" r:id="rId46"/>
    <p:sldId id="352" r:id="rId47"/>
    <p:sldId id="367" r:id="rId48"/>
    <p:sldId id="353" r:id="rId49"/>
    <p:sldId id="354" r:id="rId50"/>
    <p:sldId id="355" r:id="rId51"/>
    <p:sldId id="356" r:id="rId52"/>
    <p:sldId id="348" r:id="rId53"/>
    <p:sldId id="349" r:id="rId54"/>
    <p:sldId id="351" r:id="rId55"/>
    <p:sldId id="369" r:id="rId56"/>
    <p:sldId id="370" r:id="rId57"/>
    <p:sldId id="371" r:id="rId58"/>
    <p:sldId id="364" r:id="rId5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0206F3D-50C9-408A-9383-59C18307E094}">
          <p14:sldIdLst>
            <p14:sldId id="256"/>
            <p14:sldId id="258"/>
            <p14:sldId id="263"/>
            <p14:sldId id="329"/>
            <p14:sldId id="328"/>
            <p14:sldId id="318"/>
            <p14:sldId id="330"/>
            <p14:sldId id="319"/>
            <p14:sldId id="320"/>
            <p14:sldId id="321"/>
            <p14:sldId id="322"/>
            <p14:sldId id="323"/>
            <p14:sldId id="324"/>
            <p14:sldId id="368"/>
            <p14:sldId id="325"/>
            <p14:sldId id="331"/>
            <p14:sldId id="327"/>
            <p14:sldId id="357"/>
            <p14:sldId id="326"/>
            <p14:sldId id="358"/>
            <p14:sldId id="332"/>
            <p14:sldId id="333"/>
            <p14:sldId id="334"/>
            <p14:sldId id="359"/>
            <p14:sldId id="360"/>
            <p14:sldId id="335"/>
            <p14:sldId id="262"/>
            <p14:sldId id="336"/>
            <p14:sldId id="361"/>
            <p14:sldId id="337"/>
            <p14:sldId id="362"/>
            <p14:sldId id="338"/>
            <p14:sldId id="363"/>
            <p14:sldId id="339"/>
            <p14:sldId id="340"/>
            <p14:sldId id="341"/>
            <p14:sldId id="342"/>
            <p14:sldId id="365"/>
            <p14:sldId id="343"/>
            <p14:sldId id="344"/>
            <p14:sldId id="345"/>
            <p14:sldId id="346"/>
            <p14:sldId id="347"/>
            <p14:sldId id="350"/>
            <p14:sldId id="366"/>
            <p14:sldId id="352"/>
            <p14:sldId id="367"/>
            <p14:sldId id="353"/>
            <p14:sldId id="354"/>
            <p14:sldId id="355"/>
            <p14:sldId id="356"/>
            <p14:sldId id="348"/>
            <p14:sldId id="349"/>
            <p14:sldId id="351"/>
            <p14:sldId id="369"/>
            <p14:sldId id="370"/>
            <p14:sldId id="371"/>
            <p14:sldId id="36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66CC"/>
    <a:srgbClr val="008000"/>
    <a:srgbClr val="FF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16" autoAdjust="0"/>
    <p:restoredTop sz="92705" autoAdjust="0"/>
  </p:normalViewPr>
  <p:slideViewPr>
    <p:cSldViewPr>
      <p:cViewPr>
        <p:scale>
          <a:sx n="65" d="100"/>
          <a:sy n="65" d="100"/>
        </p:scale>
        <p:origin x="-1518" y="-168"/>
      </p:cViewPr>
      <p:guideLst>
        <p:guide orient="horz" pos="2160"/>
        <p:guide pos="2880"/>
      </p:guideLst>
    </p:cSldViewPr>
  </p:slideViewPr>
  <p:outlineViewPr>
    <p:cViewPr>
      <p:scale>
        <a:sx n="33" d="100"/>
        <a:sy n="33" d="100"/>
      </p:scale>
      <p:origin x="0" y="9330"/>
    </p:cViewPr>
  </p:outlineViewPr>
  <p:notesTextViewPr>
    <p:cViewPr>
      <p:scale>
        <a:sx n="100" d="100"/>
        <a:sy n="100" d="100"/>
      </p:scale>
      <p:origin x="0" y="0"/>
    </p:cViewPr>
  </p:notesTextViewPr>
  <p:sorterViewPr>
    <p:cViewPr>
      <p:scale>
        <a:sx n="100" d="100"/>
        <a:sy n="100" d="100"/>
      </p:scale>
      <p:origin x="0" y="3738"/>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0D1295-367D-4FBA-9FDA-06C8AD1357C4}" type="datetimeFigureOut">
              <a:rPr lang="en-US" smtClean="0"/>
              <a:t>27-Sep-16</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C60C6-78D4-44EA-A25F-CC976DF0857A}" type="slidenum">
              <a:rPr lang="en-US" smtClean="0"/>
              <a:t>‹#›</a:t>
            </a:fld>
            <a:endParaRPr lang="en-US"/>
          </a:p>
        </p:txBody>
      </p:sp>
    </p:spTree>
    <p:extLst>
      <p:ext uri="{BB962C8B-B14F-4D97-AF65-F5344CB8AC3E}">
        <p14:creationId xmlns:p14="http://schemas.microsoft.com/office/powerpoint/2010/main" val="249439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a:t>
            </a:fld>
            <a:endParaRPr lang="en-US"/>
          </a:p>
        </p:txBody>
      </p:sp>
    </p:spTree>
    <p:extLst>
      <p:ext uri="{BB962C8B-B14F-4D97-AF65-F5344CB8AC3E}">
        <p14:creationId xmlns:p14="http://schemas.microsoft.com/office/powerpoint/2010/main" val="425919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22</a:t>
            </a:fld>
            <a:endParaRPr lang="en-US"/>
          </a:p>
        </p:txBody>
      </p:sp>
    </p:spTree>
    <p:extLst>
      <p:ext uri="{BB962C8B-B14F-4D97-AF65-F5344CB8AC3E}">
        <p14:creationId xmlns:p14="http://schemas.microsoft.com/office/powerpoint/2010/main" val="276177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23</a:t>
            </a:fld>
            <a:endParaRPr lang="en-US"/>
          </a:p>
        </p:txBody>
      </p:sp>
    </p:spTree>
    <p:extLst>
      <p:ext uri="{BB962C8B-B14F-4D97-AF65-F5344CB8AC3E}">
        <p14:creationId xmlns:p14="http://schemas.microsoft.com/office/powerpoint/2010/main" val="295931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en-US" baseline="0"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27</a:t>
            </a:fld>
            <a:endParaRPr lang="en-US"/>
          </a:p>
        </p:txBody>
      </p:sp>
    </p:spTree>
    <p:extLst>
      <p:ext uri="{BB962C8B-B14F-4D97-AF65-F5344CB8AC3E}">
        <p14:creationId xmlns:p14="http://schemas.microsoft.com/office/powerpoint/2010/main" val="35475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28</a:t>
            </a:fld>
            <a:endParaRPr lang="en-US"/>
          </a:p>
        </p:txBody>
      </p:sp>
    </p:spTree>
    <p:extLst>
      <p:ext uri="{BB962C8B-B14F-4D97-AF65-F5344CB8AC3E}">
        <p14:creationId xmlns:p14="http://schemas.microsoft.com/office/powerpoint/2010/main" val="156713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30</a:t>
            </a:fld>
            <a:endParaRPr lang="en-US"/>
          </a:p>
        </p:txBody>
      </p:sp>
    </p:spTree>
    <p:extLst>
      <p:ext uri="{BB962C8B-B14F-4D97-AF65-F5344CB8AC3E}">
        <p14:creationId xmlns:p14="http://schemas.microsoft.com/office/powerpoint/2010/main" val="242528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32</a:t>
            </a:fld>
            <a:endParaRPr lang="en-US"/>
          </a:p>
        </p:txBody>
      </p:sp>
    </p:spTree>
    <p:extLst>
      <p:ext uri="{BB962C8B-B14F-4D97-AF65-F5344CB8AC3E}">
        <p14:creationId xmlns:p14="http://schemas.microsoft.com/office/powerpoint/2010/main" val="414680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55</a:t>
            </a:fld>
            <a:endParaRPr lang="en-US"/>
          </a:p>
        </p:txBody>
      </p:sp>
    </p:spTree>
    <p:extLst>
      <p:ext uri="{BB962C8B-B14F-4D97-AF65-F5344CB8AC3E}">
        <p14:creationId xmlns:p14="http://schemas.microsoft.com/office/powerpoint/2010/main" val="34364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a:t>
            </a:fld>
            <a:endParaRPr lang="en-US"/>
          </a:p>
        </p:txBody>
      </p:sp>
    </p:spTree>
    <p:extLst>
      <p:ext uri="{BB962C8B-B14F-4D97-AF65-F5344CB8AC3E}">
        <p14:creationId xmlns:p14="http://schemas.microsoft.com/office/powerpoint/2010/main" val="270242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baseline="0"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3</a:t>
            </a:fld>
            <a:endParaRPr lang="en-US"/>
          </a:p>
        </p:txBody>
      </p:sp>
    </p:spTree>
    <p:extLst>
      <p:ext uri="{BB962C8B-B14F-4D97-AF65-F5344CB8AC3E}">
        <p14:creationId xmlns:p14="http://schemas.microsoft.com/office/powerpoint/2010/main" val="304779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4</a:t>
            </a:fld>
            <a:endParaRPr lang="en-US"/>
          </a:p>
        </p:txBody>
      </p:sp>
    </p:spTree>
    <p:extLst>
      <p:ext uri="{BB962C8B-B14F-4D97-AF65-F5344CB8AC3E}">
        <p14:creationId xmlns:p14="http://schemas.microsoft.com/office/powerpoint/2010/main" val="327864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5</a:t>
            </a:fld>
            <a:endParaRPr lang="en-US"/>
          </a:p>
        </p:txBody>
      </p:sp>
    </p:spTree>
    <p:extLst>
      <p:ext uri="{BB962C8B-B14F-4D97-AF65-F5344CB8AC3E}">
        <p14:creationId xmlns:p14="http://schemas.microsoft.com/office/powerpoint/2010/main" val="300827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6</a:t>
            </a:fld>
            <a:endParaRPr lang="en-US"/>
          </a:p>
        </p:txBody>
      </p:sp>
    </p:spTree>
    <p:extLst>
      <p:ext uri="{BB962C8B-B14F-4D97-AF65-F5344CB8AC3E}">
        <p14:creationId xmlns:p14="http://schemas.microsoft.com/office/powerpoint/2010/main" val="206314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17</a:t>
            </a:fld>
            <a:endParaRPr lang="en-US"/>
          </a:p>
        </p:txBody>
      </p:sp>
    </p:spTree>
    <p:extLst>
      <p:ext uri="{BB962C8B-B14F-4D97-AF65-F5344CB8AC3E}">
        <p14:creationId xmlns:p14="http://schemas.microsoft.com/office/powerpoint/2010/main" val="349596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19</a:t>
            </a:fld>
            <a:endParaRPr lang="en-US"/>
          </a:p>
        </p:txBody>
      </p:sp>
    </p:spTree>
    <p:extLst>
      <p:ext uri="{BB962C8B-B14F-4D97-AF65-F5344CB8AC3E}">
        <p14:creationId xmlns:p14="http://schemas.microsoft.com/office/powerpoint/2010/main" val="21480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21</a:t>
            </a:fld>
            <a:endParaRPr lang="en-US"/>
          </a:p>
        </p:txBody>
      </p:sp>
    </p:spTree>
    <p:extLst>
      <p:ext uri="{BB962C8B-B14F-4D97-AF65-F5344CB8AC3E}">
        <p14:creationId xmlns:p14="http://schemas.microsoft.com/office/powerpoint/2010/main" val="68088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8" name="Slide Number Placeholder 7"/>
          <p:cNvSpPr>
            <a:spLocks noGrp="1"/>
          </p:cNvSpPr>
          <p:nvPr>
            <p:ph type="sldNum" sz="quarter" idx="11"/>
          </p:nvPr>
        </p:nvSpPr>
        <p:spPr/>
        <p:txBody>
          <a:bodyPr/>
          <a:lstStyle/>
          <a:p>
            <a:fld id="{DAF22AC9-109E-4E4D-92F9-530E51D9A3A2}" type="slidenum">
              <a:rPr lang="he-IL" smtClean="0"/>
              <a:t>‹#›</a:t>
            </a:fld>
            <a:endParaRPr lang="he-IL"/>
          </a:p>
        </p:txBody>
      </p:sp>
      <p:sp>
        <p:nvSpPr>
          <p:cNvPr id="9" name="Footer Placeholder 8"/>
          <p:cNvSpPr>
            <a:spLocks noGrp="1"/>
          </p:cNvSpPr>
          <p:nvPr>
            <p:ph type="ftr" sz="quarter" idx="12"/>
          </p:nvPr>
        </p:nvSpPr>
        <p:spPr/>
        <p:txBody>
          <a:bodyPr/>
          <a:lstStyle/>
          <a:p>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4" name="Date Placeholder 3"/>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5" name="Date Placeholder 4"/>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9" name="Content Placeholder 8"/>
          <p:cNvSpPr>
            <a:spLocks noGrp="1"/>
          </p:cNvSpPr>
          <p:nvPr>
            <p:ph sz="quarter" idx="13"/>
          </p:nvPr>
        </p:nvSpPr>
        <p:spPr>
          <a:xfrm>
            <a:off x="365760" y="1600200"/>
            <a:ext cx="4041648" cy="452628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7" name="Date Placeholder 6"/>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
        <p:nvSpPr>
          <p:cNvPr id="11" name="Content Placeholder 10"/>
          <p:cNvSpPr>
            <a:spLocks noGrp="1"/>
          </p:cNvSpPr>
          <p:nvPr>
            <p:ph sz="quarter" idx="13"/>
          </p:nvPr>
        </p:nvSpPr>
        <p:spPr>
          <a:xfrm>
            <a:off x="457200" y="2212848"/>
            <a:ext cx="4041648" cy="391363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he-IL" smtClean="0"/>
              <a:t>לחץ כדי לערוך סגנון כותרת של תבנית בסיס</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כ"ד/אלול/תשע"ו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E7438E1-117D-44FB-AC24-B79D899BA877}" type="datetimeFigureOut">
              <a:rPr lang="he-IL" smtClean="0"/>
              <a:t>כ"ד/אלול/תשע"ו</a:t>
            </a:fld>
            <a:endParaRPr lang="he-I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he-I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AF22AC9-109E-4E4D-92F9-530E51D9A3A2}" type="slidenum">
              <a:rPr lang="he-IL" smtClean="0"/>
              <a:t>‹#›</a:t>
            </a:fld>
            <a:endParaRPr lang="he-I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5yJ_HrZImWQ"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581909" y="1268760"/>
            <a:ext cx="8349810" cy="2016224"/>
          </a:xfrm>
        </p:spPr>
        <p:txBody>
          <a:bodyPr>
            <a:normAutofit fontScale="90000"/>
          </a:bodyPr>
          <a:lstStyle/>
          <a:p>
            <a:r>
              <a:rPr lang="en-US" sz="5400" dirty="0"/>
              <a:t>Discriminative Phoneme Alignment for Pronunciation Feedback</a:t>
            </a:r>
          </a:p>
        </p:txBody>
      </p:sp>
      <p:sp>
        <p:nvSpPr>
          <p:cNvPr id="4" name="TextBox 3"/>
          <p:cNvSpPr txBox="1"/>
          <p:nvPr/>
        </p:nvSpPr>
        <p:spPr>
          <a:xfrm>
            <a:off x="2339752" y="3573016"/>
            <a:ext cx="4680520" cy="1569660"/>
          </a:xfrm>
          <a:prstGeom prst="rect">
            <a:avLst/>
          </a:prstGeom>
          <a:noFill/>
        </p:spPr>
        <p:txBody>
          <a:bodyPr wrap="square" rtlCol="1">
            <a:spAutoFit/>
          </a:bodyPr>
          <a:lstStyle/>
          <a:p>
            <a:pPr algn="ctr" rtl="0"/>
            <a:r>
              <a:rPr lang="en-US" sz="2400" dirty="0" err="1"/>
              <a:t>Einav</a:t>
            </a:r>
            <a:r>
              <a:rPr lang="en-US" sz="2400" dirty="0"/>
              <a:t> </a:t>
            </a:r>
            <a:r>
              <a:rPr lang="en-US" sz="2400" dirty="0" err="1"/>
              <a:t>Saad</a:t>
            </a:r>
            <a:endParaRPr lang="en-US" sz="2400" dirty="0"/>
          </a:p>
          <a:p>
            <a:pPr algn="ctr" rtl="0"/>
            <a:r>
              <a:rPr lang="en-US" sz="2400" dirty="0"/>
              <a:t>Hadas Cohen</a:t>
            </a:r>
          </a:p>
          <a:p>
            <a:pPr algn="ctr" rtl="0"/>
            <a:r>
              <a:rPr lang="en-US" sz="2400" dirty="0" err="1"/>
              <a:t>Nitzan</a:t>
            </a:r>
            <a:r>
              <a:rPr lang="en-US" sz="2400" dirty="0"/>
              <a:t> </a:t>
            </a:r>
            <a:r>
              <a:rPr lang="en-US" sz="2400" dirty="0" err="1"/>
              <a:t>Zeira</a:t>
            </a:r>
            <a:endParaRPr lang="en-US" sz="2400" dirty="0"/>
          </a:p>
          <a:p>
            <a:pPr algn="ctr" rtl="0"/>
            <a:endParaRPr lang="en-US" sz="2400" dirty="0"/>
          </a:p>
        </p:txBody>
      </p:sp>
    </p:spTree>
    <p:extLst>
      <p:ext uri="{BB962C8B-B14F-4D97-AF65-F5344CB8AC3E}">
        <p14:creationId xmlns:p14="http://schemas.microsoft.com/office/powerpoint/2010/main" val="8847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5001434"/>
            <a:ext cx="8229600" cy="1124729"/>
          </a:xfrm>
        </p:spPr>
        <p:txBody>
          <a:bodyPr>
            <a:normAutofit lnSpcReduction="10000"/>
          </a:bodyPr>
          <a:lstStyle/>
          <a:p>
            <a:pPr marL="0" indent="0">
              <a:buNone/>
            </a:pPr>
            <a:r>
              <a:rPr lang="en-US" b="1" dirty="0" smtClean="0"/>
              <a:t>2.</a:t>
            </a:r>
            <a:r>
              <a:rPr lang="en-US" dirty="0" smtClean="0"/>
              <a:t> The </a:t>
            </a:r>
            <a:r>
              <a:rPr lang="en-US" dirty="0"/>
              <a:t>user's voice is </a:t>
            </a:r>
            <a:r>
              <a:rPr lang="en-US" dirty="0" smtClean="0"/>
              <a:t>recorded.</a:t>
            </a:r>
            <a:br>
              <a:rPr lang="en-US" dirty="0" smtClean="0"/>
            </a:br>
            <a:r>
              <a:rPr lang="en-US" dirty="0" smtClean="0"/>
              <a:t>    Along </a:t>
            </a:r>
            <a:r>
              <a:rPr lang="en-US" dirty="0"/>
              <a:t>with its </a:t>
            </a:r>
            <a:r>
              <a:rPr lang="en-US" dirty="0" smtClean="0"/>
              <a:t>phonetic </a:t>
            </a:r>
            <a:r>
              <a:rPr lang="en-US" dirty="0"/>
              <a:t>content it </a:t>
            </a:r>
            <a:r>
              <a:rPr lang="en-US" dirty="0" smtClean="0"/>
              <a:t>is </a:t>
            </a:r>
            <a:r>
              <a:rPr lang="en-US" dirty="0" smtClean="0"/>
              <a:t>sent to a </a:t>
            </a:r>
            <a:br>
              <a:rPr lang="en-US" dirty="0" smtClean="0"/>
            </a:br>
            <a:r>
              <a:rPr lang="en-US" dirty="0" smtClean="0"/>
              <a:t>    phoneme </a:t>
            </a:r>
            <a:r>
              <a:rPr lang="en-US" dirty="0"/>
              <a:t>alignment </a:t>
            </a:r>
            <a:r>
              <a:rPr lang="en-US" dirty="0" smtClean="0"/>
              <a:t>system on </a:t>
            </a:r>
            <a:r>
              <a:rPr lang="en-US" dirty="0"/>
              <a:t>the </a:t>
            </a:r>
            <a:r>
              <a:rPr lang="en-US" dirty="0" smtClean="0"/>
              <a:t>server.</a:t>
            </a:r>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813155" cy="378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01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1253411"/>
            <a:ext cx="8413742" cy="1959565"/>
          </a:xfrm>
        </p:spPr>
        <p:txBody>
          <a:bodyPr/>
          <a:lstStyle/>
          <a:p>
            <a:pPr marL="0" indent="0">
              <a:buNone/>
            </a:pPr>
            <a:r>
              <a:rPr lang="en-US" b="1" dirty="0"/>
              <a:t>3.</a:t>
            </a:r>
            <a:r>
              <a:rPr lang="en-US" dirty="0"/>
              <a:t> The </a:t>
            </a:r>
            <a:r>
              <a:rPr lang="en-US" dirty="0" smtClean="0"/>
              <a:t>system uses </a:t>
            </a:r>
            <a:r>
              <a:rPr lang="en-US" dirty="0"/>
              <a:t>a </a:t>
            </a:r>
            <a:r>
              <a:rPr lang="en-US" i="1" dirty="0"/>
              <a:t>phoneme </a:t>
            </a:r>
            <a:r>
              <a:rPr lang="en-US" i="1" dirty="0" smtClean="0"/>
              <a:t>classifier </a:t>
            </a:r>
            <a:r>
              <a:rPr lang="en-US" i="1" dirty="0"/>
              <a:t>module</a:t>
            </a:r>
            <a:r>
              <a:rPr lang="en-US" dirty="0"/>
              <a:t> to provide scores for each phoneme at each </a:t>
            </a:r>
            <a:r>
              <a:rPr lang="en-US" dirty="0" smtClean="0"/>
              <a:t>time frame </a:t>
            </a:r>
            <a:r>
              <a:rPr lang="en-US" dirty="0"/>
              <a:t>of 10 milliseconds.</a:t>
            </a:r>
            <a:endParaRPr lang="he-IL"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710" y="2924944"/>
            <a:ext cx="5597824" cy="302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3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3933056"/>
            <a:ext cx="8229600" cy="2016223"/>
          </a:xfrm>
        </p:spPr>
        <p:txBody>
          <a:bodyPr/>
          <a:lstStyle/>
          <a:p>
            <a:pPr marL="0" indent="0">
              <a:buNone/>
            </a:pPr>
            <a:r>
              <a:rPr lang="en-US" b="1" dirty="0" smtClean="0"/>
              <a:t>4. </a:t>
            </a:r>
            <a:r>
              <a:rPr lang="en-US" dirty="0" smtClean="0"/>
              <a:t>It finds </a:t>
            </a:r>
            <a:r>
              <a:rPr lang="en-US" dirty="0"/>
              <a:t>the most probable start time (frame) of each </a:t>
            </a:r>
            <a:r>
              <a:rPr lang="en-US" dirty="0" smtClean="0"/>
              <a:t>phoneme </a:t>
            </a:r>
            <a:r>
              <a:rPr lang="en-US" dirty="0"/>
              <a:t>by </a:t>
            </a:r>
            <a:r>
              <a:rPr lang="en-US" dirty="0" smtClean="0"/>
              <a:t>computing </a:t>
            </a:r>
            <a:r>
              <a:rPr lang="en-US" dirty="0" smtClean="0"/>
              <a:t>the partition </a:t>
            </a:r>
            <a:r>
              <a:rPr lang="en-US" dirty="0"/>
              <a:t>of the speech into blocks of frames, which maximizes the total sum of scores.</a:t>
            </a:r>
            <a:endParaRPr lang="he-IL"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400" y="620688"/>
            <a:ext cx="5597824" cy="302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7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20752" y="1124744"/>
            <a:ext cx="8352928" cy="2738817"/>
          </a:xfrm>
        </p:spPr>
        <p:txBody>
          <a:bodyPr>
            <a:normAutofit/>
          </a:bodyPr>
          <a:lstStyle/>
          <a:p>
            <a:pPr marL="0" indent="0">
              <a:buNone/>
            </a:pPr>
            <a:r>
              <a:rPr lang="en-US" sz="2600" b="1" dirty="0"/>
              <a:t>5. </a:t>
            </a:r>
            <a:r>
              <a:rPr lang="en-US" sz="2600" dirty="0" smtClean="0"/>
              <a:t>The algorithm </a:t>
            </a:r>
            <a:r>
              <a:rPr lang="en-US" sz="2600" dirty="0"/>
              <a:t>compares </a:t>
            </a:r>
            <a:r>
              <a:rPr lang="en-US" sz="2600" dirty="0" smtClean="0"/>
              <a:t>between: </a:t>
            </a:r>
          </a:p>
          <a:p>
            <a:r>
              <a:rPr lang="en-US" sz="2600" dirty="0"/>
              <a:t>T</a:t>
            </a:r>
            <a:r>
              <a:rPr lang="en-US" sz="2600" dirty="0" smtClean="0"/>
              <a:t>he </a:t>
            </a:r>
            <a:r>
              <a:rPr lang="en-US" sz="2600" dirty="0"/>
              <a:t>score given to the desired </a:t>
            </a:r>
            <a:r>
              <a:rPr lang="en-US" sz="2600" dirty="0" smtClean="0"/>
              <a:t>phoneme.</a:t>
            </a:r>
          </a:p>
          <a:p>
            <a:r>
              <a:rPr lang="en-US" sz="2600" dirty="0" smtClean="0"/>
              <a:t>And </a:t>
            </a:r>
            <a:r>
              <a:rPr lang="en-US" sz="2600" dirty="0"/>
              <a:t>the maximum </a:t>
            </a:r>
            <a:r>
              <a:rPr lang="en-US" sz="2600" dirty="0" smtClean="0"/>
              <a:t>score out of </a:t>
            </a:r>
            <a:r>
              <a:rPr lang="en-US" sz="2600" dirty="0"/>
              <a:t>all the phonemes, which represents the phoneme the user most likely said. </a:t>
            </a:r>
            <a:endParaRPr lang="he-IL" sz="2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863561"/>
            <a:ext cx="4661720" cy="2522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58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1437412"/>
            <a:ext cx="8229600" cy="2404864"/>
          </a:xfrm>
        </p:spPr>
        <p:txBody>
          <a:bodyPr/>
          <a:lstStyle/>
          <a:p>
            <a:r>
              <a:rPr lang="en-US" dirty="0"/>
              <a:t>The algorithm </a:t>
            </a:r>
            <a:r>
              <a:rPr lang="en-US" dirty="0" smtClean="0"/>
              <a:t>computes the </a:t>
            </a:r>
            <a:r>
              <a:rPr lang="en-US" dirty="0"/>
              <a:t>final scores for each </a:t>
            </a:r>
            <a:r>
              <a:rPr lang="en-US" dirty="0" smtClean="0"/>
              <a:t>phoneme. </a:t>
            </a:r>
          </a:p>
          <a:p>
            <a:r>
              <a:rPr lang="en-US" dirty="0" smtClean="0"/>
              <a:t>It </a:t>
            </a:r>
            <a:r>
              <a:rPr lang="en-US" dirty="0"/>
              <a:t>ranges from 0 to 1 and defines the distance between the user's and the desired pronunciation.</a:t>
            </a:r>
            <a:endParaRPr lang="he-IL"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863561"/>
            <a:ext cx="4661720" cy="2522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83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764704"/>
            <a:ext cx="8229600" cy="1319143"/>
          </a:xfrm>
        </p:spPr>
        <p:txBody>
          <a:bodyPr/>
          <a:lstStyle/>
          <a:p>
            <a:pPr marL="0" indent="0">
              <a:buNone/>
            </a:pPr>
            <a:r>
              <a:rPr lang="en-US" b="1" dirty="0"/>
              <a:t>6. </a:t>
            </a:r>
            <a:r>
              <a:rPr lang="en-US" dirty="0"/>
              <a:t>The server </a:t>
            </a:r>
            <a:r>
              <a:rPr lang="en-US" dirty="0" smtClean="0"/>
              <a:t>sends the final </a:t>
            </a:r>
            <a:r>
              <a:rPr lang="en-US" dirty="0"/>
              <a:t>scores to the </a:t>
            </a:r>
            <a:r>
              <a:rPr lang="en-US" dirty="0" smtClean="0"/>
              <a:t>client application, which  </a:t>
            </a:r>
            <a:r>
              <a:rPr lang="en-US" dirty="0"/>
              <a:t>presents the </a:t>
            </a:r>
            <a:r>
              <a:rPr lang="en-US" dirty="0" smtClean="0"/>
              <a:t>mispronounced </a:t>
            </a:r>
            <a:r>
              <a:rPr lang="en-US" dirty="0"/>
              <a:t>phonemes (those with lower scores) visually.</a:t>
            </a:r>
            <a:endParaRPr lang="he-I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083847"/>
            <a:ext cx="3168352" cy="4540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99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The Project’s Process</a:t>
            </a:r>
            <a:endParaRPr lang="en-US" dirty="0"/>
          </a:p>
        </p:txBody>
      </p:sp>
    </p:spTree>
    <p:extLst>
      <p:ext uri="{BB962C8B-B14F-4D97-AF65-F5344CB8AC3E}">
        <p14:creationId xmlns:p14="http://schemas.microsoft.com/office/powerpoint/2010/main" val="318387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628800"/>
            <a:ext cx="8229600" cy="4497363"/>
          </a:xfrm>
        </p:spPr>
        <p:txBody>
          <a:bodyPr>
            <a:normAutofit/>
          </a:bodyPr>
          <a:lstStyle/>
          <a:p>
            <a:r>
              <a:rPr lang="en-US" dirty="0"/>
              <a:t>Moving the original code and modules from the current </a:t>
            </a:r>
            <a:r>
              <a:rPr lang="en-US" dirty="0" smtClean="0"/>
              <a:t> Mac </a:t>
            </a:r>
            <a:r>
              <a:rPr lang="en-US" dirty="0"/>
              <a:t>Darwin </a:t>
            </a:r>
            <a:r>
              <a:rPr lang="en-US" dirty="0" smtClean="0"/>
              <a:t>operating system </a:t>
            </a:r>
            <a:r>
              <a:rPr lang="en-US" dirty="0"/>
              <a:t>into our Linux Ubuntu operating system</a:t>
            </a:r>
            <a:r>
              <a:rPr lang="en-US" dirty="0" smtClean="0"/>
              <a:t>, </a:t>
            </a:r>
            <a:r>
              <a:rPr lang="en-US" dirty="0"/>
              <a:t>where we would carry out the research and code </a:t>
            </a:r>
            <a:r>
              <a:rPr lang="en-US" dirty="0" smtClean="0"/>
              <a:t>changes.</a:t>
            </a:r>
            <a:br>
              <a:rPr lang="en-US" dirty="0" smtClean="0"/>
            </a:br>
            <a:endParaRPr lang="en-US" dirty="0" smtClean="0"/>
          </a:p>
        </p:txBody>
      </p:sp>
      <p:sp>
        <p:nvSpPr>
          <p:cNvPr id="4" name="כותרת 1"/>
          <p:cNvSpPr>
            <a:spLocks noGrp="1"/>
          </p:cNvSpPr>
          <p:nvPr>
            <p:ph type="title"/>
          </p:nvPr>
        </p:nvSpPr>
        <p:spPr>
          <a:xfrm>
            <a:off x="457200" y="0"/>
            <a:ext cx="8229600" cy="1600200"/>
          </a:xfrm>
        </p:spPr>
        <p:txBody>
          <a:bodyPr/>
          <a:lstStyle/>
          <a:p>
            <a:r>
              <a:rPr lang="en-US" sz="4400" dirty="0" smtClean="0"/>
              <a:t>1.Technical </a:t>
            </a:r>
            <a:r>
              <a:rPr lang="en-US" sz="4400" dirty="0"/>
              <a:t>Setup</a:t>
            </a:r>
            <a:endParaRPr lang="he-IL" sz="4400" dirty="0"/>
          </a:p>
        </p:txBody>
      </p:sp>
      <p:pic>
        <p:nvPicPr>
          <p:cNvPr id="1026" name="Picture 2" descr="http://ih0.redbubble.net/image.190602874.6579/pd,220x200,macbook_air_13-pad,220x200,ffffff.u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12976"/>
            <a:ext cx="2095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ore0.staticworld.net/images/article/2012/11/dell_xps_ubuntu-100015170-lar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419865"/>
            <a:ext cx="3404541" cy="1972286"/>
          </a:xfrm>
          <a:prstGeom prst="rect">
            <a:avLst/>
          </a:prstGeom>
          <a:noFill/>
          <a:extLst>
            <a:ext uri="{909E8E84-426E-40DD-AFC4-6F175D3DCCD1}">
              <a14:hiddenFill xmlns:a14="http://schemas.microsoft.com/office/drawing/2010/main">
                <a:solidFill>
                  <a:srgbClr val="FFFFFF"/>
                </a:solidFill>
              </a14:hiddenFill>
            </a:ext>
          </a:extLst>
        </p:spPr>
      </p:pic>
      <p:sp>
        <p:nvSpPr>
          <p:cNvPr id="2" name="חץ ימינה 1"/>
          <p:cNvSpPr/>
          <p:nvPr/>
        </p:nvSpPr>
        <p:spPr>
          <a:xfrm rot="1219719">
            <a:off x="3582104" y="4330273"/>
            <a:ext cx="1440160" cy="536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0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Handling technical problems, which required inquiry about the differences between the operating systems, appropriate recompilation of the modules and binaries, and OS-depended changes in the code.</a:t>
            </a:r>
          </a:p>
          <a:p>
            <a:endParaRPr lang="en-US" dirty="0"/>
          </a:p>
        </p:txBody>
      </p:sp>
      <p:sp>
        <p:nvSpPr>
          <p:cNvPr id="4" name="AutoShape 2" descr="http://cdn-3.famouslogos.us/images/linux-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Install\Documents\לימודים\פרוייקט\להגשה\MacOS_original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140968"/>
            <a:ext cx="280987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cdn-3.famouslogos.us/images/linux-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360168"/>
            <a:ext cx="2736304" cy="201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7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2.</a:t>
            </a:r>
            <a:r>
              <a:rPr lang="en-US" sz="4400" dirty="0"/>
              <a:t> Background Learning of the Algorithm</a:t>
            </a:r>
            <a:endParaRPr lang="he-IL" sz="4400" dirty="0"/>
          </a:p>
        </p:txBody>
      </p:sp>
      <p:sp>
        <p:nvSpPr>
          <p:cNvPr id="3" name="מציין מיקום תוכן 2"/>
          <p:cNvSpPr>
            <a:spLocks noGrp="1"/>
          </p:cNvSpPr>
          <p:nvPr>
            <p:ph idx="1"/>
          </p:nvPr>
        </p:nvSpPr>
        <p:spPr>
          <a:xfrm>
            <a:off x="467544" y="1860848"/>
            <a:ext cx="8229600" cy="4997152"/>
          </a:xfrm>
        </p:spPr>
        <p:txBody>
          <a:bodyPr>
            <a:normAutofit/>
          </a:bodyPr>
          <a:lstStyle/>
          <a:p>
            <a:r>
              <a:rPr lang="en-US" dirty="0" smtClean="0"/>
              <a:t>Learning the paper:</a:t>
            </a:r>
            <a:br>
              <a:rPr lang="en-US" dirty="0" smtClean="0"/>
            </a:br>
            <a:r>
              <a:rPr lang="en-US" b="1" dirty="0" smtClean="0"/>
              <a:t>A </a:t>
            </a:r>
            <a:r>
              <a:rPr lang="en-US" b="1" dirty="0"/>
              <a:t>Large Margin Algorithm for Speech-to-Phoneme and Music-to-Score Alignment </a:t>
            </a:r>
            <a:r>
              <a:rPr lang="en-US" dirty="0"/>
              <a:t> </a:t>
            </a:r>
            <a:br>
              <a:rPr lang="en-US" dirty="0"/>
            </a:br>
            <a:r>
              <a:rPr lang="en-US" i="1" dirty="0"/>
              <a:t>By Joseph Keshet, Shai Shalev-Shwartz, Yoram Singer and Dan </a:t>
            </a:r>
            <a:r>
              <a:rPr lang="en-US" i="1" dirty="0" err="1" smtClean="0"/>
              <a:t>Chazan</a:t>
            </a:r>
            <a:endParaRPr lang="en-US" i="1" dirty="0"/>
          </a:p>
        </p:txBody>
      </p:sp>
      <p:pic>
        <p:nvPicPr>
          <p:cNvPr id="3074" name="Picture 2" descr="https://oupeltglobal.files.wordpress.com/2013/04/journalspicture.jpg?w=320&amp;h=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73016"/>
            <a:ext cx="30480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9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yJ_HrZImWQ"/>
          <p:cNvPicPr>
            <a:picLocks noRot="1" noChangeAspect="1"/>
          </p:cNvPicPr>
          <p:nvPr>
            <a:videoFile r:link="rId1"/>
          </p:nvPr>
        </p:nvPicPr>
        <p:blipFill>
          <a:blip r:embed="rId4"/>
          <a:stretch>
            <a:fillRect/>
          </a:stretch>
        </p:blipFill>
        <p:spPr>
          <a:xfrm>
            <a:off x="395536" y="980728"/>
            <a:ext cx="8352928" cy="4698522"/>
          </a:xfrm>
          <a:prstGeom prst="rect">
            <a:avLst/>
          </a:prstGeom>
        </p:spPr>
      </p:pic>
    </p:spTree>
    <p:extLst>
      <p:ext uri="{BB962C8B-B14F-4D97-AF65-F5344CB8AC3E}">
        <p14:creationId xmlns:p14="http://schemas.microsoft.com/office/powerpoint/2010/main" val="42399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As mentioned, </a:t>
            </a:r>
            <a:r>
              <a:rPr lang="en-US" dirty="0" smtClean="0"/>
              <a:t>when computing the start time of each phoneme, the </a:t>
            </a:r>
            <a:r>
              <a:rPr lang="en-US" dirty="0"/>
              <a:t>algorithm uses scores for each time block which represent the quality of the desired phoneme recognition.</a:t>
            </a:r>
          </a:p>
          <a:p>
            <a:endParaRPr lang="en-US" dirty="0"/>
          </a:p>
        </p:txBody>
      </p:sp>
      <p:grpSp>
        <p:nvGrpSpPr>
          <p:cNvPr id="2" name="קבוצה 1"/>
          <p:cNvGrpSpPr/>
          <p:nvPr/>
        </p:nvGrpSpPr>
        <p:grpSpPr>
          <a:xfrm>
            <a:off x="1403648" y="3212976"/>
            <a:ext cx="6829377" cy="3010809"/>
            <a:chOff x="1403648" y="3212976"/>
            <a:chExt cx="6829377" cy="3010809"/>
          </a:xfrm>
        </p:grpSpPr>
        <p:grpSp>
          <p:nvGrpSpPr>
            <p:cNvPr id="4" name="קבוצה 3"/>
            <p:cNvGrpSpPr/>
            <p:nvPr/>
          </p:nvGrpSpPr>
          <p:grpSpPr>
            <a:xfrm>
              <a:off x="1403648" y="3212976"/>
              <a:ext cx="6829377" cy="2494723"/>
              <a:chOff x="1508883" y="2020965"/>
              <a:chExt cx="6179318" cy="2981247"/>
            </a:xfrm>
          </p:grpSpPr>
          <p:grpSp>
            <p:nvGrpSpPr>
              <p:cNvPr id="5" name="קבוצה 4"/>
              <p:cNvGrpSpPr/>
              <p:nvPr/>
            </p:nvGrpSpPr>
            <p:grpSpPr>
              <a:xfrm>
                <a:off x="1508883" y="2020965"/>
                <a:ext cx="6179318" cy="2981247"/>
                <a:chOff x="1657276" y="1649193"/>
                <a:chExt cx="6053905" cy="2517426"/>
              </a:xfrm>
            </p:grpSpPr>
            <p:grpSp>
              <p:nvGrpSpPr>
                <p:cNvPr id="7" name="Group 4"/>
                <p:cNvGrpSpPr>
                  <a:grpSpLocks/>
                </p:cNvGrpSpPr>
                <p:nvPr/>
              </p:nvGrpSpPr>
              <p:grpSpPr bwMode="auto">
                <a:xfrm>
                  <a:off x="1657276" y="1649193"/>
                  <a:ext cx="6053905" cy="1951036"/>
                  <a:chOff x="3107" y="1071"/>
                  <a:chExt cx="2456" cy="1588"/>
                </a:xfrm>
              </p:grpSpPr>
              <p:pic>
                <p:nvPicPr>
                  <p:cNvPr id="16" name="תמונה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 y="1071"/>
                    <a:ext cx="2365"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6"/>
                  <p:cNvGrpSpPr>
                    <a:grpSpLocks/>
                  </p:cNvGrpSpPr>
                  <p:nvPr/>
                </p:nvGrpSpPr>
                <p:grpSpPr bwMode="auto">
                  <a:xfrm>
                    <a:off x="3107" y="1978"/>
                    <a:ext cx="2400" cy="681"/>
                    <a:chOff x="3107" y="1978"/>
                    <a:chExt cx="2400" cy="681"/>
                  </a:xfrm>
                </p:grpSpPr>
                <p:pic>
                  <p:nvPicPr>
                    <p:cNvPr id="23" name="תמונה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תמונה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תמונה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תמונה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1"/>
                  <p:cNvGrpSpPr>
                    <a:grpSpLocks/>
                  </p:cNvGrpSpPr>
                  <p:nvPr/>
                </p:nvGrpSpPr>
                <p:grpSpPr bwMode="auto">
                  <a:xfrm>
                    <a:off x="3424" y="1616"/>
                    <a:ext cx="1815" cy="499"/>
                    <a:chOff x="3424" y="1616"/>
                    <a:chExt cx="1815" cy="499"/>
                  </a:xfrm>
                </p:grpSpPr>
                <p:sp>
                  <p:nvSpPr>
                    <p:cNvPr id="19" name="Line 12"/>
                    <p:cNvSpPr>
                      <a:spLocks noChangeShapeType="1"/>
                    </p:cNvSpPr>
                    <p:nvPr/>
                  </p:nvSpPr>
                  <p:spPr bwMode="auto">
                    <a:xfrm>
                      <a:off x="3424"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Line 13"/>
                    <p:cNvSpPr>
                      <a:spLocks noChangeShapeType="1"/>
                    </p:cNvSpPr>
                    <p:nvPr/>
                  </p:nvSpPr>
                  <p:spPr bwMode="auto">
                    <a:xfrm>
                      <a:off x="396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Line 14"/>
                    <p:cNvSpPr>
                      <a:spLocks noChangeShapeType="1"/>
                    </p:cNvSpPr>
                    <p:nvPr/>
                  </p:nvSpPr>
                  <p:spPr bwMode="auto">
                    <a:xfrm>
                      <a:off x="4558"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2" name="Line 15"/>
                    <p:cNvSpPr>
                      <a:spLocks noChangeShapeType="1"/>
                    </p:cNvSpPr>
                    <p:nvPr/>
                  </p:nvSpPr>
                  <p:spPr bwMode="auto">
                    <a:xfrm>
                      <a:off x="523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grpSp>
            <p:sp>
              <p:nvSpPr>
                <p:cNvPr id="9"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6"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27" name="סרט למעלה 26"/>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0.9</a:t>
              </a:r>
              <a:endParaRPr lang="en-US" dirty="0"/>
            </a:p>
          </p:txBody>
        </p:sp>
        <p:sp>
          <p:nvSpPr>
            <p:cNvPr id="28" name="סרט למעלה 27"/>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0.7</a:t>
              </a:r>
              <a:endParaRPr lang="en-US" dirty="0"/>
            </a:p>
          </p:txBody>
        </p:sp>
        <p:sp>
          <p:nvSpPr>
            <p:cNvPr id="29" name="סרט למעלה 28"/>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0.6</a:t>
              </a:r>
              <a:endParaRPr lang="en-US" dirty="0"/>
            </a:p>
          </p:txBody>
        </p:sp>
        <p:sp>
          <p:nvSpPr>
            <p:cNvPr id="30" name="סרט למעלה 29"/>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0.8</a:t>
              </a:r>
              <a:endParaRPr lang="en-US" dirty="0"/>
            </a:p>
          </p:txBody>
        </p:sp>
      </p:grpSp>
    </p:spTree>
    <p:extLst>
      <p:ext uri="{BB962C8B-B14F-4D97-AF65-F5344CB8AC3E}">
        <p14:creationId xmlns:p14="http://schemas.microsoft.com/office/powerpoint/2010/main" val="36709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The problem: the nature of the scores mentioned above was not very </a:t>
            </a:r>
            <a:r>
              <a:rPr lang="en-US" dirty="0" smtClean="0"/>
              <a:t>clear: </a:t>
            </a:r>
          </a:p>
          <a:p>
            <a:pPr lvl="1"/>
            <a:r>
              <a:rPr lang="en-US" sz="2400" dirty="0" smtClean="0"/>
              <a:t>Were </a:t>
            </a:r>
            <a:r>
              <a:rPr lang="en-US" sz="2400" dirty="0"/>
              <a:t>distributed in non restricted </a:t>
            </a:r>
            <a:r>
              <a:rPr lang="en-US" sz="2400" dirty="0" smtClean="0"/>
              <a:t>range.</a:t>
            </a:r>
          </a:p>
          <a:p>
            <a:pPr lvl="1"/>
            <a:r>
              <a:rPr lang="en-US" sz="2400" dirty="0"/>
              <a:t>D</a:t>
            </a:r>
            <a:r>
              <a:rPr lang="en-US" sz="2400" dirty="0" smtClean="0"/>
              <a:t>idn’t </a:t>
            </a:r>
            <a:r>
              <a:rPr lang="en-US" sz="2400" dirty="0"/>
              <a:t>behave uniformly for different kinds </a:t>
            </a:r>
            <a:r>
              <a:rPr lang="en-US" sz="2400" dirty="0" smtClean="0"/>
              <a:t>of speeches (sentence vs</a:t>
            </a:r>
            <a:r>
              <a:rPr lang="en-US" sz="3600" dirty="0" smtClean="0"/>
              <a:t>.</a:t>
            </a:r>
            <a:r>
              <a:rPr lang="en-US" sz="2400" dirty="0"/>
              <a:t> </a:t>
            </a:r>
            <a:r>
              <a:rPr lang="en-US" sz="2400" dirty="0" smtClean="0"/>
              <a:t>word, different speaker’s native language…)</a:t>
            </a:r>
            <a:endParaRPr lang="en-US" dirty="0" smtClean="0"/>
          </a:p>
          <a:p>
            <a:pPr lvl="1"/>
            <a:r>
              <a:rPr lang="en-US" sz="2400" dirty="0" smtClean="0"/>
              <a:t>Were </a:t>
            </a:r>
            <a:r>
              <a:rPr lang="en-US" sz="2400" dirty="0"/>
              <a:t>not reliable enough to use them as is to make the desired final prediction of the user’s pronunciation quality. </a:t>
            </a:r>
            <a:endParaRPr lang="he-IL" sz="2400" dirty="0"/>
          </a:p>
          <a:p>
            <a:pPr lvl="1"/>
            <a:endParaRPr lang="he-IL" dirty="0"/>
          </a:p>
          <a:p>
            <a:endParaRPr lang="en-US" dirty="0"/>
          </a:p>
        </p:txBody>
      </p:sp>
      <p:sp>
        <p:nvSpPr>
          <p:cNvPr id="4" name="סרט למעלה 3"/>
          <p:cNvSpPr/>
          <p:nvPr/>
        </p:nvSpPr>
        <p:spPr>
          <a:xfrm rot="20923257">
            <a:off x="5831011" y="5883823"/>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356</a:t>
            </a:r>
          </a:p>
        </p:txBody>
      </p:sp>
      <p:sp>
        <p:nvSpPr>
          <p:cNvPr id="5" name="סרט למעלה 4"/>
          <p:cNvSpPr/>
          <p:nvPr/>
        </p:nvSpPr>
        <p:spPr>
          <a:xfrm rot="763995">
            <a:off x="6281060" y="53157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175</a:t>
            </a:r>
            <a:endParaRPr lang="en-US" dirty="0"/>
          </a:p>
        </p:txBody>
      </p:sp>
      <p:sp>
        <p:nvSpPr>
          <p:cNvPr id="6" name="סרט למעלה 5"/>
          <p:cNvSpPr/>
          <p:nvPr/>
        </p:nvSpPr>
        <p:spPr>
          <a:xfrm rot="666453">
            <a:off x="7351845" y="60894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US" dirty="0"/>
          </a:p>
        </p:txBody>
      </p:sp>
      <p:sp>
        <p:nvSpPr>
          <p:cNvPr id="7" name="סרט למעלה 6"/>
          <p:cNvSpPr/>
          <p:nvPr/>
        </p:nvSpPr>
        <p:spPr>
          <a:xfrm rot="20738367">
            <a:off x="7634829" y="5308659"/>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430</a:t>
            </a:r>
            <a:endParaRPr lang="en-US" dirty="0"/>
          </a:p>
        </p:txBody>
      </p:sp>
    </p:spTree>
    <p:extLst>
      <p:ext uri="{BB962C8B-B14F-4D97-AF65-F5344CB8AC3E}">
        <p14:creationId xmlns:p14="http://schemas.microsoft.com/office/powerpoint/2010/main" val="259422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3.</a:t>
            </a:r>
            <a:r>
              <a:rPr lang="en-US" sz="4400" dirty="0"/>
              <a:t> Adapting the Code to Our Needs</a:t>
            </a:r>
          </a:p>
        </p:txBody>
      </p:sp>
      <p:sp>
        <p:nvSpPr>
          <p:cNvPr id="3" name="מציין מיקום תוכן 2"/>
          <p:cNvSpPr>
            <a:spLocks noGrp="1"/>
          </p:cNvSpPr>
          <p:nvPr>
            <p:ph idx="1"/>
          </p:nvPr>
        </p:nvSpPr>
        <p:spPr>
          <a:xfrm>
            <a:off x="467544" y="1988841"/>
            <a:ext cx="8229600" cy="3960440"/>
          </a:xfrm>
        </p:spPr>
        <p:txBody>
          <a:bodyPr/>
          <a:lstStyle/>
          <a:p>
            <a:r>
              <a:rPr lang="en-US" dirty="0" smtClean="0"/>
              <a:t>We changed the current code so </a:t>
            </a:r>
            <a:r>
              <a:rPr lang="en-US" dirty="0"/>
              <a:t>we could get the scores for every </a:t>
            </a:r>
            <a:r>
              <a:rPr lang="en-US" dirty="0" smtClean="0"/>
              <a:t>possible phoneme.</a:t>
            </a:r>
          </a:p>
          <a:p>
            <a:r>
              <a:rPr lang="en-US" dirty="0"/>
              <a:t>Doing this allowed us to </a:t>
            </a:r>
            <a:r>
              <a:rPr lang="en-US" dirty="0" smtClean="0"/>
              <a:t>examine the </a:t>
            </a:r>
            <a:r>
              <a:rPr lang="en-US" dirty="0"/>
              <a:t>quality of the scores, and their behavior according to different </a:t>
            </a:r>
            <a:r>
              <a:rPr lang="en-US" dirty="0" smtClean="0"/>
              <a:t>inputs.</a:t>
            </a:r>
            <a:endParaRPr lang="en-US" dirty="0"/>
          </a:p>
          <a:p>
            <a:endParaRPr lang="en-US" dirty="0"/>
          </a:p>
        </p:txBody>
      </p:sp>
      <p:pic>
        <p:nvPicPr>
          <p:cNvPr id="4101" name="Picture 5" descr="C:\Users\Install\Documents\לימודים\פרוייקט\להגשה\code-wallpaper-5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931828"/>
            <a:ext cx="3902075" cy="219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4.Creating </a:t>
            </a:r>
            <a:r>
              <a:rPr lang="en-US" sz="4400" dirty="0"/>
              <a:t>Data for Experiments</a:t>
            </a:r>
          </a:p>
        </p:txBody>
      </p:sp>
      <p:sp>
        <p:nvSpPr>
          <p:cNvPr id="3" name="מציין מיקום תוכן 2"/>
          <p:cNvSpPr>
            <a:spLocks noGrp="1"/>
          </p:cNvSpPr>
          <p:nvPr>
            <p:ph idx="1"/>
          </p:nvPr>
        </p:nvSpPr>
        <p:spPr>
          <a:xfrm>
            <a:off x="467544" y="1916832"/>
            <a:ext cx="8229600" cy="4392487"/>
          </a:xfrm>
        </p:spPr>
        <p:txBody>
          <a:bodyPr>
            <a:normAutofit/>
          </a:bodyPr>
          <a:lstStyle/>
          <a:p>
            <a:r>
              <a:rPr lang="en-US" dirty="0"/>
              <a:t>Given </a:t>
            </a:r>
            <a:r>
              <a:rPr lang="en-US" dirty="0" smtClean="0"/>
              <a:t>TIMIT dataset of speech </a:t>
            </a:r>
            <a:r>
              <a:rPr lang="en-US" dirty="0"/>
              <a:t>utterances and their phonetic content, we performed </a:t>
            </a:r>
            <a:r>
              <a:rPr lang="en-US" dirty="0" smtClean="0"/>
              <a:t>various manipulations on it, such as:</a:t>
            </a:r>
          </a:p>
          <a:p>
            <a:pPr lvl="1"/>
            <a:r>
              <a:rPr lang="en-US" sz="2400" dirty="0" smtClean="0"/>
              <a:t>Switching </a:t>
            </a:r>
            <a:r>
              <a:rPr lang="en-US" sz="2400" dirty="0"/>
              <a:t>between syllables/phonemes in the same </a:t>
            </a:r>
            <a:r>
              <a:rPr lang="en-US" sz="2400" dirty="0" smtClean="0"/>
              <a:t>sentence.</a:t>
            </a:r>
          </a:p>
          <a:p>
            <a:pPr marL="457200" lvl="1" indent="0">
              <a:buNone/>
            </a:pPr>
            <a:endParaRPr lang="en-US" sz="2400" dirty="0"/>
          </a:p>
          <a:p>
            <a:endParaRPr lang="en-US" dirty="0"/>
          </a:p>
        </p:txBody>
      </p:sp>
      <p:sp>
        <p:nvSpPr>
          <p:cNvPr id="4" name="מלבן 3"/>
          <p:cNvSpPr/>
          <p:nvPr/>
        </p:nvSpPr>
        <p:spPr>
          <a:xfrm>
            <a:off x="251520" y="4005064"/>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251520" y="4869160"/>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colore</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d</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edroom</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wall </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w</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ith cra</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y</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מלבן 5"/>
          <p:cNvSpPr/>
          <p:nvPr/>
        </p:nvSpPr>
        <p:spPr>
          <a:xfrm>
            <a:off x="260170" y="5601979"/>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colored the bedroom wall </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y</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ith</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cra</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w</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8" name="מחבר חץ ישר 7"/>
          <p:cNvCxnSpPr/>
          <p:nvPr/>
        </p:nvCxnSpPr>
        <p:spPr>
          <a:xfrm>
            <a:off x="3059832" y="4589839"/>
            <a:ext cx="864096" cy="423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p:nvPr/>
        </p:nvCxnSpPr>
        <p:spPr>
          <a:xfrm flipH="1">
            <a:off x="2915816" y="4589839"/>
            <a:ext cx="1008112" cy="423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6588224" y="5373216"/>
            <a:ext cx="136815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flipH="1">
            <a:off x="6588224" y="5373216"/>
            <a:ext cx="136815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92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lvl="1"/>
            <a:r>
              <a:rPr lang="en-US" sz="2400" dirty="0"/>
              <a:t>Cutting out single words with their corresponding phonemes.</a:t>
            </a:r>
          </a:p>
          <a:p>
            <a:endParaRPr lang="en-US" dirty="0"/>
          </a:p>
        </p:txBody>
      </p:sp>
      <p:sp>
        <p:nvSpPr>
          <p:cNvPr id="4" name="מלבן 3"/>
          <p:cNvSpPr/>
          <p:nvPr/>
        </p:nvSpPr>
        <p:spPr>
          <a:xfrm>
            <a:off x="270613" y="314096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755576" y="4252940"/>
            <a:ext cx="1431802"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מלבן 5"/>
          <p:cNvSpPr/>
          <p:nvPr/>
        </p:nvSpPr>
        <p:spPr>
          <a:xfrm>
            <a:off x="5769839" y="3856315"/>
            <a:ext cx="962315"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wall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מלבן 6"/>
          <p:cNvSpPr/>
          <p:nvPr/>
        </p:nvSpPr>
        <p:spPr>
          <a:xfrm>
            <a:off x="7020272" y="4722696"/>
            <a:ext cx="1593128"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מלבן 7"/>
          <p:cNvSpPr/>
          <p:nvPr/>
        </p:nvSpPr>
        <p:spPr>
          <a:xfrm>
            <a:off x="3491880" y="443030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10" name="מחבר חץ ישר 9"/>
          <p:cNvCxnSpPr>
            <a:endCxn id="5" idx="0"/>
          </p:cNvCxnSpPr>
          <p:nvPr/>
        </p:nvCxnSpPr>
        <p:spPr>
          <a:xfrm>
            <a:off x="1115616" y="3725743"/>
            <a:ext cx="355861" cy="527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a:endCxn id="8" idx="0"/>
          </p:cNvCxnSpPr>
          <p:nvPr/>
        </p:nvCxnSpPr>
        <p:spPr>
          <a:xfrm flipH="1">
            <a:off x="4408157" y="3725743"/>
            <a:ext cx="307859" cy="70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6084168" y="3637059"/>
            <a:ext cx="166828" cy="352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a:endCxn id="7" idx="0"/>
          </p:cNvCxnSpPr>
          <p:nvPr/>
        </p:nvCxnSpPr>
        <p:spPr>
          <a:xfrm flipH="1">
            <a:off x="7816836" y="3725743"/>
            <a:ext cx="211548" cy="996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lvl="1"/>
            <a:r>
              <a:rPr lang="en-US" sz="2400" dirty="0"/>
              <a:t> Removing / adding silent frames in the beginning/ending of an utterance. </a:t>
            </a:r>
          </a:p>
          <a:p>
            <a:pPr marL="457200" lvl="1" indent="0">
              <a:buNone/>
            </a:pPr>
            <a:endParaRPr lang="en-US" sz="2400" dirty="0" smtClean="0"/>
          </a:p>
          <a:p>
            <a:pPr marL="457200" lvl="1" indent="0">
              <a:buNone/>
            </a:pPr>
            <a:endParaRPr lang="en-US" sz="2400" dirty="0"/>
          </a:p>
          <a:p>
            <a:pPr marL="457200" lvl="1" indent="0" algn="ctr">
              <a:buNone/>
            </a:pPr>
            <a:r>
              <a:rPr lang="en-US" sz="2800" b="1" dirty="0" smtClean="0"/>
              <a:t>All of it, in </a:t>
            </a:r>
            <a:r>
              <a:rPr lang="en-US" sz="2800" b="1" dirty="0"/>
              <a:t>order to achieve utterances in various pronunciation </a:t>
            </a:r>
            <a:r>
              <a:rPr lang="en-US" sz="2800" b="1" dirty="0" smtClean="0"/>
              <a:t>levels to perform effective experiments.</a:t>
            </a:r>
            <a:endParaRPr lang="en-US" sz="2800" b="1" dirty="0"/>
          </a:p>
          <a:p>
            <a:endParaRPr lang="en-US" dirty="0"/>
          </a:p>
        </p:txBody>
      </p:sp>
    </p:spTree>
    <p:extLst>
      <p:ext uri="{BB962C8B-B14F-4D97-AF65-F5344CB8AC3E}">
        <p14:creationId xmlns:p14="http://schemas.microsoft.com/office/powerpoint/2010/main" val="235262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171400"/>
            <a:ext cx="8229600" cy="3933056"/>
          </a:xfrm>
        </p:spPr>
        <p:txBody>
          <a:bodyPr/>
          <a:lstStyle/>
          <a:p>
            <a:r>
              <a:rPr lang="en-US" dirty="0" smtClean="0"/>
              <a:t>Experiments</a:t>
            </a:r>
            <a:endParaRPr lang="en-US" dirty="0"/>
          </a:p>
        </p:txBody>
      </p:sp>
    </p:spTree>
    <p:extLst>
      <p:ext uri="{BB962C8B-B14F-4D97-AF65-F5344CB8AC3E}">
        <p14:creationId xmlns:p14="http://schemas.microsoft.com/office/powerpoint/2010/main" val="26562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קבוצה 53"/>
          <p:cNvGrpSpPr/>
          <p:nvPr/>
        </p:nvGrpSpPr>
        <p:grpSpPr>
          <a:xfrm>
            <a:off x="332887" y="836713"/>
            <a:ext cx="8487586" cy="4475637"/>
            <a:chOff x="332887" y="1518245"/>
            <a:chExt cx="8487586" cy="4154735"/>
          </a:xfrm>
        </p:grpSpPr>
        <p:grpSp>
          <p:nvGrpSpPr>
            <p:cNvPr id="52" name="קבוצה 51"/>
            <p:cNvGrpSpPr/>
            <p:nvPr/>
          </p:nvGrpSpPr>
          <p:grpSpPr>
            <a:xfrm>
              <a:off x="332887" y="1518245"/>
              <a:ext cx="8487586" cy="4154735"/>
              <a:chOff x="505148" y="1224686"/>
              <a:chExt cx="8315325" cy="3508343"/>
            </a:xfrm>
          </p:grpSpPr>
          <p:grpSp>
            <p:nvGrpSpPr>
              <p:cNvPr id="5" name="Group 4"/>
              <p:cNvGrpSpPr>
                <a:grpSpLocks/>
              </p:cNvGrpSpPr>
              <p:nvPr/>
            </p:nvGrpSpPr>
            <p:grpSpPr bwMode="auto">
              <a:xfrm>
                <a:off x="1657276" y="1649193"/>
                <a:ext cx="6053905" cy="1951036"/>
                <a:chOff x="3107" y="1071"/>
                <a:chExt cx="2456" cy="1588"/>
              </a:xfrm>
            </p:grpSpPr>
            <p:pic>
              <p:nvPicPr>
                <p:cNvPr id="6" name="תמונה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071"/>
                  <a:ext cx="2365"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a:grpSpLocks/>
                </p:cNvGrpSpPr>
                <p:nvPr/>
              </p:nvGrpSpPr>
              <p:grpSpPr bwMode="auto">
                <a:xfrm>
                  <a:off x="3107" y="1978"/>
                  <a:ext cx="2400" cy="681"/>
                  <a:chOff x="3107" y="1978"/>
                  <a:chExt cx="2400" cy="681"/>
                </a:xfrm>
              </p:grpSpPr>
              <p:pic>
                <p:nvPicPr>
                  <p:cNvPr id="35" name="תמונה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תמונה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תמונה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תמונה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11"/>
                <p:cNvGrpSpPr>
                  <a:grpSpLocks/>
                </p:cNvGrpSpPr>
                <p:nvPr/>
              </p:nvGrpSpPr>
              <p:grpSpPr bwMode="auto">
                <a:xfrm>
                  <a:off x="3424" y="1616"/>
                  <a:ext cx="1815" cy="499"/>
                  <a:chOff x="3424" y="1616"/>
                  <a:chExt cx="1815" cy="499"/>
                </a:xfrm>
              </p:grpSpPr>
              <p:sp>
                <p:nvSpPr>
                  <p:cNvPr id="31" name="Line 12"/>
                  <p:cNvSpPr>
                    <a:spLocks noChangeShapeType="1"/>
                  </p:cNvSpPr>
                  <p:nvPr/>
                </p:nvSpPr>
                <p:spPr bwMode="auto">
                  <a:xfrm>
                    <a:off x="3424"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2" name="Line 13"/>
                  <p:cNvSpPr>
                    <a:spLocks noChangeShapeType="1"/>
                  </p:cNvSpPr>
                  <p:nvPr/>
                </p:nvSpPr>
                <p:spPr bwMode="auto">
                  <a:xfrm>
                    <a:off x="396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3" name="Line 14"/>
                  <p:cNvSpPr>
                    <a:spLocks noChangeShapeType="1"/>
                  </p:cNvSpPr>
                  <p:nvPr/>
                </p:nvSpPr>
                <p:spPr bwMode="auto">
                  <a:xfrm>
                    <a:off x="4558"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4" name="Line 15"/>
                  <p:cNvSpPr>
                    <a:spLocks noChangeShapeType="1"/>
                  </p:cNvSpPr>
                  <p:nvPr/>
                </p:nvSpPr>
                <p:spPr bwMode="auto">
                  <a:xfrm>
                    <a:off x="523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grpSp>
          <p:sp>
            <p:nvSpPr>
              <p:cNvPr id="39" name="TextBox 38"/>
              <p:cNvSpPr txBox="1"/>
              <p:nvPr/>
            </p:nvSpPr>
            <p:spPr>
              <a:xfrm>
                <a:off x="1404970" y="1224686"/>
                <a:ext cx="6407391" cy="441818"/>
              </a:xfrm>
              <a:prstGeom prst="rect">
                <a:avLst/>
              </a:prstGeom>
              <a:noFill/>
            </p:spPr>
            <p:txBody>
              <a:bodyPr wrap="square" rtlCol="0">
                <a:spAutoFit/>
              </a:bodyPr>
              <a:lstStyle/>
              <a:p>
                <a:pPr algn="ctr" rtl="0"/>
                <a:r>
                  <a:rPr lang="en-US" sz="2800" dirty="0" smtClean="0">
                    <a:solidFill>
                      <a:schemeClr val="tx2">
                        <a:lumMod val="75000"/>
                      </a:schemeClr>
                    </a:solidFill>
                  </a:rPr>
                  <a:t>Forced Alignment Algorithm</a:t>
                </a:r>
                <a:endParaRPr lang="en-US" sz="2400" dirty="0">
                  <a:solidFill>
                    <a:schemeClr val="tx2">
                      <a:lumMod val="75000"/>
                    </a:schemeClr>
                  </a:solidFill>
                </a:endParaRPr>
              </a:p>
            </p:txBody>
          </p:sp>
          <p:sp>
            <p:nvSpPr>
              <p:cNvPr id="40"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1"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2"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4" name="TextBox 43"/>
              <p:cNvSpPr txBox="1"/>
              <p:nvPr/>
            </p:nvSpPr>
            <p:spPr>
              <a:xfrm>
                <a:off x="2105358"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0.8</a:t>
                </a:r>
                <a:endParaRPr lang="en-US" sz="2800" dirty="0">
                  <a:solidFill>
                    <a:schemeClr val="tx2">
                      <a:lumMod val="75000"/>
                    </a:schemeClr>
                  </a:solidFill>
                </a:endParaRPr>
              </a:p>
            </p:txBody>
          </p:sp>
          <p:sp>
            <p:nvSpPr>
              <p:cNvPr id="45" name="TextBox 44"/>
              <p:cNvSpPr txBox="1"/>
              <p:nvPr/>
            </p:nvSpPr>
            <p:spPr>
              <a:xfrm>
                <a:off x="3468472"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0.6</a:t>
                </a:r>
                <a:endParaRPr lang="en-US" sz="2800" dirty="0">
                  <a:solidFill>
                    <a:schemeClr val="tx2">
                      <a:lumMod val="75000"/>
                    </a:schemeClr>
                  </a:solidFill>
                </a:endParaRPr>
              </a:p>
            </p:txBody>
          </p:sp>
          <p:sp>
            <p:nvSpPr>
              <p:cNvPr id="46" name="TextBox 45"/>
              <p:cNvSpPr txBox="1"/>
              <p:nvPr/>
            </p:nvSpPr>
            <p:spPr>
              <a:xfrm>
                <a:off x="4905536"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0.7</a:t>
                </a:r>
                <a:endParaRPr lang="en-US" sz="2800" dirty="0">
                  <a:solidFill>
                    <a:schemeClr val="tx2">
                      <a:lumMod val="75000"/>
                    </a:schemeClr>
                  </a:solidFill>
                </a:endParaRPr>
              </a:p>
            </p:txBody>
          </p:sp>
          <p:sp>
            <p:nvSpPr>
              <p:cNvPr id="47" name="TextBox 46"/>
              <p:cNvSpPr txBox="1"/>
              <p:nvPr/>
            </p:nvSpPr>
            <p:spPr>
              <a:xfrm>
                <a:off x="6579233"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0.9</a:t>
                </a:r>
                <a:endParaRPr lang="en-US" sz="2800" dirty="0">
                  <a:solidFill>
                    <a:schemeClr val="tx2">
                      <a:lumMod val="75000"/>
                    </a:schemeClr>
                  </a:solidFill>
                </a:endParaRPr>
              </a:p>
            </p:txBody>
          </p:sp>
          <p:sp>
            <p:nvSpPr>
              <p:cNvPr id="48" name="חץ מעוקל שמאלה 47"/>
              <p:cNvSpPr/>
              <p:nvPr/>
            </p:nvSpPr>
            <p:spPr>
              <a:xfrm flipV="1">
                <a:off x="7812361" y="2991788"/>
                <a:ext cx="1008112" cy="12180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חץ מעוקל שמאלה 48"/>
              <p:cNvSpPr/>
              <p:nvPr/>
            </p:nvSpPr>
            <p:spPr>
              <a:xfrm flipH="1">
                <a:off x="505148" y="3076845"/>
                <a:ext cx="1008112" cy="12065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3"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Tree>
    <p:extLst>
      <p:ext uri="{BB962C8B-B14F-4D97-AF65-F5344CB8AC3E}">
        <p14:creationId xmlns:p14="http://schemas.microsoft.com/office/powerpoint/2010/main" val="347557063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1.</a:t>
            </a:r>
            <a:r>
              <a:rPr lang="en-US" sz="4400" dirty="0"/>
              <a:t> Understanding the algorithm behavior</a:t>
            </a:r>
          </a:p>
        </p:txBody>
      </p:sp>
      <p:sp>
        <p:nvSpPr>
          <p:cNvPr id="3" name="מציין מיקום תוכן 2"/>
          <p:cNvSpPr>
            <a:spLocks noGrp="1"/>
          </p:cNvSpPr>
          <p:nvPr>
            <p:ph idx="1"/>
          </p:nvPr>
        </p:nvSpPr>
        <p:spPr/>
        <p:txBody>
          <a:bodyPr/>
          <a:lstStyle/>
          <a:p>
            <a:pPr marL="0" indent="0">
              <a:buNone/>
            </a:pPr>
            <a:r>
              <a:rPr lang="en-US" dirty="0"/>
              <a:t>With </a:t>
            </a:r>
            <a:r>
              <a:rPr lang="en-US" dirty="0" smtClean="0"/>
              <a:t>this </a:t>
            </a:r>
            <a:r>
              <a:rPr lang="en-US" dirty="0"/>
              <a:t>data we </a:t>
            </a:r>
            <a:r>
              <a:rPr lang="en-US" dirty="0" smtClean="0"/>
              <a:t>tried to </a:t>
            </a:r>
            <a:r>
              <a:rPr lang="en-US" dirty="0"/>
              <a:t>figure out the behavior of the algorithm scores</a:t>
            </a:r>
            <a:r>
              <a:rPr lang="en-US" dirty="0" smtClean="0"/>
              <a:t>.</a:t>
            </a:r>
          </a:p>
          <a:p>
            <a:pPr marL="0" indent="0">
              <a:buNone/>
            </a:pPr>
            <a:endParaRPr lang="en-US" dirty="0"/>
          </a:p>
          <a:p>
            <a:pPr marL="0" indent="0">
              <a:buNone/>
            </a:pPr>
            <a:r>
              <a:rPr lang="en-US" b="1" u="sng" dirty="0" smtClean="0"/>
              <a:t>Results</a:t>
            </a:r>
            <a:endParaRPr lang="en-US" dirty="0" smtClean="0"/>
          </a:p>
          <a:p>
            <a:r>
              <a:rPr lang="en-US" dirty="0"/>
              <a:t>The scores were not always uniform, and an objective look on a standalone score can't </a:t>
            </a:r>
            <a:r>
              <a:rPr lang="en-US" dirty="0" smtClean="0"/>
              <a:t>determine whether </a:t>
            </a:r>
            <a:r>
              <a:rPr lang="en-US" dirty="0"/>
              <a:t>it's good or </a:t>
            </a:r>
            <a:r>
              <a:rPr lang="en-US" dirty="0" smtClean="0"/>
              <a:t>bad.</a:t>
            </a:r>
          </a:p>
        </p:txBody>
      </p:sp>
      <p:grpSp>
        <p:nvGrpSpPr>
          <p:cNvPr id="4" name="קבוצה 3"/>
          <p:cNvGrpSpPr/>
          <p:nvPr/>
        </p:nvGrpSpPr>
        <p:grpSpPr>
          <a:xfrm>
            <a:off x="1" y="5299421"/>
            <a:ext cx="4644774" cy="993902"/>
            <a:chOff x="1403648" y="4317277"/>
            <a:chExt cx="6673658" cy="1906508"/>
          </a:xfrm>
        </p:grpSpPr>
        <p:grpSp>
          <p:nvGrpSpPr>
            <p:cNvPr id="5" name="קבוצה 4"/>
            <p:cNvGrpSpPr/>
            <p:nvPr/>
          </p:nvGrpSpPr>
          <p:grpSpPr>
            <a:xfrm>
              <a:off x="1403648" y="4317277"/>
              <a:ext cx="6673658" cy="1390420"/>
              <a:chOff x="1508883" y="3340629"/>
              <a:chExt cx="6038421" cy="1661582"/>
            </a:xfrm>
          </p:grpSpPr>
          <p:grpSp>
            <p:nvGrpSpPr>
              <p:cNvPr id="10" name="קבוצה 9"/>
              <p:cNvGrpSpPr/>
              <p:nvPr/>
            </p:nvGrpSpPr>
            <p:grpSpPr>
              <a:xfrm>
                <a:off x="1508883" y="3340629"/>
                <a:ext cx="6038421" cy="1661582"/>
                <a:chOff x="1657276" y="2763545"/>
                <a:chExt cx="5915868" cy="1403074"/>
              </a:xfrm>
            </p:grpSpPr>
            <p:grpSp>
              <p:nvGrpSpPr>
                <p:cNvPr id="17" name="Group 6"/>
                <p:cNvGrpSpPr>
                  <a:grpSpLocks/>
                </p:cNvGrpSpPr>
                <p:nvPr/>
              </p:nvGrpSpPr>
              <p:grpSpPr bwMode="auto">
                <a:xfrm>
                  <a:off x="1657276" y="2763545"/>
                  <a:ext cx="5915868" cy="836685"/>
                  <a:chOff x="3107" y="1978"/>
                  <a:chExt cx="2400" cy="681"/>
                </a:xfrm>
              </p:grpSpPr>
              <p:pic>
                <p:nvPicPr>
                  <p:cNvPr id="23" name="תמונה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תמונה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תמונה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תמונה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4"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1"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6" name="סרט למעלה 5"/>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486</a:t>
              </a:r>
            </a:p>
          </p:txBody>
        </p:sp>
        <p:sp>
          <p:nvSpPr>
            <p:cNvPr id="7" name="סרט למעלה 6"/>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512</a:t>
              </a:r>
              <a:endParaRPr lang="en-US" sz="1400" dirty="0"/>
            </a:p>
          </p:txBody>
        </p:sp>
        <p:sp>
          <p:nvSpPr>
            <p:cNvPr id="8" name="סרט למעלה 7"/>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300</a:t>
              </a:r>
              <a:endParaRPr lang="en-US" sz="1600" dirty="0"/>
            </a:p>
          </p:txBody>
        </p:sp>
        <p:sp>
          <p:nvSpPr>
            <p:cNvPr id="9" name="סרט למעלה 8"/>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450</a:t>
              </a:r>
              <a:endParaRPr lang="en-US" sz="1600" dirty="0"/>
            </a:p>
          </p:txBody>
        </p:sp>
      </p:grpSp>
      <p:grpSp>
        <p:nvGrpSpPr>
          <p:cNvPr id="27" name="קבוצה 26"/>
          <p:cNvGrpSpPr/>
          <p:nvPr/>
        </p:nvGrpSpPr>
        <p:grpSpPr>
          <a:xfrm>
            <a:off x="4584892" y="4524499"/>
            <a:ext cx="4320479" cy="993902"/>
            <a:chOff x="1403648" y="4317277"/>
            <a:chExt cx="6673658" cy="1906508"/>
          </a:xfrm>
        </p:grpSpPr>
        <p:grpSp>
          <p:nvGrpSpPr>
            <p:cNvPr id="28" name="קבוצה 27"/>
            <p:cNvGrpSpPr/>
            <p:nvPr/>
          </p:nvGrpSpPr>
          <p:grpSpPr>
            <a:xfrm>
              <a:off x="1403648" y="4317277"/>
              <a:ext cx="6673658" cy="1390420"/>
              <a:chOff x="1508883" y="3340629"/>
              <a:chExt cx="6038421" cy="1661582"/>
            </a:xfrm>
          </p:grpSpPr>
          <p:grpSp>
            <p:nvGrpSpPr>
              <p:cNvPr id="33" name="קבוצה 32"/>
              <p:cNvGrpSpPr/>
              <p:nvPr/>
            </p:nvGrpSpPr>
            <p:grpSpPr>
              <a:xfrm>
                <a:off x="1508883" y="3340629"/>
                <a:ext cx="6038421" cy="1661582"/>
                <a:chOff x="1657276" y="2763545"/>
                <a:chExt cx="5915868" cy="1403074"/>
              </a:xfrm>
            </p:grpSpPr>
            <p:grpSp>
              <p:nvGrpSpPr>
                <p:cNvPr id="35" name="Group 6"/>
                <p:cNvGrpSpPr>
                  <a:grpSpLocks/>
                </p:cNvGrpSpPr>
                <p:nvPr/>
              </p:nvGrpSpPr>
              <p:grpSpPr bwMode="auto">
                <a:xfrm>
                  <a:off x="1657276" y="2763545"/>
                  <a:ext cx="5915868" cy="836685"/>
                  <a:chOff x="3107" y="1978"/>
                  <a:chExt cx="2400" cy="681"/>
                </a:xfrm>
              </p:grpSpPr>
              <p:pic>
                <p:nvPicPr>
                  <p:cNvPr id="39" name="תמונה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תמונה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תמונה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תמונה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7"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8"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34"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29" name="סרט למעלה 28"/>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89</a:t>
              </a:r>
            </a:p>
          </p:txBody>
        </p:sp>
        <p:sp>
          <p:nvSpPr>
            <p:cNvPr id="30" name="סרט למעלה 29"/>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30</a:t>
              </a:r>
              <a:endParaRPr lang="en-US" sz="1400" dirty="0"/>
            </a:p>
          </p:txBody>
        </p:sp>
        <p:sp>
          <p:nvSpPr>
            <p:cNvPr id="31" name="סרט למעלה 30"/>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65</a:t>
              </a:r>
              <a:endParaRPr lang="en-US" sz="1600" dirty="0"/>
            </a:p>
          </p:txBody>
        </p:sp>
        <p:sp>
          <p:nvSpPr>
            <p:cNvPr id="32" name="סרט למעלה 31"/>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70</a:t>
              </a:r>
              <a:endParaRPr lang="en-US" sz="1600" dirty="0"/>
            </a:p>
          </p:txBody>
        </p:sp>
      </p:grpSp>
    </p:spTree>
    <p:extLst>
      <p:ext uri="{BB962C8B-B14F-4D97-AF65-F5344CB8AC3E}">
        <p14:creationId xmlns:p14="http://schemas.microsoft.com/office/powerpoint/2010/main" val="11103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Sometimes a higher score was given to a different phoneme, than to the correct one, seemingly without any reason.</a:t>
            </a:r>
          </a:p>
          <a:p>
            <a:endParaRPr lang="en-US" dirty="0"/>
          </a:p>
        </p:txBody>
      </p:sp>
      <p:sp>
        <p:nvSpPr>
          <p:cNvPr id="4" name="מלבן 3"/>
          <p:cNvSpPr/>
          <p:nvPr/>
        </p:nvSpPr>
        <p:spPr>
          <a:xfrm>
            <a:off x="2987824" y="2780928"/>
            <a:ext cx="2952328" cy="923330"/>
          </a:xfrm>
          <a:prstGeom prst="rect">
            <a:avLst/>
          </a:prstGeom>
          <a:noFill/>
        </p:spPr>
        <p:txBody>
          <a:bodyPr wrap="square" lIns="91440" tIns="45720" rIns="91440" bIns="45720">
            <a:spAutoFit/>
          </a:bodyPr>
          <a:lstStyle/>
          <a:p>
            <a:pPr algn="ctr" rtl="0"/>
            <a:r>
              <a:rPr lang="en-US" sz="54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54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TextBox 4"/>
          <p:cNvSpPr txBox="1"/>
          <p:nvPr/>
        </p:nvSpPr>
        <p:spPr>
          <a:xfrm>
            <a:off x="395536" y="4577599"/>
            <a:ext cx="3816424" cy="584775"/>
          </a:xfrm>
          <a:prstGeom prst="rect">
            <a:avLst/>
          </a:prstGeom>
          <a:noFill/>
        </p:spPr>
        <p:txBody>
          <a:bodyPr wrap="square" rtlCol="0">
            <a:spAutoFit/>
          </a:bodyPr>
          <a:lstStyle/>
          <a:p>
            <a:pPr algn="l" rtl="0"/>
            <a:r>
              <a:rPr lang="pt-BR" sz="3200" dirty="0">
                <a:solidFill>
                  <a:srgbClr val="FF0000"/>
                </a:solidFill>
              </a:rPr>
              <a:t>b</a:t>
            </a:r>
            <a:r>
              <a:rPr lang="pt-BR" sz="3200" dirty="0"/>
              <a:t> </a:t>
            </a:r>
            <a:r>
              <a:rPr lang="pt-BR" sz="3200" dirty="0" smtClean="0">
                <a:solidFill>
                  <a:srgbClr val="FF0000"/>
                </a:solidFill>
              </a:rPr>
              <a:t> </a:t>
            </a:r>
            <a:r>
              <a:rPr lang="pt-BR" sz="3200" dirty="0" smtClean="0"/>
              <a:t>eh  sil  </a:t>
            </a:r>
            <a:r>
              <a:rPr lang="pt-BR" sz="3200" dirty="0" smtClean="0">
                <a:solidFill>
                  <a:srgbClr val="800080"/>
                </a:solidFill>
              </a:rPr>
              <a:t>d</a:t>
            </a:r>
            <a:r>
              <a:rPr lang="pt-BR" sz="3200" dirty="0" smtClean="0"/>
              <a:t>  </a:t>
            </a:r>
            <a:r>
              <a:rPr lang="pt-BR" sz="3200" dirty="0"/>
              <a:t>r </a:t>
            </a:r>
            <a:r>
              <a:rPr lang="pt-BR" sz="3200" dirty="0" smtClean="0"/>
              <a:t> uh </a:t>
            </a:r>
            <a:r>
              <a:rPr lang="pt-BR" sz="3200" dirty="0"/>
              <a:t>m</a:t>
            </a:r>
            <a:endParaRPr lang="en-US" sz="3200" dirty="0"/>
          </a:p>
        </p:txBody>
      </p:sp>
      <p:sp>
        <p:nvSpPr>
          <p:cNvPr id="6" name="TextBox 5"/>
          <p:cNvSpPr txBox="1"/>
          <p:nvPr/>
        </p:nvSpPr>
        <p:spPr>
          <a:xfrm>
            <a:off x="4932040" y="4577600"/>
            <a:ext cx="3888432" cy="584775"/>
          </a:xfrm>
          <a:prstGeom prst="rect">
            <a:avLst/>
          </a:prstGeom>
          <a:noFill/>
        </p:spPr>
        <p:txBody>
          <a:bodyPr wrap="square" rtlCol="0">
            <a:spAutoFit/>
          </a:bodyPr>
          <a:lstStyle/>
          <a:p>
            <a:pPr algn="l" rtl="0"/>
            <a:r>
              <a:rPr lang="pt-BR" sz="3200" dirty="0" smtClean="0">
                <a:solidFill>
                  <a:srgbClr val="FF0000"/>
                </a:solidFill>
              </a:rPr>
              <a:t>f</a:t>
            </a:r>
            <a:r>
              <a:rPr lang="pt-BR" sz="3200" dirty="0" smtClean="0"/>
              <a:t>  eh  sil  </a:t>
            </a:r>
            <a:r>
              <a:rPr lang="pt-BR" sz="3200" dirty="0" smtClean="0">
                <a:solidFill>
                  <a:srgbClr val="800080"/>
                </a:solidFill>
              </a:rPr>
              <a:t>l</a:t>
            </a:r>
            <a:r>
              <a:rPr lang="pt-BR" sz="3200" dirty="0" smtClean="0"/>
              <a:t>  r  uh  </a:t>
            </a:r>
            <a:r>
              <a:rPr lang="pt-BR" sz="3200" dirty="0"/>
              <a:t>m</a:t>
            </a:r>
            <a:endParaRPr lang="en-US" sz="3200" dirty="0"/>
          </a:p>
        </p:txBody>
      </p:sp>
      <p:sp>
        <p:nvSpPr>
          <p:cNvPr id="7" name="TextBox 6"/>
          <p:cNvSpPr txBox="1"/>
          <p:nvPr/>
        </p:nvSpPr>
        <p:spPr>
          <a:xfrm>
            <a:off x="700012" y="3869714"/>
            <a:ext cx="3301964" cy="707886"/>
          </a:xfrm>
          <a:prstGeom prst="rect">
            <a:avLst/>
          </a:prstGeom>
          <a:noFill/>
        </p:spPr>
        <p:txBody>
          <a:bodyPr wrap="square" rtlCol="0">
            <a:spAutoFit/>
          </a:bodyPr>
          <a:lstStyle/>
          <a:p>
            <a:pPr algn="ctr" rtl="0"/>
            <a:r>
              <a:rPr lang="pt-BR" sz="2000" dirty="0" smtClean="0"/>
              <a:t>The correct phpnems and therir scores</a:t>
            </a:r>
            <a:endParaRPr lang="en-US" sz="2000" dirty="0"/>
          </a:p>
        </p:txBody>
      </p:sp>
      <p:sp>
        <p:nvSpPr>
          <p:cNvPr id="8" name="TextBox 7"/>
          <p:cNvSpPr txBox="1"/>
          <p:nvPr/>
        </p:nvSpPr>
        <p:spPr>
          <a:xfrm>
            <a:off x="5257914" y="3900562"/>
            <a:ext cx="3301964" cy="707886"/>
          </a:xfrm>
          <a:prstGeom prst="rect">
            <a:avLst/>
          </a:prstGeom>
          <a:noFill/>
        </p:spPr>
        <p:txBody>
          <a:bodyPr wrap="square" rtlCol="0">
            <a:spAutoFit/>
          </a:bodyPr>
          <a:lstStyle/>
          <a:p>
            <a:pPr algn="ctr" rtl="0"/>
            <a:r>
              <a:rPr lang="pt-BR" sz="2000" dirty="0" smtClean="0"/>
              <a:t>The phpnems with tha maximum scores</a:t>
            </a:r>
            <a:endParaRPr lang="en-US" sz="2000" dirty="0"/>
          </a:p>
        </p:txBody>
      </p:sp>
      <p:sp>
        <p:nvSpPr>
          <p:cNvPr id="9" name="TextBox 8"/>
          <p:cNvSpPr txBox="1"/>
          <p:nvPr/>
        </p:nvSpPr>
        <p:spPr>
          <a:xfrm>
            <a:off x="395536" y="5167924"/>
            <a:ext cx="3611642" cy="400110"/>
          </a:xfrm>
          <a:prstGeom prst="rect">
            <a:avLst/>
          </a:prstGeom>
          <a:noFill/>
        </p:spPr>
        <p:txBody>
          <a:bodyPr wrap="square" rtlCol="0">
            <a:spAutoFit/>
          </a:bodyPr>
          <a:lstStyle/>
          <a:p>
            <a:pPr algn="l" rtl="0"/>
            <a:r>
              <a:rPr lang="pt-BR" sz="2000" dirty="0" smtClean="0">
                <a:solidFill>
                  <a:srgbClr val="FF0000"/>
                </a:solidFill>
              </a:rPr>
              <a:t>300</a:t>
            </a:r>
            <a:r>
              <a:rPr lang="pt-BR" sz="2000" dirty="0" smtClean="0"/>
              <a:t>  415  512  </a:t>
            </a:r>
            <a:r>
              <a:rPr lang="pt-BR" sz="2000" dirty="0" smtClean="0">
                <a:solidFill>
                  <a:srgbClr val="800080"/>
                </a:solidFill>
              </a:rPr>
              <a:t>600</a:t>
            </a:r>
            <a:r>
              <a:rPr lang="pt-BR" sz="2000" dirty="0" smtClean="0"/>
              <a:t>  315  400 360</a:t>
            </a:r>
            <a:endParaRPr lang="en-US" sz="2000" dirty="0"/>
          </a:p>
        </p:txBody>
      </p:sp>
      <p:sp>
        <p:nvSpPr>
          <p:cNvPr id="10" name="TextBox 9"/>
          <p:cNvSpPr txBox="1"/>
          <p:nvPr/>
        </p:nvSpPr>
        <p:spPr>
          <a:xfrm>
            <a:off x="4948236" y="5208289"/>
            <a:ext cx="3611642" cy="400110"/>
          </a:xfrm>
          <a:prstGeom prst="rect">
            <a:avLst/>
          </a:prstGeom>
          <a:noFill/>
        </p:spPr>
        <p:txBody>
          <a:bodyPr wrap="square" rtlCol="0">
            <a:spAutoFit/>
          </a:bodyPr>
          <a:lstStyle/>
          <a:p>
            <a:pPr algn="l" rtl="0"/>
            <a:r>
              <a:rPr lang="pt-BR" sz="2000" dirty="0" smtClean="0">
                <a:solidFill>
                  <a:srgbClr val="FF0000"/>
                </a:solidFill>
              </a:rPr>
              <a:t>400</a:t>
            </a:r>
            <a:r>
              <a:rPr lang="pt-BR" sz="2000" dirty="0" smtClean="0"/>
              <a:t>  415  512  </a:t>
            </a:r>
            <a:r>
              <a:rPr lang="pt-BR" sz="2000" dirty="0" smtClean="0">
                <a:solidFill>
                  <a:srgbClr val="800080"/>
                </a:solidFill>
              </a:rPr>
              <a:t>800</a:t>
            </a:r>
            <a:r>
              <a:rPr lang="pt-BR" sz="2000" dirty="0" smtClean="0"/>
              <a:t>  315  400 360</a:t>
            </a:r>
            <a:endParaRPr lang="en-US" sz="2000" dirty="0"/>
          </a:p>
        </p:txBody>
      </p:sp>
    </p:spTree>
    <p:extLst>
      <p:ext uri="{BB962C8B-B14F-4D97-AF65-F5344CB8AC3E}">
        <p14:creationId xmlns:p14="http://schemas.microsoft.com/office/powerpoint/2010/main" val="91755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800" dirty="0"/>
              <a:t>Goal:  </a:t>
            </a:r>
            <a:r>
              <a:rPr lang="en-US" sz="4800" dirty="0" smtClean="0"/>
              <a:t>System </a:t>
            </a:r>
            <a:r>
              <a:rPr lang="en-US" sz="4800" dirty="0"/>
              <a:t>that provides pronunciation feedback</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842" y="3470456"/>
            <a:ext cx="2813128" cy="208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74021" y="1920379"/>
            <a:ext cx="1872208" cy="2655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הסבר מלבני מעוגל 6"/>
          <p:cNvSpPr/>
          <p:nvPr/>
        </p:nvSpPr>
        <p:spPr>
          <a:xfrm flipH="1">
            <a:off x="2440344" y="2204864"/>
            <a:ext cx="2761492" cy="856914"/>
          </a:xfrm>
          <a:prstGeom prst="wedgeRoundRectCallout">
            <a:avLst>
              <a:gd name="adj1" fmla="val 62083"/>
              <a:gd name="adj2" fmla="val 3328"/>
              <a:gd name="adj3" fmla="val 16667"/>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pic>
        <p:nvPicPr>
          <p:cNvPr id="20483" name="Picture 3" descr="C:\Users\Install\Documents\לימודים\imageedit_1_980163444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04878">
            <a:off x="6279550" y="3912758"/>
            <a:ext cx="2144663" cy="6058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קבוצה 2"/>
          <p:cNvGrpSpPr/>
          <p:nvPr/>
        </p:nvGrpSpPr>
        <p:grpSpPr>
          <a:xfrm>
            <a:off x="3994813" y="3586745"/>
            <a:ext cx="1767289" cy="1020081"/>
            <a:chOff x="3973827" y="3521397"/>
            <a:chExt cx="1767289" cy="1020081"/>
          </a:xfrm>
        </p:grpSpPr>
        <p:sp>
          <p:nvSpPr>
            <p:cNvPr id="4" name="שווה 3"/>
            <p:cNvSpPr/>
            <p:nvPr/>
          </p:nvSpPr>
          <p:spPr>
            <a:xfrm rot="1577256">
              <a:off x="3973827" y="3521397"/>
              <a:ext cx="1767289" cy="102008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לחצן פעולה: עזרה 8">
              <a:hlinkClick r:id="" action="ppaction://noaction" highlightClick="1"/>
            </p:cNvPr>
            <p:cNvSpPr/>
            <p:nvPr/>
          </p:nvSpPr>
          <p:spPr>
            <a:xfrm rot="1490202">
              <a:off x="4045153" y="3531651"/>
              <a:ext cx="1624639" cy="999576"/>
            </a:xfrm>
            <a:prstGeom prst="actionButtonHelp">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חץ למטה 16"/>
          <p:cNvSpPr/>
          <p:nvPr/>
        </p:nvSpPr>
        <p:spPr>
          <a:xfrm rot="3224457">
            <a:off x="3484819" y="4277089"/>
            <a:ext cx="446172" cy="1220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תמונה 10" descr="C:\hadas\לימודים\שנה ג\פרויקט\Screenshot_2016-08-28-22-18-39.png"/>
          <p:cNvPicPr/>
          <p:nvPr/>
        </p:nvPicPr>
        <p:blipFill rotWithShape="1">
          <a:blip r:embed="rId6" cstate="print">
            <a:extLst>
              <a:ext uri="{28A0092B-C50C-407E-A947-70E740481C1C}">
                <a14:useLocalDpi xmlns:a14="http://schemas.microsoft.com/office/drawing/2010/main" val="0"/>
              </a:ext>
            </a:extLst>
          </a:blip>
          <a:srcRect t="19438" b="64257"/>
          <a:stretch/>
        </p:blipFill>
        <p:spPr bwMode="auto">
          <a:xfrm>
            <a:off x="539552" y="5427962"/>
            <a:ext cx="3440147" cy="9552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151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980728"/>
            <a:ext cx="8229600" cy="4824536"/>
          </a:xfrm>
        </p:spPr>
        <p:txBody>
          <a:bodyPr>
            <a:normAutofit/>
          </a:bodyPr>
          <a:lstStyle/>
          <a:p>
            <a:pPr marL="0" indent="0">
              <a:buNone/>
            </a:pPr>
            <a:r>
              <a:rPr lang="en-US" b="1" u="sng" dirty="0"/>
              <a:t>Conclusions and </a:t>
            </a:r>
            <a:r>
              <a:rPr lang="en-US" b="1" u="sng" dirty="0" smtClean="0"/>
              <a:t>Hypotheses</a:t>
            </a:r>
          </a:p>
          <a:p>
            <a:pPr marL="0" indent="0">
              <a:buNone/>
            </a:pPr>
            <a:r>
              <a:rPr lang="en-US" dirty="0" smtClean="0"/>
              <a:t>These </a:t>
            </a:r>
            <a:r>
              <a:rPr lang="en-US" dirty="0"/>
              <a:t>issues raised questions on whether the algorithm is </a:t>
            </a:r>
            <a:r>
              <a:rPr lang="en-US" dirty="0" smtClean="0"/>
              <a:t>influenced </a:t>
            </a:r>
            <a:r>
              <a:rPr lang="en-US" dirty="0"/>
              <a:t>by other speech features such as:</a:t>
            </a:r>
          </a:p>
          <a:p>
            <a:r>
              <a:rPr lang="en-US" dirty="0"/>
              <a:t> Duration of the utterance</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a:t> A whole sentence </a:t>
            </a:r>
            <a:r>
              <a:rPr lang="en-US" dirty="0" smtClean="0"/>
              <a:t>V.S. </a:t>
            </a:r>
            <a:r>
              <a:rPr lang="en-US" dirty="0"/>
              <a:t>a single word</a:t>
            </a:r>
            <a:r>
              <a:rPr lang="en-US" dirty="0" smtClean="0"/>
              <a:t>.</a:t>
            </a:r>
            <a:endParaRPr lang="en-US" dirty="0"/>
          </a:p>
        </p:txBody>
      </p:sp>
      <p:pic>
        <p:nvPicPr>
          <p:cNvPr id="4" name="Picture 5" descr="C:\Users\Install\AppData\Local\Microsoft\Windows\INetCache\IE\XE00XVUM\clock-spring-forward-0[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211960" y="2800655"/>
            <a:ext cx="1349524" cy="1349524"/>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grpSp>
        <p:nvGrpSpPr>
          <p:cNvPr id="2" name="קבוצה 1"/>
          <p:cNvGrpSpPr/>
          <p:nvPr/>
        </p:nvGrpSpPr>
        <p:grpSpPr>
          <a:xfrm>
            <a:off x="5868144" y="2995405"/>
            <a:ext cx="1997780" cy="910583"/>
            <a:chOff x="3078275" y="3103789"/>
            <a:chExt cx="1405481" cy="1209951"/>
          </a:xfrm>
        </p:grpSpPr>
        <p:pic>
          <p:nvPicPr>
            <p:cNvPr id="5" name="תמונה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275" y="3103789"/>
              <a:ext cx="1405481" cy="889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חץ ימינה מקווקו 5"/>
            <p:cNvSpPr/>
            <p:nvPr/>
          </p:nvSpPr>
          <p:spPr>
            <a:xfrm>
              <a:off x="3156148" y="4025708"/>
              <a:ext cx="1249734" cy="288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מלבן 6"/>
          <p:cNvSpPr/>
          <p:nvPr/>
        </p:nvSpPr>
        <p:spPr>
          <a:xfrm>
            <a:off x="270613" y="458112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מלבן 7"/>
          <p:cNvSpPr/>
          <p:nvPr/>
        </p:nvSpPr>
        <p:spPr>
          <a:xfrm>
            <a:off x="3679206" y="566124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9" name="TextBox 8"/>
          <p:cNvSpPr txBox="1"/>
          <p:nvPr/>
        </p:nvSpPr>
        <p:spPr>
          <a:xfrm>
            <a:off x="4017620" y="5245945"/>
            <a:ext cx="818778" cy="461665"/>
          </a:xfrm>
          <a:prstGeom prst="rect">
            <a:avLst/>
          </a:prstGeom>
          <a:noFill/>
        </p:spPr>
        <p:txBody>
          <a:bodyPr wrap="square" rtlCol="0">
            <a:spAutoFit/>
          </a:bodyPr>
          <a:lstStyle/>
          <a:p>
            <a:r>
              <a:rPr lang="en-US" sz="2400" b="1" dirty="0" smtClean="0"/>
              <a:t>V.S.</a:t>
            </a:r>
            <a:endParaRPr lang="en-US" sz="2400" b="1" dirty="0"/>
          </a:p>
        </p:txBody>
      </p:sp>
      <p:sp>
        <p:nvSpPr>
          <p:cNvPr id="10" name="מלבן 9"/>
          <p:cNvSpPr/>
          <p:nvPr/>
        </p:nvSpPr>
        <p:spPr>
          <a:xfrm>
            <a:off x="1043608" y="5661247"/>
            <a:ext cx="1431802"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1" name="מלבן 10"/>
          <p:cNvSpPr/>
          <p:nvPr/>
        </p:nvSpPr>
        <p:spPr>
          <a:xfrm>
            <a:off x="7069360" y="5661246"/>
            <a:ext cx="1593128"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114938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556792"/>
            <a:ext cx="8229600" cy="4525963"/>
          </a:xfrm>
        </p:spPr>
        <p:txBody>
          <a:bodyPr/>
          <a:lstStyle/>
          <a:p>
            <a:r>
              <a:rPr lang="en-US" dirty="0"/>
              <a:t>Silent frames at the beginning/ending of an utterance - do they increase or decrease the quality of the phoneme recognition, and do cutting them out improves the algorithm performance.</a:t>
            </a:r>
          </a:p>
          <a:p>
            <a:endParaRPr lang="en-US" dirty="0"/>
          </a:p>
        </p:txBody>
      </p:sp>
      <p:grpSp>
        <p:nvGrpSpPr>
          <p:cNvPr id="13" name="קבוצה 12"/>
          <p:cNvGrpSpPr/>
          <p:nvPr/>
        </p:nvGrpSpPr>
        <p:grpSpPr>
          <a:xfrm>
            <a:off x="1050999" y="3752561"/>
            <a:ext cx="6961237" cy="1408601"/>
            <a:chOff x="1050999" y="3408301"/>
            <a:chExt cx="6961237" cy="1408601"/>
          </a:xfrm>
        </p:grpSpPr>
        <p:pic>
          <p:nvPicPr>
            <p:cNvPr id="4" name="תמונה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תמונה 4"/>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תמונה 6"/>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תמונה 8"/>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546970"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סוגר מרובע שמאלי 10"/>
            <p:cNvSpPr/>
            <p:nvPr/>
          </p:nvSpPr>
          <p:spPr>
            <a:xfrm rot="16200000">
              <a:off x="1835696" y="3808790"/>
              <a:ext cx="360040" cy="16561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סוגר מרובע שמאלי 11"/>
            <p:cNvSpPr/>
            <p:nvPr/>
          </p:nvSpPr>
          <p:spPr>
            <a:xfrm rot="16200000">
              <a:off x="7228222" y="3925387"/>
              <a:ext cx="360040" cy="12079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a:off x="1526596" y="5290174"/>
            <a:ext cx="818778" cy="461665"/>
          </a:xfrm>
          <a:prstGeom prst="rect">
            <a:avLst/>
          </a:prstGeom>
          <a:noFill/>
        </p:spPr>
        <p:txBody>
          <a:bodyPr wrap="square" rtlCol="0">
            <a:spAutoFit/>
          </a:bodyPr>
          <a:lstStyle/>
          <a:p>
            <a:r>
              <a:rPr lang="en-US" sz="2400" b="1" dirty="0" smtClean="0"/>
              <a:t>SIL</a:t>
            </a:r>
            <a:endParaRPr lang="en-US" sz="2400" b="1" dirty="0"/>
          </a:p>
        </p:txBody>
      </p:sp>
      <p:sp>
        <p:nvSpPr>
          <p:cNvPr id="15" name="TextBox 14"/>
          <p:cNvSpPr txBox="1"/>
          <p:nvPr/>
        </p:nvSpPr>
        <p:spPr>
          <a:xfrm>
            <a:off x="6998853" y="5280310"/>
            <a:ext cx="818778" cy="461665"/>
          </a:xfrm>
          <a:prstGeom prst="rect">
            <a:avLst/>
          </a:prstGeom>
          <a:noFill/>
        </p:spPr>
        <p:txBody>
          <a:bodyPr wrap="square" rtlCol="0">
            <a:spAutoFit/>
          </a:bodyPr>
          <a:lstStyle/>
          <a:p>
            <a:r>
              <a:rPr lang="en-US" sz="2400" b="1" dirty="0" smtClean="0"/>
              <a:t>SIL</a:t>
            </a:r>
            <a:endParaRPr lang="en-US" sz="2400" b="1" dirty="0"/>
          </a:p>
        </p:txBody>
      </p:sp>
    </p:spTree>
    <p:extLst>
      <p:ext uri="{BB962C8B-B14F-4D97-AF65-F5344CB8AC3E}">
        <p14:creationId xmlns:p14="http://schemas.microsoft.com/office/powerpoint/2010/main" val="361240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2.</a:t>
            </a:r>
            <a:r>
              <a:rPr lang="en-US" sz="4400" dirty="0"/>
              <a:t> Normalization Approach</a:t>
            </a:r>
          </a:p>
        </p:txBody>
      </p:sp>
      <p:sp>
        <p:nvSpPr>
          <p:cNvPr id="3" name="מציין מיקום תוכן 2"/>
          <p:cNvSpPr>
            <a:spLocks noGrp="1"/>
          </p:cNvSpPr>
          <p:nvPr>
            <p:ph idx="1"/>
          </p:nvPr>
        </p:nvSpPr>
        <p:spPr/>
        <p:txBody>
          <a:bodyPr>
            <a:normAutofit/>
          </a:bodyPr>
          <a:lstStyle/>
          <a:p>
            <a:pPr marL="0" indent="0">
              <a:buNone/>
            </a:pPr>
            <a:r>
              <a:rPr lang="en-US" dirty="0"/>
              <a:t>We have researched for different ways to normalize the the scores, in order </a:t>
            </a:r>
            <a:r>
              <a:rPr lang="en-US" dirty="0" smtClean="0"/>
              <a:t>to:</a:t>
            </a:r>
          </a:p>
          <a:p>
            <a:r>
              <a:rPr lang="en-US" dirty="0"/>
              <a:t>M</a:t>
            </a:r>
            <a:r>
              <a:rPr lang="en-US" dirty="0" smtClean="0"/>
              <a:t>ake </a:t>
            </a:r>
            <a:r>
              <a:rPr lang="en-US" dirty="0"/>
              <a:t>them more robust to the speech differences mentioned </a:t>
            </a:r>
            <a:r>
              <a:rPr lang="en-US" dirty="0" smtClean="0"/>
              <a:t>above.</a:t>
            </a:r>
          </a:p>
          <a:p>
            <a:endParaRPr lang="en-US" dirty="0" smtClean="0"/>
          </a:p>
          <a:p>
            <a:r>
              <a:rPr lang="en-US" dirty="0" smtClean="0"/>
              <a:t>Transfer </a:t>
            </a:r>
            <a:r>
              <a:rPr lang="en-US" dirty="0"/>
              <a:t>them into a restricted scale which we could use to determine a threshold for classifying the pronunciation quality. </a:t>
            </a:r>
            <a:endParaRPr lang="en-US" dirty="0" smtClean="0"/>
          </a:p>
          <a:p>
            <a:pPr marL="0" indent="0">
              <a:buNone/>
            </a:pPr>
            <a:endParaRPr lang="en-US" dirty="0" smtClean="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851751"/>
            <a:ext cx="4090608" cy="159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41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dirty="0"/>
              <a:t>We have learned the following paper:</a:t>
            </a:r>
          </a:p>
          <a:p>
            <a:pPr marL="0" indent="0" algn="ctr">
              <a:buNone/>
            </a:pPr>
            <a:r>
              <a:rPr lang="en-US" b="1" dirty="0"/>
              <a:t>Automatic scoring of pronunciation quality</a:t>
            </a:r>
            <a:r>
              <a:rPr lang="en-US" i="1" dirty="0"/>
              <a:t> </a:t>
            </a:r>
            <a:br>
              <a:rPr lang="en-US" i="1" dirty="0"/>
            </a:br>
            <a:r>
              <a:rPr lang="en-US" i="1" dirty="0"/>
              <a:t>By Leonardo </a:t>
            </a:r>
            <a:r>
              <a:rPr lang="en-US" i="1" dirty="0" err="1"/>
              <a:t>Neumeyer</a:t>
            </a:r>
            <a:r>
              <a:rPr lang="en-US" i="1" dirty="0"/>
              <a:t>, Horacio Franco, </a:t>
            </a:r>
            <a:r>
              <a:rPr lang="en-US" i="1" dirty="0" err="1"/>
              <a:t>Vassilios</a:t>
            </a:r>
            <a:r>
              <a:rPr lang="en-US" i="1" dirty="0"/>
              <a:t> </a:t>
            </a:r>
            <a:r>
              <a:rPr lang="en-US" i="1" dirty="0" err="1"/>
              <a:t>Digalakis</a:t>
            </a:r>
            <a:r>
              <a:rPr lang="en-US" i="1" dirty="0"/>
              <a:t> and Mitchel Weintraub</a:t>
            </a:r>
          </a:p>
          <a:p>
            <a:pPr marL="0" indent="0">
              <a:buNone/>
            </a:pPr>
            <a:endParaRPr lang="en-US" dirty="0" smtClean="0"/>
          </a:p>
          <a:p>
            <a:pPr marL="0" indent="0">
              <a:buNone/>
            </a:pPr>
            <a:r>
              <a:rPr lang="en-US" dirty="0" smtClean="0"/>
              <a:t>which </a:t>
            </a:r>
            <a:r>
              <a:rPr lang="en-US" dirty="0"/>
              <a:t>suggests different methods to normalize the score of an utterance into a scale of 0-1.</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2038" y="4487017"/>
            <a:ext cx="6822329"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73496" y="5466582"/>
            <a:ext cx="409389" cy="461665"/>
          </a:xfrm>
          <a:prstGeom prst="rect">
            <a:avLst/>
          </a:prstGeom>
          <a:noFill/>
        </p:spPr>
        <p:txBody>
          <a:bodyPr wrap="square" rtlCol="0">
            <a:spAutoFit/>
          </a:bodyPr>
          <a:lstStyle/>
          <a:p>
            <a:r>
              <a:rPr lang="en-US" sz="2400" b="1" dirty="0" smtClean="0"/>
              <a:t>1</a:t>
            </a:r>
            <a:endParaRPr lang="en-US" sz="2400" b="1" dirty="0"/>
          </a:p>
        </p:txBody>
      </p:sp>
      <p:sp>
        <p:nvSpPr>
          <p:cNvPr id="7" name="TextBox 6"/>
          <p:cNvSpPr txBox="1"/>
          <p:nvPr/>
        </p:nvSpPr>
        <p:spPr>
          <a:xfrm>
            <a:off x="6012160" y="5431411"/>
            <a:ext cx="576064" cy="461665"/>
          </a:xfrm>
          <a:prstGeom prst="rect">
            <a:avLst/>
          </a:prstGeom>
          <a:noFill/>
        </p:spPr>
        <p:txBody>
          <a:bodyPr wrap="square" rtlCol="0">
            <a:spAutoFit/>
          </a:bodyPr>
          <a:lstStyle/>
          <a:p>
            <a:r>
              <a:rPr lang="en-US" sz="2400" b="1" dirty="0" smtClean="0"/>
              <a:t>0.8</a:t>
            </a:r>
            <a:endParaRPr lang="en-US" sz="2400" b="1" dirty="0"/>
          </a:p>
        </p:txBody>
      </p:sp>
      <p:sp>
        <p:nvSpPr>
          <p:cNvPr id="8" name="TextBox 7"/>
          <p:cNvSpPr txBox="1"/>
          <p:nvPr/>
        </p:nvSpPr>
        <p:spPr>
          <a:xfrm>
            <a:off x="4716016" y="5432016"/>
            <a:ext cx="720080" cy="461665"/>
          </a:xfrm>
          <a:prstGeom prst="rect">
            <a:avLst/>
          </a:prstGeom>
          <a:noFill/>
        </p:spPr>
        <p:txBody>
          <a:bodyPr wrap="square" rtlCol="0">
            <a:spAutoFit/>
          </a:bodyPr>
          <a:lstStyle/>
          <a:p>
            <a:r>
              <a:rPr lang="en-US" sz="2400" b="1" dirty="0" smtClean="0"/>
              <a:t>0.6</a:t>
            </a:r>
            <a:endParaRPr lang="en-US" sz="2400" b="1" dirty="0"/>
          </a:p>
        </p:txBody>
      </p:sp>
      <p:sp>
        <p:nvSpPr>
          <p:cNvPr id="9" name="TextBox 8"/>
          <p:cNvSpPr txBox="1"/>
          <p:nvPr/>
        </p:nvSpPr>
        <p:spPr>
          <a:xfrm>
            <a:off x="3707904" y="5462115"/>
            <a:ext cx="576064" cy="461665"/>
          </a:xfrm>
          <a:prstGeom prst="rect">
            <a:avLst/>
          </a:prstGeom>
          <a:noFill/>
        </p:spPr>
        <p:txBody>
          <a:bodyPr wrap="square" rtlCol="0">
            <a:spAutoFit/>
          </a:bodyPr>
          <a:lstStyle/>
          <a:p>
            <a:r>
              <a:rPr lang="en-US" sz="2400" b="1" dirty="0" smtClean="0"/>
              <a:t>0.4</a:t>
            </a:r>
            <a:endParaRPr lang="en-US" sz="2400" b="1" dirty="0"/>
          </a:p>
        </p:txBody>
      </p:sp>
      <p:sp>
        <p:nvSpPr>
          <p:cNvPr id="10" name="TextBox 9"/>
          <p:cNvSpPr txBox="1"/>
          <p:nvPr/>
        </p:nvSpPr>
        <p:spPr>
          <a:xfrm>
            <a:off x="2483768" y="5462116"/>
            <a:ext cx="576064" cy="461665"/>
          </a:xfrm>
          <a:prstGeom prst="rect">
            <a:avLst/>
          </a:prstGeom>
          <a:noFill/>
        </p:spPr>
        <p:txBody>
          <a:bodyPr wrap="square" rtlCol="0">
            <a:spAutoFit/>
          </a:bodyPr>
          <a:lstStyle/>
          <a:p>
            <a:r>
              <a:rPr lang="en-US" sz="2400" b="1" dirty="0" smtClean="0"/>
              <a:t>0.2</a:t>
            </a:r>
            <a:endParaRPr lang="en-US" sz="2400" b="1" dirty="0"/>
          </a:p>
        </p:txBody>
      </p:sp>
      <p:sp>
        <p:nvSpPr>
          <p:cNvPr id="11" name="TextBox 10"/>
          <p:cNvSpPr txBox="1"/>
          <p:nvPr/>
        </p:nvSpPr>
        <p:spPr>
          <a:xfrm>
            <a:off x="1298167" y="5462117"/>
            <a:ext cx="409389" cy="461665"/>
          </a:xfrm>
          <a:prstGeom prst="rect">
            <a:avLst/>
          </a:prstGeom>
          <a:noFill/>
        </p:spPr>
        <p:txBody>
          <a:bodyPr wrap="square" rtlCol="0">
            <a:spAutoFit/>
          </a:bodyPr>
          <a:lstStyle/>
          <a:p>
            <a:r>
              <a:rPr lang="en-US" sz="2400" b="1" dirty="0" smtClean="0"/>
              <a:t>0</a:t>
            </a:r>
            <a:endParaRPr lang="en-US" sz="2400" b="1" dirty="0"/>
          </a:p>
        </p:txBody>
      </p:sp>
    </p:spTree>
    <p:extLst>
      <p:ext uri="{BB962C8B-B14F-4D97-AF65-F5344CB8AC3E}">
        <p14:creationId xmlns:p14="http://schemas.microsoft.com/office/powerpoint/2010/main" val="117468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79512" y="980728"/>
            <a:ext cx="8964488" cy="4525963"/>
          </a:xfrm>
        </p:spPr>
        <p:txBody>
          <a:bodyPr/>
          <a:lstStyle/>
          <a:p>
            <a:pPr marL="0" indent="0">
              <a:buNone/>
            </a:pPr>
            <a:r>
              <a:rPr lang="en-US" dirty="0"/>
              <a:t>After consultations about the normalization methods suggested, we applied the following:</a:t>
            </a:r>
          </a:p>
          <a:p>
            <a:pPr marL="0" indent="0">
              <a:buNone/>
            </a:pP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dirty="0" smtClean="0">
                <a:latin typeface="Consolas" panose="020B0609020204030204" pitchFamily="49" charset="0"/>
              </a:rPr>
              <a:t>For </a:t>
            </a:r>
            <a:r>
              <a:rPr lang="en-US" dirty="0">
                <a:latin typeface="Consolas" panose="020B0609020204030204" pitchFamily="49" charset="0"/>
              </a:rPr>
              <a:t>each time block </a:t>
            </a:r>
            <a:r>
              <a:rPr lang="en-US" dirty="0" err="1">
                <a:latin typeface="Consolas" panose="020B0609020204030204" pitchFamily="49" charset="0"/>
              </a:rPr>
              <a:t>i</a:t>
            </a:r>
            <a:r>
              <a:rPr lang="en-US" dirty="0">
                <a:latin typeface="Consolas" panose="020B0609020204030204" pitchFamily="49" charset="0"/>
              </a:rPr>
              <a:t> representing a </a:t>
            </a:r>
            <a:r>
              <a:rPr lang="en-US" dirty="0" smtClean="0">
                <a:latin typeface="Consolas" panose="020B0609020204030204" pitchFamily="49" charset="0"/>
              </a:rPr>
              <a:t>spoken phoneme</a:t>
            </a:r>
            <a:r>
              <a:rPr lang="en-US" dirty="0">
                <a:latin typeface="Consolas" panose="020B0609020204030204" pitchFamily="49" charset="0"/>
              </a:rPr>
              <a:t>:</a:t>
            </a:r>
          </a:p>
          <a:p>
            <a:pPr marL="0" indent="0">
              <a:buNone/>
            </a:pPr>
            <a:r>
              <a:rPr lang="en-US" dirty="0" smtClean="0">
                <a:latin typeface="Consolas" panose="020B0609020204030204" pitchFamily="49" charset="0"/>
              </a:rPr>
              <a:t>	For </a:t>
            </a:r>
            <a:r>
              <a:rPr lang="en-US" dirty="0">
                <a:latin typeface="Consolas" panose="020B0609020204030204" pitchFamily="49" charset="0"/>
              </a:rPr>
              <a:t>each possible phoneme j</a:t>
            </a:r>
            <a:r>
              <a:rPr lang="en-US" dirty="0" smtClean="0">
                <a:latin typeface="Consolas" panose="020B0609020204030204" pitchFamily="49" charset="0"/>
              </a:rPr>
              <a:t>:</a:t>
            </a:r>
          </a:p>
          <a:p>
            <a:pPr marL="0" indent="0">
              <a:buNone/>
            </a:pP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285082" y="3933056"/>
                <a:ext cx="5095229" cy="1098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𝑠𝑐𝑜𝑟𝑒𝑠</m:t>
                      </m:r>
                      <m:d>
                        <m:dPr>
                          <m:ctrlPr>
                            <a:rPr lang="en-US" sz="2800" b="0" i="1" smtClean="0">
                              <a:latin typeface="Cambria Math"/>
                            </a:rPr>
                          </m:ctrlPr>
                        </m:dPr>
                        <m:e>
                          <m:r>
                            <a:rPr lang="en-US" sz="2800" b="0" i="1" smtClean="0">
                              <a:latin typeface="Cambria Math"/>
                            </a:rPr>
                            <m:t>𝑖</m:t>
                          </m:r>
                          <m:r>
                            <a:rPr lang="en-US" sz="2800" b="0" i="1" smtClean="0">
                              <a:latin typeface="Cambria Math"/>
                            </a:rPr>
                            <m:t>,</m:t>
                          </m:r>
                          <m:r>
                            <a:rPr lang="en-US" sz="2800" b="0" i="1" smtClean="0">
                              <a:latin typeface="Cambria Math"/>
                            </a:rPr>
                            <m:t>𝑗</m:t>
                          </m:r>
                        </m:e>
                      </m:d>
                      <m:r>
                        <a:rPr lang="en-US" sz="2800" b="0" i="1" smtClean="0">
                          <a:latin typeface="Cambria Math"/>
                        </a:rPr>
                        <m:t>= </m:t>
                      </m:r>
                      <m:f>
                        <m:fPr>
                          <m:ctrlPr>
                            <a:rPr lang="en-US" sz="2800" b="0" i="1" smtClean="0">
                              <a:latin typeface="Cambria Math"/>
                            </a:rPr>
                          </m:ctrlPr>
                        </m:fPr>
                        <m:num>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𝑠𝑐𝑜𝑟𝑒𝑠</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𝑗</m:t>
                              </m:r>
                              <m:r>
                                <a:rPr lang="en-US" sz="2800" b="0" i="1" smtClean="0">
                                  <a:latin typeface="Cambria Math"/>
                                </a:rPr>
                                <m:t>)</m:t>
                              </m:r>
                            </m:sup>
                          </m:sSup>
                        </m:num>
                        <m:den>
                          <m:nary>
                            <m:naryPr>
                              <m:chr m:val="∑"/>
                              <m:limLoc m:val="subSup"/>
                              <m:ctrlPr>
                                <a:rPr lang="en-US" sz="2800" b="0" i="1" smtClean="0">
                                  <a:latin typeface="Cambria Math"/>
                                </a:rPr>
                              </m:ctrlPr>
                            </m:naryPr>
                            <m:sub>
                              <m:r>
                                <m:rPr>
                                  <m:brk m:alnAt="25"/>
                                </m:rPr>
                                <a:rPr lang="en-US" sz="2800" b="0" i="1" smtClean="0">
                                  <a:latin typeface="Cambria Math"/>
                                </a:rPr>
                                <m:t>𝑙</m:t>
                              </m:r>
                              <m:r>
                                <m:rPr>
                                  <m:brk m:alnAt="25"/>
                                </m:rPr>
                                <a:rPr lang="en-US" sz="2800" b="0" i="1" smtClean="0">
                                  <a:latin typeface="Cambria Math"/>
                                </a:rPr>
                                <m:t>=</m:t>
                              </m:r>
                              <m:r>
                                <m:rPr>
                                  <m:brk m:alnAt="25"/>
                                </m:rPr>
                                <a:rPr lang="en-US" sz="2800" b="0" i="1" smtClean="0">
                                  <a:latin typeface="Cambria Math"/>
                                </a:rPr>
                                <m:t>1</m:t>
                              </m:r>
                            </m:sub>
                            <m:sup>
                              <m:r>
                                <a:rPr lang="en-US" sz="2800" b="0" i="1" smtClean="0">
                                  <a:latin typeface="Cambria Math"/>
                                </a:rPr>
                                <m:t>𝑘</m:t>
                              </m:r>
                            </m:sup>
                            <m:e>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𝑠𝑐𝑜𝑟𝑒𝑠</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𝑙</m:t>
                                  </m:r>
                                  <m:r>
                                    <a:rPr lang="en-US" sz="2800" b="0" i="1" smtClean="0">
                                      <a:latin typeface="Cambria Math"/>
                                    </a:rPr>
                                    <m:t>)</m:t>
                                  </m:r>
                                </m:sup>
                              </m:sSup>
                            </m:e>
                          </m:nary>
                        </m:den>
                      </m:f>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285082" y="3933056"/>
                <a:ext cx="5095229" cy="1098762"/>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082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b="1" u="sng" dirty="0"/>
              <a:t>Results and </a:t>
            </a:r>
            <a:r>
              <a:rPr lang="en-US" b="1" u="sng" dirty="0" smtClean="0"/>
              <a:t>Conclusions</a:t>
            </a:r>
            <a:endParaRPr lang="en-US" dirty="0" smtClean="0"/>
          </a:p>
          <a:p>
            <a:r>
              <a:rPr lang="en-US" dirty="0" smtClean="0"/>
              <a:t>Normalization </a:t>
            </a:r>
            <a:r>
              <a:rPr lang="en-US" dirty="0"/>
              <a:t>does not </a:t>
            </a:r>
            <a:r>
              <a:rPr lang="en-US" dirty="0" smtClean="0"/>
              <a:t>significantly </a:t>
            </a:r>
            <a:r>
              <a:rPr lang="en-US" dirty="0"/>
              <a:t>improve the scores </a:t>
            </a:r>
            <a:r>
              <a:rPr lang="en-US" dirty="0" smtClean="0"/>
              <a:t>quality. </a:t>
            </a:r>
          </a:p>
          <a:p>
            <a:endParaRPr lang="en-US" dirty="0" smtClean="0"/>
          </a:p>
          <a:p>
            <a:r>
              <a:rPr lang="en-US" dirty="0" smtClean="0"/>
              <a:t>Reduction to a smaller scale makes </a:t>
            </a:r>
            <a:r>
              <a:rPr lang="en-US" dirty="0"/>
              <a:t>it </a:t>
            </a:r>
            <a:r>
              <a:rPr lang="en-US" dirty="0" smtClean="0"/>
              <a:t>more difficult </a:t>
            </a:r>
            <a:r>
              <a:rPr lang="en-US" dirty="0"/>
              <a:t>to realize a proper threshold between </a:t>
            </a:r>
            <a:r>
              <a:rPr lang="en-US" dirty="0" smtClean="0"/>
              <a:t>“bad</a:t>
            </a:r>
            <a:r>
              <a:rPr lang="en-US" dirty="0"/>
              <a:t>" and </a:t>
            </a:r>
            <a:r>
              <a:rPr lang="en-US" dirty="0" smtClean="0"/>
              <a:t>“good</a:t>
            </a:r>
            <a:r>
              <a:rPr lang="en-US" dirty="0"/>
              <a:t>" </a:t>
            </a:r>
            <a:r>
              <a:rPr lang="en-US" dirty="0" smtClean="0"/>
              <a:t>scores, </a:t>
            </a:r>
            <a:r>
              <a:rPr lang="en-US" dirty="0"/>
              <a:t>as the scale shrinks.</a:t>
            </a:r>
          </a:p>
        </p:txBody>
      </p:sp>
    </p:spTree>
    <p:extLst>
      <p:ext uri="{BB962C8B-B14F-4D97-AF65-F5344CB8AC3E}">
        <p14:creationId xmlns:p14="http://schemas.microsoft.com/office/powerpoint/2010/main" val="51590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3.</a:t>
            </a:r>
            <a:r>
              <a:rPr lang="en-US" sz="4400" dirty="0"/>
              <a:t> Types of Speech Input</a:t>
            </a:r>
          </a:p>
        </p:txBody>
      </p:sp>
      <p:sp>
        <p:nvSpPr>
          <p:cNvPr id="3" name="מציין מיקום תוכן 2"/>
          <p:cNvSpPr>
            <a:spLocks noGrp="1"/>
          </p:cNvSpPr>
          <p:nvPr>
            <p:ph idx="1"/>
          </p:nvPr>
        </p:nvSpPr>
        <p:spPr>
          <a:xfrm>
            <a:off x="552526" y="1628800"/>
            <a:ext cx="8229600" cy="4525963"/>
          </a:xfrm>
        </p:spPr>
        <p:txBody>
          <a:bodyPr/>
          <a:lstStyle/>
          <a:p>
            <a:r>
              <a:rPr lang="en-US" dirty="0"/>
              <a:t>We tried to measure the score of a word when it's part of the sentence VS when it stands </a:t>
            </a:r>
            <a:r>
              <a:rPr lang="en-US" dirty="0" smtClean="0"/>
              <a:t>by itself.</a:t>
            </a:r>
            <a:br>
              <a:rPr lang="en-US" dirty="0" smtClean="0"/>
            </a:br>
            <a:r>
              <a:rPr lang="en-US" b="1" u="sng" dirty="0" smtClean="0"/>
              <a:t>Results </a:t>
            </a:r>
            <a:r>
              <a:rPr lang="en-US" b="1" u="sng" dirty="0"/>
              <a:t>and Conclusions</a:t>
            </a:r>
          </a:p>
          <a:p>
            <a:r>
              <a:rPr lang="en-US" dirty="0"/>
              <a:t>We discovered that when the utterance is only a single word the algorithm does not </a:t>
            </a:r>
            <a:r>
              <a:rPr lang="en-US" dirty="0" smtClean="0"/>
              <a:t>influenced</a:t>
            </a:r>
            <a:r>
              <a:rPr lang="en-US" dirty="0"/>
              <a:t> </a:t>
            </a:r>
            <a:r>
              <a:rPr lang="en-US" dirty="0" smtClean="0"/>
              <a:t>by </a:t>
            </a:r>
            <a:r>
              <a:rPr lang="en-US" dirty="0"/>
              <a:t>the word's context inside the sentence, and does perform more accurately.</a:t>
            </a:r>
          </a:p>
        </p:txBody>
      </p:sp>
      <p:grpSp>
        <p:nvGrpSpPr>
          <p:cNvPr id="7" name="קבוצה 6"/>
          <p:cNvGrpSpPr/>
          <p:nvPr/>
        </p:nvGrpSpPr>
        <p:grpSpPr>
          <a:xfrm>
            <a:off x="1106168" y="4557293"/>
            <a:ext cx="7416824" cy="1212289"/>
            <a:chOff x="270613" y="4581128"/>
            <a:chExt cx="8649740" cy="1664895"/>
          </a:xfrm>
        </p:grpSpPr>
        <p:sp>
          <p:nvSpPr>
            <p:cNvPr id="4" name="מלבן 3"/>
            <p:cNvSpPr/>
            <p:nvPr/>
          </p:nvSpPr>
          <p:spPr>
            <a:xfrm>
              <a:off x="270613" y="458112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3679206" y="566124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TextBox 5"/>
            <p:cNvSpPr txBox="1"/>
            <p:nvPr/>
          </p:nvSpPr>
          <p:spPr>
            <a:xfrm>
              <a:off x="3898370" y="5245944"/>
              <a:ext cx="1050761" cy="634027"/>
            </a:xfrm>
            <a:prstGeom prst="rect">
              <a:avLst/>
            </a:prstGeom>
            <a:noFill/>
          </p:spPr>
          <p:txBody>
            <a:bodyPr wrap="square" rtlCol="0">
              <a:spAutoFit/>
            </a:bodyPr>
            <a:lstStyle/>
            <a:p>
              <a:r>
                <a:rPr lang="en-US" sz="2400" b="1" dirty="0" smtClean="0"/>
                <a:t>V.S.</a:t>
              </a:r>
              <a:endParaRPr lang="en-US" sz="2400" b="1" dirty="0"/>
            </a:p>
          </p:txBody>
        </p:sp>
      </p:grpSp>
      <p:pic>
        <p:nvPicPr>
          <p:cNvPr id="2051" name="Picture 3" descr="C:\Users\Install\AppData\Local\Microsoft\Windows\INetCache\IE\1Q65V3AQ\600px-Red_x.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643923"/>
            <a:ext cx="484084" cy="48408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www.clker.com/cliparts/e/2/a/d/1206574733930851359Ryan_Taylor_Green_Tick.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6613" y="5420131"/>
            <a:ext cx="473812" cy="54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We tried to measure the score of a speech </a:t>
            </a:r>
            <a:r>
              <a:rPr lang="en-US" dirty="0" smtClean="0"/>
              <a:t>utterance:</a:t>
            </a:r>
          </a:p>
          <a:p>
            <a:endParaRPr lang="en-US" dirty="0" smtClean="0"/>
          </a:p>
          <a:p>
            <a:pPr lvl="1"/>
            <a:r>
              <a:rPr lang="en-US" sz="2400" dirty="0"/>
              <a:t>W</a:t>
            </a:r>
            <a:r>
              <a:rPr lang="en-US" sz="2400" dirty="0" smtClean="0"/>
              <a:t>ith </a:t>
            </a:r>
            <a:r>
              <a:rPr lang="en-US" sz="2400" dirty="0"/>
              <a:t>silent frames at its </a:t>
            </a:r>
            <a:r>
              <a:rPr lang="en-US" sz="2400" dirty="0" smtClean="0"/>
              <a:t>beginning/ending and </a:t>
            </a:r>
            <a:r>
              <a:rPr lang="en-US" sz="2400" dirty="0"/>
              <a:t>respectively add the </a:t>
            </a:r>
            <a:r>
              <a:rPr lang="en-US" sz="2400" dirty="0" smtClean="0"/>
              <a:t>‘</a:t>
            </a:r>
            <a:r>
              <a:rPr lang="en-US" sz="2400" dirty="0" err="1" smtClean="0"/>
              <a:t>sil</a:t>
            </a:r>
            <a:r>
              <a:rPr lang="en-US" sz="2400" dirty="0" smtClean="0"/>
              <a:t>’ </a:t>
            </a:r>
            <a:r>
              <a:rPr lang="en-US" sz="2400" dirty="0"/>
              <a:t>signals to its phonetic </a:t>
            </a:r>
            <a:r>
              <a:rPr lang="en-US" sz="2400" dirty="0" smtClean="0"/>
              <a:t>content.</a:t>
            </a:r>
          </a:p>
          <a:p>
            <a:pPr lvl="1"/>
            <a:endParaRPr lang="en-US" sz="2400" dirty="0" smtClean="0"/>
          </a:p>
          <a:p>
            <a:pPr lvl="1"/>
            <a:endParaRPr lang="en-US" sz="2400" dirty="0" smtClean="0"/>
          </a:p>
          <a:p>
            <a:pPr lvl="1"/>
            <a:r>
              <a:rPr lang="en-US" sz="2400" dirty="0" smtClean="0"/>
              <a:t>When </a:t>
            </a:r>
            <a:r>
              <a:rPr lang="en-US" sz="2400" dirty="0"/>
              <a:t>cutting the silent </a:t>
            </a:r>
            <a:r>
              <a:rPr lang="en-US" sz="2400" dirty="0" smtClean="0"/>
              <a:t>frames out.</a:t>
            </a:r>
          </a:p>
          <a:p>
            <a:pPr lvl="1"/>
            <a:endParaRPr lang="en-US" sz="2400" dirty="0" smtClean="0"/>
          </a:p>
        </p:txBody>
      </p:sp>
      <p:grpSp>
        <p:nvGrpSpPr>
          <p:cNvPr id="13" name="קבוצה 12"/>
          <p:cNvGrpSpPr/>
          <p:nvPr/>
        </p:nvGrpSpPr>
        <p:grpSpPr>
          <a:xfrm>
            <a:off x="4184793" y="3645024"/>
            <a:ext cx="4664372" cy="1090162"/>
            <a:chOff x="1050999" y="3752561"/>
            <a:chExt cx="6961237" cy="2061390"/>
          </a:xfrm>
        </p:grpSpPr>
        <p:grpSp>
          <p:nvGrpSpPr>
            <p:cNvPr id="14" name="קבוצה 13"/>
            <p:cNvGrpSpPr/>
            <p:nvPr/>
          </p:nvGrpSpPr>
          <p:grpSpPr>
            <a:xfrm>
              <a:off x="1050999" y="3752561"/>
              <a:ext cx="6961237" cy="1408601"/>
              <a:chOff x="1050999" y="3408301"/>
              <a:chExt cx="6961237" cy="1408601"/>
            </a:xfrm>
          </p:grpSpPr>
          <p:pic>
            <p:nvPicPr>
              <p:cNvPr id="17" name="תמונה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תמונה 17"/>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תמונה 18"/>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תמונה 19"/>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546970"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סוגר מרובע שמאלי 20"/>
              <p:cNvSpPr/>
              <p:nvPr/>
            </p:nvSpPr>
            <p:spPr>
              <a:xfrm rot="16200000">
                <a:off x="1835696" y="3808790"/>
                <a:ext cx="360040" cy="16561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סוגר מרובע שמאלי 21"/>
              <p:cNvSpPr/>
              <p:nvPr/>
            </p:nvSpPr>
            <p:spPr>
              <a:xfrm rot="16200000">
                <a:off x="7228222" y="3925387"/>
                <a:ext cx="360040" cy="12079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extBox 14"/>
            <p:cNvSpPr txBox="1"/>
            <p:nvPr/>
          </p:nvSpPr>
          <p:spPr>
            <a:xfrm>
              <a:off x="1526595" y="5290173"/>
              <a:ext cx="818779" cy="523778"/>
            </a:xfrm>
            <a:prstGeom prst="rect">
              <a:avLst/>
            </a:prstGeom>
            <a:noFill/>
          </p:spPr>
          <p:txBody>
            <a:bodyPr wrap="square" rtlCol="0">
              <a:spAutoFit/>
            </a:bodyPr>
            <a:lstStyle/>
            <a:p>
              <a:r>
                <a:rPr lang="en-US" sz="1200" b="1" dirty="0" smtClean="0"/>
                <a:t>SIL</a:t>
              </a:r>
              <a:endParaRPr lang="en-US" sz="1200" b="1" dirty="0"/>
            </a:p>
          </p:txBody>
        </p:sp>
        <p:sp>
          <p:nvSpPr>
            <p:cNvPr id="16" name="TextBox 15"/>
            <p:cNvSpPr txBox="1"/>
            <p:nvPr/>
          </p:nvSpPr>
          <p:spPr>
            <a:xfrm>
              <a:off x="6998852" y="5280310"/>
              <a:ext cx="818779" cy="523778"/>
            </a:xfrm>
            <a:prstGeom prst="rect">
              <a:avLst/>
            </a:prstGeom>
            <a:noFill/>
          </p:spPr>
          <p:txBody>
            <a:bodyPr wrap="square" rtlCol="0">
              <a:spAutoFit/>
            </a:bodyPr>
            <a:lstStyle/>
            <a:p>
              <a:r>
                <a:rPr lang="en-US" sz="1200" b="1" dirty="0" smtClean="0"/>
                <a:t>SIL</a:t>
              </a:r>
              <a:endParaRPr lang="en-US" sz="2400" b="1" dirty="0"/>
            </a:p>
          </p:txBody>
        </p:sp>
      </p:grpSp>
      <p:pic>
        <p:nvPicPr>
          <p:cNvPr id="23" name="תמונה 22"/>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r="7077"/>
          <a:stretch/>
        </p:blipFill>
        <p:spPr bwMode="auto">
          <a:xfrm>
            <a:off x="5386063" y="5373216"/>
            <a:ext cx="2653689" cy="6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9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dirty="0"/>
              <a:t> </a:t>
            </a:r>
            <a:r>
              <a:rPr lang="en-US" b="1" u="sng" dirty="0"/>
              <a:t>Results and Conclusions</a:t>
            </a:r>
          </a:p>
          <a:p>
            <a:r>
              <a:rPr lang="en-US" dirty="0"/>
              <a:t>We found that the algorithm perform slightly better when cutting off the silent </a:t>
            </a:r>
            <a:r>
              <a:rPr lang="en-US" dirty="0" smtClean="0"/>
              <a:t>frames, but not by much.</a:t>
            </a:r>
            <a:endParaRPr lang="en-US" dirty="0"/>
          </a:p>
        </p:txBody>
      </p:sp>
      <p:grpSp>
        <p:nvGrpSpPr>
          <p:cNvPr id="18" name="קבוצה 17"/>
          <p:cNvGrpSpPr/>
          <p:nvPr/>
        </p:nvGrpSpPr>
        <p:grpSpPr>
          <a:xfrm>
            <a:off x="1507522" y="3429000"/>
            <a:ext cx="6318206" cy="1677601"/>
            <a:chOff x="1043166" y="3429000"/>
            <a:chExt cx="6782562" cy="2848761"/>
          </a:xfrm>
        </p:grpSpPr>
        <p:grpSp>
          <p:nvGrpSpPr>
            <p:cNvPr id="4" name="קבוצה 3"/>
            <p:cNvGrpSpPr/>
            <p:nvPr/>
          </p:nvGrpSpPr>
          <p:grpSpPr>
            <a:xfrm>
              <a:off x="1043166" y="3429000"/>
              <a:ext cx="6782562" cy="1048563"/>
              <a:chOff x="1050999" y="3408301"/>
              <a:chExt cx="6782562" cy="1048563"/>
            </a:xfrm>
          </p:grpSpPr>
          <p:pic>
            <p:nvPicPr>
              <p:cNvPr id="5" name="תמונה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תמונה 5"/>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תמונה 6"/>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תמונה 7"/>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496994"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 name="תמונה 13"/>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r="7077"/>
            <a:stretch/>
          </p:blipFill>
          <p:spPr bwMode="auto">
            <a:xfrm>
              <a:off x="2580968" y="5229200"/>
              <a:ext cx="4203290"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etc.usf.edu/clipart/41600/41697/fc_approx_41697_lg.gif"/>
            <p:cNvPicPr>
              <a:picLocks noChangeAspect="1" noChangeArrowheads="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6341" t="34893" r="27220" b="39078"/>
            <a:stretch/>
          </p:blipFill>
          <p:spPr bwMode="auto">
            <a:xfrm>
              <a:off x="3960593" y="4635204"/>
              <a:ext cx="613501" cy="4451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18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4.</a:t>
            </a:r>
            <a:r>
              <a:rPr lang="en-US" sz="4400" dirty="0"/>
              <a:t> Types of Final Scores Output</a:t>
            </a:r>
          </a:p>
        </p:txBody>
      </p:sp>
      <p:sp>
        <p:nvSpPr>
          <p:cNvPr id="3" name="מציין מיקום תוכן 2"/>
          <p:cNvSpPr>
            <a:spLocks noGrp="1"/>
          </p:cNvSpPr>
          <p:nvPr>
            <p:ph idx="1"/>
          </p:nvPr>
        </p:nvSpPr>
        <p:spPr>
          <a:xfrm>
            <a:off x="539552" y="2564904"/>
            <a:ext cx="7787208" cy="3052936"/>
          </a:xfrm>
        </p:spPr>
        <p:txBody>
          <a:bodyPr/>
          <a:lstStyle/>
          <a:p>
            <a:pPr marL="0" indent="0">
              <a:buNone/>
            </a:pPr>
            <a:r>
              <a:rPr lang="en-US" dirty="0"/>
              <a:t>We examined various approaches for determining the most accurate </a:t>
            </a:r>
            <a:r>
              <a:rPr lang="en-US" dirty="0" smtClean="0"/>
              <a:t>final </a:t>
            </a:r>
            <a:r>
              <a:rPr lang="en-US" dirty="0"/>
              <a:t>scores the algorithm </a:t>
            </a:r>
            <a:r>
              <a:rPr lang="en-US" dirty="0" smtClean="0"/>
              <a:t>should output </a:t>
            </a:r>
            <a:r>
              <a:rPr lang="en-US" dirty="0"/>
              <a:t>for the user's phonemes pronunciation:</a:t>
            </a:r>
          </a:p>
        </p:txBody>
      </p:sp>
    </p:spTree>
    <p:extLst>
      <p:ext uri="{BB962C8B-B14F-4D97-AF65-F5344CB8AC3E}">
        <p14:creationId xmlns:p14="http://schemas.microsoft.com/office/powerpoint/2010/main" val="256757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Overview</a:t>
            </a:r>
            <a:endParaRPr lang="en-US" dirty="0"/>
          </a:p>
        </p:txBody>
      </p:sp>
    </p:spTree>
    <p:extLst>
      <p:ext uri="{BB962C8B-B14F-4D97-AF65-F5344CB8AC3E}">
        <p14:creationId xmlns:p14="http://schemas.microsoft.com/office/powerpoint/2010/main" val="272847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Give the original score calculated by the phoneme </a:t>
            </a:r>
            <a:r>
              <a:rPr lang="en-US" dirty="0" err="1" smtClean="0"/>
              <a:t>classifer</a:t>
            </a:r>
            <a:r>
              <a:rPr lang="en-US" dirty="0" smtClean="0"/>
              <a:t> </a:t>
            </a:r>
            <a:r>
              <a:rPr lang="en-US" dirty="0"/>
              <a:t>module, which regards to the </a:t>
            </a:r>
            <a:r>
              <a:rPr lang="en-US" dirty="0" smtClean="0"/>
              <a:t>right phonemes </a:t>
            </a:r>
            <a:r>
              <a:rPr lang="en-US" dirty="0"/>
              <a:t>for the word, as given in the </a:t>
            </a:r>
            <a:r>
              <a:rPr lang="en-US" dirty="0" smtClean="0"/>
              <a:t>input.</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dirty="0" smtClean="0"/>
              <a:t>Not </a:t>
            </a:r>
            <a:r>
              <a:rPr lang="en-US" dirty="0"/>
              <a:t>so good, as we mentioned </a:t>
            </a:r>
            <a:r>
              <a:rPr lang="en-US" dirty="0" smtClean="0"/>
              <a:t>above.</a:t>
            </a:r>
            <a:br>
              <a:rPr lang="en-US" dirty="0" smtClean="0"/>
            </a:br>
            <a:r>
              <a:rPr lang="en-US" dirty="0" smtClean="0"/>
              <a:t>Non </a:t>
            </a:r>
            <a:r>
              <a:rPr lang="en-US" dirty="0"/>
              <a:t>uniform scores, that do not match to </a:t>
            </a:r>
            <a:r>
              <a:rPr lang="en-US" dirty="0" smtClean="0"/>
              <a:t>a restricted </a:t>
            </a:r>
            <a:r>
              <a:rPr lang="en-US" dirty="0"/>
              <a:t>scale which allow clear classifying of </a:t>
            </a:r>
            <a:r>
              <a:rPr lang="en-US" dirty="0" smtClean="0"/>
              <a:t>‘good’ </a:t>
            </a:r>
            <a:r>
              <a:rPr lang="en-US" dirty="0"/>
              <a:t>and </a:t>
            </a:r>
            <a:r>
              <a:rPr lang="en-US" dirty="0" smtClean="0"/>
              <a:t>‘bad’ </a:t>
            </a:r>
            <a:r>
              <a:rPr lang="en-US" dirty="0"/>
              <a:t>pronunciation quality.</a:t>
            </a:r>
          </a:p>
        </p:txBody>
      </p:sp>
    </p:spTree>
    <p:extLst>
      <p:ext uri="{BB962C8B-B14F-4D97-AF65-F5344CB8AC3E}">
        <p14:creationId xmlns:p14="http://schemas.microsoft.com/office/powerpoint/2010/main" val="277656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18117" y="764704"/>
            <a:ext cx="8229600" cy="5976664"/>
          </a:xfrm>
        </p:spPr>
        <p:txBody>
          <a:bodyPr>
            <a:normAutofit/>
          </a:bodyPr>
          <a:lstStyle/>
          <a:p>
            <a:r>
              <a:rPr lang="en-US" dirty="0"/>
              <a:t>Give the phoneme having the maximal score given by the phoneme classier, for each block </a:t>
            </a:r>
            <a:r>
              <a:rPr lang="en-US" dirty="0" smtClean="0"/>
              <a:t>of frames </a:t>
            </a:r>
            <a:r>
              <a:rPr lang="en-US" dirty="0"/>
              <a:t>in the utterance, and present it as the output to the user </a:t>
            </a:r>
            <a:r>
              <a:rPr lang="en-US" dirty="0" smtClean="0"/>
              <a:t>- </a:t>
            </a:r>
            <a:r>
              <a:rPr lang="en-US" dirty="0"/>
              <a:t>as to tell him he </a:t>
            </a:r>
            <a:r>
              <a:rPr lang="en-US" dirty="0" smtClean="0"/>
              <a:t>sounded more </a:t>
            </a:r>
            <a:r>
              <a:rPr lang="en-US" dirty="0"/>
              <a:t>like this phoneme than the desired correct </a:t>
            </a:r>
            <a:r>
              <a:rPr lang="en-US" dirty="0" smtClean="0"/>
              <a:t>one.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Conclusions:</a:t>
            </a:r>
            <a:r>
              <a:rPr lang="en-US" dirty="0" smtClean="0"/>
              <a:t/>
            </a:r>
            <a:br>
              <a:rPr lang="en-US" dirty="0" smtClean="0"/>
            </a:br>
            <a:r>
              <a:rPr lang="en-US" dirty="0" smtClean="0"/>
              <a:t>Non measurable output, which does not exactly meets the original goal of pointing the user towards how far he is from correct pronunciation.</a:t>
            </a:r>
            <a:endParaRPr lang="en-US" dirty="0"/>
          </a:p>
        </p:txBody>
      </p:sp>
      <p:sp>
        <p:nvSpPr>
          <p:cNvPr id="4" name="TextBox 3"/>
          <p:cNvSpPr txBox="1"/>
          <p:nvPr/>
        </p:nvSpPr>
        <p:spPr>
          <a:xfrm>
            <a:off x="417240" y="3492298"/>
            <a:ext cx="3816424" cy="584775"/>
          </a:xfrm>
          <a:prstGeom prst="rect">
            <a:avLst/>
          </a:prstGeom>
          <a:noFill/>
        </p:spPr>
        <p:txBody>
          <a:bodyPr wrap="square" rtlCol="0">
            <a:spAutoFit/>
          </a:bodyPr>
          <a:lstStyle/>
          <a:p>
            <a:pPr algn="l" rtl="0"/>
            <a:r>
              <a:rPr lang="pt-BR" sz="3200" dirty="0">
                <a:solidFill>
                  <a:srgbClr val="FF0000"/>
                </a:solidFill>
              </a:rPr>
              <a:t>b</a:t>
            </a:r>
            <a:r>
              <a:rPr lang="pt-BR" sz="3200" dirty="0"/>
              <a:t> </a:t>
            </a:r>
            <a:r>
              <a:rPr lang="pt-BR" sz="3200" dirty="0" smtClean="0">
                <a:solidFill>
                  <a:srgbClr val="FF0000"/>
                </a:solidFill>
              </a:rPr>
              <a:t> </a:t>
            </a:r>
            <a:r>
              <a:rPr lang="pt-BR" sz="3200" dirty="0" smtClean="0"/>
              <a:t>eh  sil  </a:t>
            </a:r>
            <a:r>
              <a:rPr lang="pt-BR" sz="3200" dirty="0" smtClean="0">
                <a:solidFill>
                  <a:srgbClr val="800080"/>
                </a:solidFill>
              </a:rPr>
              <a:t>d</a:t>
            </a:r>
            <a:r>
              <a:rPr lang="pt-BR" sz="3200" dirty="0" smtClean="0"/>
              <a:t>  </a:t>
            </a:r>
            <a:r>
              <a:rPr lang="pt-BR" sz="3200" dirty="0"/>
              <a:t>r </a:t>
            </a:r>
            <a:r>
              <a:rPr lang="pt-BR" sz="3200" dirty="0" smtClean="0"/>
              <a:t> uh </a:t>
            </a:r>
            <a:r>
              <a:rPr lang="pt-BR" sz="3200" dirty="0"/>
              <a:t>m</a:t>
            </a:r>
            <a:endParaRPr lang="en-US" sz="3200" dirty="0"/>
          </a:p>
        </p:txBody>
      </p:sp>
      <p:sp>
        <p:nvSpPr>
          <p:cNvPr id="5" name="TextBox 4"/>
          <p:cNvSpPr txBox="1"/>
          <p:nvPr/>
        </p:nvSpPr>
        <p:spPr>
          <a:xfrm>
            <a:off x="4953744" y="3492299"/>
            <a:ext cx="3888432" cy="584775"/>
          </a:xfrm>
          <a:prstGeom prst="rect">
            <a:avLst/>
          </a:prstGeom>
          <a:noFill/>
        </p:spPr>
        <p:txBody>
          <a:bodyPr wrap="square" rtlCol="0">
            <a:spAutoFit/>
          </a:bodyPr>
          <a:lstStyle/>
          <a:p>
            <a:pPr algn="l" rtl="0"/>
            <a:r>
              <a:rPr lang="pt-BR" sz="3200" dirty="0" smtClean="0">
                <a:solidFill>
                  <a:srgbClr val="FF0000"/>
                </a:solidFill>
              </a:rPr>
              <a:t>f</a:t>
            </a:r>
            <a:r>
              <a:rPr lang="pt-BR" sz="3200" dirty="0" smtClean="0"/>
              <a:t>  eh  sil  </a:t>
            </a:r>
            <a:r>
              <a:rPr lang="pt-BR" sz="3200" dirty="0" smtClean="0">
                <a:solidFill>
                  <a:srgbClr val="800080"/>
                </a:solidFill>
              </a:rPr>
              <a:t>l</a:t>
            </a:r>
            <a:r>
              <a:rPr lang="pt-BR" sz="3200" dirty="0" smtClean="0"/>
              <a:t>  r  uh  </a:t>
            </a:r>
            <a:r>
              <a:rPr lang="pt-BR" sz="3200" dirty="0"/>
              <a:t>m</a:t>
            </a:r>
            <a:endParaRPr lang="en-US" sz="3200" dirty="0"/>
          </a:p>
        </p:txBody>
      </p:sp>
      <p:sp>
        <p:nvSpPr>
          <p:cNvPr id="2" name="TextBox 1"/>
          <p:cNvSpPr txBox="1"/>
          <p:nvPr/>
        </p:nvSpPr>
        <p:spPr>
          <a:xfrm>
            <a:off x="849288" y="3006913"/>
            <a:ext cx="2952328" cy="369332"/>
          </a:xfrm>
          <a:prstGeom prst="rect">
            <a:avLst/>
          </a:prstGeom>
          <a:noFill/>
        </p:spPr>
        <p:txBody>
          <a:bodyPr wrap="square" rtlCol="0">
            <a:spAutoFit/>
          </a:bodyPr>
          <a:lstStyle/>
          <a:p>
            <a:pPr algn="l" rtl="0"/>
            <a:r>
              <a:rPr lang="en-US" dirty="0" smtClean="0"/>
              <a:t>You should have said:</a:t>
            </a:r>
            <a:endParaRPr lang="en-US" dirty="0"/>
          </a:p>
        </p:txBody>
      </p:sp>
      <p:sp>
        <p:nvSpPr>
          <p:cNvPr id="6" name="TextBox 5"/>
          <p:cNvSpPr txBox="1"/>
          <p:nvPr/>
        </p:nvSpPr>
        <p:spPr>
          <a:xfrm>
            <a:off x="5011939" y="3005777"/>
            <a:ext cx="3256783" cy="369332"/>
          </a:xfrm>
          <a:prstGeom prst="rect">
            <a:avLst/>
          </a:prstGeom>
          <a:noFill/>
        </p:spPr>
        <p:txBody>
          <a:bodyPr wrap="square" rtlCol="0">
            <a:spAutoFit/>
          </a:bodyPr>
          <a:lstStyle/>
          <a:p>
            <a:pPr algn="l" rtl="0"/>
            <a:r>
              <a:rPr lang="en-US" dirty="0" smtClean="0"/>
              <a:t>But you sounded more like:</a:t>
            </a:r>
            <a:endParaRPr lang="en-US" dirty="0"/>
          </a:p>
        </p:txBody>
      </p:sp>
    </p:spTree>
    <p:extLst>
      <p:ext uri="{BB962C8B-B14F-4D97-AF65-F5344CB8AC3E}">
        <p14:creationId xmlns:p14="http://schemas.microsoft.com/office/powerpoint/2010/main" val="14223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980728"/>
            <a:ext cx="8291264" cy="5472608"/>
          </a:xfrm>
        </p:spPr>
        <p:txBody>
          <a:bodyPr>
            <a:normAutofit lnSpcReduction="10000"/>
          </a:bodyPr>
          <a:lstStyle/>
          <a:p>
            <a:r>
              <a:rPr lang="en-US" dirty="0"/>
              <a:t>Present the </a:t>
            </a:r>
            <a:r>
              <a:rPr lang="en-US" dirty="0" smtClean="0"/>
              <a:t>difference </a:t>
            </a:r>
            <a:r>
              <a:rPr lang="en-US" dirty="0"/>
              <a:t>between the two scores mentioned above: </a:t>
            </a:r>
            <a:r>
              <a:rPr lang="en-US" dirty="0" smtClean="0"/>
              <a:t/>
            </a:r>
            <a:br>
              <a:rPr lang="en-US" dirty="0" smtClean="0"/>
            </a:br>
            <a:r>
              <a:rPr lang="en-US" dirty="0"/>
              <a:t>The </a:t>
            </a:r>
            <a:r>
              <a:rPr lang="en-US" dirty="0" smtClean="0"/>
              <a:t>maximal score - the </a:t>
            </a:r>
            <a:r>
              <a:rPr lang="en-US" dirty="0"/>
              <a:t>score of the correct </a:t>
            </a:r>
            <a:r>
              <a:rPr lang="en-US" dirty="0" smtClean="0"/>
              <a:t>phoneme.</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u="sng" dirty="0" smtClean="0"/>
              <a:t>Better</a:t>
            </a:r>
            <a:r>
              <a:rPr lang="en-US" dirty="0"/>
              <a:t>, since addresses the previous </a:t>
            </a:r>
            <a:r>
              <a:rPr lang="en-US" dirty="0" smtClean="0"/>
              <a:t>approaches’ </a:t>
            </a:r>
            <a:r>
              <a:rPr lang="en-US" dirty="0"/>
              <a:t>problems. </a:t>
            </a:r>
            <a:r>
              <a:rPr lang="en-US" dirty="0" smtClean="0"/>
              <a:t/>
            </a:r>
            <a:br>
              <a:rPr lang="en-US" dirty="0" smtClean="0"/>
            </a:br>
            <a:r>
              <a:rPr lang="en-US" u="sng" dirty="0" smtClean="0"/>
              <a:t>But- </a:t>
            </a:r>
            <a:r>
              <a:rPr lang="en-US" dirty="0"/>
              <a:t>still </a:t>
            </a:r>
            <a:r>
              <a:rPr lang="en-US" dirty="0" smtClean="0"/>
              <a:t>not good </a:t>
            </a:r>
            <a:r>
              <a:rPr lang="en-US" dirty="0"/>
              <a:t>enough, because it ignores the scores' original scale (since it only gives their </a:t>
            </a:r>
            <a:r>
              <a:rPr lang="en-US" dirty="0" smtClean="0"/>
              <a:t>difference), thus not always representing the severity of the difference. </a:t>
            </a:r>
            <a:br>
              <a:rPr lang="en-US" dirty="0" smtClean="0"/>
            </a:br>
            <a:r>
              <a:rPr lang="en-US" dirty="0" smtClean="0"/>
              <a:t/>
            </a:r>
            <a:br>
              <a:rPr lang="en-US" dirty="0" smtClean="0"/>
            </a:br>
            <a:r>
              <a:rPr lang="en-US" dirty="0" smtClean="0"/>
              <a:t>In addition, does not solve the scaling problem </a:t>
            </a:r>
            <a:r>
              <a:rPr lang="en-US" dirty="0"/>
              <a:t>-</a:t>
            </a:r>
            <a:r>
              <a:rPr lang="en-US" dirty="0" smtClean="0"/>
              <a:t> </a:t>
            </a:r>
            <a:r>
              <a:rPr lang="en-US" dirty="0"/>
              <a:t>do not give a clear range and threshold for the pronunciation quality.</a:t>
            </a:r>
          </a:p>
        </p:txBody>
      </p:sp>
    </p:spTree>
    <p:extLst>
      <p:ext uri="{BB962C8B-B14F-4D97-AF65-F5344CB8AC3E}">
        <p14:creationId xmlns:p14="http://schemas.microsoft.com/office/powerpoint/2010/main" val="249212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Present the ratio between the two scores </a:t>
            </a:r>
            <a:r>
              <a:rPr lang="en-US" dirty="0" smtClean="0"/>
              <a:t>mentioned.</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dirty="0" smtClean="0"/>
              <a:t>So </a:t>
            </a:r>
            <a:r>
              <a:rPr lang="en-US" dirty="0"/>
              <a:t>far the best and most accurate solution, which addresses all the problems </a:t>
            </a:r>
            <a:r>
              <a:rPr lang="en-US" dirty="0" smtClean="0"/>
              <a:t>we ran </a:t>
            </a:r>
            <a:r>
              <a:rPr lang="en-US" dirty="0"/>
              <a:t>into.</a:t>
            </a:r>
          </a:p>
        </p:txBody>
      </p:sp>
    </p:spTree>
    <p:extLst>
      <p:ext uri="{BB962C8B-B14F-4D97-AF65-F5344CB8AC3E}">
        <p14:creationId xmlns:p14="http://schemas.microsoft.com/office/powerpoint/2010/main" val="3699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2564904"/>
            <a:ext cx="8229600" cy="3600400"/>
          </a:xfrm>
        </p:spPr>
        <p:txBody>
          <a:bodyPr/>
          <a:lstStyle/>
          <a:p>
            <a:pPr marL="457200" indent="-457200">
              <a:buFont typeface="+mj-lt"/>
              <a:buAutoNum type="arabicPeriod"/>
            </a:pPr>
            <a:r>
              <a:rPr lang="en-US" dirty="0" smtClean="0"/>
              <a:t>Once we could use the application to record data of our own, we discovered the algorithm behaves differently applied on this records than on the TIMIT data we used for development.</a:t>
            </a:r>
          </a:p>
        </p:txBody>
      </p:sp>
      <p:sp>
        <p:nvSpPr>
          <p:cNvPr id="4" name="כותרת 3"/>
          <p:cNvSpPr>
            <a:spLocks noGrp="1"/>
          </p:cNvSpPr>
          <p:nvPr>
            <p:ph type="title"/>
          </p:nvPr>
        </p:nvSpPr>
        <p:spPr/>
        <p:txBody>
          <a:bodyPr/>
          <a:lstStyle/>
          <a:p>
            <a:r>
              <a:rPr lang="en-US" dirty="0" smtClean="0"/>
              <a:t>Main Struggles</a:t>
            </a:r>
            <a:endParaRPr lang="en-US" dirty="0"/>
          </a:p>
        </p:txBody>
      </p:sp>
    </p:spTree>
    <p:extLst>
      <p:ext uri="{BB962C8B-B14F-4D97-AF65-F5344CB8AC3E}">
        <p14:creationId xmlns:p14="http://schemas.microsoft.com/office/powerpoint/2010/main" val="76256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We raised a hypothesis that the reason is that the current phoneme </a:t>
            </a:r>
            <a:r>
              <a:rPr lang="en-US" dirty="0" smtClean="0"/>
              <a:t>classifier </a:t>
            </a:r>
            <a:r>
              <a:rPr lang="en-US" dirty="0"/>
              <a:t>was trained only on English native speakers data, and could have interpreted wrongly the slight differences in the Israeli accent.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75656" y="3924341"/>
            <a:ext cx="1630693" cy="231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www.holon.muni.il/PublishingImages/karikatura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3308973"/>
            <a:ext cx="1728192" cy="2304256"/>
          </a:xfrm>
          <a:prstGeom prst="rect">
            <a:avLst/>
          </a:prstGeom>
          <a:noFill/>
          <a:extLst>
            <a:ext uri="{909E8E84-426E-40DD-AFC4-6F175D3DCCD1}">
              <a14:hiddenFill xmlns:a14="http://schemas.microsoft.com/office/drawing/2010/main">
                <a:solidFill>
                  <a:srgbClr val="FFFFFF"/>
                </a:solidFill>
              </a14:hiddenFill>
            </a:ext>
          </a:extLst>
        </p:spPr>
      </p:pic>
      <p:sp>
        <p:nvSpPr>
          <p:cNvPr id="6" name="לא שווה 5"/>
          <p:cNvSpPr/>
          <p:nvPr/>
        </p:nvSpPr>
        <p:spPr>
          <a:xfrm rot="20601530">
            <a:off x="3649791" y="4395851"/>
            <a:ext cx="1512168" cy="821092"/>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59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a:bodyPr>
          <a:lstStyle/>
          <a:p>
            <a:r>
              <a:rPr lang="en-US" dirty="0"/>
              <a:t>As we tried to </a:t>
            </a:r>
            <a:r>
              <a:rPr lang="en-US" dirty="0" smtClean="0"/>
              <a:t>confirm </a:t>
            </a:r>
            <a:r>
              <a:rPr lang="en-US" dirty="0"/>
              <a:t>this hypothesis </a:t>
            </a:r>
            <a:r>
              <a:rPr lang="en-US" dirty="0" smtClean="0"/>
              <a:t>we:</a:t>
            </a:r>
            <a:endParaRPr lang="en-US" dirty="0"/>
          </a:p>
          <a:p>
            <a:pPr lvl="1"/>
            <a:r>
              <a:rPr lang="en-US" sz="2400" dirty="0" smtClean="0"/>
              <a:t>Created </a:t>
            </a:r>
            <a:r>
              <a:rPr lang="en-US" sz="2400" dirty="0"/>
              <a:t>corpus of data from our own </a:t>
            </a:r>
            <a:r>
              <a:rPr lang="en-US" sz="2400" dirty="0" smtClean="0"/>
              <a:t>records </a:t>
            </a:r>
            <a:r>
              <a:rPr lang="en-US" sz="2400" dirty="0"/>
              <a:t>to represent Hebrew native speakers' </a:t>
            </a:r>
            <a:r>
              <a:rPr lang="en-US" sz="2400" dirty="0" smtClean="0"/>
              <a:t>pronunciation.</a:t>
            </a:r>
          </a:p>
          <a:p>
            <a:pPr lvl="1"/>
            <a:endParaRPr lang="en-US" sz="2400" dirty="0"/>
          </a:p>
          <a:p>
            <a:pPr lvl="1"/>
            <a:endParaRPr lang="en-US" sz="2400" dirty="0" smtClean="0"/>
          </a:p>
        </p:txBody>
      </p:sp>
      <p:pic>
        <p:nvPicPr>
          <p:cNvPr id="6146" name="Picture 2" descr="http://i.dailymail.co.uk/i/pix/2013/06/26/article-2349103-1A866391000005DC-526_306x423.jpg"/>
          <p:cNvPicPr>
            <a:picLocks noChangeAspect="1" noChangeArrowheads="1"/>
          </p:cNvPicPr>
          <p:nvPr/>
        </p:nvPicPr>
        <p:blipFill rotWithShape="1">
          <a:blip r:embed="rId2">
            <a:extLst>
              <a:ext uri="{28A0092B-C50C-407E-A947-70E740481C1C}">
                <a14:useLocalDpi xmlns:a14="http://schemas.microsoft.com/office/drawing/2010/main" val="0"/>
              </a:ext>
            </a:extLst>
          </a:blip>
          <a:srcRect b="4306"/>
          <a:stretch/>
        </p:blipFill>
        <p:spPr bwMode="auto">
          <a:xfrm>
            <a:off x="5220072" y="2924944"/>
            <a:ext cx="2304256" cy="304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1052736"/>
            <a:ext cx="8229600" cy="4525963"/>
          </a:xfrm>
        </p:spPr>
        <p:txBody>
          <a:bodyPr>
            <a:normAutofit lnSpcReduction="10000"/>
          </a:bodyPr>
          <a:lstStyle/>
          <a:p>
            <a:pPr lvl="1"/>
            <a:r>
              <a:rPr lang="en-US" sz="2400" dirty="0"/>
              <a:t>Extracted new data of English native speakers' pronunciation from </a:t>
            </a:r>
            <a:r>
              <a:rPr lang="en-US" sz="2400" dirty="0" smtClean="0"/>
              <a:t>YouTube for example.</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a:p>
            <a:pPr lvl="1"/>
            <a:endParaRPr lang="en-US" sz="2400" dirty="0"/>
          </a:p>
          <a:p>
            <a:pPr lvl="1"/>
            <a:r>
              <a:rPr lang="en-US" sz="2400" dirty="0"/>
              <a:t>Compare the algorithm performance upon them.</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988840"/>
            <a:ext cx="3168352" cy="249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728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lnSpcReduction="10000"/>
          </a:bodyPr>
          <a:lstStyle/>
          <a:p>
            <a:r>
              <a:rPr lang="en-US" dirty="0"/>
              <a:t>At first it seemed that our hypothesis is correct, since the scores did behave differently for </a:t>
            </a:r>
            <a:r>
              <a:rPr lang="en-US" dirty="0" smtClean="0"/>
              <a:t>both kinds </a:t>
            </a:r>
            <a:r>
              <a:rPr lang="en-US" dirty="0"/>
              <a:t>of data</a:t>
            </a:r>
            <a:r>
              <a:rPr lang="en-US" dirty="0" smtClean="0"/>
              <a:t>.</a:t>
            </a:r>
          </a:p>
          <a:p>
            <a:r>
              <a:rPr lang="en-US" dirty="0"/>
              <a:t>But a deeper examination of the scores, along with Dr. Keshet estimations </a:t>
            </a:r>
            <a:r>
              <a:rPr lang="en-US" dirty="0" smtClean="0"/>
              <a:t>brought us </a:t>
            </a:r>
            <a:r>
              <a:rPr lang="en-US" dirty="0"/>
              <a:t>to a new </a:t>
            </a:r>
            <a:r>
              <a:rPr lang="en-US" dirty="0" smtClean="0"/>
              <a:t>conclusion that what </a:t>
            </a:r>
            <a:r>
              <a:rPr lang="en-US" dirty="0"/>
              <a:t>is needed is re-calibration of the thresholds we used for </a:t>
            </a:r>
            <a:r>
              <a:rPr lang="en-US" dirty="0" smtClean="0"/>
              <a:t>classifying ‘good’ </a:t>
            </a:r>
            <a:r>
              <a:rPr lang="en-US" dirty="0"/>
              <a:t>and </a:t>
            </a:r>
            <a:r>
              <a:rPr lang="en-US" dirty="0" smtClean="0"/>
              <a:t>‘bad’ </a:t>
            </a:r>
            <a:r>
              <a:rPr lang="en-US" dirty="0"/>
              <a:t>pronunciation.</a:t>
            </a:r>
          </a:p>
          <a:p>
            <a:r>
              <a:rPr lang="en-US" dirty="0"/>
              <a:t>We also </a:t>
            </a:r>
            <a:r>
              <a:rPr lang="en-US" dirty="0" smtClean="0"/>
              <a:t>figured </a:t>
            </a:r>
            <a:r>
              <a:rPr lang="en-US" dirty="0"/>
              <a:t>out it's best if we add another </a:t>
            </a:r>
            <a:r>
              <a:rPr lang="en-US" dirty="0" smtClean="0"/>
              <a:t>‘medium’ </a:t>
            </a:r>
            <a:r>
              <a:rPr lang="en-US" dirty="0"/>
              <a:t>level to the thresholds, for scores </a:t>
            </a:r>
            <a:r>
              <a:rPr lang="en-US" dirty="0" smtClean="0"/>
              <a:t>that are </a:t>
            </a:r>
            <a:r>
              <a:rPr lang="en-US" dirty="0"/>
              <a:t>not strictly fall into neither of the </a:t>
            </a:r>
            <a:r>
              <a:rPr lang="en-US" dirty="0" smtClean="0"/>
              <a:t>definitions </a:t>
            </a:r>
            <a:r>
              <a:rPr lang="en-US" dirty="0"/>
              <a:t>of completely `good' or `bad'.</a:t>
            </a:r>
          </a:p>
        </p:txBody>
      </p:sp>
    </p:spTree>
    <p:extLst>
      <p:ext uri="{BB962C8B-B14F-4D97-AF65-F5344CB8AC3E}">
        <p14:creationId xmlns:p14="http://schemas.microsoft.com/office/powerpoint/2010/main" val="355146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79512" y="332656"/>
            <a:ext cx="8507288" cy="5793507"/>
          </a:xfrm>
        </p:spPr>
        <p:txBody>
          <a:bodyPr/>
          <a:lstStyle/>
          <a:p>
            <a:pPr marL="457200" indent="-457200">
              <a:buFont typeface="+mj-lt"/>
              <a:buAutoNum type="arabicPeriod" startAt="2"/>
            </a:pPr>
            <a:endParaRPr lang="en-US" dirty="0" smtClean="0"/>
          </a:p>
          <a:p>
            <a:pPr marL="457200" indent="-457200">
              <a:buFont typeface="+mj-lt"/>
              <a:buAutoNum type="arabicPeriod" startAt="2"/>
            </a:pPr>
            <a:r>
              <a:rPr lang="en-US" dirty="0" smtClean="0"/>
              <a:t> </a:t>
            </a:r>
          </a:p>
          <a:p>
            <a:pPr marL="857250" lvl="1" indent="-457200">
              <a:buFont typeface="Arial" panose="020B0604020202020204" pitchFamily="34" charset="0"/>
              <a:buChar char="•"/>
            </a:pPr>
            <a:r>
              <a:rPr lang="en-US" sz="2400" dirty="0" smtClean="0"/>
              <a:t>Our android </a:t>
            </a:r>
            <a:r>
              <a:rPr lang="en-US" sz="2400" dirty="0"/>
              <a:t>application </a:t>
            </a:r>
            <a:r>
              <a:rPr lang="en-US" sz="2400" dirty="0" smtClean="0"/>
              <a:t>is </a:t>
            </a:r>
            <a:r>
              <a:rPr lang="en-US" sz="2400" dirty="0"/>
              <a:t>based on communication with a server running the </a:t>
            </a:r>
            <a:r>
              <a:rPr lang="en-US" sz="2400" dirty="0" smtClean="0"/>
              <a:t>forced alignment algorithm.</a:t>
            </a:r>
          </a:p>
          <a:p>
            <a:pPr marL="857250" lvl="1" indent="-457200">
              <a:buFont typeface="Arial" panose="020B0604020202020204" pitchFamily="34" charset="0"/>
              <a:buChar char="•"/>
            </a:pPr>
            <a:r>
              <a:rPr lang="en-US" sz="2400" dirty="0" smtClean="0"/>
              <a:t>During </a:t>
            </a:r>
            <a:r>
              <a:rPr lang="en-US" sz="2400" dirty="0"/>
              <a:t>the development we used a local server running on our Linux </a:t>
            </a:r>
            <a:r>
              <a:rPr lang="en-US" sz="2400" dirty="0" smtClean="0"/>
              <a:t>VM, </a:t>
            </a:r>
            <a:r>
              <a:rPr lang="en-US" sz="2400" dirty="0"/>
              <a:t>but </a:t>
            </a:r>
            <a:r>
              <a:rPr lang="en-US" sz="2400" dirty="0" smtClean="0"/>
              <a:t>for the final </a:t>
            </a:r>
            <a:r>
              <a:rPr lang="en-US" sz="2400" dirty="0"/>
              <a:t>project delivery we obviously needed a proper server with a static IP address which </a:t>
            </a:r>
            <a:r>
              <a:rPr lang="en-US" sz="2400" dirty="0" smtClean="0"/>
              <a:t>will be </a:t>
            </a:r>
            <a:r>
              <a:rPr lang="en-US" sz="2400" dirty="0"/>
              <a:t>running continuously.</a:t>
            </a:r>
          </a:p>
        </p:txBody>
      </p:sp>
    </p:spTree>
    <p:extLst>
      <p:ext uri="{BB962C8B-B14F-4D97-AF65-F5344CB8AC3E}">
        <p14:creationId xmlns:p14="http://schemas.microsoft.com/office/powerpoint/2010/main" val="28402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2060849"/>
            <a:ext cx="8229600" cy="4248471"/>
          </a:xfrm>
        </p:spPr>
        <p:txBody>
          <a:bodyPr/>
          <a:lstStyle/>
          <a:p>
            <a:endParaRPr lang="en-US" dirty="0" smtClean="0"/>
          </a:p>
          <a:p>
            <a:r>
              <a:rPr lang="en-US" dirty="0" smtClean="0"/>
              <a:t>Given </a:t>
            </a:r>
            <a:r>
              <a:rPr lang="en-US" dirty="0"/>
              <a:t>a speech </a:t>
            </a:r>
            <a:r>
              <a:rPr lang="en-US" dirty="0" smtClean="0"/>
              <a:t>with </a:t>
            </a:r>
            <a:r>
              <a:rPr lang="en-US" dirty="0"/>
              <a:t>its phonetic </a:t>
            </a:r>
            <a:r>
              <a:rPr lang="en-US" dirty="0" smtClean="0"/>
              <a:t>content - finds </a:t>
            </a:r>
            <a:r>
              <a:rPr lang="en-US" dirty="0" smtClean="0"/>
              <a:t>the </a:t>
            </a:r>
            <a:r>
              <a:rPr lang="en-US" dirty="0"/>
              <a:t>start time of each phoneme. </a:t>
            </a:r>
            <a:r>
              <a:rPr lang="en-US" dirty="0" smtClean="0"/>
              <a:t/>
            </a:r>
            <a:br>
              <a:rPr lang="en-US" dirty="0" smtClean="0"/>
            </a:br>
            <a:endParaRPr lang="en-US" dirty="0" smtClean="0"/>
          </a:p>
          <a:p>
            <a:r>
              <a:rPr lang="en-US" dirty="0"/>
              <a:t>A</a:t>
            </a:r>
            <a:r>
              <a:rPr lang="en-US" dirty="0" smtClean="0"/>
              <a:t>lso </a:t>
            </a:r>
            <a:r>
              <a:rPr lang="en-US" dirty="0"/>
              <a:t>outputs a confidence for each of the phonemes and a global </a:t>
            </a:r>
            <a:r>
              <a:rPr lang="en-US" dirty="0" smtClean="0"/>
              <a:t>confidence.</a:t>
            </a:r>
            <a:endParaRPr lang="en-US" dirty="0"/>
          </a:p>
          <a:p>
            <a:endParaRPr lang="en-US" dirty="0" smtClean="0"/>
          </a:p>
          <a:p>
            <a:r>
              <a:rPr lang="en-US" dirty="0" smtClean="0"/>
              <a:t>Current pronunciation feedback systems </a:t>
            </a:r>
            <a:r>
              <a:rPr lang="en-US" dirty="0" smtClean="0"/>
              <a:t>use HMM </a:t>
            </a:r>
            <a:r>
              <a:rPr lang="en-US" dirty="0"/>
              <a:t>based </a:t>
            </a:r>
            <a:r>
              <a:rPr lang="en-US" dirty="0" smtClean="0"/>
              <a:t>p</a:t>
            </a:r>
            <a:r>
              <a:rPr lang="en-US" dirty="0" smtClean="0"/>
              <a:t>honeme </a:t>
            </a:r>
            <a:r>
              <a:rPr lang="en-US" dirty="0"/>
              <a:t>alignment </a:t>
            </a:r>
            <a:r>
              <a:rPr lang="en-US" dirty="0" smtClean="0"/>
              <a:t>algorithms.</a:t>
            </a:r>
            <a:endParaRPr lang="en-US" dirty="0" smtClean="0"/>
          </a:p>
          <a:p>
            <a:endParaRPr lang="en-US" dirty="0"/>
          </a:p>
        </p:txBody>
      </p:sp>
      <p:sp>
        <p:nvSpPr>
          <p:cNvPr id="4" name="כותרת 1"/>
          <p:cNvSpPr>
            <a:spLocks noGrp="1"/>
          </p:cNvSpPr>
          <p:nvPr>
            <p:ph type="title"/>
          </p:nvPr>
        </p:nvSpPr>
        <p:spPr>
          <a:xfrm>
            <a:off x="467544" y="2420888"/>
            <a:ext cx="8229600" cy="432048"/>
          </a:xfrm>
        </p:spPr>
        <p:txBody>
          <a:bodyPr/>
          <a:lstStyle/>
          <a:p>
            <a:r>
              <a:rPr lang="en-US" sz="2800" dirty="0">
                <a:solidFill>
                  <a:schemeClr val="tx1"/>
                </a:solidFill>
              </a:rPr>
              <a:t>phoneme alignment (“forced alignment") </a:t>
            </a:r>
            <a:r>
              <a:rPr lang="en-US" sz="2800" dirty="0" smtClean="0">
                <a:solidFill>
                  <a:schemeClr val="tx1"/>
                </a:solidFill>
              </a:rPr>
              <a:t>algorithms  </a:t>
            </a:r>
            <a:r>
              <a:rPr lang="en-US" sz="2800" dirty="0">
                <a:solidFill>
                  <a:schemeClr val="tx1"/>
                </a:solidFill>
              </a:rPr>
              <a:t/>
            </a:r>
            <a:br>
              <a:rPr lang="en-US" sz="2800" dirty="0">
                <a:solidFill>
                  <a:schemeClr val="tx1"/>
                </a:solidFill>
              </a:rPr>
            </a:br>
            <a:endParaRPr lang="he-IL" sz="2800" dirty="0"/>
          </a:p>
        </p:txBody>
      </p:sp>
    </p:spTree>
    <p:extLst>
      <p:ext uri="{BB962C8B-B14F-4D97-AF65-F5344CB8AC3E}">
        <p14:creationId xmlns:p14="http://schemas.microsoft.com/office/powerpoint/2010/main" val="2131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With the help of Dr. Keshet we received a server to work on from the university. </a:t>
            </a:r>
            <a:endParaRPr lang="en-US" dirty="0" smtClean="0"/>
          </a:p>
          <a:p>
            <a:r>
              <a:rPr lang="en-US" dirty="0" smtClean="0"/>
              <a:t>But we </a:t>
            </a:r>
            <a:r>
              <a:rPr lang="en-US" dirty="0"/>
              <a:t>ran </a:t>
            </a:r>
            <a:r>
              <a:rPr lang="en-US" dirty="0" smtClean="0"/>
              <a:t>into several </a:t>
            </a:r>
            <a:r>
              <a:rPr lang="en-US" dirty="0"/>
              <a:t>technical problems with it, which mostly resulted from the fact it was running a </a:t>
            </a:r>
            <a:r>
              <a:rPr lang="en-US" dirty="0" smtClean="0"/>
              <a:t>windows, </a:t>
            </a:r>
            <a:r>
              <a:rPr lang="en-US" dirty="0"/>
              <a:t>and the use of Cygwin, which couldn't run </a:t>
            </a:r>
            <a:r>
              <a:rPr lang="en-US" dirty="0" smtClean="0"/>
              <a:t>our modules </a:t>
            </a:r>
            <a:r>
              <a:rPr lang="en-US" dirty="0"/>
              <a:t>and </a:t>
            </a:r>
            <a:r>
              <a:rPr lang="en-US" dirty="0" smtClean="0"/>
              <a:t>binaries properly.</a:t>
            </a:r>
          </a:p>
          <a:p>
            <a:r>
              <a:rPr lang="en-US" dirty="0"/>
              <a:t>Another issue was that we had problems with accessing it from outside of the university network.</a:t>
            </a:r>
          </a:p>
        </p:txBody>
      </p:sp>
    </p:spTree>
    <p:extLst>
      <p:ext uri="{BB962C8B-B14F-4D97-AF65-F5344CB8AC3E}">
        <p14:creationId xmlns:p14="http://schemas.microsoft.com/office/powerpoint/2010/main" val="31045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556792"/>
            <a:ext cx="8229600" cy="4569371"/>
          </a:xfrm>
        </p:spPr>
        <p:txBody>
          <a:bodyPr/>
          <a:lstStyle/>
          <a:p>
            <a:r>
              <a:rPr lang="en-US" dirty="0"/>
              <a:t>While trying to handle these issues, we </a:t>
            </a:r>
            <a:r>
              <a:rPr lang="en-US" dirty="0" smtClean="0"/>
              <a:t>tried various alternatives.</a:t>
            </a:r>
          </a:p>
          <a:p>
            <a:r>
              <a:rPr lang="en-US" dirty="0" smtClean="0"/>
              <a:t>We </a:t>
            </a:r>
            <a:r>
              <a:rPr lang="en-US" dirty="0"/>
              <a:t>decided the best way </a:t>
            </a:r>
            <a:r>
              <a:rPr lang="en-US" dirty="0" smtClean="0"/>
              <a:t>for now </a:t>
            </a:r>
            <a:r>
              <a:rPr lang="en-US" dirty="0"/>
              <a:t>is to use Google Cloud Platform services to host a virtual machine running Ubuntu, </a:t>
            </a:r>
            <a:r>
              <a:rPr lang="en-US" dirty="0" smtClean="0"/>
              <a:t>where we </a:t>
            </a:r>
            <a:r>
              <a:rPr lang="en-US" dirty="0"/>
              <a:t>copied and installed all that is needed to run our server.</a:t>
            </a:r>
          </a:p>
        </p:txBody>
      </p:sp>
      <p:pic>
        <p:nvPicPr>
          <p:cNvPr id="9218" name="Picture 2" descr="C:\Users\Install\Documents\לימודים\פרוייקט\להגשה\logo_cloud_plat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005064"/>
            <a:ext cx="35814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p:cNvSpPr>
            <a:spLocks noGrp="1"/>
          </p:cNvSpPr>
          <p:nvPr>
            <p:ph type="title"/>
          </p:nvPr>
        </p:nvSpPr>
        <p:spPr>
          <a:xfrm>
            <a:off x="457200" y="0"/>
            <a:ext cx="8229600" cy="1600200"/>
          </a:xfrm>
        </p:spPr>
        <p:txBody>
          <a:bodyPr/>
          <a:lstStyle/>
          <a:p>
            <a:r>
              <a:rPr lang="en-US" dirty="0"/>
              <a:t>Future </a:t>
            </a:r>
            <a:r>
              <a:rPr lang="en-US" dirty="0" smtClean="0"/>
              <a:t>Thoughts</a:t>
            </a:r>
            <a:endParaRPr lang="en-US" dirty="0"/>
          </a:p>
        </p:txBody>
      </p:sp>
      <p:sp>
        <p:nvSpPr>
          <p:cNvPr id="4" name="מציין מיקום תוכן 2"/>
          <p:cNvSpPr>
            <a:spLocks noGrp="1"/>
          </p:cNvSpPr>
          <p:nvPr>
            <p:ph idx="1"/>
          </p:nvPr>
        </p:nvSpPr>
        <p:spPr>
          <a:xfrm>
            <a:off x="467544" y="2348880"/>
            <a:ext cx="8219256" cy="3484984"/>
          </a:xfrm>
        </p:spPr>
        <p:txBody>
          <a:bodyPr/>
          <a:lstStyle/>
          <a:p>
            <a:pPr marL="457200" indent="-457200">
              <a:buFont typeface="+mj-lt"/>
              <a:buAutoNum type="arabicPeriod"/>
            </a:pPr>
            <a:r>
              <a:rPr lang="en-US" dirty="0" smtClean="0"/>
              <a:t>For future progressions in general; </a:t>
            </a:r>
            <a:br>
              <a:rPr lang="en-US" dirty="0" smtClean="0"/>
            </a:br>
            <a:r>
              <a:rPr lang="en-US" dirty="0" smtClean="0"/>
              <a:t>If one wants to apply the algorithm on a more specific types of speakers, he can always </a:t>
            </a:r>
            <a:r>
              <a:rPr lang="en-US" b="1" i="1" dirty="0" smtClean="0"/>
              <a:t>train</a:t>
            </a:r>
            <a:r>
              <a:rPr lang="en-US" b="1" dirty="0" smtClean="0"/>
              <a:t> the </a:t>
            </a:r>
            <a:r>
              <a:rPr lang="en-US" b="1" dirty="0" smtClean="0"/>
              <a:t>phoneme classifier</a:t>
            </a:r>
            <a:r>
              <a:rPr lang="en-US" dirty="0" smtClean="0"/>
              <a:t> </a:t>
            </a:r>
            <a:r>
              <a:rPr lang="en-US" dirty="0" smtClean="0"/>
              <a:t>on a this specific type of speech data in order to achieve better and more accurate results.</a:t>
            </a:r>
            <a:endParaRPr lang="en-US" dirty="0"/>
          </a:p>
        </p:txBody>
      </p:sp>
      <p:grpSp>
        <p:nvGrpSpPr>
          <p:cNvPr id="2" name="קבוצה 1"/>
          <p:cNvGrpSpPr/>
          <p:nvPr/>
        </p:nvGrpSpPr>
        <p:grpSpPr>
          <a:xfrm>
            <a:off x="4259673" y="4869160"/>
            <a:ext cx="4183174" cy="720080"/>
            <a:chOff x="4259673" y="4869160"/>
            <a:chExt cx="4183174" cy="72008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789" y="4869160"/>
              <a:ext cx="246627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חץ מעוקל שמאלה 4"/>
            <p:cNvSpPr/>
            <p:nvPr/>
          </p:nvSpPr>
          <p:spPr>
            <a:xfrm flipH="1" flipV="1">
              <a:off x="4259673"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חץ מעוקל שמאלה 6"/>
            <p:cNvSpPr/>
            <p:nvPr/>
          </p:nvSpPr>
          <p:spPr>
            <a:xfrm flipV="1">
              <a:off x="7794775"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6936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p:cNvSpPr>
            <a:spLocks noGrp="1"/>
          </p:cNvSpPr>
          <p:nvPr>
            <p:ph idx="1"/>
          </p:nvPr>
        </p:nvSpPr>
        <p:spPr>
          <a:xfrm>
            <a:off x="463279" y="1242539"/>
            <a:ext cx="8229600" cy="3960440"/>
          </a:xfrm>
        </p:spPr>
        <p:txBody>
          <a:bodyPr/>
          <a:lstStyle/>
          <a:p>
            <a:r>
              <a:rPr lang="en-US" dirty="0" smtClean="0"/>
              <a:t>For example, with </a:t>
            </a:r>
            <a:r>
              <a:rPr lang="en-US" dirty="0"/>
              <a:t>the purpose of applying the application for </a:t>
            </a:r>
            <a:r>
              <a:rPr lang="en-US" b="1" dirty="0"/>
              <a:t>Hebrew native speakers</a:t>
            </a:r>
            <a:r>
              <a:rPr lang="en-US" dirty="0"/>
              <a:t> learning English, </a:t>
            </a:r>
            <a:r>
              <a:rPr lang="en-US" dirty="0" smtClean="0"/>
              <a:t>one can </a:t>
            </a:r>
            <a:r>
              <a:rPr lang="en-US" dirty="0"/>
              <a:t>use a better phoneme </a:t>
            </a:r>
            <a:r>
              <a:rPr lang="en-US" dirty="0" smtClean="0"/>
              <a:t>classifier </a:t>
            </a:r>
            <a:r>
              <a:rPr lang="en-US" dirty="0"/>
              <a:t>module, which is more robust to </a:t>
            </a:r>
            <a:r>
              <a:rPr lang="en-US" b="1" dirty="0" smtClean="0"/>
              <a:t>Israeli</a:t>
            </a:r>
            <a:r>
              <a:rPr lang="en-US" dirty="0" smtClean="0"/>
              <a:t> </a:t>
            </a:r>
            <a:r>
              <a:rPr lang="en-US" b="1" dirty="0"/>
              <a:t>speech</a:t>
            </a:r>
            <a:r>
              <a:rPr lang="en-US" dirty="0"/>
              <a:t>, </a:t>
            </a:r>
            <a:r>
              <a:rPr lang="en-US" dirty="0" smtClean="0"/>
              <a:t>thus can output </a:t>
            </a:r>
            <a:r>
              <a:rPr lang="en-US" dirty="0"/>
              <a:t>more accurate scores and enhance the total algorithm performance</a:t>
            </a:r>
            <a:r>
              <a:rPr lang="en-US" dirty="0" smtClean="0"/>
              <a:t>.</a:t>
            </a:r>
          </a:p>
        </p:txBody>
      </p:sp>
      <p:pic>
        <p:nvPicPr>
          <p:cNvPr id="3" name="Picture 2" descr="http://www.holon.muni.il/PublishingImages/karikatura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804248" y="4149080"/>
            <a:ext cx="1584176" cy="230425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קבוצה 17"/>
          <p:cNvGrpSpPr/>
          <p:nvPr/>
        </p:nvGrpSpPr>
        <p:grpSpPr>
          <a:xfrm>
            <a:off x="539552" y="4439759"/>
            <a:ext cx="5783166" cy="1829027"/>
            <a:chOff x="539552" y="4439759"/>
            <a:chExt cx="5783166" cy="1829027"/>
          </a:xfrm>
        </p:grpSpPr>
        <p:sp>
          <p:nvSpPr>
            <p:cNvPr id="5" name="הסבר מלבני מעוגל 4"/>
            <p:cNvSpPr/>
            <p:nvPr/>
          </p:nvSpPr>
          <p:spPr>
            <a:xfrm>
              <a:off x="4578079" y="4439759"/>
              <a:ext cx="1713388" cy="501027"/>
            </a:xfrm>
            <a:prstGeom prst="wedgeRoundRectCallout">
              <a:avLst>
                <a:gd name="adj1" fmla="val 62083"/>
                <a:gd name="adj2" fmla="val 3328"/>
                <a:gd name="adj3" fmla="val 16667"/>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6" name="קבוצה 5"/>
            <p:cNvGrpSpPr/>
            <p:nvPr/>
          </p:nvGrpSpPr>
          <p:grpSpPr>
            <a:xfrm>
              <a:off x="539552" y="4997322"/>
              <a:ext cx="3319058" cy="644280"/>
              <a:chOff x="4259673" y="4869160"/>
              <a:chExt cx="4183174" cy="720080"/>
            </a:xfrm>
          </p:grpSpPr>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789" y="4869160"/>
                <a:ext cx="246627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חץ מעוקל שמאלה 7"/>
              <p:cNvSpPr/>
              <p:nvPr/>
            </p:nvSpPr>
            <p:spPr>
              <a:xfrm flipH="1" flipV="1">
                <a:off x="4259673"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חץ מעוקל שמאלה 8"/>
              <p:cNvSpPr/>
              <p:nvPr/>
            </p:nvSpPr>
            <p:spPr>
              <a:xfrm flipV="1">
                <a:off x="7794775"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הסבר מלבני מעוגל 9"/>
            <p:cNvSpPr/>
            <p:nvPr/>
          </p:nvSpPr>
          <p:spPr>
            <a:xfrm>
              <a:off x="5004048" y="5191300"/>
              <a:ext cx="1318670" cy="369582"/>
            </a:xfrm>
            <a:prstGeom prst="wedgeRoundRectCallout">
              <a:avLst>
                <a:gd name="adj1" fmla="val 62083"/>
                <a:gd name="adj2" fmla="val 3328"/>
                <a:gd name="adj3" fmla="val 16667"/>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הסבר מלבני מעוגל 10"/>
            <p:cNvSpPr/>
            <p:nvPr/>
          </p:nvSpPr>
          <p:spPr>
            <a:xfrm>
              <a:off x="4355976" y="5767759"/>
              <a:ext cx="1962397" cy="501027"/>
            </a:xfrm>
            <a:prstGeom prst="wedgeRoundRectCallout">
              <a:avLst>
                <a:gd name="adj1" fmla="val 62083"/>
                <a:gd name="adj2" fmla="val 3328"/>
                <a:gd name="adj3" fmla="val 16667"/>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13" name="מחבר חץ ישר 12"/>
            <p:cNvCxnSpPr/>
            <p:nvPr/>
          </p:nvCxnSpPr>
          <p:spPr>
            <a:xfrm flipH="1">
              <a:off x="3707904" y="4690272"/>
              <a:ext cx="648072" cy="307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H="1">
              <a:off x="4031940" y="5376091"/>
              <a:ext cx="8280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flipH="1" flipV="1">
              <a:off x="3707904" y="5641602"/>
              <a:ext cx="504056" cy="37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155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1628800"/>
            <a:ext cx="8229600" cy="3168352"/>
          </a:xfrm>
        </p:spPr>
        <p:txBody>
          <a:bodyPr/>
          <a:lstStyle/>
          <a:p>
            <a:r>
              <a:rPr lang="en-US" dirty="0" smtClean="0"/>
              <a:t>Another option is, </a:t>
            </a:r>
            <a:r>
              <a:rPr lang="en-US" dirty="0"/>
              <a:t>the application, and also the algorithm generally, can be adapted for the use of </a:t>
            </a:r>
            <a:r>
              <a:rPr lang="en-US" b="1" dirty="0"/>
              <a:t>teaching deaf </a:t>
            </a:r>
            <a:r>
              <a:rPr lang="en-US" dirty="0"/>
              <a:t>to speak appropriate English, with correct pronunciation.</a:t>
            </a:r>
          </a:p>
          <a:p>
            <a:endParaRPr lang="en-US" dirty="0"/>
          </a:p>
        </p:txBody>
      </p:sp>
      <p:grpSp>
        <p:nvGrpSpPr>
          <p:cNvPr id="4" name="קבוצה 3"/>
          <p:cNvGrpSpPr/>
          <p:nvPr/>
        </p:nvGrpSpPr>
        <p:grpSpPr>
          <a:xfrm>
            <a:off x="421576" y="3912914"/>
            <a:ext cx="5783166" cy="1829027"/>
            <a:chOff x="539552" y="4439759"/>
            <a:chExt cx="5783166" cy="1829027"/>
          </a:xfrm>
        </p:grpSpPr>
        <p:sp>
          <p:nvSpPr>
            <p:cNvPr id="5" name="הסבר מלבני מעוגל 4"/>
            <p:cNvSpPr/>
            <p:nvPr/>
          </p:nvSpPr>
          <p:spPr>
            <a:xfrm>
              <a:off x="4578079" y="4439759"/>
              <a:ext cx="1713388" cy="501027"/>
            </a:xfrm>
            <a:prstGeom prst="wedgeRoundRectCallout">
              <a:avLst>
                <a:gd name="adj1" fmla="val 62083"/>
                <a:gd name="adj2" fmla="val 3328"/>
                <a:gd name="adj3" fmla="val 16667"/>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6" name="קבוצה 5"/>
            <p:cNvGrpSpPr/>
            <p:nvPr/>
          </p:nvGrpSpPr>
          <p:grpSpPr>
            <a:xfrm>
              <a:off x="539552" y="4997322"/>
              <a:ext cx="3319058" cy="644280"/>
              <a:chOff x="4259673" y="4869160"/>
              <a:chExt cx="4183174" cy="72008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89" y="4869160"/>
                <a:ext cx="246627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חץ מעוקל שמאלה 12"/>
              <p:cNvSpPr/>
              <p:nvPr/>
            </p:nvSpPr>
            <p:spPr>
              <a:xfrm flipH="1" flipV="1">
                <a:off x="4259673"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חץ מעוקל שמאלה 13"/>
              <p:cNvSpPr/>
              <p:nvPr/>
            </p:nvSpPr>
            <p:spPr>
              <a:xfrm flipV="1">
                <a:off x="7794775" y="4944959"/>
                <a:ext cx="648072" cy="5684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הסבר מלבני מעוגל 6"/>
            <p:cNvSpPr/>
            <p:nvPr/>
          </p:nvSpPr>
          <p:spPr>
            <a:xfrm>
              <a:off x="5004048" y="5191300"/>
              <a:ext cx="1318670" cy="369582"/>
            </a:xfrm>
            <a:prstGeom prst="wedgeRoundRectCallout">
              <a:avLst>
                <a:gd name="adj1" fmla="val 62083"/>
                <a:gd name="adj2" fmla="val 3328"/>
                <a:gd name="adj3" fmla="val 16667"/>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הסבר מלבני מעוגל 7"/>
            <p:cNvSpPr/>
            <p:nvPr/>
          </p:nvSpPr>
          <p:spPr>
            <a:xfrm>
              <a:off x="4355976" y="5767759"/>
              <a:ext cx="1962397" cy="501027"/>
            </a:xfrm>
            <a:prstGeom prst="wedgeRoundRectCallout">
              <a:avLst>
                <a:gd name="adj1" fmla="val 62083"/>
                <a:gd name="adj2" fmla="val 3328"/>
                <a:gd name="adj3" fmla="val 16667"/>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9" name="מחבר חץ ישר 8"/>
            <p:cNvCxnSpPr/>
            <p:nvPr/>
          </p:nvCxnSpPr>
          <p:spPr>
            <a:xfrm flipH="1">
              <a:off x="3707904" y="4690272"/>
              <a:ext cx="648072" cy="307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p:nvPr/>
          </p:nvCxnSpPr>
          <p:spPr>
            <a:xfrm flipH="1">
              <a:off x="4031940" y="5376091"/>
              <a:ext cx="8280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flipH="1" flipV="1">
              <a:off x="3707904" y="5641602"/>
              <a:ext cx="504056" cy="37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3068960"/>
            <a:ext cx="2395350" cy="319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28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457200" indent="-457200">
              <a:buFont typeface="+mj-lt"/>
              <a:buAutoNum type="arabicPeriod" startAt="2"/>
            </a:pPr>
            <a:r>
              <a:rPr lang="en-US" b="1" dirty="0" smtClean="0"/>
              <a:t>Readymade records of the words</a:t>
            </a:r>
            <a:r>
              <a:rPr lang="en-US" dirty="0" smtClean="0"/>
              <a:t>: Addition of an option for the user to hear every word as it should be pronounced.</a:t>
            </a:r>
            <a:br>
              <a:rPr lang="en-US" dirty="0" smtClean="0"/>
            </a:br>
            <a:r>
              <a:rPr lang="en-US" dirty="0" smtClean="0"/>
              <a:t>This </a:t>
            </a:r>
            <a:r>
              <a:rPr lang="en-US" dirty="0"/>
              <a:t>would require a </a:t>
            </a:r>
            <a:r>
              <a:rPr lang="en-US" dirty="0" smtClean="0"/>
              <a:t>qualitative and uniform data, where all utterances are pronounced clearly, and in the same audio format.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255" y="3861048"/>
            <a:ext cx="1734336" cy="259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C:\Users\Install\Documents\לימודים\פרוייקט\להגשה\megaphone.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355976" y="4488867"/>
            <a:ext cx="1648524" cy="134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25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457200" indent="-457200">
              <a:buFont typeface="+mj-lt"/>
              <a:buAutoNum type="arabicPeriod" startAt="3"/>
            </a:pPr>
            <a:r>
              <a:rPr lang="en-US" b="1" dirty="0" smtClean="0"/>
              <a:t>Personal accounts</a:t>
            </a:r>
            <a:r>
              <a:rPr lang="en-US" dirty="0" smtClean="0"/>
              <a:t>: A feature in the application that allows multiple users to use it, each having a personal account.</a:t>
            </a:r>
            <a:br>
              <a:rPr lang="en-US" dirty="0" smtClean="0"/>
            </a:br>
            <a:endParaRPr lang="en-US" dirty="0" smtClean="0"/>
          </a:p>
          <a:p>
            <a:pPr marL="457200" indent="-457200">
              <a:buFont typeface="+mj-lt"/>
              <a:buAutoNum type="arabicPeriod" startAt="3"/>
            </a:pPr>
            <a:r>
              <a:rPr lang="en-US" b="1" dirty="0" smtClean="0"/>
              <a:t>User </a:t>
            </a:r>
            <a:r>
              <a:rPr lang="en-US" b="1" dirty="0"/>
              <a:t>speech </a:t>
            </a:r>
            <a:r>
              <a:rPr lang="en-US" b="1" dirty="0" smtClean="0"/>
              <a:t>recognition</a:t>
            </a:r>
            <a:r>
              <a:rPr lang="en-US" dirty="0" smtClean="0"/>
              <a:t>: Enhance the previous feature by adding a possibility to recognize a user with speech recognition algorithm, that might be based on the user’s </a:t>
            </a:r>
            <a:r>
              <a:rPr lang="en-US" dirty="0"/>
              <a:t>specific pronunciation </a:t>
            </a:r>
            <a:r>
              <a:rPr lang="en-US" dirty="0" smtClean="0"/>
              <a:t>nuances.</a:t>
            </a:r>
            <a:endParaRPr lang="en-US" dirty="0"/>
          </a:p>
        </p:txBody>
      </p:sp>
    </p:spTree>
    <p:extLst>
      <p:ext uri="{BB962C8B-B14F-4D97-AF65-F5344CB8AC3E}">
        <p14:creationId xmlns:p14="http://schemas.microsoft.com/office/powerpoint/2010/main" val="291659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457200" indent="-457200">
              <a:buFont typeface="+mj-lt"/>
              <a:buAutoNum type="arabicPeriod" startAt="5"/>
            </a:pPr>
            <a:r>
              <a:rPr lang="en-US" b="1" dirty="0" smtClean="0"/>
              <a:t>Scalability</a:t>
            </a:r>
            <a:r>
              <a:rPr lang="en-US" dirty="0" smtClean="0"/>
              <a:t>: Addition of option for easily replace the phoneme system type.</a:t>
            </a:r>
            <a:br>
              <a:rPr lang="en-US" dirty="0" smtClean="0"/>
            </a:br>
            <a:r>
              <a:rPr lang="en-US" dirty="0" smtClean="0"/>
              <a:t>This would require a data corpus of words with their phonemes in the new system, and a new phoneme classifier module.</a:t>
            </a:r>
            <a:endParaRPr lang="en-US" dirty="0"/>
          </a:p>
        </p:txBody>
      </p:sp>
    </p:spTree>
    <p:extLst>
      <p:ext uri="{BB962C8B-B14F-4D97-AF65-F5344CB8AC3E}">
        <p14:creationId xmlns:p14="http://schemas.microsoft.com/office/powerpoint/2010/main" val="80074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8476" y="1844824"/>
            <a:ext cx="8229600" cy="1600200"/>
          </a:xfrm>
        </p:spPr>
        <p:txBody>
          <a:bodyPr/>
          <a:lstStyle/>
          <a:p>
            <a:r>
              <a:rPr lang="en-US" dirty="0" smtClean="0"/>
              <a:t>Thank you </a:t>
            </a:r>
            <a:endParaRPr lang="en-US" dirty="0"/>
          </a:p>
        </p:txBody>
      </p:sp>
      <p:pic>
        <p:nvPicPr>
          <p:cNvPr id="4" name="Picture 2" descr="http://emojipedia-us.s3.amazonaws.com/cache/4a/bc/4abc340cf5d893ff4bf6ebc17b29c2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776" y="3625379"/>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3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95536" y="620688"/>
            <a:ext cx="8424936" cy="6237312"/>
          </a:xfrm>
        </p:spPr>
        <p:txBody>
          <a:bodyPr>
            <a:normAutofit/>
          </a:bodyPr>
          <a:lstStyle/>
          <a:p>
            <a:pPr marL="0" indent="0">
              <a:buNone/>
            </a:pPr>
            <a:r>
              <a:rPr lang="en-US" dirty="0" smtClean="0"/>
              <a:t>New algorithm </a:t>
            </a:r>
            <a:r>
              <a:rPr lang="en-US" dirty="0"/>
              <a:t>proposed </a:t>
            </a:r>
            <a:r>
              <a:rPr lang="en-US" dirty="0" smtClean="0"/>
              <a:t>in:</a:t>
            </a:r>
            <a:endParaRPr lang="en-US" dirty="0" smtClean="0"/>
          </a:p>
          <a:p>
            <a:pPr marL="0" indent="0" algn="ctr">
              <a:buNone/>
            </a:pPr>
            <a:r>
              <a:rPr lang="en-US" dirty="0"/>
              <a:t/>
            </a:r>
            <a:br>
              <a:rPr lang="en-US" dirty="0"/>
            </a:br>
            <a:r>
              <a:rPr lang="en-US" b="1" dirty="0"/>
              <a:t>A Large Margin Algorithm for Speech-to-Phoneme and Music-to-Score Alignment </a:t>
            </a:r>
            <a:r>
              <a:rPr lang="en-US" dirty="0" smtClean="0"/>
              <a:t> </a:t>
            </a:r>
            <a:br>
              <a:rPr lang="en-US" dirty="0" smtClean="0"/>
            </a:br>
            <a:r>
              <a:rPr lang="en-US" i="1" dirty="0" smtClean="0"/>
              <a:t>By </a:t>
            </a:r>
            <a:r>
              <a:rPr lang="en-US" i="1" dirty="0"/>
              <a:t>Joseph Keshet, Shai Shalev-Shwartz, Yoram Singer and Dan </a:t>
            </a:r>
            <a:r>
              <a:rPr lang="en-US" i="1" dirty="0" err="1" smtClean="0"/>
              <a:t>Chazan</a:t>
            </a:r>
            <a:r>
              <a:rPr lang="en-US" i="1" dirty="0" smtClean="0"/>
              <a:t/>
            </a:r>
            <a:br>
              <a:rPr lang="en-US" i="1" dirty="0" smtClean="0"/>
            </a:br>
            <a:endParaRPr lang="en-US" i="1" dirty="0" smtClean="0"/>
          </a:p>
          <a:p>
            <a:pPr marL="0" indent="0" algn="ctr">
              <a:buNone/>
            </a:pPr>
            <a:r>
              <a:rPr lang="en-US" i="1" dirty="0"/>
              <a:t>A</a:t>
            </a:r>
            <a:r>
              <a:rPr lang="en-US" i="1" dirty="0" smtClean="0"/>
              <a:t> non </a:t>
            </a:r>
            <a:r>
              <a:rPr lang="en-US" i="1" dirty="0" smtClean="0"/>
              <a:t>HMM-base phoneme alignment algorithm.</a:t>
            </a:r>
          </a:p>
          <a:p>
            <a:pPr marL="0" indent="0">
              <a:buNone/>
            </a:pPr>
            <a:endParaRPr lang="en-US" dirty="0"/>
          </a:p>
          <a:p>
            <a:r>
              <a:rPr lang="en-US" dirty="0" smtClean="0"/>
              <a:t>We explored it </a:t>
            </a:r>
            <a:r>
              <a:rPr lang="en-US" dirty="0" smtClean="0"/>
              <a:t>in order to maximize the measure of performance </a:t>
            </a:r>
            <a:r>
              <a:rPr lang="en-US" dirty="0"/>
              <a:t>used to evaluate </a:t>
            </a:r>
            <a:r>
              <a:rPr lang="en-US" dirty="0" smtClean="0"/>
              <a:t>alignments</a:t>
            </a:r>
            <a:r>
              <a:rPr lang="en-US" dirty="0" smtClean="0"/>
              <a:t>.</a:t>
            </a:r>
            <a:br>
              <a:rPr lang="en-US" dirty="0" smtClean="0"/>
            </a:br>
            <a:endParaRPr lang="en-US" dirty="0"/>
          </a:p>
          <a:p>
            <a:r>
              <a:rPr lang="en-US" dirty="0" smtClean="0"/>
              <a:t>We </a:t>
            </a:r>
            <a:r>
              <a:rPr lang="en-US" dirty="0" smtClean="0"/>
              <a:t>changed it to output reliable scores for each spoken phoneme.</a:t>
            </a:r>
            <a:br>
              <a:rPr lang="en-US" dirty="0" smtClean="0"/>
            </a:br>
            <a:endParaRPr lang="en-US" dirty="0" smtClean="0"/>
          </a:p>
          <a:p>
            <a:pPr marL="0" indent="0">
              <a:buNone/>
            </a:pPr>
            <a:endParaRPr lang="he-IL" i="1" dirty="0"/>
          </a:p>
        </p:txBody>
      </p:sp>
    </p:spTree>
    <p:extLst>
      <p:ext uri="{BB962C8B-B14F-4D97-AF65-F5344CB8AC3E}">
        <p14:creationId xmlns:p14="http://schemas.microsoft.com/office/powerpoint/2010/main" val="428215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The System’s Flow</a:t>
            </a:r>
            <a:endParaRPr lang="en-US" dirty="0"/>
          </a:p>
        </p:txBody>
      </p:sp>
    </p:spTree>
    <p:extLst>
      <p:ext uri="{BB962C8B-B14F-4D97-AF65-F5344CB8AC3E}">
        <p14:creationId xmlns:p14="http://schemas.microsoft.com/office/powerpoint/2010/main" val="3249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7454"/>
            <a:ext cx="4536504" cy="6715646"/>
          </a:xfrm>
          <a:prstGeom prst="rect">
            <a:avLst/>
          </a:prstGeom>
        </p:spPr>
      </p:pic>
    </p:spTree>
    <p:extLst>
      <p:ext uri="{BB962C8B-B14F-4D97-AF65-F5344CB8AC3E}">
        <p14:creationId xmlns:p14="http://schemas.microsoft.com/office/powerpoint/2010/main" val="345159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1268760"/>
            <a:ext cx="8424936" cy="3024336"/>
          </a:xfrm>
        </p:spPr>
        <p:txBody>
          <a:bodyPr>
            <a:normAutofit/>
          </a:bodyPr>
          <a:lstStyle/>
          <a:p>
            <a:pPr marL="0" indent="0">
              <a:buNone/>
            </a:pPr>
            <a:r>
              <a:rPr lang="en-US" b="1" dirty="0"/>
              <a:t>1. </a:t>
            </a:r>
            <a:r>
              <a:rPr lang="en-US" dirty="0" smtClean="0"/>
              <a:t>Application: </a:t>
            </a:r>
            <a:r>
              <a:rPr lang="en-US" dirty="0"/>
              <a:t>a word </a:t>
            </a:r>
            <a:r>
              <a:rPr lang="en-US" dirty="0" smtClean="0"/>
              <a:t>is </a:t>
            </a:r>
            <a:r>
              <a:rPr lang="en-US" dirty="0"/>
              <a:t>chosen by the user from a readymade </a:t>
            </a:r>
            <a:r>
              <a:rPr lang="en-US" dirty="0" smtClean="0"/>
              <a:t>list.</a:t>
            </a:r>
            <a:endParaRPr lang="he-I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2448272" cy="29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27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ניהולי">
  <a:themeElements>
    <a:clrScheme name="ניהולי">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ניהולי">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ניהול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10365</TotalTime>
  <Words>1701</Words>
  <Application>Microsoft Office PowerPoint</Application>
  <PresentationFormat>‫הצגה על המסך (4:3)</PresentationFormat>
  <Paragraphs>202</Paragraphs>
  <Slides>58</Slides>
  <Notes>16</Notes>
  <HiddenSlides>0</HiddenSlides>
  <MMClips>1</MMClips>
  <ScaleCrop>false</ScaleCrop>
  <HeadingPairs>
    <vt:vector size="4" baseType="variant">
      <vt:variant>
        <vt:lpstr>ערכת נושא</vt:lpstr>
      </vt:variant>
      <vt:variant>
        <vt:i4>1</vt:i4>
      </vt:variant>
      <vt:variant>
        <vt:lpstr>כותרות שקופיות</vt:lpstr>
      </vt:variant>
      <vt:variant>
        <vt:i4>58</vt:i4>
      </vt:variant>
    </vt:vector>
  </HeadingPairs>
  <TitlesOfParts>
    <vt:vector size="59" baseType="lpstr">
      <vt:lpstr>ניהולי</vt:lpstr>
      <vt:lpstr>Discriminative Phoneme Alignment for Pronunciation Feedback</vt:lpstr>
      <vt:lpstr>מצגת של PowerPoint</vt:lpstr>
      <vt:lpstr>Goal:  System that provides pronunciation feedback</vt:lpstr>
      <vt:lpstr>Overview</vt:lpstr>
      <vt:lpstr>phoneme alignment (“forced alignment") algorithms   </vt:lpstr>
      <vt:lpstr>מצגת של PowerPoint</vt:lpstr>
      <vt:lpstr>The System’s Flow</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The Project’s Process</vt:lpstr>
      <vt:lpstr>1.Technical Setup</vt:lpstr>
      <vt:lpstr>מצגת של PowerPoint</vt:lpstr>
      <vt:lpstr>2. Background Learning of the Algorithm</vt:lpstr>
      <vt:lpstr>מצגת של PowerPoint</vt:lpstr>
      <vt:lpstr>מצגת של PowerPoint</vt:lpstr>
      <vt:lpstr>3. Adapting the Code to Our Needs</vt:lpstr>
      <vt:lpstr>4.Creating Data for Experiments</vt:lpstr>
      <vt:lpstr>מצגת של PowerPoint</vt:lpstr>
      <vt:lpstr>מצגת של PowerPoint</vt:lpstr>
      <vt:lpstr>Experiments</vt:lpstr>
      <vt:lpstr>מצגת של PowerPoint</vt:lpstr>
      <vt:lpstr>1. Understanding the algorithm behavior</vt:lpstr>
      <vt:lpstr>מצגת של PowerPoint</vt:lpstr>
      <vt:lpstr>מצגת של PowerPoint</vt:lpstr>
      <vt:lpstr>מצגת של PowerPoint</vt:lpstr>
      <vt:lpstr>2. Normalization Approach</vt:lpstr>
      <vt:lpstr>מצגת של PowerPoint</vt:lpstr>
      <vt:lpstr>מצגת של PowerPoint</vt:lpstr>
      <vt:lpstr>מצגת של PowerPoint</vt:lpstr>
      <vt:lpstr>3. Types of Speech Input</vt:lpstr>
      <vt:lpstr>מצגת של PowerPoint</vt:lpstr>
      <vt:lpstr>מצגת של PowerPoint</vt:lpstr>
      <vt:lpstr>4. Types of Final Scores Output</vt:lpstr>
      <vt:lpstr>מצגת של PowerPoint</vt:lpstr>
      <vt:lpstr>מצגת של PowerPoint</vt:lpstr>
      <vt:lpstr>מצגת של PowerPoint</vt:lpstr>
      <vt:lpstr>מצגת של PowerPoint</vt:lpstr>
      <vt:lpstr>Main Struggles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Future Thoughts</vt:lpstr>
      <vt:lpstr>מצגת של PowerPoint</vt:lpstr>
      <vt:lpstr>מצגת של PowerPoint</vt:lpstr>
      <vt:lpstr>מצגת של PowerPoint</vt:lpstr>
      <vt:lpstr>מצגת של PowerPoint</vt:lpstr>
      <vt:lpstr>מצגת של PowerPoint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scoring of pronunciation quality</dc:title>
  <dc:creator>nzeira</dc:creator>
  <cp:lastModifiedBy>Install</cp:lastModifiedBy>
  <cp:revision>307</cp:revision>
  <dcterms:created xsi:type="dcterms:W3CDTF">2016-03-08T21:22:28Z</dcterms:created>
  <dcterms:modified xsi:type="dcterms:W3CDTF">2016-09-27T21:16:32Z</dcterms:modified>
</cp:coreProperties>
</file>