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4" r:id="rId1"/>
  </p:sldMasterIdLst>
  <p:notesMasterIdLst>
    <p:notesMasterId r:id="rId56"/>
  </p:notesMasterIdLst>
  <p:sldIdLst>
    <p:sldId id="256" r:id="rId2"/>
    <p:sldId id="258" r:id="rId3"/>
    <p:sldId id="263" r:id="rId4"/>
    <p:sldId id="329" r:id="rId5"/>
    <p:sldId id="328" r:id="rId6"/>
    <p:sldId id="318" r:id="rId7"/>
    <p:sldId id="330" r:id="rId8"/>
    <p:sldId id="319" r:id="rId9"/>
    <p:sldId id="320" r:id="rId10"/>
    <p:sldId id="321" r:id="rId11"/>
    <p:sldId id="322" r:id="rId12"/>
    <p:sldId id="323" r:id="rId13"/>
    <p:sldId id="324" r:id="rId14"/>
    <p:sldId id="325" r:id="rId15"/>
    <p:sldId id="331" r:id="rId16"/>
    <p:sldId id="327" r:id="rId17"/>
    <p:sldId id="357" r:id="rId18"/>
    <p:sldId id="326" r:id="rId19"/>
    <p:sldId id="358" r:id="rId20"/>
    <p:sldId id="332" r:id="rId21"/>
    <p:sldId id="333" r:id="rId22"/>
    <p:sldId id="334" r:id="rId23"/>
    <p:sldId id="359" r:id="rId24"/>
    <p:sldId id="360" r:id="rId25"/>
    <p:sldId id="335" r:id="rId26"/>
    <p:sldId id="262" r:id="rId27"/>
    <p:sldId id="336" r:id="rId28"/>
    <p:sldId id="361" r:id="rId29"/>
    <p:sldId id="337" r:id="rId30"/>
    <p:sldId id="362" r:id="rId31"/>
    <p:sldId id="338" r:id="rId32"/>
    <p:sldId id="363" r:id="rId33"/>
    <p:sldId id="339" r:id="rId34"/>
    <p:sldId id="340" r:id="rId35"/>
    <p:sldId id="341" r:id="rId36"/>
    <p:sldId id="342" r:id="rId37"/>
    <p:sldId id="365" r:id="rId38"/>
    <p:sldId id="343" r:id="rId39"/>
    <p:sldId id="344" r:id="rId40"/>
    <p:sldId id="345" r:id="rId41"/>
    <p:sldId id="346" r:id="rId42"/>
    <p:sldId id="347" r:id="rId43"/>
    <p:sldId id="350" r:id="rId44"/>
    <p:sldId id="366" r:id="rId45"/>
    <p:sldId id="352" r:id="rId46"/>
    <p:sldId id="367" r:id="rId47"/>
    <p:sldId id="353" r:id="rId48"/>
    <p:sldId id="354" r:id="rId49"/>
    <p:sldId id="355" r:id="rId50"/>
    <p:sldId id="356" r:id="rId51"/>
    <p:sldId id="348" r:id="rId52"/>
    <p:sldId id="349" r:id="rId53"/>
    <p:sldId id="351" r:id="rId54"/>
    <p:sldId id="364" r:id="rId5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0206F3D-50C9-408A-9383-59C18307E094}">
          <p14:sldIdLst>
            <p14:sldId id="256"/>
            <p14:sldId id="258"/>
            <p14:sldId id="263"/>
            <p14:sldId id="329"/>
            <p14:sldId id="328"/>
            <p14:sldId id="318"/>
            <p14:sldId id="330"/>
            <p14:sldId id="319"/>
            <p14:sldId id="320"/>
            <p14:sldId id="321"/>
            <p14:sldId id="322"/>
            <p14:sldId id="323"/>
            <p14:sldId id="324"/>
            <p14:sldId id="325"/>
            <p14:sldId id="331"/>
            <p14:sldId id="327"/>
            <p14:sldId id="357"/>
            <p14:sldId id="326"/>
            <p14:sldId id="358"/>
            <p14:sldId id="332"/>
            <p14:sldId id="333"/>
            <p14:sldId id="334"/>
            <p14:sldId id="359"/>
            <p14:sldId id="360"/>
            <p14:sldId id="335"/>
            <p14:sldId id="262"/>
            <p14:sldId id="336"/>
            <p14:sldId id="361"/>
            <p14:sldId id="337"/>
            <p14:sldId id="362"/>
            <p14:sldId id="338"/>
            <p14:sldId id="363"/>
            <p14:sldId id="339"/>
            <p14:sldId id="340"/>
            <p14:sldId id="341"/>
            <p14:sldId id="342"/>
            <p14:sldId id="365"/>
            <p14:sldId id="343"/>
            <p14:sldId id="344"/>
            <p14:sldId id="345"/>
            <p14:sldId id="346"/>
            <p14:sldId id="347"/>
            <p14:sldId id="350"/>
            <p14:sldId id="366"/>
            <p14:sldId id="352"/>
            <p14:sldId id="367"/>
            <p14:sldId id="353"/>
            <p14:sldId id="354"/>
            <p14:sldId id="355"/>
            <p14:sldId id="356"/>
            <p14:sldId id="348"/>
            <p14:sldId id="349"/>
            <p14:sldId id="351"/>
            <p14:sldId id="36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66CC"/>
    <a:srgbClr val="008000"/>
    <a:srgbClr val="FFCC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16" autoAdjust="0"/>
    <p:restoredTop sz="88766" autoAdjust="0"/>
  </p:normalViewPr>
  <p:slideViewPr>
    <p:cSldViewPr>
      <p:cViewPr>
        <p:scale>
          <a:sx n="65" d="100"/>
          <a:sy n="65" d="100"/>
        </p:scale>
        <p:origin x="-1518" y="-102"/>
      </p:cViewPr>
      <p:guideLst>
        <p:guide orient="horz" pos="2160"/>
        <p:guide pos="2880"/>
      </p:guideLst>
    </p:cSldViewPr>
  </p:slideViewPr>
  <p:outlineViewPr>
    <p:cViewPr>
      <p:scale>
        <a:sx n="33" d="100"/>
        <a:sy n="33" d="100"/>
      </p:scale>
      <p:origin x="0" y="9330"/>
    </p:cViewPr>
  </p:outlineViewPr>
  <p:notesTextViewPr>
    <p:cViewPr>
      <p:scale>
        <a:sx n="100" d="100"/>
        <a:sy n="100" d="100"/>
      </p:scale>
      <p:origin x="0" y="0"/>
    </p:cViewPr>
  </p:notesTextViewPr>
  <p:sorterViewPr>
    <p:cViewPr>
      <p:scale>
        <a:sx n="100" d="100"/>
        <a:sy n="100" d="100"/>
      </p:scale>
      <p:origin x="0" y="3738"/>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0D1295-367D-4FBA-9FDA-06C8AD1357C4}" type="datetimeFigureOut">
              <a:rPr lang="en-US" smtClean="0"/>
              <a:t>26-Sep-16</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C60C6-78D4-44EA-A25F-CC976DF0857A}" type="slidenum">
              <a:rPr lang="en-US" smtClean="0"/>
              <a:t>‹#›</a:t>
            </a:fld>
            <a:endParaRPr lang="en-US"/>
          </a:p>
        </p:txBody>
      </p:sp>
    </p:spTree>
    <p:extLst>
      <p:ext uri="{BB962C8B-B14F-4D97-AF65-F5344CB8AC3E}">
        <p14:creationId xmlns:p14="http://schemas.microsoft.com/office/powerpoint/2010/main" val="249439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a:t>
            </a:fld>
            <a:endParaRPr lang="en-US"/>
          </a:p>
        </p:txBody>
      </p:sp>
    </p:spTree>
    <p:extLst>
      <p:ext uri="{BB962C8B-B14F-4D97-AF65-F5344CB8AC3E}">
        <p14:creationId xmlns:p14="http://schemas.microsoft.com/office/powerpoint/2010/main" val="4259198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Given data containing many speech utterances and their phonetic content, we performed various</a:t>
            </a:r>
          </a:p>
          <a:p>
            <a:r>
              <a:rPr lang="en-US" sz="1200" b="0" i="0" u="none" strike="noStrike" kern="1200" baseline="0" dirty="0" smtClean="0">
                <a:solidFill>
                  <a:schemeClr val="tx1"/>
                </a:solidFill>
                <a:latin typeface="+mn-lt"/>
                <a:ea typeface="+mn-ea"/>
                <a:cs typeface="+mn-cs"/>
              </a:rPr>
              <a:t>manipulations such as switching between syllables/phonemes in the same sentence, or or cutting out</a:t>
            </a:r>
          </a:p>
          <a:p>
            <a:r>
              <a:rPr lang="en-US" sz="1200" b="0" i="0" u="none" strike="noStrike" kern="1200" baseline="0" dirty="0" smtClean="0">
                <a:solidFill>
                  <a:schemeClr val="tx1"/>
                </a:solidFill>
                <a:latin typeface="+mn-lt"/>
                <a:ea typeface="+mn-ea"/>
                <a:cs typeface="+mn-cs"/>
              </a:rPr>
              <a:t>single words with their corresponding phonemes, in order to achieve utterances in various pronunciation</a:t>
            </a:r>
          </a:p>
          <a:p>
            <a:r>
              <a:rPr lang="en-US" sz="1200" b="0" i="0" u="none" strike="noStrike" kern="1200" baseline="0" dirty="0" smtClean="0">
                <a:solidFill>
                  <a:schemeClr val="tx1"/>
                </a:solidFill>
                <a:latin typeface="+mn-lt"/>
                <a:ea typeface="+mn-ea"/>
                <a:cs typeface="+mn-cs"/>
              </a:rPr>
              <a:t>levels.</a:t>
            </a:r>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22</a:t>
            </a:fld>
            <a:endParaRPr lang="en-US"/>
          </a:p>
        </p:txBody>
      </p:sp>
    </p:spTree>
    <p:extLst>
      <p:ext uri="{BB962C8B-B14F-4D97-AF65-F5344CB8AC3E}">
        <p14:creationId xmlns:p14="http://schemas.microsoft.com/office/powerpoint/2010/main" val="295931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en-US" baseline="0"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26</a:t>
            </a:fld>
            <a:endParaRPr lang="en-US"/>
          </a:p>
        </p:txBody>
      </p:sp>
    </p:spTree>
    <p:extLst>
      <p:ext uri="{BB962C8B-B14F-4D97-AF65-F5344CB8AC3E}">
        <p14:creationId xmlns:p14="http://schemas.microsoft.com/office/powerpoint/2010/main" val="35475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data we created we carried out experiments to figure out the behavior of the algorithm scores.</a:t>
            </a:r>
          </a:p>
          <a:p>
            <a:r>
              <a:rPr lang="en-US" sz="1200" b="0" i="0" u="none" strike="noStrike" kern="1200" baseline="0" dirty="0" smtClean="0">
                <a:solidFill>
                  <a:schemeClr val="tx1"/>
                </a:solidFill>
                <a:latin typeface="+mn-lt"/>
                <a:ea typeface="+mn-ea"/>
                <a:cs typeface="+mn-cs"/>
              </a:rPr>
              <a:t>We mainly examined whether it indeed gives good scores for correctly pronounced words\sentences, and bad scores for those which were badly pronounced.</a:t>
            </a:r>
          </a:p>
          <a:p>
            <a:r>
              <a:rPr lang="en-US" sz="1200" b="1" i="0" u="sng" strike="noStrike" kern="1200" baseline="0" dirty="0" smtClean="0">
                <a:solidFill>
                  <a:schemeClr val="tx1"/>
                </a:solidFill>
                <a:latin typeface="+mn-lt"/>
                <a:ea typeface="+mn-ea"/>
                <a:cs typeface="+mn-cs"/>
              </a:rPr>
              <a:t>Results</a:t>
            </a:r>
          </a:p>
          <a:p>
            <a:r>
              <a:rPr lang="en-US" sz="1200" b="0" i="0" u="none" strike="noStrike" kern="1200" baseline="0" dirty="0" smtClean="0">
                <a:solidFill>
                  <a:schemeClr val="tx1"/>
                </a:solidFill>
                <a:latin typeface="+mn-lt"/>
                <a:ea typeface="+mn-ea"/>
                <a:cs typeface="+mn-cs"/>
              </a:rPr>
              <a:t>The results informed us with two issues: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scores were not always uniform, and an objective look on a standalone score can't determine whether it's good or bad.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 Sometimes a higher score is given to a different phoneme, say `a', other than to the one which was supposed to be said, say `b', although the user's speech does sound good and similar to `b', and seemingly has no reason to be interpreted as `a'.</a:t>
            </a:r>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27</a:t>
            </a:fld>
            <a:endParaRPr lang="en-US"/>
          </a:p>
        </p:txBody>
      </p:sp>
    </p:spTree>
    <p:extLst>
      <p:ext uri="{BB962C8B-B14F-4D97-AF65-F5344CB8AC3E}">
        <p14:creationId xmlns:p14="http://schemas.microsoft.com/office/powerpoint/2010/main" val="156713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1" i="0" u="sng" strike="noStrike" kern="1200" baseline="0" dirty="0" smtClean="0">
                <a:solidFill>
                  <a:schemeClr val="tx1"/>
                </a:solidFill>
                <a:latin typeface="+mn-lt"/>
                <a:ea typeface="+mn-ea"/>
                <a:cs typeface="+mn-cs"/>
              </a:rPr>
              <a:t>Conclusions and Hypotheses</a:t>
            </a:r>
          </a:p>
          <a:p>
            <a:r>
              <a:rPr lang="en-US" sz="1200" b="0" i="0" u="none" strike="noStrike" kern="1200" baseline="0" dirty="0" smtClean="0">
                <a:solidFill>
                  <a:schemeClr val="tx1"/>
                </a:solidFill>
                <a:latin typeface="+mn-lt"/>
                <a:ea typeface="+mn-ea"/>
                <a:cs typeface="+mn-cs"/>
              </a:rPr>
              <a:t>These issues raised questions on whether the algorithm is influenced by other speech features such as: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Duration of the utterance.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 whole sentence or a single word.</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Silent frames at the beginning/ending of an utterance { do they increase or decrease the quality of the phoneme recognition and hence the final scores, and do cutting them out improves the algorithm performance.</a:t>
            </a:r>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29</a:t>
            </a:fld>
            <a:endParaRPr lang="en-US"/>
          </a:p>
        </p:txBody>
      </p:sp>
    </p:spTree>
    <p:extLst>
      <p:ext uri="{BB962C8B-B14F-4D97-AF65-F5344CB8AC3E}">
        <p14:creationId xmlns:p14="http://schemas.microsoft.com/office/powerpoint/2010/main" val="2425287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have researched for different ways to normalize the the scores, in order to make them more robust to the speech differences mentioned above, and mainly to transfer them into a restricted scale which we could use to determine a threshold for classifying the pronunciation quality. E.g. For a scale between</a:t>
            </a:r>
          </a:p>
          <a:p>
            <a:r>
              <a:rPr lang="en-US" sz="1200" b="0" i="0" u="none" strike="noStrike" kern="1200" baseline="0" dirty="0" smtClean="0">
                <a:solidFill>
                  <a:schemeClr val="tx1"/>
                </a:solidFill>
                <a:latin typeface="+mn-lt"/>
                <a:ea typeface="+mn-ea"/>
                <a:cs typeface="+mn-cs"/>
              </a:rPr>
              <a:t>1 - 5 the score is higher as the quality gets better.</a:t>
            </a:r>
          </a:p>
          <a:p>
            <a:r>
              <a:rPr lang="en-US" sz="1200" b="0" i="0" u="none" strike="noStrike" kern="1200" baseline="0" dirty="0" smtClean="0">
                <a:solidFill>
                  <a:schemeClr val="tx1"/>
                </a:solidFill>
                <a:latin typeface="+mn-lt"/>
                <a:ea typeface="+mn-ea"/>
                <a:cs typeface="+mn-cs"/>
              </a:rPr>
              <a:t>We have learned the following paper:</a:t>
            </a:r>
          </a:p>
          <a:p>
            <a:r>
              <a:rPr lang="en-US" sz="1200" b="0" i="0" u="none" strike="noStrike" kern="1200" baseline="0" dirty="0" smtClean="0">
                <a:solidFill>
                  <a:schemeClr val="tx1"/>
                </a:solidFill>
                <a:latin typeface="+mn-lt"/>
                <a:ea typeface="+mn-ea"/>
                <a:cs typeface="+mn-cs"/>
              </a:rPr>
              <a:t>- Automatic scoring of pronunciation quality { By Leonardo Neumeyer, Horacio Franco, Vas-</a:t>
            </a:r>
            <a:r>
              <a:rPr lang="en-US" sz="1200" b="0" i="0" u="none" strike="noStrike" kern="1200" baseline="0" dirty="0" err="1" smtClean="0">
                <a:solidFill>
                  <a:schemeClr val="tx1"/>
                </a:solidFill>
                <a:latin typeface="+mn-lt"/>
                <a:ea typeface="+mn-ea"/>
                <a:cs typeface="+mn-cs"/>
              </a:rPr>
              <a:t>silios</a:t>
            </a:r>
            <a:r>
              <a:rPr lang="en-US" sz="1200" b="0" i="0" u="none" strike="noStrike" kern="1200" baseline="0" dirty="0" smtClean="0">
                <a:solidFill>
                  <a:schemeClr val="tx1"/>
                </a:solidFill>
                <a:latin typeface="+mn-lt"/>
                <a:ea typeface="+mn-ea"/>
                <a:cs typeface="+mn-cs"/>
              </a:rPr>
              <a:t> Digalakis and Mitchel Weintraub</a:t>
            </a:r>
          </a:p>
          <a:p>
            <a:r>
              <a:rPr lang="en-US" sz="1200" b="0" i="0" u="none" strike="noStrike" kern="1200" baseline="0" dirty="0" smtClean="0">
                <a:solidFill>
                  <a:schemeClr val="tx1"/>
                </a:solidFill>
                <a:latin typeface="+mn-lt"/>
                <a:ea typeface="+mn-ea"/>
                <a:cs typeface="+mn-cs"/>
              </a:rPr>
              <a:t>which suggests different methods to normalize the score of an utterance into a scale of 0-1.</a:t>
            </a:r>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31</a:t>
            </a:fld>
            <a:endParaRPr lang="en-US"/>
          </a:p>
        </p:txBody>
      </p:sp>
    </p:spTree>
    <p:extLst>
      <p:ext uri="{BB962C8B-B14F-4D97-AF65-F5344CB8AC3E}">
        <p14:creationId xmlns:p14="http://schemas.microsoft.com/office/powerpoint/2010/main" val="41468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a:t>
            </a:fld>
            <a:endParaRPr lang="en-US"/>
          </a:p>
        </p:txBody>
      </p:sp>
    </p:spTree>
    <p:extLst>
      <p:ext uri="{BB962C8B-B14F-4D97-AF65-F5344CB8AC3E}">
        <p14:creationId xmlns:p14="http://schemas.microsoft.com/office/powerpoint/2010/main" val="270242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smtClean="0"/>
              <a:t>הנושא הראשון-</a:t>
            </a:r>
            <a:r>
              <a:rPr lang="he-IL" baseline="0" dirty="0" smtClean="0"/>
              <a:t> הפרדיגמה הסטנדרטית לניקוד הגייה. הולכת ככה:</a:t>
            </a:r>
          </a:p>
          <a:p>
            <a:pPr algn="r" rtl="1"/>
            <a:r>
              <a:rPr lang="he-IL" dirty="0" smtClean="0"/>
              <a:t>מקבלים</a:t>
            </a:r>
            <a:r>
              <a:rPr lang="he-IL" baseline="0" dirty="0" smtClean="0"/>
              <a:t> דיבור מהתלמיד, משווים אותו להגייה של דובר שפת אם, וחוזים את הציון שמומחה אנושים היה נותן.</a:t>
            </a:r>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3</a:t>
            </a:fld>
            <a:endParaRPr lang="en-US"/>
          </a:p>
        </p:txBody>
      </p:sp>
    </p:spTree>
    <p:extLst>
      <p:ext uri="{BB962C8B-B14F-4D97-AF65-F5344CB8AC3E}">
        <p14:creationId xmlns:p14="http://schemas.microsoft.com/office/powerpoint/2010/main" val="304779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Phoneme alignment (“forced alignment") algorithms. </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Given a speech utterance along with its phonetic content, phoneme alignment algorithms </a:t>
            </a:r>
            <a:r>
              <a:rPr lang="en-US" dirty="0" smtClean="0"/>
              <a:t>outputs alignment of the speech into the given known phonemes of the spoken word, giving each phoneme a start time, thus dividing the speech into time blocks of frames for each phoneme.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phoneme aligner also outputs a confidence for each of the phonemes and a global confidence in its prediction.</a:t>
            </a:r>
          </a:p>
          <a:p>
            <a:pPr marL="171450" indent="-171450">
              <a:buFont typeface="Arial" panose="020B0604020202020204" pitchFamily="34" charset="0"/>
              <a:buChar char="•"/>
            </a:pPr>
            <a:r>
              <a:rPr lang="en-US" dirty="0" smtClean="0"/>
              <a:t>Current pronunciation feedback systems</a:t>
            </a:r>
            <a:r>
              <a:rPr lang="en-US" baseline="0" dirty="0" smtClean="0"/>
              <a:t> use such algorithms which are based on HMM – Hidden Markov Model.</a:t>
            </a:r>
            <a:endParaRPr lang="en-US" dirty="0" smtClean="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5</a:t>
            </a:fld>
            <a:endParaRPr lang="en-US"/>
          </a:p>
        </p:txBody>
      </p:sp>
    </p:spTree>
    <p:extLst>
      <p:ext uri="{BB962C8B-B14F-4D97-AF65-F5344CB8AC3E}">
        <p14:creationId xmlns:p14="http://schemas.microsoft.com/office/powerpoint/2010/main" val="300827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smtClean="0"/>
              <a:t>In out project we explored this algorithm in order to maximize the measure of performance used to evaluate alignments, </a:t>
            </a:r>
            <a:r>
              <a:rPr lang="en-US" sz="1200" b="0" i="0" u="none" strike="noStrike" kern="1200" baseline="0" dirty="0" smtClean="0">
                <a:solidFill>
                  <a:schemeClr val="tx1"/>
                </a:solidFill>
                <a:latin typeface="+mn-lt"/>
                <a:ea typeface="+mn-ea"/>
                <a:cs typeface="+mn-cs"/>
              </a:rPr>
              <a:t>rather than to just maximize</a:t>
            </a:r>
          </a:p>
          <a:p>
            <a:r>
              <a:rPr lang="en-US" sz="1200" b="0" i="0" u="none" strike="noStrike" kern="1200" baseline="0" dirty="0" smtClean="0">
                <a:solidFill>
                  <a:schemeClr val="tx1"/>
                </a:solidFill>
                <a:latin typeface="+mn-lt"/>
                <a:ea typeface="+mn-ea"/>
                <a:cs typeface="+mn-cs"/>
              </a:rPr>
              <a:t>probabilities, as traditionally done in HMM-based algorithms, </a:t>
            </a:r>
            <a:r>
              <a:rPr lang="en-US" dirty="0" smtClean="0"/>
              <a:t>and change it to output scores for each spoken phoneme.</a:t>
            </a:r>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6</a:t>
            </a:fld>
            <a:endParaRPr lang="en-US"/>
          </a:p>
        </p:txBody>
      </p:sp>
    </p:spTree>
    <p:extLst>
      <p:ext uri="{BB962C8B-B14F-4D97-AF65-F5344CB8AC3E}">
        <p14:creationId xmlns:p14="http://schemas.microsoft.com/office/powerpoint/2010/main" val="2063148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16</a:t>
            </a:fld>
            <a:endParaRPr lang="en-US"/>
          </a:p>
        </p:txBody>
      </p:sp>
    </p:spTree>
    <p:extLst>
      <p:ext uri="{BB962C8B-B14F-4D97-AF65-F5344CB8AC3E}">
        <p14:creationId xmlns:p14="http://schemas.microsoft.com/office/powerpoint/2010/main" val="349596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dirty="0" smtClean="0"/>
              <a:t> As mentioned, as a side effect, the algorithm uses scores for each time block which represent the quality of the desired phoneme recognition and directly implies the quality of the user’s pronunciation of this phoneme. </a:t>
            </a:r>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18</a:t>
            </a:fld>
            <a:endParaRPr lang="en-US"/>
          </a:p>
        </p:txBody>
      </p:sp>
    </p:spTree>
    <p:extLst>
      <p:ext uri="{BB962C8B-B14F-4D97-AF65-F5344CB8AC3E}">
        <p14:creationId xmlns:p14="http://schemas.microsoft.com/office/powerpoint/2010/main" val="214801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problem was that the nature of the scores mentioned above was not very clear. They were distributed in non restricted range, they didn’t behave uniformly for different kinds of speeches (such as whole sentences VS single words, American English native speakers VS Hebrew native speakers, etc.), and were not reliable enough to use them as is to make the desired final prediction of the user’s pronunciation quality. </a:t>
            </a:r>
            <a:endParaRPr lang="he-IL" dirty="0" smtClean="0"/>
          </a:p>
          <a:p>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20</a:t>
            </a:fld>
            <a:endParaRPr lang="en-US"/>
          </a:p>
        </p:txBody>
      </p:sp>
    </p:spTree>
    <p:extLst>
      <p:ext uri="{BB962C8B-B14F-4D97-AF65-F5344CB8AC3E}">
        <p14:creationId xmlns:p14="http://schemas.microsoft.com/office/powerpoint/2010/main" val="680887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Changing the current code implementing the algorithm, so we could get the scores for every possible phoneme, and not only for the word's phonemes received in the input. Doing this allowed us to examine</a:t>
            </a:r>
          </a:p>
          <a:p>
            <a:r>
              <a:rPr lang="en-US" sz="1200" b="0" i="0" u="none" strike="noStrike" kern="1200" baseline="0" dirty="0" smtClean="0">
                <a:solidFill>
                  <a:schemeClr val="tx1"/>
                </a:solidFill>
                <a:latin typeface="+mn-lt"/>
                <a:ea typeface="+mn-ea"/>
                <a:cs typeface="+mn-cs"/>
              </a:rPr>
              <a:t>the quality of the scores, and their behavior according to different inputs.</a:t>
            </a:r>
            <a:endParaRPr lang="en-US" dirty="0"/>
          </a:p>
        </p:txBody>
      </p:sp>
      <p:sp>
        <p:nvSpPr>
          <p:cNvPr id="4" name="מציין מיקום של מספר שקופית 3"/>
          <p:cNvSpPr>
            <a:spLocks noGrp="1"/>
          </p:cNvSpPr>
          <p:nvPr>
            <p:ph type="sldNum" sz="quarter" idx="10"/>
          </p:nvPr>
        </p:nvSpPr>
        <p:spPr/>
        <p:txBody>
          <a:bodyPr/>
          <a:lstStyle/>
          <a:p>
            <a:fld id="{887C60C6-78D4-44EA-A25F-CC976DF0857A}" type="slidenum">
              <a:rPr lang="en-US" smtClean="0"/>
              <a:t>21</a:t>
            </a:fld>
            <a:endParaRPr lang="en-US"/>
          </a:p>
        </p:txBody>
      </p:sp>
    </p:spTree>
    <p:extLst>
      <p:ext uri="{BB962C8B-B14F-4D97-AF65-F5344CB8AC3E}">
        <p14:creationId xmlns:p14="http://schemas.microsoft.com/office/powerpoint/2010/main" val="276177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8" name="Slide Number Placeholder 7"/>
          <p:cNvSpPr>
            <a:spLocks noGrp="1"/>
          </p:cNvSpPr>
          <p:nvPr>
            <p:ph type="sldNum" sz="quarter" idx="11"/>
          </p:nvPr>
        </p:nvSpPr>
        <p:spPr/>
        <p:txBody>
          <a:bodyPr/>
          <a:lstStyle/>
          <a:p>
            <a:fld id="{DAF22AC9-109E-4E4D-92F9-530E51D9A3A2}" type="slidenum">
              <a:rPr lang="he-IL" smtClean="0"/>
              <a:t>‹#›</a:t>
            </a:fld>
            <a:endParaRPr lang="he-IL"/>
          </a:p>
        </p:txBody>
      </p:sp>
      <p:sp>
        <p:nvSpPr>
          <p:cNvPr id="9" name="Footer Placeholder 8"/>
          <p:cNvSpPr>
            <a:spLocks noGrp="1"/>
          </p:cNvSpPr>
          <p:nvPr>
            <p:ph type="ftr" sz="quarter" idx="12"/>
          </p:nvPr>
        </p:nvSpPr>
        <p:spPr/>
        <p:txBody>
          <a:bodyPr/>
          <a:lstStyle/>
          <a:p>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Date Placeholder 3"/>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4" name="Date Placeholder 3"/>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AF22AC9-109E-4E4D-92F9-530E51D9A3A2}" type="slidenum">
              <a:rPr lang="he-IL" smtClean="0"/>
              <a:t>‹#›</a:t>
            </a:fld>
            <a:endParaRPr lang="he-I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5" name="Date Placeholder 4"/>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
        <p:nvSpPr>
          <p:cNvPr id="9" name="Content Placeholder 8"/>
          <p:cNvSpPr>
            <a:spLocks noGrp="1"/>
          </p:cNvSpPr>
          <p:nvPr>
            <p:ph sz="quarter" idx="13"/>
          </p:nvPr>
        </p:nvSpPr>
        <p:spPr>
          <a:xfrm>
            <a:off x="365760" y="1600200"/>
            <a:ext cx="4041648" cy="4526280"/>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7" name="Date Placeholder 6"/>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AF22AC9-109E-4E4D-92F9-530E51D9A3A2}" type="slidenum">
              <a:rPr lang="he-IL" smtClean="0"/>
              <a:t>‹#›</a:t>
            </a:fld>
            <a:endParaRPr lang="he-IL"/>
          </a:p>
        </p:txBody>
      </p:sp>
      <p:sp>
        <p:nvSpPr>
          <p:cNvPr id="11" name="Content Placeholder 10"/>
          <p:cNvSpPr>
            <a:spLocks noGrp="1"/>
          </p:cNvSpPr>
          <p:nvPr>
            <p:ph sz="quarter" idx="13"/>
          </p:nvPr>
        </p:nvSpPr>
        <p:spPr>
          <a:xfrm>
            <a:off x="457200" y="2212848"/>
            <a:ext cx="4041648" cy="391363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he-IL" smtClean="0"/>
              <a:t>לחץ כדי לערוך סגנון כותרת של תבנית בסיס</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E7438E1-117D-44FB-AC24-B79D899BA877}" type="datetimeFigureOut">
              <a:rPr lang="he-IL" smtClean="0"/>
              <a:t>כ"ג/אלול/תשע"ו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E7438E1-117D-44FB-AC24-B79D899BA877}" type="datetimeFigureOut">
              <a:rPr lang="he-IL" smtClean="0"/>
              <a:t>כ"ג/אלול/תשע"ו</a:t>
            </a:fld>
            <a:endParaRPr lang="he-I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he-I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AF22AC9-109E-4E4D-92F9-530E51D9A3A2}" type="slidenum">
              <a:rPr lang="he-IL" smtClean="0"/>
              <a:t>‹#›</a:t>
            </a:fld>
            <a:endParaRPr lang="he-I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5yJ_HrZImWQ"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581909" y="1268760"/>
            <a:ext cx="8349810" cy="2016224"/>
          </a:xfrm>
        </p:spPr>
        <p:txBody>
          <a:bodyPr>
            <a:normAutofit fontScale="90000"/>
          </a:bodyPr>
          <a:lstStyle/>
          <a:p>
            <a:r>
              <a:rPr lang="en-US" sz="5400" dirty="0"/>
              <a:t>Discriminative Phoneme Alignment for Pronunciation Feedback</a:t>
            </a:r>
          </a:p>
        </p:txBody>
      </p:sp>
      <p:sp>
        <p:nvSpPr>
          <p:cNvPr id="4" name="TextBox 3"/>
          <p:cNvSpPr txBox="1"/>
          <p:nvPr/>
        </p:nvSpPr>
        <p:spPr>
          <a:xfrm>
            <a:off x="2339752" y="3573016"/>
            <a:ext cx="4680520" cy="1569660"/>
          </a:xfrm>
          <a:prstGeom prst="rect">
            <a:avLst/>
          </a:prstGeom>
          <a:noFill/>
        </p:spPr>
        <p:txBody>
          <a:bodyPr wrap="square" rtlCol="1">
            <a:spAutoFit/>
          </a:bodyPr>
          <a:lstStyle/>
          <a:p>
            <a:pPr algn="ctr" rtl="0"/>
            <a:r>
              <a:rPr lang="en-US" sz="2400" dirty="0" err="1"/>
              <a:t>Einav</a:t>
            </a:r>
            <a:r>
              <a:rPr lang="en-US" sz="2400" dirty="0"/>
              <a:t> </a:t>
            </a:r>
            <a:r>
              <a:rPr lang="en-US" sz="2400" dirty="0" err="1"/>
              <a:t>Saad</a:t>
            </a:r>
            <a:endParaRPr lang="en-US" sz="2400" dirty="0"/>
          </a:p>
          <a:p>
            <a:pPr algn="ctr" rtl="0"/>
            <a:r>
              <a:rPr lang="en-US" sz="2400" dirty="0"/>
              <a:t>Hadas Cohen</a:t>
            </a:r>
          </a:p>
          <a:p>
            <a:pPr algn="ctr" rtl="0"/>
            <a:r>
              <a:rPr lang="en-US" sz="2400" dirty="0" err="1"/>
              <a:t>Nitzan</a:t>
            </a:r>
            <a:r>
              <a:rPr lang="en-US" sz="2400" dirty="0"/>
              <a:t> </a:t>
            </a:r>
            <a:r>
              <a:rPr lang="en-US" sz="2400" dirty="0" err="1"/>
              <a:t>Zeira</a:t>
            </a:r>
            <a:endParaRPr lang="en-US" sz="2400" dirty="0"/>
          </a:p>
          <a:p>
            <a:pPr algn="ctr" rtl="0"/>
            <a:endParaRPr lang="en-US" sz="2400" dirty="0"/>
          </a:p>
        </p:txBody>
      </p:sp>
    </p:spTree>
    <p:extLst>
      <p:ext uri="{BB962C8B-B14F-4D97-AF65-F5344CB8AC3E}">
        <p14:creationId xmlns:p14="http://schemas.microsoft.com/office/powerpoint/2010/main" val="8847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5001434"/>
            <a:ext cx="8229600" cy="1124729"/>
          </a:xfrm>
        </p:spPr>
        <p:txBody>
          <a:bodyPr>
            <a:normAutofit lnSpcReduction="10000"/>
          </a:bodyPr>
          <a:lstStyle/>
          <a:p>
            <a:pPr marL="0" indent="0">
              <a:buNone/>
            </a:pPr>
            <a:r>
              <a:rPr lang="en-US" b="1" dirty="0" smtClean="0"/>
              <a:t>2.</a:t>
            </a:r>
            <a:r>
              <a:rPr lang="en-US" dirty="0" smtClean="0"/>
              <a:t> The </a:t>
            </a:r>
            <a:r>
              <a:rPr lang="en-US" dirty="0"/>
              <a:t>user's voice is recorded and along with its canonical phonetic content it </a:t>
            </a:r>
            <a:r>
              <a:rPr lang="en-US" dirty="0" smtClean="0"/>
              <a:t>is served </a:t>
            </a:r>
            <a:r>
              <a:rPr lang="en-US" dirty="0"/>
              <a:t>as an </a:t>
            </a:r>
            <a:r>
              <a:rPr lang="en-US" dirty="0" smtClean="0"/>
              <a:t>input to </a:t>
            </a:r>
            <a:r>
              <a:rPr lang="en-US" dirty="0"/>
              <a:t>a phoneme alignment algorithm on the server side.</a:t>
            </a:r>
            <a:endParaRPr lang="he-I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6813155" cy="378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01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1253411"/>
            <a:ext cx="8413742" cy="1959565"/>
          </a:xfrm>
        </p:spPr>
        <p:txBody>
          <a:bodyPr/>
          <a:lstStyle/>
          <a:p>
            <a:pPr marL="0" indent="0">
              <a:buNone/>
            </a:pPr>
            <a:r>
              <a:rPr lang="en-US" b="1" dirty="0"/>
              <a:t>3.</a:t>
            </a:r>
            <a:r>
              <a:rPr lang="en-US" dirty="0"/>
              <a:t> The algorithm uses a phoneme classier module to provide scores for each phoneme at each </a:t>
            </a:r>
            <a:r>
              <a:rPr lang="en-US" dirty="0" smtClean="0"/>
              <a:t>time frame </a:t>
            </a:r>
            <a:r>
              <a:rPr lang="en-US" dirty="0"/>
              <a:t>of 10 milliseconds.</a:t>
            </a:r>
            <a:endParaRPr lang="he-IL"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710" y="2924944"/>
            <a:ext cx="5597824" cy="302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32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3933056"/>
            <a:ext cx="8229600" cy="2016223"/>
          </a:xfrm>
        </p:spPr>
        <p:txBody>
          <a:bodyPr/>
          <a:lstStyle/>
          <a:p>
            <a:pPr marL="0" indent="0">
              <a:buNone/>
            </a:pPr>
            <a:r>
              <a:rPr lang="en-US" b="1" dirty="0" smtClean="0"/>
              <a:t>4. </a:t>
            </a:r>
            <a:r>
              <a:rPr lang="en-US" dirty="0" smtClean="0"/>
              <a:t>It finds </a:t>
            </a:r>
            <a:r>
              <a:rPr lang="en-US" dirty="0"/>
              <a:t>the most probable start time (frame) of each phoneme by calculating the </a:t>
            </a:r>
            <a:r>
              <a:rPr lang="en-US" dirty="0" smtClean="0"/>
              <a:t>“path</a:t>
            </a:r>
            <a:r>
              <a:rPr lang="en-US" dirty="0"/>
              <a:t>", </a:t>
            </a:r>
            <a:r>
              <a:rPr lang="en-US" dirty="0" smtClean="0"/>
              <a:t>the partition </a:t>
            </a:r>
            <a:r>
              <a:rPr lang="en-US" dirty="0"/>
              <a:t>of the speech into blocks of frames, which maximizes the total sum of scores.</a:t>
            </a:r>
            <a:endParaRPr lang="he-IL"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400" y="620688"/>
            <a:ext cx="5597824" cy="302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47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95536" y="548680"/>
            <a:ext cx="8352928" cy="4824536"/>
          </a:xfrm>
        </p:spPr>
        <p:txBody>
          <a:bodyPr>
            <a:normAutofit/>
          </a:bodyPr>
          <a:lstStyle/>
          <a:p>
            <a:pPr marL="0" indent="0">
              <a:buNone/>
            </a:pPr>
            <a:r>
              <a:rPr lang="en-US" sz="2600" b="1" dirty="0"/>
              <a:t>5. </a:t>
            </a:r>
            <a:r>
              <a:rPr lang="en-US" sz="2600" dirty="0"/>
              <a:t>For each frame the algorithm compares between the score given to the desired phoneme, </a:t>
            </a:r>
            <a:r>
              <a:rPr lang="en-US" sz="2600" dirty="0" smtClean="0"/>
              <a:t>which was </a:t>
            </a:r>
            <a:r>
              <a:rPr lang="en-US" sz="2600" dirty="0"/>
              <a:t>given as </a:t>
            </a:r>
            <a:r>
              <a:rPr lang="en-US" sz="2600" dirty="0" smtClean="0"/>
              <a:t>input, </a:t>
            </a:r>
            <a:r>
              <a:rPr lang="en-US" sz="2600" dirty="0"/>
              <a:t>and the maximum </a:t>
            </a:r>
            <a:r>
              <a:rPr lang="en-US" sz="2600" dirty="0" smtClean="0"/>
              <a:t>score given </a:t>
            </a:r>
            <a:r>
              <a:rPr lang="en-US" sz="2600" dirty="0"/>
              <a:t>among all the phonemes, which represents the phoneme the user most likely said. </a:t>
            </a:r>
            <a:r>
              <a:rPr lang="en-US" sz="2600" dirty="0" smtClean="0"/>
              <a:t/>
            </a:r>
            <a:br>
              <a:rPr lang="en-US" sz="2600" dirty="0" smtClean="0"/>
            </a:br>
            <a:r>
              <a:rPr lang="en-US" sz="2600" dirty="0" smtClean="0"/>
              <a:t/>
            </a:r>
            <a:br>
              <a:rPr lang="en-US" sz="2600" dirty="0" smtClean="0"/>
            </a:br>
            <a:r>
              <a:rPr lang="en-US" sz="2600" dirty="0" smtClean="0"/>
              <a:t>The final </a:t>
            </a:r>
            <a:r>
              <a:rPr lang="en-US" sz="2600" dirty="0"/>
              <a:t>scores for each phoneme is the ratio between these two </a:t>
            </a:r>
            <a:r>
              <a:rPr lang="en-US" sz="2600" dirty="0" smtClean="0"/>
              <a:t>scores.</a:t>
            </a:r>
            <a:br>
              <a:rPr lang="en-US" sz="2600" dirty="0" smtClean="0"/>
            </a:br>
            <a:r>
              <a:rPr lang="en-US" sz="2600" dirty="0" smtClean="0"/>
              <a:t>It ranges </a:t>
            </a:r>
            <a:r>
              <a:rPr lang="en-US" sz="2600" dirty="0"/>
              <a:t>from 0 to 1 </a:t>
            </a:r>
            <a:r>
              <a:rPr lang="en-US" sz="2600" dirty="0" smtClean="0"/>
              <a:t>and defines </a:t>
            </a:r>
            <a:r>
              <a:rPr lang="en-US" sz="2600" dirty="0"/>
              <a:t>the distance between the user's and the desired pronunciation.</a:t>
            </a:r>
            <a:endParaRPr lang="he-IL" sz="2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564966"/>
            <a:ext cx="3365576" cy="182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58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764704"/>
            <a:ext cx="8229600" cy="4525963"/>
          </a:xfrm>
        </p:spPr>
        <p:txBody>
          <a:bodyPr/>
          <a:lstStyle/>
          <a:p>
            <a:pPr marL="0" indent="0">
              <a:buNone/>
            </a:pPr>
            <a:r>
              <a:rPr lang="en-US" b="1" dirty="0"/>
              <a:t>6. </a:t>
            </a:r>
            <a:r>
              <a:rPr lang="en-US" dirty="0"/>
              <a:t>The server then sends these </a:t>
            </a:r>
            <a:r>
              <a:rPr lang="en-US" dirty="0" smtClean="0"/>
              <a:t>final </a:t>
            </a:r>
            <a:r>
              <a:rPr lang="en-US" dirty="0"/>
              <a:t>scores to the client application, and it presents the </a:t>
            </a:r>
            <a:r>
              <a:rPr lang="en-US" dirty="0" smtClean="0"/>
              <a:t>mispronounced </a:t>
            </a:r>
            <a:r>
              <a:rPr lang="en-US" dirty="0"/>
              <a:t>phonemes (those with lower scores) visually.</a:t>
            </a:r>
            <a:endParaRPr lang="he-I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083847"/>
            <a:ext cx="3168352" cy="4540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99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The Project’s Process</a:t>
            </a:r>
            <a:endParaRPr lang="en-US" dirty="0"/>
          </a:p>
        </p:txBody>
      </p:sp>
    </p:spTree>
    <p:extLst>
      <p:ext uri="{BB962C8B-B14F-4D97-AF65-F5344CB8AC3E}">
        <p14:creationId xmlns:p14="http://schemas.microsoft.com/office/powerpoint/2010/main" val="318387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628800"/>
            <a:ext cx="8229600" cy="4497363"/>
          </a:xfrm>
        </p:spPr>
        <p:txBody>
          <a:bodyPr>
            <a:normAutofit/>
          </a:bodyPr>
          <a:lstStyle/>
          <a:p>
            <a:r>
              <a:rPr lang="en-US" dirty="0"/>
              <a:t>Moving the original code and modules from the current </a:t>
            </a:r>
            <a:r>
              <a:rPr lang="en-US" dirty="0" smtClean="0"/>
              <a:t> Mac </a:t>
            </a:r>
            <a:r>
              <a:rPr lang="en-US" dirty="0"/>
              <a:t>Darwin </a:t>
            </a:r>
            <a:r>
              <a:rPr lang="en-US" dirty="0" smtClean="0"/>
              <a:t>operating system </a:t>
            </a:r>
            <a:r>
              <a:rPr lang="en-US" dirty="0"/>
              <a:t>into our Linux Ubuntu operating system</a:t>
            </a:r>
            <a:r>
              <a:rPr lang="en-US" dirty="0" smtClean="0"/>
              <a:t>, </a:t>
            </a:r>
            <a:r>
              <a:rPr lang="en-US" dirty="0"/>
              <a:t>where we would carry out the research and code </a:t>
            </a:r>
            <a:r>
              <a:rPr lang="en-US" dirty="0" smtClean="0"/>
              <a:t>changes.</a:t>
            </a:r>
            <a:br>
              <a:rPr lang="en-US" dirty="0" smtClean="0"/>
            </a:br>
            <a:endParaRPr lang="en-US" dirty="0" smtClean="0"/>
          </a:p>
        </p:txBody>
      </p:sp>
      <p:sp>
        <p:nvSpPr>
          <p:cNvPr id="4" name="כותרת 1"/>
          <p:cNvSpPr>
            <a:spLocks noGrp="1"/>
          </p:cNvSpPr>
          <p:nvPr>
            <p:ph type="title"/>
          </p:nvPr>
        </p:nvSpPr>
        <p:spPr>
          <a:xfrm>
            <a:off x="457200" y="0"/>
            <a:ext cx="8229600" cy="1600200"/>
          </a:xfrm>
        </p:spPr>
        <p:txBody>
          <a:bodyPr/>
          <a:lstStyle/>
          <a:p>
            <a:r>
              <a:rPr lang="en-US" sz="4400" dirty="0" smtClean="0"/>
              <a:t>1.Technical </a:t>
            </a:r>
            <a:r>
              <a:rPr lang="en-US" sz="4400" dirty="0"/>
              <a:t>Setup</a:t>
            </a:r>
            <a:endParaRPr lang="he-IL" sz="4400" dirty="0"/>
          </a:p>
        </p:txBody>
      </p:sp>
      <p:pic>
        <p:nvPicPr>
          <p:cNvPr id="1026" name="Picture 2" descr="http://ih0.redbubble.net/image.190602874.6579/pd,220x200,macbook_air_13-pad,220x200,ffffff.u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12976"/>
            <a:ext cx="2095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ore0.staticworld.net/images/article/2012/11/dell_xps_ubuntu-100015170-lar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419865"/>
            <a:ext cx="3404541" cy="1972286"/>
          </a:xfrm>
          <a:prstGeom prst="rect">
            <a:avLst/>
          </a:prstGeom>
          <a:noFill/>
          <a:extLst>
            <a:ext uri="{909E8E84-426E-40DD-AFC4-6F175D3DCCD1}">
              <a14:hiddenFill xmlns:a14="http://schemas.microsoft.com/office/drawing/2010/main">
                <a:solidFill>
                  <a:srgbClr val="FFFFFF"/>
                </a:solidFill>
              </a14:hiddenFill>
            </a:ext>
          </a:extLst>
        </p:spPr>
      </p:pic>
      <p:sp>
        <p:nvSpPr>
          <p:cNvPr id="2" name="חץ ימינה 1"/>
          <p:cNvSpPr/>
          <p:nvPr/>
        </p:nvSpPr>
        <p:spPr>
          <a:xfrm rot="1219719">
            <a:off x="3582104" y="4330273"/>
            <a:ext cx="1440160" cy="536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04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Handling technical problems, which required inquiry about the differences between the operating systems, appropriate recompilation of the modules and binaries, and OS-depended changes in the code.</a:t>
            </a:r>
          </a:p>
          <a:p>
            <a:endParaRPr lang="en-US" dirty="0"/>
          </a:p>
        </p:txBody>
      </p:sp>
      <p:sp>
        <p:nvSpPr>
          <p:cNvPr id="4" name="AutoShape 2" descr="http://cdn-3.famouslogos.us/images/linux-logo.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descr="C:\Users\Install\Documents\לימודים\פרוייקט\להגשה\MacOS_original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140968"/>
            <a:ext cx="280987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cdn-3.famouslogos.us/images/linux-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360168"/>
            <a:ext cx="2736304" cy="2010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7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2.</a:t>
            </a:r>
            <a:r>
              <a:rPr lang="en-US" sz="4400" dirty="0"/>
              <a:t> Background Learning of the Algorithm</a:t>
            </a:r>
            <a:endParaRPr lang="he-IL" sz="4400" dirty="0"/>
          </a:p>
        </p:txBody>
      </p:sp>
      <p:sp>
        <p:nvSpPr>
          <p:cNvPr id="3" name="מציין מיקום תוכן 2"/>
          <p:cNvSpPr>
            <a:spLocks noGrp="1"/>
          </p:cNvSpPr>
          <p:nvPr>
            <p:ph idx="1"/>
          </p:nvPr>
        </p:nvSpPr>
        <p:spPr>
          <a:xfrm>
            <a:off x="467544" y="1860848"/>
            <a:ext cx="8229600" cy="4997152"/>
          </a:xfrm>
        </p:spPr>
        <p:txBody>
          <a:bodyPr>
            <a:normAutofit/>
          </a:bodyPr>
          <a:lstStyle/>
          <a:p>
            <a:r>
              <a:rPr lang="en-US" dirty="0" smtClean="0"/>
              <a:t>Learning the paper:</a:t>
            </a:r>
            <a:br>
              <a:rPr lang="en-US" dirty="0" smtClean="0"/>
            </a:br>
            <a:r>
              <a:rPr lang="en-US" b="1" dirty="0" smtClean="0"/>
              <a:t>A </a:t>
            </a:r>
            <a:r>
              <a:rPr lang="en-US" b="1" dirty="0"/>
              <a:t>Large Margin Algorithm for Speech-to-Phoneme and Music-to-Score Alignment </a:t>
            </a:r>
            <a:r>
              <a:rPr lang="en-US" dirty="0"/>
              <a:t> </a:t>
            </a:r>
            <a:br>
              <a:rPr lang="en-US" dirty="0"/>
            </a:br>
            <a:r>
              <a:rPr lang="en-US" i="1" dirty="0"/>
              <a:t>By Joseph Keshet, Shai Shalev-Shwartz, Yoram Singer and Dan </a:t>
            </a:r>
            <a:r>
              <a:rPr lang="en-US" i="1" dirty="0" err="1" smtClean="0"/>
              <a:t>Chazan</a:t>
            </a:r>
            <a:endParaRPr lang="en-US" i="1" dirty="0"/>
          </a:p>
        </p:txBody>
      </p:sp>
      <p:pic>
        <p:nvPicPr>
          <p:cNvPr id="3074" name="Picture 2" descr="https://oupeltglobal.files.wordpress.com/2013/04/journalspicture.jpg?w=320&amp;h=3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573016"/>
            <a:ext cx="30480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9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As mentioned, </a:t>
            </a:r>
            <a:r>
              <a:rPr lang="en-US" dirty="0" smtClean="0"/>
              <a:t>when computing the start time of each phoneme, the </a:t>
            </a:r>
            <a:r>
              <a:rPr lang="en-US" dirty="0"/>
              <a:t>algorithm uses scores for each time block which represent the quality of the desired phoneme recognition.</a:t>
            </a:r>
          </a:p>
          <a:p>
            <a:endParaRPr lang="en-US" dirty="0"/>
          </a:p>
        </p:txBody>
      </p:sp>
      <p:grpSp>
        <p:nvGrpSpPr>
          <p:cNvPr id="2" name="קבוצה 1"/>
          <p:cNvGrpSpPr/>
          <p:nvPr/>
        </p:nvGrpSpPr>
        <p:grpSpPr>
          <a:xfrm>
            <a:off x="1403648" y="3212976"/>
            <a:ext cx="6829377" cy="3010809"/>
            <a:chOff x="1403648" y="3212976"/>
            <a:chExt cx="6829377" cy="3010809"/>
          </a:xfrm>
        </p:grpSpPr>
        <p:grpSp>
          <p:nvGrpSpPr>
            <p:cNvPr id="4" name="קבוצה 3"/>
            <p:cNvGrpSpPr/>
            <p:nvPr/>
          </p:nvGrpSpPr>
          <p:grpSpPr>
            <a:xfrm>
              <a:off x="1403648" y="3212976"/>
              <a:ext cx="6829377" cy="2494723"/>
              <a:chOff x="1508883" y="2020965"/>
              <a:chExt cx="6179318" cy="2981247"/>
            </a:xfrm>
          </p:grpSpPr>
          <p:grpSp>
            <p:nvGrpSpPr>
              <p:cNvPr id="5" name="קבוצה 4"/>
              <p:cNvGrpSpPr/>
              <p:nvPr/>
            </p:nvGrpSpPr>
            <p:grpSpPr>
              <a:xfrm>
                <a:off x="1508883" y="2020965"/>
                <a:ext cx="6179318" cy="2981247"/>
                <a:chOff x="1657276" y="1649193"/>
                <a:chExt cx="6053905" cy="2517426"/>
              </a:xfrm>
            </p:grpSpPr>
            <p:grpSp>
              <p:nvGrpSpPr>
                <p:cNvPr id="7" name="Group 4"/>
                <p:cNvGrpSpPr>
                  <a:grpSpLocks/>
                </p:cNvGrpSpPr>
                <p:nvPr/>
              </p:nvGrpSpPr>
              <p:grpSpPr bwMode="auto">
                <a:xfrm>
                  <a:off x="1657276" y="1649193"/>
                  <a:ext cx="6053905" cy="1951036"/>
                  <a:chOff x="3107" y="1071"/>
                  <a:chExt cx="2456" cy="1588"/>
                </a:xfrm>
              </p:grpSpPr>
              <p:pic>
                <p:nvPicPr>
                  <p:cNvPr id="16" name="תמונה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 y="1071"/>
                    <a:ext cx="2365"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6"/>
                  <p:cNvGrpSpPr>
                    <a:grpSpLocks/>
                  </p:cNvGrpSpPr>
                  <p:nvPr/>
                </p:nvGrpSpPr>
                <p:grpSpPr bwMode="auto">
                  <a:xfrm>
                    <a:off x="3107" y="1978"/>
                    <a:ext cx="2400" cy="681"/>
                    <a:chOff x="3107" y="1978"/>
                    <a:chExt cx="2400" cy="681"/>
                  </a:xfrm>
                </p:grpSpPr>
                <p:pic>
                  <p:nvPicPr>
                    <p:cNvPr id="23" name="תמונה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תמונה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תמונה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תמונה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1"/>
                  <p:cNvGrpSpPr>
                    <a:grpSpLocks/>
                  </p:cNvGrpSpPr>
                  <p:nvPr/>
                </p:nvGrpSpPr>
                <p:grpSpPr bwMode="auto">
                  <a:xfrm>
                    <a:off x="3424" y="1616"/>
                    <a:ext cx="1815" cy="499"/>
                    <a:chOff x="3424" y="1616"/>
                    <a:chExt cx="1815" cy="499"/>
                  </a:xfrm>
                </p:grpSpPr>
                <p:sp>
                  <p:nvSpPr>
                    <p:cNvPr id="19" name="Line 12"/>
                    <p:cNvSpPr>
                      <a:spLocks noChangeShapeType="1"/>
                    </p:cNvSpPr>
                    <p:nvPr/>
                  </p:nvSpPr>
                  <p:spPr bwMode="auto">
                    <a:xfrm>
                      <a:off x="3424"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Line 13"/>
                    <p:cNvSpPr>
                      <a:spLocks noChangeShapeType="1"/>
                    </p:cNvSpPr>
                    <p:nvPr/>
                  </p:nvSpPr>
                  <p:spPr bwMode="auto">
                    <a:xfrm>
                      <a:off x="396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Line 14"/>
                    <p:cNvSpPr>
                      <a:spLocks noChangeShapeType="1"/>
                    </p:cNvSpPr>
                    <p:nvPr/>
                  </p:nvSpPr>
                  <p:spPr bwMode="auto">
                    <a:xfrm>
                      <a:off x="4558"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2" name="Line 15"/>
                    <p:cNvSpPr>
                      <a:spLocks noChangeShapeType="1"/>
                    </p:cNvSpPr>
                    <p:nvPr/>
                  </p:nvSpPr>
                  <p:spPr bwMode="auto">
                    <a:xfrm>
                      <a:off x="523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grpSp>
            <p:sp>
              <p:nvSpPr>
                <p:cNvPr id="9"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6"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27" name="סרט למעלה 26"/>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0.9</a:t>
              </a:r>
              <a:endParaRPr lang="en-US" dirty="0"/>
            </a:p>
          </p:txBody>
        </p:sp>
        <p:sp>
          <p:nvSpPr>
            <p:cNvPr id="28" name="סרט למעלה 27"/>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0.7</a:t>
              </a:r>
              <a:endParaRPr lang="en-US" dirty="0"/>
            </a:p>
          </p:txBody>
        </p:sp>
        <p:sp>
          <p:nvSpPr>
            <p:cNvPr id="29" name="סרט למעלה 28"/>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0.6</a:t>
              </a:r>
              <a:endParaRPr lang="en-US" dirty="0"/>
            </a:p>
          </p:txBody>
        </p:sp>
        <p:sp>
          <p:nvSpPr>
            <p:cNvPr id="30" name="סרט למעלה 29"/>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0.8</a:t>
              </a:r>
              <a:endParaRPr lang="en-US" dirty="0"/>
            </a:p>
          </p:txBody>
        </p:sp>
      </p:grpSp>
    </p:spTree>
    <p:extLst>
      <p:ext uri="{BB962C8B-B14F-4D97-AF65-F5344CB8AC3E}">
        <p14:creationId xmlns:p14="http://schemas.microsoft.com/office/powerpoint/2010/main" val="36709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5yJ_HrZImWQ"/>
          <p:cNvPicPr>
            <a:picLocks noRot="1" noChangeAspect="1"/>
          </p:cNvPicPr>
          <p:nvPr>
            <a:videoFile r:link="rId1"/>
          </p:nvPr>
        </p:nvPicPr>
        <p:blipFill>
          <a:blip r:embed="rId4"/>
          <a:stretch>
            <a:fillRect/>
          </a:stretch>
        </p:blipFill>
        <p:spPr>
          <a:xfrm>
            <a:off x="395536" y="980728"/>
            <a:ext cx="8352928" cy="4698522"/>
          </a:xfrm>
          <a:prstGeom prst="rect">
            <a:avLst/>
          </a:prstGeom>
        </p:spPr>
      </p:pic>
    </p:spTree>
    <p:extLst>
      <p:ext uri="{BB962C8B-B14F-4D97-AF65-F5344CB8AC3E}">
        <p14:creationId xmlns:p14="http://schemas.microsoft.com/office/powerpoint/2010/main" val="42399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The problem: the nature of the scores mentioned above was not very </a:t>
            </a:r>
            <a:r>
              <a:rPr lang="en-US" dirty="0" smtClean="0"/>
              <a:t>clear: </a:t>
            </a:r>
          </a:p>
          <a:p>
            <a:pPr lvl="1"/>
            <a:r>
              <a:rPr lang="en-US" sz="2400" dirty="0" smtClean="0"/>
              <a:t>Were </a:t>
            </a:r>
            <a:r>
              <a:rPr lang="en-US" sz="2400" dirty="0"/>
              <a:t>distributed in non restricted </a:t>
            </a:r>
            <a:r>
              <a:rPr lang="en-US" sz="2400" dirty="0" smtClean="0"/>
              <a:t>range.</a:t>
            </a:r>
          </a:p>
          <a:p>
            <a:pPr lvl="1"/>
            <a:r>
              <a:rPr lang="en-US" sz="2400" dirty="0"/>
              <a:t>D</a:t>
            </a:r>
            <a:r>
              <a:rPr lang="en-US" sz="2400" dirty="0" smtClean="0"/>
              <a:t>idn’t </a:t>
            </a:r>
            <a:r>
              <a:rPr lang="en-US" sz="2400" dirty="0"/>
              <a:t>behave uniformly for different kinds </a:t>
            </a:r>
            <a:r>
              <a:rPr lang="en-US" sz="2400" dirty="0" smtClean="0"/>
              <a:t>of speeches (sentence vs</a:t>
            </a:r>
            <a:r>
              <a:rPr lang="en-US" sz="3600" dirty="0" smtClean="0"/>
              <a:t>.</a:t>
            </a:r>
            <a:r>
              <a:rPr lang="en-US" sz="2400" dirty="0"/>
              <a:t> </a:t>
            </a:r>
            <a:r>
              <a:rPr lang="en-US" sz="2400" dirty="0" smtClean="0"/>
              <a:t>word, different speaker’s native language…)</a:t>
            </a:r>
            <a:endParaRPr lang="en-US" dirty="0" smtClean="0"/>
          </a:p>
          <a:p>
            <a:pPr lvl="1"/>
            <a:r>
              <a:rPr lang="en-US" sz="2400" dirty="0" smtClean="0"/>
              <a:t>Were </a:t>
            </a:r>
            <a:r>
              <a:rPr lang="en-US" sz="2400" dirty="0"/>
              <a:t>not reliable enough to use them as is to make the desired final prediction of the user’s pronunciation quality. </a:t>
            </a:r>
            <a:endParaRPr lang="he-IL" sz="2400" dirty="0"/>
          </a:p>
          <a:p>
            <a:pPr lvl="1"/>
            <a:endParaRPr lang="he-IL" dirty="0"/>
          </a:p>
          <a:p>
            <a:endParaRPr lang="en-US" dirty="0"/>
          </a:p>
        </p:txBody>
      </p:sp>
      <p:sp>
        <p:nvSpPr>
          <p:cNvPr id="4" name="סרט למעלה 3"/>
          <p:cNvSpPr/>
          <p:nvPr/>
        </p:nvSpPr>
        <p:spPr>
          <a:xfrm rot="20923257">
            <a:off x="5831011" y="5883823"/>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356</a:t>
            </a:r>
          </a:p>
        </p:txBody>
      </p:sp>
      <p:sp>
        <p:nvSpPr>
          <p:cNvPr id="5" name="סרט למעלה 4"/>
          <p:cNvSpPr/>
          <p:nvPr/>
        </p:nvSpPr>
        <p:spPr>
          <a:xfrm rot="763995">
            <a:off x="6281060" y="53157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175</a:t>
            </a:r>
            <a:endParaRPr lang="en-US" dirty="0"/>
          </a:p>
        </p:txBody>
      </p:sp>
      <p:sp>
        <p:nvSpPr>
          <p:cNvPr id="6" name="סרט למעלה 5"/>
          <p:cNvSpPr/>
          <p:nvPr/>
        </p:nvSpPr>
        <p:spPr>
          <a:xfrm rot="666453">
            <a:off x="7351845" y="60894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US" dirty="0"/>
          </a:p>
        </p:txBody>
      </p:sp>
      <p:sp>
        <p:nvSpPr>
          <p:cNvPr id="7" name="סרט למעלה 6"/>
          <p:cNvSpPr/>
          <p:nvPr/>
        </p:nvSpPr>
        <p:spPr>
          <a:xfrm rot="20738367">
            <a:off x="7634829" y="5308659"/>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430</a:t>
            </a:r>
            <a:endParaRPr lang="en-US" dirty="0"/>
          </a:p>
        </p:txBody>
      </p:sp>
    </p:spTree>
    <p:extLst>
      <p:ext uri="{BB962C8B-B14F-4D97-AF65-F5344CB8AC3E}">
        <p14:creationId xmlns:p14="http://schemas.microsoft.com/office/powerpoint/2010/main" val="259422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3.</a:t>
            </a:r>
            <a:r>
              <a:rPr lang="en-US" sz="4400" dirty="0"/>
              <a:t> Adapting the Code to Our Needs</a:t>
            </a:r>
          </a:p>
        </p:txBody>
      </p:sp>
      <p:sp>
        <p:nvSpPr>
          <p:cNvPr id="3" name="מציין מיקום תוכן 2"/>
          <p:cNvSpPr>
            <a:spLocks noGrp="1"/>
          </p:cNvSpPr>
          <p:nvPr>
            <p:ph idx="1"/>
          </p:nvPr>
        </p:nvSpPr>
        <p:spPr>
          <a:xfrm>
            <a:off x="467544" y="1988841"/>
            <a:ext cx="8229600" cy="3960440"/>
          </a:xfrm>
        </p:spPr>
        <p:txBody>
          <a:bodyPr/>
          <a:lstStyle/>
          <a:p>
            <a:r>
              <a:rPr lang="en-US" dirty="0" smtClean="0"/>
              <a:t>We changed the current code so </a:t>
            </a:r>
            <a:r>
              <a:rPr lang="en-US" dirty="0"/>
              <a:t>we could get the scores for every </a:t>
            </a:r>
            <a:r>
              <a:rPr lang="en-US" dirty="0" smtClean="0"/>
              <a:t>possible phoneme.</a:t>
            </a:r>
          </a:p>
          <a:p>
            <a:r>
              <a:rPr lang="en-US" dirty="0"/>
              <a:t>Doing this allowed us to </a:t>
            </a:r>
            <a:r>
              <a:rPr lang="en-US" dirty="0" smtClean="0"/>
              <a:t>examine the </a:t>
            </a:r>
            <a:r>
              <a:rPr lang="en-US" dirty="0"/>
              <a:t>quality of the scores, and their behavior according to different </a:t>
            </a:r>
            <a:r>
              <a:rPr lang="en-US" dirty="0" smtClean="0"/>
              <a:t>inputs.</a:t>
            </a:r>
            <a:endParaRPr lang="en-US" dirty="0"/>
          </a:p>
          <a:p>
            <a:endParaRPr lang="en-US" dirty="0"/>
          </a:p>
        </p:txBody>
      </p:sp>
      <p:pic>
        <p:nvPicPr>
          <p:cNvPr id="4101" name="Picture 5" descr="C:\Users\Install\Documents\לימודים\פרוייקט\להגשה\code-wallpaper-5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931828"/>
            <a:ext cx="3902075" cy="219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4.Creating </a:t>
            </a:r>
            <a:r>
              <a:rPr lang="en-US" sz="4400" dirty="0"/>
              <a:t>Data for Experiments</a:t>
            </a:r>
          </a:p>
        </p:txBody>
      </p:sp>
      <p:sp>
        <p:nvSpPr>
          <p:cNvPr id="3" name="מציין מיקום תוכן 2"/>
          <p:cNvSpPr>
            <a:spLocks noGrp="1"/>
          </p:cNvSpPr>
          <p:nvPr>
            <p:ph idx="1"/>
          </p:nvPr>
        </p:nvSpPr>
        <p:spPr>
          <a:xfrm>
            <a:off x="467544" y="1916832"/>
            <a:ext cx="8229600" cy="4392487"/>
          </a:xfrm>
        </p:spPr>
        <p:txBody>
          <a:bodyPr>
            <a:normAutofit/>
          </a:bodyPr>
          <a:lstStyle/>
          <a:p>
            <a:r>
              <a:rPr lang="en-US" dirty="0"/>
              <a:t>Given </a:t>
            </a:r>
            <a:r>
              <a:rPr lang="en-US" dirty="0" smtClean="0"/>
              <a:t>TIMIT dataset of speech </a:t>
            </a:r>
            <a:r>
              <a:rPr lang="en-US" dirty="0"/>
              <a:t>utterances and their phonetic content, we performed </a:t>
            </a:r>
            <a:r>
              <a:rPr lang="en-US" dirty="0" smtClean="0"/>
              <a:t>various manipulations on it, such as:</a:t>
            </a:r>
          </a:p>
          <a:p>
            <a:pPr lvl="1"/>
            <a:r>
              <a:rPr lang="en-US" sz="2400" dirty="0" smtClean="0"/>
              <a:t>Switching </a:t>
            </a:r>
            <a:r>
              <a:rPr lang="en-US" sz="2400" dirty="0"/>
              <a:t>between syllables/phonemes in the same </a:t>
            </a:r>
            <a:r>
              <a:rPr lang="en-US" sz="2400" dirty="0" smtClean="0"/>
              <a:t>sentence.</a:t>
            </a:r>
          </a:p>
          <a:p>
            <a:pPr marL="457200" lvl="1" indent="0">
              <a:buNone/>
            </a:pPr>
            <a:endParaRPr lang="en-US" sz="2400" dirty="0"/>
          </a:p>
          <a:p>
            <a:endParaRPr lang="en-US" dirty="0"/>
          </a:p>
        </p:txBody>
      </p:sp>
      <p:sp>
        <p:nvSpPr>
          <p:cNvPr id="4" name="מלבן 3"/>
          <p:cNvSpPr/>
          <p:nvPr/>
        </p:nvSpPr>
        <p:spPr>
          <a:xfrm>
            <a:off x="251520" y="4005064"/>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251520" y="4869160"/>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colore</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d</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edroom</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wall </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w</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ith cra</a:t>
            </a:r>
            <a:r>
              <a:rPr lang="en-US" sz="3200" b="0" cap="none" spc="0" dirty="0" smtClean="0">
                <a:ln w="10160">
                  <a:solidFill>
                    <a:schemeClr val="accent1"/>
                  </a:solidFill>
                  <a:prstDash val="solid"/>
                </a:ln>
                <a:solidFill>
                  <a:srgbClr val="FF0000"/>
                </a:solidFill>
                <a:effectLst>
                  <a:outerShdw blurRad="38100" dist="32000" dir="5400000" algn="tl">
                    <a:srgbClr val="000000">
                      <a:alpha val="30000"/>
                    </a:srgbClr>
                  </a:outerShdw>
                </a:effectLst>
              </a:rPr>
              <a:t>y</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מלבן 5"/>
          <p:cNvSpPr/>
          <p:nvPr/>
        </p:nvSpPr>
        <p:spPr>
          <a:xfrm>
            <a:off x="260170" y="5601979"/>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colored the bedroom wall </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y</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ith</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cra</a:t>
            </a:r>
            <a:r>
              <a:rPr lang="en-US" sz="3200" b="0" cap="none" spc="0" dirty="0" err="1" smtClean="0">
                <a:ln w="10160">
                  <a:solidFill>
                    <a:schemeClr val="accent1"/>
                  </a:solidFill>
                  <a:prstDash val="solid"/>
                </a:ln>
                <a:solidFill>
                  <a:srgbClr val="FF0000"/>
                </a:solidFill>
                <a:effectLst>
                  <a:outerShdw blurRad="38100" dist="32000" dir="5400000" algn="tl">
                    <a:srgbClr val="000000">
                      <a:alpha val="30000"/>
                    </a:srgbClr>
                  </a:outerShdw>
                </a:effectLst>
              </a:rPr>
              <a:t>w</a:t>
            </a:r>
            <a:r>
              <a:rPr lang="en-US" sz="3200" b="0" cap="none" spc="0" dirty="0" err="1" smtClean="0">
                <a:ln w="10160">
                  <a:solidFill>
                    <a:schemeClr val="accent1"/>
                  </a:solidFill>
                  <a:prstDash val="solid"/>
                </a:ln>
                <a:solidFill>
                  <a:srgbClr val="FFFFFF"/>
                </a:solidFill>
                <a:effectLst>
                  <a:outerShdw blurRad="38100" dist="32000" dir="5400000" algn="tl">
                    <a:srgbClr val="000000">
                      <a:alpha val="30000"/>
                    </a:srgbClr>
                  </a:outerShdw>
                </a:effectLst>
              </a:rPr>
              <a:t>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8" name="מחבר חץ ישר 7"/>
          <p:cNvCxnSpPr/>
          <p:nvPr/>
        </p:nvCxnSpPr>
        <p:spPr>
          <a:xfrm>
            <a:off x="3059832" y="4589839"/>
            <a:ext cx="864096" cy="423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p:nvPr/>
        </p:nvCxnSpPr>
        <p:spPr>
          <a:xfrm flipH="1">
            <a:off x="2915816" y="4589839"/>
            <a:ext cx="1008112" cy="423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6588224" y="5373216"/>
            <a:ext cx="136815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flipH="1">
            <a:off x="6588224" y="5373216"/>
            <a:ext cx="136815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92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lvl="1"/>
            <a:r>
              <a:rPr lang="en-US" sz="2400" dirty="0"/>
              <a:t>Cutting out single words with their corresponding phonemes.</a:t>
            </a:r>
          </a:p>
          <a:p>
            <a:endParaRPr lang="en-US" dirty="0"/>
          </a:p>
        </p:txBody>
      </p:sp>
      <p:sp>
        <p:nvSpPr>
          <p:cNvPr id="4" name="מלבן 3"/>
          <p:cNvSpPr/>
          <p:nvPr/>
        </p:nvSpPr>
        <p:spPr>
          <a:xfrm>
            <a:off x="270613" y="314096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755576" y="4252940"/>
            <a:ext cx="1431802"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מלבן 5"/>
          <p:cNvSpPr/>
          <p:nvPr/>
        </p:nvSpPr>
        <p:spPr>
          <a:xfrm>
            <a:off x="5769839" y="3856315"/>
            <a:ext cx="962315"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wall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מלבן 6"/>
          <p:cNvSpPr/>
          <p:nvPr/>
        </p:nvSpPr>
        <p:spPr>
          <a:xfrm>
            <a:off x="7020272" y="4722696"/>
            <a:ext cx="1593128"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מלבן 7"/>
          <p:cNvSpPr/>
          <p:nvPr/>
        </p:nvSpPr>
        <p:spPr>
          <a:xfrm>
            <a:off x="3491880" y="443030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10" name="מחבר חץ ישר 9"/>
          <p:cNvCxnSpPr>
            <a:endCxn id="5" idx="0"/>
          </p:cNvCxnSpPr>
          <p:nvPr/>
        </p:nvCxnSpPr>
        <p:spPr>
          <a:xfrm>
            <a:off x="1115616" y="3725743"/>
            <a:ext cx="355861" cy="527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a:endCxn id="8" idx="0"/>
          </p:cNvCxnSpPr>
          <p:nvPr/>
        </p:nvCxnSpPr>
        <p:spPr>
          <a:xfrm flipH="1">
            <a:off x="4408157" y="3725743"/>
            <a:ext cx="307859" cy="70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6084168" y="3637059"/>
            <a:ext cx="166828" cy="352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a:endCxn id="7" idx="0"/>
          </p:cNvCxnSpPr>
          <p:nvPr/>
        </p:nvCxnSpPr>
        <p:spPr>
          <a:xfrm flipH="1">
            <a:off x="7816836" y="3725743"/>
            <a:ext cx="211548" cy="996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2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lvl="1"/>
            <a:r>
              <a:rPr lang="en-US" sz="2400" dirty="0"/>
              <a:t> Removing / adding silent frames in the beginning/ending of an utterance. </a:t>
            </a:r>
          </a:p>
          <a:p>
            <a:pPr marL="457200" lvl="1" indent="0">
              <a:buNone/>
            </a:pPr>
            <a:endParaRPr lang="en-US" sz="2400" dirty="0" smtClean="0"/>
          </a:p>
          <a:p>
            <a:pPr marL="457200" lvl="1" indent="0">
              <a:buNone/>
            </a:pPr>
            <a:endParaRPr lang="en-US" sz="2400" dirty="0"/>
          </a:p>
          <a:p>
            <a:pPr marL="457200" lvl="1" indent="0" algn="ctr">
              <a:buNone/>
            </a:pPr>
            <a:r>
              <a:rPr lang="en-US" sz="2800" b="1" dirty="0" smtClean="0"/>
              <a:t>All of it, in </a:t>
            </a:r>
            <a:r>
              <a:rPr lang="en-US" sz="2800" b="1" dirty="0"/>
              <a:t>order to achieve utterances in various pronunciation </a:t>
            </a:r>
            <a:r>
              <a:rPr lang="en-US" sz="2800" b="1" dirty="0" smtClean="0"/>
              <a:t>levels to perform effective experiments.</a:t>
            </a:r>
            <a:endParaRPr lang="en-US" sz="2800" b="1" dirty="0"/>
          </a:p>
          <a:p>
            <a:endParaRPr lang="en-US" dirty="0"/>
          </a:p>
        </p:txBody>
      </p:sp>
    </p:spTree>
    <p:extLst>
      <p:ext uri="{BB962C8B-B14F-4D97-AF65-F5344CB8AC3E}">
        <p14:creationId xmlns:p14="http://schemas.microsoft.com/office/powerpoint/2010/main" val="235262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171400"/>
            <a:ext cx="8229600" cy="3933056"/>
          </a:xfrm>
        </p:spPr>
        <p:txBody>
          <a:bodyPr/>
          <a:lstStyle/>
          <a:p>
            <a:r>
              <a:rPr lang="en-US" dirty="0" smtClean="0"/>
              <a:t>Experiments</a:t>
            </a:r>
            <a:endParaRPr lang="en-US" dirty="0"/>
          </a:p>
        </p:txBody>
      </p:sp>
    </p:spTree>
    <p:extLst>
      <p:ext uri="{BB962C8B-B14F-4D97-AF65-F5344CB8AC3E}">
        <p14:creationId xmlns:p14="http://schemas.microsoft.com/office/powerpoint/2010/main" val="26562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Line 15"/>
          <p:cNvSpPr>
            <a:spLocks noChangeShapeType="1"/>
          </p:cNvSpPr>
          <p:nvPr/>
        </p:nvSpPr>
        <p:spPr bwMode="auto">
          <a:xfrm>
            <a:off x="690760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nvGrpSpPr>
          <p:cNvPr id="54" name="קבוצה 53"/>
          <p:cNvGrpSpPr/>
          <p:nvPr/>
        </p:nvGrpSpPr>
        <p:grpSpPr>
          <a:xfrm>
            <a:off x="332887" y="836713"/>
            <a:ext cx="8487586" cy="4475637"/>
            <a:chOff x="332887" y="1518245"/>
            <a:chExt cx="8487586" cy="4154735"/>
          </a:xfrm>
        </p:grpSpPr>
        <p:grpSp>
          <p:nvGrpSpPr>
            <p:cNvPr id="52" name="קבוצה 51"/>
            <p:cNvGrpSpPr/>
            <p:nvPr/>
          </p:nvGrpSpPr>
          <p:grpSpPr>
            <a:xfrm>
              <a:off x="332887" y="1518245"/>
              <a:ext cx="8487586" cy="4154735"/>
              <a:chOff x="505148" y="1224686"/>
              <a:chExt cx="8315325" cy="3508343"/>
            </a:xfrm>
          </p:grpSpPr>
          <p:grpSp>
            <p:nvGrpSpPr>
              <p:cNvPr id="5" name="Group 4"/>
              <p:cNvGrpSpPr>
                <a:grpSpLocks/>
              </p:cNvGrpSpPr>
              <p:nvPr/>
            </p:nvGrpSpPr>
            <p:grpSpPr bwMode="auto">
              <a:xfrm>
                <a:off x="1657276" y="1649193"/>
                <a:ext cx="6053905" cy="1951036"/>
                <a:chOff x="3107" y="1071"/>
                <a:chExt cx="2456" cy="1588"/>
              </a:xfrm>
            </p:grpSpPr>
            <p:pic>
              <p:nvPicPr>
                <p:cNvPr id="6" name="תמונה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071"/>
                  <a:ext cx="2365"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a:grpSpLocks/>
                </p:cNvGrpSpPr>
                <p:nvPr/>
              </p:nvGrpSpPr>
              <p:grpSpPr bwMode="auto">
                <a:xfrm>
                  <a:off x="3107" y="1978"/>
                  <a:ext cx="2400" cy="681"/>
                  <a:chOff x="3107" y="1978"/>
                  <a:chExt cx="2400" cy="681"/>
                </a:xfrm>
              </p:grpSpPr>
              <p:pic>
                <p:nvPicPr>
                  <p:cNvPr id="35" name="תמונה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תמונה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תמונה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תמונה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Group 11"/>
                <p:cNvGrpSpPr>
                  <a:grpSpLocks/>
                </p:cNvGrpSpPr>
                <p:nvPr/>
              </p:nvGrpSpPr>
              <p:grpSpPr bwMode="auto">
                <a:xfrm>
                  <a:off x="3424" y="1616"/>
                  <a:ext cx="1815" cy="499"/>
                  <a:chOff x="3424" y="1616"/>
                  <a:chExt cx="1815" cy="499"/>
                </a:xfrm>
              </p:grpSpPr>
              <p:sp>
                <p:nvSpPr>
                  <p:cNvPr id="31" name="Line 12"/>
                  <p:cNvSpPr>
                    <a:spLocks noChangeShapeType="1"/>
                  </p:cNvSpPr>
                  <p:nvPr/>
                </p:nvSpPr>
                <p:spPr bwMode="auto">
                  <a:xfrm>
                    <a:off x="3424"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2" name="Line 13"/>
                  <p:cNvSpPr>
                    <a:spLocks noChangeShapeType="1"/>
                  </p:cNvSpPr>
                  <p:nvPr/>
                </p:nvSpPr>
                <p:spPr bwMode="auto">
                  <a:xfrm>
                    <a:off x="396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3" name="Line 14"/>
                  <p:cNvSpPr>
                    <a:spLocks noChangeShapeType="1"/>
                  </p:cNvSpPr>
                  <p:nvPr/>
                </p:nvSpPr>
                <p:spPr bwMode="auto">
                  <a:xfrm>
                    <a:off x="4558"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4" name="Line 15"/>
                  <p:cNvSpPr>
                    <a:spLocks noChangeShapeType="1"/>
                  </p:cNvSpPr>
                  <p:nvPr/>
                </p:nvSpPr>
                <p:spPr bwMode="auto">
                  <a:xfrm>
                    <a:off x="5239" y="1616"/>
                    <a:ext cx="0" cy="49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grpSp>
          <p:sp>
            <p:nvSpPr>
              <p:cNvPr id="39" name="TextBox 38"/>
              <p:cNvSpPr txBox="1"/>
              <p:nvPr/>
            </p:nvSpPr>
            <p:spPr>
              <a:xfrm>
                <a:off x="1404970" y="1224686"/>
                <a:ext cx="6407391" cy="441818"/>
              </a:xfrm>
              <a:prstGeom prst="rect">
                <a:avLst/>
              </a:prstGeom>
              <a:noFill/>
            </p:spPr>
            <p:txBody>
              <a:bodyPr wrap="square" rtlCol="0">
                <a:spAutoFit/>
              </a:bodyPr>
              <a:lstStyle/>
              <a:p>
                <a:pPr algn="ctr" rtl="0"/>
                <a:r>
                  <a:rPr lang="en-US" sz="2800" dirty="0" smtClean="0">
                    <a:solidFill>
                      <a:schemeClr val="tx2">
                        <a:lumMod val="75000"/>
                      </a:schemeClr>
                    </a:solidFill>
                  </a:rPr>
                  <a:t>Forced Alignment Algorithm</a:t>
                </a:r>
                <a:endParaRPr lang="en-US" sz="2400" dirty="0">
                  <a:solidFill>
                    <a:schemeClr val="tx2">
                      <a:lumMod val="75000"/>
                    </a:schemeClr>
                  </a:solidFill>
                </a:endParaRPr>
              </a:p>
            </p:txBody>
          </p:sp>
          <p:sp>
            <p:nvSpPr>
              <p:cNvPr id="40"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1"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2"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4" name="TextBox 43"/>
              <p:cNvSpPr txBox="1"/>
              <p:nvPr/>
            </p:nvSpPr>
            <p:spPr>
              <a:xfrm>
                <a:off x="2105358"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0.8</a:t>
                </a:r>
                <a:endParaRPr lang="en-US" sz="2800" dirty="0">
                  <a:solidFill>
                    <a:schemeClr val="tx2">
                      <a:lumMod val="75000"/>
                    </a:schemeClr>
                  </a:solidFill>
                </a:endParaRPr>
              </a:p>
            </p:txBody>
          </p:sp>
          <p:sp>
            <p:nvSpPr>
              <p:cNvPr id="45" name="TextBox 44"/>
              <p:cNvSpPr txBox="1"/>
              <p:nvPr/>
            </p:nvSpPr>
            <p:spPr>
              <a:xfrm>
                <a:off x="3468472"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0.6</a:t>
                </a:r>
                <a:endParaRPr lang="en-US" sz="2800" dirty="0">
                  <a:solidFill>
                    <a:schemeClr val="tx2">
                      <a:lumMod val="75000"/>
                    </a:schemeClr>
                  </a:solidFill>
                </a:endParaRPr>
              </a:p>
            </p:txBody>
          </p:sp>
          <p:sp>
            <p:nvSpPr>
              <p:cNvPr id="46" name="TextBox 45"/>
              <p:cNvSpPr txBox="1"/>
              <p:nvPr/>
            </p:nvSpPr>
            <p:spPr>
              <a:xfrm>
                <a:off x="4905536"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0.7</a:t>
                </a:r>
                <a:endParaRPr lang="en-US" sz="2800" dirty="0">
                  <a:solidFill>
                    <a:schemeClr val="tx2">
                      <a:lumMod val="75000"/>
                    </a:schemeClr>
                  </a:solidFill>
                </a:endParaRPr>
              </a:p>
            </p:txBody>
          </p:sp>
          <p:sp>
            <p:nvSpPr>
              <p:cNvPr id="47" name="TextBox 46"/>
              <p:cNvSpPr txBox="1"/>
              <p:nvPr/>
            </p:nvSpPr>
            <p:spPr>
              <a:xfrm>
                <a:off x="6579233" y="4209809"/>
                <a:ext cx="656752" cy="523220"/>
              </a:xfrm>
              <a:prstGeom prst="rect">
                <a:avLst/>
              </a:prstGeom>
              <a:noFill/>
            </p:spPr>
            <p:txBody>
              <a:bodyPr wrap="square" rtlCol="0">
                <a:spAutoFit/>
              </a:bodyPr>
              <a:lstStyle/>
              <a:p>
                <a:pPr algn="ctr"/>
                <a:r>
                  <a:rPr lang="en-US" sz="2800" dirty="0" smtClean="0">
                    <a:solidFill>
                      <a:schemeClr val="tx2">
                        <a:lumMod val="75000"/>
                      </a:schemeClr>
                    </a:solidFill>
                  </a:rPr>
                  <a:t>0.9</a:t>
                </a:r>
                <a:endParaRPr lang="en-US" sz="2800" dirty="0">
                  <a:solidFill>
                    <a:schemeClr val="tx2">
                      <a:lumMod val="75000"/>
                    </a:schemeClr>
                  </a:solidFill>
                </a:endParaRPr>
              </a:p>
            </p:txBody>
          </p:sp>
          <p:sp>
            <p:nvSpPr>
              <p:cNvPr id="48" name="חץ מעוקל שמאלה 47"/>
              <p:cNvSpPr/>
              <p:nvPr/>
            </p:nvSpPr>
            <p:spPr>
              <a:xfrm flipV="1">
                <a:off x="7812361" y="2991788"/>
                <a:ext cx="1008112" cy="12180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חץ מעוקל שמאלה 48"/>
              <p:cNvSpPr/>
              <p:nvPr/>
            </p:nvSpPr>
            <p:spPr>
              <a:xfrm flipH="1">
                <a:off x="505148" y="3076845"/>
                <a:ext cx="1008112" cy="12065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3"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Tree>
    <p:extLst>
      <p:ext uri="{BB962C8B-B14F-4D97-AF65-F5344CB8AC3E}">
        <p14:creationId xmlns:p14="http://schemas.microsoft.com/office/powerpoint/2010/main" val="347557063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1.</a:t>
            </a:r>
            <a:r>
              <a:rPr lang="en-US" sz="4400" dirty="0"/>
              <a:t> Understanding the algorithm behavior</a:t>
            </a:r>
          </a:p>
        </p:txBody>
      </p:sp>
      <p:sp>
        <p:nvSpPr>
          <p:cNvPr id="3" name="מציין מיקום תוכן 2"/>
          <p:cNvSpPr>
            <a:spLocks noGrp="1"/>
          </p:cNvSpPr>
          <p:nvPr>
            <p:ph idx="1"/>
          </p:nvPr>
        </p:nvSpPr>
        <p:spPr/>
        <p:txBody>
          <a:bodyPr/>
          <a:lstStyle/>
          <a:p>
            <a:pPr marL="0" indent="0">
              <a:buNone/>
            </a:pPr>
            <a:r>
              <a:rPr lang="en-US" dirty="0"/>
              <a:t>With </a:t>
            </a:r>
            <a:r>
              <a:rPr lang="en-US" dirty="0" smtClean="0"/>
              <a:t>this </a:t>
            </a:r>
            <a:r>
              <a:rPr lang="en-US" dirty="0"/>
              <a:t>data we </a:t>
            </a:r>
            <a:r>
              <a:rPr lang="en-US" dirty="0" smtClean="0"/>
              <a:t>tried to </a:t>
            </a:r>
            <a:r>
              <a:rPr lang="en-US" dirty="0"/>
              <a:t>figure out the behavior of the algorithm scores</a:t>
            </a:r>
            <a:r>
              <a:rPr lang="en-US" dirty="0" smtClean="0"/>
              <a:t>.</a:t>
            </a:r>
          </a:p>
          <a:p>
            <a:pPr marL="0" indent="0">
              <a:buNone/>
            </a:pPr>
            <a:endParaRPr lang="en-US" dirty="0"/>
          </a:p>
          <a:p>
            <a:pPr marL="0" indent="0">
              <a:buNone/>
            </a:pPr>
            <a:r>
              <a:rPr lang="en-US" b="1" u="sng" dirty="0" smtClean="0"/>
              <a:t>Results</a:t>
            </a:r>
            <a:endParaRPr lang="en-US" dirty="0" smtClean="0"/>
          </a:p>
          <a:p>
            <a:r>
              <a:rPr lang="en-US" dirty="0"/>
              <a:t>The scores were not always uniform, and an objective look on a standalone score can't </a:t>
            </a:r>
            <a:r>
              <a:rPr lang="en-US" dirty="0" smtClean="0"/>
              <a:t>determine whether </a:t>
            </a:r>
            <a:r>
              <a:rPr lang="en-US" dirty="0"/>
              <a:t>it's good or </a:t>
            </a:r>
            <a:r>
              <a:rPr lang="en-US" dirty="0" smtClean="0"/>
              <a:t>bad</a:t>
            </a:r>
            <a:r>
              <a:rPr lang="en-US" dirty="0" smtClean="0"/>
              <a:t>.</a:t>
            </a:r>
            <a:endParaRPr lang="en-US" dirty="0" smtClean="0"/>
          </a:p>
        </p:txBody>
      </p:sp>
      <p:grpSp>
        <p:nvGrpSpPr>
          <p:cNvPr id="4" name="קבוצה 3"/>
          <p:cNvGrpSpPr/>
          <p:nvPr/>
        </p:nvGrpSpPr>
        <p:grpSpPr>
          <a:xfrm>
            <a:off x="1" y="5299421"/>
            <a:ext cx="4644774" cy="993902"/>
            <a:chOff x="1403648" y="4317277"/>
            <a:chExt cx="6673658" cy="1906508"/>
          </a:xfrm>
        </p:grpSpPr>
        <p:grpSp>
          <p:nvGrpSpPr>
            <p:cNvPr id="5" name="קבוצה 4"/>
            <p:cNvGrpSpPr/>
            <p:nvPr/>
          </p:nvGrpSpPr>
          <p:grpSpPr>
            <a:xfrm>
              <a:off x="1403648" y="4317277"/>
              <a:ext cx="6673658" cy="1390420"/>
              <a:chOff x="1508883" y="3340629"/>
              <a:chExt cx="6038421" cy="1661582"/>
            </a:xfrm>
          </p:grpSpPr>
          <p:grpSp>
            <p:nvGrpSpPr>
              <p:cNvPr id="10" name="קבוצה 9"/>
              <p:cNvGrpSpPr/>
              <p:nvPr/>
            </p:nvGrpSpPr>
            <p:grpSpPr>
              <a:xfrm>
                <a:off x="1508883" y="3340629"/>
                <a:ext cx="6038421" cy="1661582"/>
                <a:chOff x="1657276" y="2763545"/>
                <a:chExt cx="5915868" cy="1403074"/>
              </a:xfrm>
            </p:grpSpPr>
            <p:grpSp>
              <p:nvGrpSpPr>
                <p:cNvPr id="17" name="Group 6"/>
                <p:cNvGrpSpPr>
                  <a:grpSpLocks/>
                </p:cNvGrpSpPr>
                <p:nvPr/>
              </p:nvGrpSpPr>
              <p:grpSpPr bwMode="auto">
                <a:xfrm>
                  <a:off x="1657276" y="2763545"/>
                  <a:ext cx="5915868" cy="836685"/>
                  <a:chOff x="3107" y="1978"/>
                  <a:chExt cx="2400" cy="681"/>
                </a:xfrm>
              </p:grpSpPr>
              <p:pic>
                <p:nvPicPr>
                  <p:cNvPr id="23" name="תמונה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תמונה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תמונה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תמונה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4"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5"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1"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6" name="סרט למעלה 5"/>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486</a:t>
              </a:r>
            </a:p>
          </p:txBody>
        </p:sp>
        <p:sp>
          <p:nvSpPr>
            <p:cNvPr id="7" name="סרט למעלה 6"/>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512</a:t>
              </a:r>
              <a:endParaRPr lang="en-US" sz="1400" dirty="0"/>
            </a:p>
          </p:txBody>
        </p:sp>
        <p:sp>
          <p:nvSpPr>
            <p:cNvPr id="8" name="סרט למעלה 7"/>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300</a:t>
              </a:r>
              <a:endParaRPr lang="en-US" sz="1600" dirty="0"/>
            </a:p>
          </p:txBody>
        </p:sp>
        <p:sp>
          <p:nvSpPr>
            <p:cNvPr id="9" name="סרט למעלה 8"/>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450</a:t>
              </a:r>
              <a:endParaRPr lang="en-US" sz="1600" dirty="0"/>
            </a:p>
          </p:txBody>
        </p:sp>
      </p:grpSp>
      <p:grpSp>
        <p:nvGrpSpPr>
          <p:cNvPr id="27" name="קבוצה 26"/>
          <p:cNvGrpSpPr/>
          <p:nvPr/>
        </p:nvGrpSpPr>
        <p:grpSpPr>
          <a:xfrm>
            <a:off x="4584892" y="4524499"/>
            <a:ext cx="4320479" cy="993902"/>
            <a:chOff x="1403648" y="4317277"/>
            <a:chExt cx="6673658" cy="1906508"/>
          </a:xfrm>
        </p:grpSpPr>
        <p:grpSp>
          <p:nvGrpSpPr>
            <p:cNvPr id="28" name="קבוצה 27"/>
            <p:cNvGrpSpPr/>
            <p:nvPr/>
          </p:nvGrpSpPr>
          <p:grpSpPr>
            <a:xfrm>
              <a:off x="1403648" y="4317277"/>
              <a:ext cx="6673658" cy="1390420"/>
              <a:chOff x="1508883" y="3340629"/>
              <a:chExt cx="6038421" cy="1661582"/>
            </a:xfrm>
          </p:grpSpPr>
          <p:grpSp>
            <p:nvGrpSpPr>
              <p:cNvPr id="33" name="קבוצה 32"/>
              <p:cNvGrpSpPr/>
              <p:nvPr/>
            </p:nvGrpSpPr>
            <p:grpSpPr>
              <a:xfrm>
                <a:off x="1508883" y="3340629"/>
                <a:ext cx="6038421" cy="1661582"/>
                <a:chOff x="1657276" y="2763545"/>
                <a:chExt cx="5915868" cy="1403074"/>
              </a:xfrm>
            </p:grpSpPr>
            <p:grpSp>
              <p:nvGrpSpPr>
                <p:cNvPr id="35" name="Group 6"/>
                <p:cNvGrpSpPr>
                  <a:grpSpLocks/>
                </p:cNvGrpSpPr>
                <p:nvPr/>
              </p:nvGrpSpPr>
              <p:grpSpPr bwMode="auto">
                <a:xfrm>
                  <a:off x="1657276" y="2763545"/>
                  <a:ext cx="5915868" cy="836685"/>
                  <a:chOff x="3107" y="1978"/>
                  <a:chExt cx="2400" cy="681"/>
                </a:xfrm>
              </p:grpSpPr>
              <p:pic>
                <p:nvPicPr>
                  <p:cNvPr id="39" name="תמונה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528"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תמונה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978"/>
                    <a:ext cx="55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תמונה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981"/>
                    <a:ext cx="498"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תמונה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978"/>
                    <a:ext cx="540" cy="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Line 12"/>
                <p:cNvSpPr>
                  <a:spLocks noChangeShapeType="1"/>
                </p:cNvSpPr>
                <p:nvPr/>
              </p:nvSpPr>
              <p:spPr bwMode="auto">
                <a:xfrm>
                  <a:off x="2433734"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7" name="Line 13"/>
                <p:cNvSpPr>
                  <a:spLocks noChangeShapeType="1"/>
                </p:cNvSpPr>
                <p:nvPr/>
              </p:nvSpPr>
              <p:spPr bwMode="auto">
                <a:xfrm>
                  <a:off x="3777129"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8" name="Line 14"/>
                <p:cNvSpPr>
                  <a:spLocks noChangeShapeType="1"/>
                </p:cNvSpPr>
                <p:nvPr/>
              </p:nvSpPr>
              <p:spPr bwMode="auto">
                <a:xfrm>
                  <a:off x="5228982" y="3553542"/>
                  <a:ext cx="0" cy="613077"/>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34" name="Line 14"/>
              <p:cNvSpPr>
                <a:spLocks noChangeShapeType="1"/>
              </p:cNvSpPr>
              <p:nvPr/>
            </p:nvSpPr>
            <p:spPr bwMode="auto">
              <a:xfrm>
                <a:off x="6865024" y="4276178"/>
                <a:ext cx="0" cy="72603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29" name="סרט למעלה 28"/>
            <p:cNvSpPr/>
            <p:nvPr/>
          </p:nvSpPr>
          <p:spPr>
            <a:xfrm>
              <a:off x="6738015"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89</a:t>
              </a:r>
            </a:p>
          </p:txBody>
        </p:sp>
        <p:sp>
          <p:nvSpPr>
            <p:cNvPr id="30" name="סרט למעלה 29"/>
            <p:cNvSpPr/>
            <p:nvPr/>
          </p:nvSpPr>
          <p:spPr>
            <a:xfrm>
              <a:off x="4884191"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30</a:t>
              </a:r>
              <a:endParaRPr lang="en-US" sz="1400" dirty="0"/>
            </a:p>
          </p:txBody>
        </p:sp>
        <p:sp>
          <p:nvSpPr>
            <p:cNvPr id="31" name="סרט למעלה 30"/>
            <p:cNvSpPr/>
            <p:nvPr/>
          </p:nvSpPr>
          <p:spPr>
            <a:xfrm>
              <a:off x="3200977"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65</a:t>
              </a:r>
              <a:endParaRPr lang="en-US" sz="1600" dirty="0"/>
            </a:p>
          </p:txBody>
        </p:sp>
        <p:sp>
          <p:nvSpPr>
            <p:cNvPr id="32" name="סרט למעלה 31"/>
            <p:cNvSpPr/>
            <p:nvPr/>
          </p:nvSpPr>
          <p:spPr>
            <a:xfrm>
              <a:off x="1684558" y="5757656"/>
              <a:ext cx="1188132" cy="466129"/>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70</a:t>
              </a:r>
              <a:endParaRPr lang="en-US" sz="1600" dirty="0"/>
            </a:p>
          </p:txBody>
        </p:sp>
      </p:grpSp>
    </p:spTree>
    <p:extLst>
      <p:ext uri="{BB962C8B-B14F-4D97-AF65-F5344CB8AC3E}">
        <p14:creationId xmlns:p14="http://schemas.microsoft.com/office/powerpoint/2010/main" val="11103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Sometimes a higher score was given to a different phoneme, than to the correct one, seemingly without any reason.</a:t>
            </a:r>
          </a:p>
          <a:p>
            <a:endParaRPr lang="en-US" dirty="0"/>
          </a:p>
        </p:txBody>
      </p:sp>
      <p:sp>
        <p:nvSpPr>
          <p:cNvPr id="4" name="מלבן 3"/>
          <p:cNvSpPr/>
          <p:nvPr/>
        </p:nvSpPr>
        <p:spPr>
          <a:xfrm>
            <a:off x="2987824" y="2780928"/>
            <a:ext cx="2952328" cy="923330"/>
          </a:xfrm>
          <a:prstGeom prst="rect">
            <a:avLst/>
          </a:prstGeom>
          <a:noFill/>
        </p:spPr>
        <p:txBody>
          <a:bodyPr wrap="square" lIns="91440" tIns="45720" rIns="91440" bIns="45720">
            <a:spAutoFit/>
          </a:bodyPr>
          <a:lstStyle/>
          <a:p>
            <a:pPr algn="ctr" rtl="0"/>
            <a:r>
              <a:rPr lang="en-US" sz="54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54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TextBox 4"/>
          <p:cNvSpPr txBox="1"/>
          <p:nvPr/>
        </p:nvSpPr>
        <p:spPr>
          <a:xfrm>
            <a:off x="395536" y="4577599"/>
            <a:ext cx="3816424" cy="584775"/>
          </a:xfrm>
          <a:prstGeom prst="rect">
            <a:avLst/>
          </a:prstGeom>
          <a:noFill/>
        </p:spPr>
        <p:txBody>
          <a:bodyPr wrap="square" rtlCol="0">
            <a:spAutoFit/>
          </a:bodyPr>
          <a:lstStyle/>
          <a:p>
            <a:pPr algn="l" rtl="0"/>
            <a:r>
              <a:rPr lang="pt-BR" sz="3200" dirty="0">
                <a:solidFill>
                  <a:srgbClr val="FF0000"/>
                </a:solidFill>
              </a:rPr>
              <a:t>b</a:t>
            </a:r>
            <a:r>
              <a:rPr lang="pt-BR" sz="3200" dirty="0"/>
              <a:t> </a:t>
            </a:r>
            <a:r>
              <a:rPr lang="pt-BR" sz="3200" dirty="0" smtClean="0">
                <a:solidFill>
                  <a:srgbClr val="FF0000"/>
                </a:solidFill>
              </a:rPr>
              <a:t> </a:t>
            </a:r>
            <a:r>
              <a:rPr lang="pt-BR" sz="3200" dirty="0" smtClean="0"/>
              <a:t>eh  sil  </a:t>
            </a:r>
            <a:r>
              <a:rPr lang="pt-BR" sz="3200" dirty="0" smtClean="0">
                <a:solidFill>
                  <a:srgbClr val="800080"/>
                </a:solidFill>
              </a:rPr>
              <a:t>d</a:t>
            </a:r>
            <a:r>
              <a:rPr lang="pt-BR" sz="3200" dirty="0" smtClean="0"/>
              <a:t>  </a:t>
            </a:r>
            <a:r>
              <a:rPr lang="pt-BR" sz="3200" dirty="0"/>
              <a:t>r </a:t>
            </a:r>
            <a:r>
              <a:rPr lang="pt-BR" sz="3200" dirty="0" smtClean="0"/>
              <a:t> uh </a:t>
            </a:r>
            <a:r>
              <a:rPr lang="pt-BR" sz="3200" dirty="0"/>
              <a:t>m</a:t>
            </a:r>
            <a:endParaRPr lang="en-US" sz="3200" dirty="0"/>
          </a:p>
        </p:txBody>
      </p:sp>
      <p:sp>
        <p:nvSpPr>
          <p:cNvPr id="6" name="TextBox 5"/>
          <p:cNvSpPr txBox="1"/>
          <p:nvPr/>
        </p:nvSpPr>
        <p:spPr>
          <a:xfrm>
            <a:off x="4932040" y="4577600"/>
            <a:ext cx="3888432" cy="584775"/>
          </a:xfrm>
          <a:prstGeom prst="rect">
            <a:avLst/>
          </a:prstGeom>
          <a:noFill/>
        </p:spPr>
        <p:txBody>
          <a:bodyPr wrap="square" rtlCol="0">
            <a:spAutoFit/>
          </a:bodyPr>
          <a:lstStyle/>
          <a:p>
            <a:pPr algn="l" rtl="0"/>
            <a:r>
              <a:rPr lang="pt-BR" sz="3200" dirty="0" smtClean="0">
                <a:solidFill>
                  <a:srgbClr val="FF0000"/>
                </a:solidFill>
              </a:rPr>
              <a:t>f</a:t>
            </a:r>
            <a:r>
              <a:rPr lang="pt-BR" sz="3200" dirty="0" smtClean="0"/>
              <a:t>  eh  sil  </a:t>
            </a:r>
            <a:r>
              <a:rPr lang="pt-BR" sz="3200" dirty="0" smtClean="0">
                <a:solidFill>
                  <a:srgbClr val="800080"/>
                </a:solidFill>
              </a:rPr>
              <a:t>l</a:t>
            </a:r>
            <a:r>
              <a:rPr lang="pt-BR" sz="3200" dirty="0" smtClean="0"/>
              <a:t>  r  uh  </a:t>
            </a:r>
            <a:r>
              <a:rPr lang="pt-BR" sz="3200" dirty="0"/>
              <a:t>m</a:t>
            </a:r>
            <a:endParaRPr lang="en-US" sz="3200" dirty="0"/>
          </a:p>
        </p:txBody>
      </p:sp>
      <p:sp>
        <p:nvSpPr>
          <p:cNvPr id="7" name="TextBox 6"/>
          <p:cNvSpPr txBox="1"/>
          <p:nvPr/>
        </p:nvSpPr>
        <p:spPr>
          <a:xfrm>
            <a:off x="700012" y="3869714"/>
            <a:ext cx="3301964" cy="707886"/>
          </a:xfrm>
          <a:prstGeom prst="rect">
            <a:avLst/>
          </a:prstGeom>
          <a:noFill/>
        </p:spPr>
        <p:txBody>
          <a:bodyPr wrap="square" rtlCol="0">
            <a:spAutoFit/>
          </a:bodyPr>
          <a:lstStyle/>
          <a:p>
            <a:pPr algn="ctr" rtl="0"/>
            <a:r>
              <a:rPr lang="pt-BR" sz="2000" dirty="0" smtClean="0"/>
              <a:t>The correct phpnems and therir scores</a:t>
            </a:r>
            <a:endParaRPr lang="en-US" sz="2000" dirty="0"/>
          </a:p>
        </p:txBody>
      </p:sp>
      <p:sp>
        <p:nvSpPr>
          <p:cNvPr id="8" name="TextBox 7"/>
          <p:cNvSpPr txBox="1"/>
          <p:nvPr/>
        </p:nvSpPr>
        <p:spPr>
          <a:xfrm>
            <a:off x="5257914" y="3900562"/>
            <a:ext cx="3301964" cy="707886"/>
          </a:xfrm>
          <a:prstGeom prst="rect">
            <a:avLst/>
          </a:prstGeom>
          <a:noFill/>
        </p:spPr>
        <p:txBody>
          <a:bodyPr wrap="square" rtlCol="0">
            <a:spAutoFit/>
          </a:bodyPr>
          <a:lstStyle/>
          <a:p>
            <a:pPr algn="ctr" rtl="0"/>
            <a:r>
              <a:rPr lang="pt-BR" sz="2000" dirty="0" smtClean="0"/>
              <a:t>The phpnems with tha maximum scores</a:t>
            </a:r>
            <a:endParaRPr lang="en-US" sz="2000" dirty="0"/>
          </a:p>
        </p:txBody>
      </p:sp>
      <p:sp>
        <p:nvSpPr>
          <p:cNvPr id="9" name="TextBox 8"/>
          <p:cNvSpPr txBox="1"/>
          <p:nvPr/>
        </p:nvSpPr>
        <p:spPr>
          <a:xfrm>
            <a:off x="395536" y="5167924"/>
            <a:ext cx="3611642" cy="400110"/>
          </a:xfrm>
          <a:prstGeom prst="rect">
            <a:avLst/>
          </a:prstGeom>
          <a:noFill/>
        </p:spPr>
        <p:txBody>
          <a:bodyPr wrap="square" rtlCol="0">
            <a:spAutoFit/>
          </a:bodyPr>
          <a:lstStyle/>
          <a:p>
            <a:pPr algn="l" rtl="0"/>
            <a:r>
              <a:rPr lang="pt-BR" sz="2000" dirty="0" smtClean="0">
                <a:solidFill>
                  <a:srgbClr val="FF0000"/>
                </a:solidFill>
              </a:rPr>
              <a:t>300</a:t>
            </a:r>
            <a:r>
              <a:rPr lang="pt-BR" sz="2000" dirty="0" smtClean="0"/>
              <a:t>  415  512  </a:t>
            </a:r>
            <a:r>
              <a:rPr lang="pt-BR" sz="2000" dirty="0" smtClean="0">
                <a:solidFill>
                  <a:srgbClr val="800080"/>
                </a:solidFill>
              </a:rPr>
              <a:t>600</a:t>
            </a:r>
            <a:r>
              <a:rPr lang="pt-BR" sz="2000" dirty="0" smtClean="0"/>
              <a:t>  315  400 360</a:t>
            </a:r>
            <a:endParaRPr lang="en-US" sz="2000" dirty="0"/>
          </a:p>
        </p:txBody>
      </p:sp>
      <p:sp>
        <p:nvSpPr>
          <p:cNvPr id="10" name="TextBox 9"/>
          <p:cNvSpPr txBox="1"/>
          <p:nvPr/>
        </p:nvSpPr>
        <p:spPr>
          <a:xfrm>
            <a:off x="4948236" y="5208289"/>
            <a:ext cx="3611642" cy="400110"/>
          </a:xfrm>
          <a:prstGeom prst="rect">
            <a:avLst/>
          </a:prstGeom>
          <a:noFill/>
        </p:spPr>
        <p:txBody>
          <a:bodyPr wrap="square" rtlCol="0">
            <a:spAutoFit/>
          </a:bodyPr>
          <a:lstStyle/>
          <a:p>
            <a:pPr algn="l" rtl="0"/>
            <a:r>
              <a:rPr lang="pt-BR" sz="2000" dirty="0" smtClean="0">
                <a:solidFill>
                  <a:srgbClr val="FF0000"/>
                </a:solidFill>
              </a:rPr>
              <a:t>400</a:t>
            </a:r>
            <a:r>
              <a:rPr lang="pt-BR" sz="2000" dirty="0" smtClean="0"/>
              <a:t>  415  512  </a:t>
            </a:r>
            <a:r>
              <a:rPr lang="pt-BR" sz="2000" dirty="0" smtClean="0">
                <a:solidFill>
                  <a:srgbClr val="800080"/>
                </a:solidFill>
              </a:rPr>
              <a:t>800</a:t>
            </a:r>
            <a:r>
              <a:rPr lang="pt-BR" sz="2000" dirty="0" smtClean="0"/>
              <a:t>  315  400 360</a:t>
            </a:r>
            <a:endParaRPr lang="en-US" sz="2000" dirty="0"/>
          </a:p>
        </p:txBody>
      </p:sp>
    </p:spTree>
    <p:extLst>
      <p:ext uri="{BB962C8B-B14F-4D97-AF65-F5344CB8AC3E}">
        <p14:creationId xmlns:p14="http://schemas.microsoft.com/office/powerpoint/2010/main" val="91755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980728"/>
            <a:ext cx="8229600" cy="4824536"/>
          </a:xfrm>
        </p:spPr>
        <p:txBody>
          <a:bodyPr>
            <a:normAutofit/>
          </a:bodyPr>
          <a:lstStyle/>
          <a:p>
            <a:pPr marL="0" indent="0">
              <a:buNone/>
            </a:pPr>
            <a:r>
              <a:rPr lang="en-US" b="1" u="sng" dirty="0"/>
              <a:t>Conclusions and </a:t>
            </a:r>
            <a:r>
              <a:rPr lang="en-US" b="1" u="sng" dirty="0" smtClean="0"/>
              <a:t>Hypotheses</a:t>
            </a:r>
          </a:p>
          <a:p>
            <a:pPr marL="0" indent="0">
              <a:buNone/>
            </a:pPr>
            <a:r>
              <a:rPr lang="en-US" dirty="0" smtClean="0"/>
              <a:t>These </a:t>
            </a:r>
            <a:r>
              <a:rPr lang="en-US" dirty="0"/>
              <a:t>issues raised questions on whether the algorithm is </a:t>
            </a:r>
            <a:r>
              <a:rPr lang="en-US" dirty="0" smtClean="0"/>
              <a:t>influenced </a:t>
            </a:r>
            <a:r>
              <a:rPr lang="en-US" dirty="0"/>
              <a:t>by other speech features such as:</a:t>
            </a:r>
          </a:p>
          <a:p>
            <a:r>
              <a:rPr lang="en-US" dirty="0"/>
              <a:t> Duration of the utterance</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a:t> A whole sentence </a:t>
            </a:r>
            <a:r>
              <a:rPr lang="en-US" dirty="0" smtClean="0"/>
              <a:t>V.S. </a:t>
            </a:r>
            <a:r>
              <a:rPr lang="en-US" dirty="0"/>
              <a:t>a single word</a:t>
            </a:r>
            <a:r>
              <a:rPr lang="en-US" dirty="0" smtClean="0"/>
              <a:t>.</a:t>
            </a:r>
            <a:endParaRPr lang="en-US" dirty="0"/>
          </a:p>
        </p:txBody>
      </p:sp>
      <p:pic>
        <p:nvPicPr>
          <p:cNvPr id="4" name="Picture 5" descr="C:\Users\Install\AppData\Local\Microsoft\Windows\INetCache\IE\XE00XVUM\clock-spring-forward-0[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211960" y="2800655"/>
            <a:ext cx="1349524" cy="1349524"/>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grpSp>
        <p:nvGrpSpPr>
          <p:cNvPr id="2" name="קבוצה 1"/>
          <p:cNvGrpSpPr/>
          <p:nvPr/>
        </p:nvGrpSpPr>
        <p:grpSpPr>
          <a:xfrm>
            <a:off x="5868144" y="2995405"/>
            <a:ext cx="1997780" cy="910583"/>
            <a:chOff x="3078275" y="3103789"/>
            <a:chExt cx="1405481" cy="1209951"/>
          </a:xfrm>
        </p:grpSpPr>
        <p:pic>
          <p:nvPicPr>
            <p:cNvPr id="5" name="תמונה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275" y="3103789"/>
              <a:ext cx="1405481" cy="889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חץ ימינה מקווקו 5"/>
            <p:cNvSpPr/>
            <p:nvPr/>
          </p:nvSpPr>
          <p:spPr>
            <a:xfrm>
              <a:off x="3156148" y="4025708"/>
              <a:ext cx="1249734" cy="288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מלבן 6"/>
          <p:cNvSpPr/>
          <p:nvPr/>
        </p:nvSpPr>
        <p:spPr>
          <a:xfrm>
            <a:off x="270613" y="458112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מלבן 7"/>
          <p:cNvSpPr/>
          <p:nvPr/>
        </p:nvSpPr>
        <p:spPr>
          <a:xfrm>
            <a:off x="3679206" y="566124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9" name="TextBox 8"/>
          <p:cNvSpPr txBox="1"/>
          <p:nvPr/>
        </p:nvSpPr>
        <p:spPr>
          <a:xfrm>
            <a:off x="4017620" y="5245945"/>
            <a:ext cx="818778" cy="461665"/>
          </a:xfrm>
          <a:prstGeom prst="rect">
            <a:avLst/>
          </a:prstGeom>
          <a:noFill/>
        </p:spPr>
        <p:txBody>
          <a:bodyPr wrap="square" rtlCol="0">
            <a:spAutoFit/>
          </a:bodyPr>
          <a:lstStyle/>
          <a:p>
            <a:r>
              <a:rPr lang="en-US" sz="2400" b="1" dirty="0" smtClean="0"/>
              <a:t>V.S.</a:t>
            </a:r>
            <a:endParaRPr lang="en-US" sz="2400" b="1" dirty="0"/>
          </a:p>
        </p:txBody>
      </p:sp>
      <p:sp>
        <p:nvSpPr>
          <p:cNvPr id="10" name="מלבן 9"/>
          <p:cNvSpPr/>
          <p:nvPr/>
        </p:nvSpPr>
        <p:spPr>
          <a:xfrm>
            <a:off x="1043608" y="5661247"/>
            <a:ext cx="1431802"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1" name="מלבן 10"/>
          <p:cNvSpPr/>
          <p:nvPr/>
        </p:nvSpPr>
        <p:spPr>
          <a:xfrm>
            <a:off x="7069360" y="5661246"/>
            <a:ext cx="1593128"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114938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800" dirty="0"/>
              <a:t>Goal:  </a:t>
            </a:r>
            <a:r>
              <a:rPr lang="en-US" sz="4800" dirty="0" smtClean="0"/>
              <a:t>System </a:t>
            </a:r>
            <a:r>
              <a:rPr lang="en-US" sz="4800" dirty="0"/>
              <a:t>that provides pronunciation feedback</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842" y="3470456"/>
            <a:ext cx="2813128" cy="208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74021" y="1920379"/>
            <a:ext cx="1872208" cy="2655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הסבר מלבני מעוגל 6"/>
          <p:cNvSpPr/>
          <p:nvPr/>
        </p:nvSpPr>
        <p:spPr>
          <a:xfrm flipH="1">
            <a:off x="2440344" y="2204864"/>
            <a:ext cx="2761492" cy="856914"/>
          </a:xfrm>
          <a:prstGeom prst="wedgeRoundRectCallout">
            <a:avLst>
              <a:gd name="adj1" fmla="val 62083"/>
              <a:gd name="adj2" fmla="val 3328"/>
              <a:gd name="adj3" fmla="val 16667"/>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pic>
        <p:nvPicPr>
          <p:cNvPr id="20483" name="Picture 3" descr="C:\Users\Install\Documents\לימודים\imageedit_1_980163444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604878">
            <a:off x="6279550" y="3912758"/>
            <a:ext cx="2144663" cy="6058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קבוצה 2"/>
          <p:cNvGrpSpPr/>
          <p:nvPr/>
        </p:nvGrpSpPr>
        <p:grpSpPr>
          <a:xfrm>
            <a:off x="3994813" y="3586745"/>
            <a:ext cx="1767289" cy="1020081"/>
            <a:chOff x="3973827" y="3521397"/>
            <a:chExt cx="1767289" cy="1020081"/>
          </a:xfrm>
        </p:grpSpPr>
        <p:sp>
          <p:nvSpPr>
            <p:cNvPr id="4" name="שווה 3"/>
            <p:cNvSpPr/>
            <p:nvPr/>
          </p:nvSpPr>
          <p:spPr>
            <a:xfrm rot="1577256">
              <a:off x="3973827" y="3521397"/>
              <a:ext cx="1767289" cy="102008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לחצן פעולה: עזרה 8">
              <a:hlinkClick r:id="" action="ppaction://noaction" highlightClick="1"/>
            </p:cNvPr>
            <p:cNvSpPr/>
            <p:nvPr/>
          </p:nvSpPr>
          <p:spPr>
            <a:xfrm rot="1490202">
              <a:off x="4045153" y="3531651"/>
              <a:ext cx="1624639" cy="999576"/>
            </a:xfrm>
            <a:prstGeom prst="actionButtonHelp">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חץ למטה 16"/>
          <p:cNvSpPr/>
          <p:nvPr/>
        </p:nvSpPr>
        <p:spPr>
          <a:xfrm rot="3224457">
            <a:off x="3484819" y="4277089"/>
            <a:ext cx="446172" cy="1220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תמונה 10" descr="C:\hadas\לימודים\שנה ג\פרויקט\Screenshot_2016-08-28-22-18-39.png"/>
          <p:cNvPicPr/>
          <p:nvPr/>
        </p:nvPicPr>
        <p:blipFill rotWithShape="1">
          <a:blip r:embed="rId6" cstate="print">
            <a:extLst>
              <a:ext uri="{28A0092B-C50C-407E-A947-70E740481C1C}">
                <a14:useLocalDpi xmlns:a14="http://schemas.microsoft.com/office/drawing/2010/main" val="0"/>
              </a:ext>
            </a:extLst>
          </a:blip>
          <a:srcRect t="19438" b="64257"/>
          <a:stretch/>
        </p:blipFill>
        <p:spPr bwMode="auto">
          <a:xfrm>
            <a:off x="539552" y="5427962"/>
            <a:ext cx="3440147" cy="9552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151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556792"/>
            <a:ext cx="8229600" cy="4525963"/>
          </a:xfrm>
        </p:spPr>
        <p:txBody>
          <a:bodyPr/>
          <a:lstStyle/>
          <a:p>
            <a:r>
              <a:rPr lang="en-US" dirty="0"/>
              <a:t>Silent frames at the beginning/ending of an utterance - do they increase or decrease the quality of the phoneme recognition, and do cutting them out improves the algorithm performance.</a:t>
            </a:r>
          </a:p>
          <a:p>
            <a:endParaRPr lang="en-US" dirty="0"/>
          </a:p>
        </p:txBody>
      </p:sp>
      <p:grpSp>
        <p:nvGrpSpPr>
          <p:cNvPr id="13" name="קבוצה 12"/>
          <p:cNvGrpSpPr/>
          <p:nvPr/>
        </p:nvGrpSpPr>
        <p:grpSpPr>
          <a:xfrm>
            <a:off x="1050999" y="3752561"/>
            <a:ext cx="6961237" cy="1408601"/>
            <a:chOff x="1050999" y="3408301"/>
            <a:chExt cx="6961237" cy="1408601"/>
          </a:xfrm>
        </p:grpSpPr>
        <p:pic>
          <p:nvPicPr>
            <p:cNvPr id="4" name="תמונה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תמונה 4"/>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תמונה 6"/>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תמונה 8"/>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546970"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סוגר מרובע שמאלי 10"/>
            <p:cNvSpPr/>
            <p:nvPr/>
          </p:nvSpPr>
          <p:spPr>
            <a:xfrm rot="16200000">
              <a:off x="1835696" y="3808790"/>
              <a:ext cx="360040" cy="16561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סוגר מרובע שמאלי 11"/>
            <p:cNvSpPr/>
            <p:nvPr/>
          </p:nvSpPr>
          <p:spPr>
            <a:xfrm rot="16200000">
              <a:off x="7228222" y="3925387"/>
              <a:ext cx="360040" cy="12079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a:off x="1526596" y="5290174"/>
            <a:ext cx="818778" cy="461665"/>
          </a:xfrm>
          <a:prstGeom prst="rect">
            <a:avLst/>
          </a:prstGeom>
          <a:noFill/>
        </p:spPr>
        <p:txBody>
          <a:bodyPr wrap="square" rtlCol="0">
            <a:spAutoFit/>
          </a:bodyPr>
          <a:lstStyle/>
          <a:p>
            <a:r>
              <a:rPr lang="en-US" sz="2400" b="1" dirty="0" smtClean="0"/>
              <a:t>SIL</a:t>
            </a:r>
            <a:endParaRPr lang="en-US" sz="2400" b="1" dirty="0"/>
          </a:p>
        </p:txBody>
      </p:sp>
      <p:sp>
        <p:nvSpPr>
          <p:cNvPr id="15" name="TextBox 14"/>
          <p:cNvSpPr txBox="1"/>
          <p:nvPr/>
        </p:nvSpPr>
        <p:spPr>
          <a:xfrm>
            <a:off x="6998853" y="5280310"/>
            <a:ext cx="818778" cy="461665"/>
          </a:xfrm>
          <a:prstGeom prst="rect">
            <a:avLst/>
          </a:prstGeom>
          <a:noFill/>
        </p:spPr>
        <p:txBody>
          <a:bodyPr wrap="square" rtlCol="0">
            <a:spAutoFit/>
          </a:bodyPr>
          <a:lstStyle/>
          <a:p>
            <a:r>
              <a:rPr lang="en-US" sz="2400" b="1" dirty="0" smtClean="0"/>
              <a:t>SIL</a:t>
            </a:r>
            <a:endParaRPr lang="en-US" sz="2400" b="1" dirty="0"/>
          </a:p>
        </p:txBody>
      </p:sp>
    </p:spTree>
    <p:extLst>
      <p:ext uri="{BB962C8B-B14F-4D97-AF65-F5344CB8AC3E}">
        <p14:creationId xmlns:p14="http://schemas.microsoft.com/office/powerpoint/2010/main" val="361240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2.</a:t>
            </a:r>
            <a:r>
              <a:rPr lang="en-US" sz="4400" dirty="0"/>
              <a:t> Normalization Approach</a:t>
            </a:r>
          </a:p>
        </p:txBody>
      </p:sp>
      <p:sp>
        <p:nvSpPr>
          <p:cNvPr id="3" name="מציין מיקום תוכן 2"/>
          <p:cNvSpPr>
            <a:spLocks noGrp="1"/>
          </p:cNvSpPr>
          <p:nvPr>
            <p:ph idx="1"/>
          </p:nvPr>
        </p:nvSpPr>
        <p:spPr/>
        <p:txBody>
          <a:bodyPr>
            <a:normAutofit/>
          </a:bodyPr>
          <a:lstStyle/>
          <a:p>
            <a:pPr marL="0" indent="0">
              <a:buNone/>
            </a:pPr>
            <a:r>
              <a:rPr lang="en-US" dirty="0"/>
              <a:t>We have researched for different ways to normalize the the scores, in order </a:t>
            </a:r>
            <a:r>
              <a:rPr lang="en-US" dirty="0" smtClean="0"/>
              <a:t>to:</a:t>
            </a:r>
          </a:p>
          <a:p>
            <a:r>
              <a:rPr lang="en-US" dirty="0"/>
              <a:t>M</a:t>
            </a:r>
            <a:r>
              <a:rPr lang="en-US" dirty="0" smtClean="0"/>
              <a:t>ake </a:t>
            </a:r>
            <a:r>
              <a:rPr lang="en-US" dirty="0"/>
              <a:t>them more robust to the speech differences mentioned </a:t>
            </a:r>
            <a:r>
              <a:rPr lang="en-US" dirty="0" smtClean="0"/>
              <a:t>above</a:t>
            </a:r>
            <a:r>
              <a:rPr lang="en-US" dirty="0" smtClean="0"/>
              <a:t>.</a:t>
            </a:r>
          </a:p>
          <a:p>
            <a:endParaRPr lang="en-US" dirty="0" smtClean="0"/>
          </a:p>
          <a:p>
            <a:r>
              <a:rPr lang="en-US" dirty="0" smtClean="0"/>
              <a:t>Transfer </a:t>
            </a:r>
            <a:r>
              <a:rPr lang="en-US" dirty="0"/>
              <a:t>them into a restricted scale which we could use to determine a threshold for classifying the pronunciation quality. </a:t>
            </a:r>
            <a:endParaRPr lang="en-US" dirty="0" smtClean="0"/>
          </a:p>
          <a:p>
            <a:pPr marL="0" indent="0">
              <a:buNone/>
            </a:pPr>
            <a:endParaRPr lang="en-US" dirty="0" smtClean="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851751"/>
            <a:ext cx="4090608" cy="159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241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dirty="0"/>
              <a:t>We have learned the following paper:</a:t>
            </a:r>
          </a:p>
          <a:p>
            <a:pPr marL="0" indent="0" algn="ctr">
              <a:buNone/>
            </a:pPr>
            <a:r>
              <a:rPr lang="en-US" b="1" dirty="0"/>
              <a:t>Automatic scoring of pronunciation quality</a:t>
            </a:r>
            <a:r>
              <a:rPr lang="en-US" i="1" dirty="0"/>
              <a:t> </a:t>
            </a:r>
            <a:br>
              <a:rPr lang="en-US" i="1" dirty="0"/>
            </a:br>
            <a:r>
              <a:rPr lang="en-US" i="1" dirty="0"/>
              <a:t>By Leonardo </a:t>
            </a:r>
            <a:r>
              <a:rPr lang="en-US" i="1" dirty="0" err="1"/>
              <a:t>Neumeyer</a:t>
            </a:r>
            <a:r>
              <a:rPr lang="en-US" i="1" dirty="0"/>
              <a:t>, Horacio Franco, </a:t>
            </a:r>
            <a:r>
              <a:rPr lang="en-US" i="1" dirty="0" err="1"/>
              <a:t>Vassilios</a:t>
            </a:r>
            <a:r>
              <a:rPr lang="en-US" i="1" dirty="0"/>
              <a:t> </a:t>
            </a:r>
            <a:r>
              <a:rPr lang="en-US" i="1" dirty="0" err="1"/>
              <a:t>Digalakis</a:t>
            </a:r>
            <a:r>
              <a:rPr lang="en-US" i="1" dirty="0"/>
              <a:t> and Mitchel Weintraub</a:t>
            </a:r>
          </a:p>
          <a:p>
            <a:pPr marL="0" indent="0">
              <a:buNone/>
            </a:pPr>
            <a:endParaRPr lang="en-US" dirty="0" smtClean="0"/>
          </a:p>
          <a:p>
            <a:pPr marL="0" indent="0">
              <a:buNone/>
            </a:pPr>
            <a:r>
              <a:rPr lang="en-US" dirty="0" smtClean="0"/>
              <a:t>which </a:t>
            </a:r>
            <a:r>
              <a:rPr lang="en-US" dirty="0"/>
              <a:t>suggests different methods to normalize the score of an utterance into a scale of 0-1.</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2038" y="4487017"/>
            <a:ext cx="6822329"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73496" y="5466582"/>
            <a:ext cx="409389" cy="461665"/>
          </a:xfrm>
          <a:prstGeom prst="rect">
            <a:avLst/>
          </a:prstGeom>
          <a:noFill/>
        </p:spPr>
        <p:txBody>
          <a:bodyPr wrap="square" rtlCol="0">
            <a:spAutoFit/>
          </a:bodyPr>
          <a:lstStyle/>
          <a:p>
            <a:r>
              <a:rPr lang="en-US" sz="2400" b="1" dirty="0" smtClean="0"/>
              <a:t>1</a:t>
            </a:r>
            <a:endParaRPr lang="en-US" sz="2400" b="1" dirty="0"/>
          </a:p>
        </p:txBody>
      </p:sp>
      <p:sp>
        <p:nvSpPr>
          <p:cNvPr id="7" name="TextBox 6"/>
          <p:cNvSpPr txBox="1"/>
          <p:nvPr/>
        </p:nvSpPr>
        <p:spPr>
          <a:xfrm>
            <a:off x="6012160" y="5431411"/>
            <a:ext cx="576064" cy="461665"/>
          </a:xfrm>
          <a:prstGeom prst="rect">
            <a:avLst/>
          </a:prstGeom>
          <a:noFill/>
        </p:spPr>
        <p:txBody>
          <a:bodyPr wrap="square" rtlCol="0">
            <a:spAutoFit/>
          </a:bodyPr>
          <a:lstStyle/>
          <a:p>
            <a:r>
              <a:rPr lang="en-US" sz="2400" b="1" dirty="0" smtClean="0"/>
              <a:t>0.8</a:t>
            </a:r>
            <a:endParaRPr lang="en-US" sz="2400" b="1" dirty="0"/>
          </a:p>
        </p:txBody>
      </p:sp>
      <p:sp>
        <p:nvSpPr>
          <p:cNvPr id="8" name="TextBox 7"/>
          <p:cNvSpPr txBox="1"/>
          <p:nvPr/>
        </p:nvSpPr>
        <p:spPr>
          <a:xfrm>
            <a:off x="4716016" y="5432016"/>
            <a:ext cx="720080" cy="461665"/>
          </a:xfrm>
          <a:prstGeom prst="rect">
            <a:avLst/>
          </a:prstGeom>
          <a:noFill/>
        </p:spPr>
        <p:txBody>
          <a:bodyPr wrap="square" rtlCol="0">
            <a:spAutoFit/>
          </a:bodyPr>
          <a:lstStyle/>
          <a:p>
            <a:r>
              <a:rPr lang="en-US" sz="2400" b="1" dirty="0" smtClean="0"/>
              <a:t>0.6</a:t>
            </a:r>
            <a:endParaRPr lang="en-US" sz="2400" b="1" dirty="0"/>
          </a:p>
        </p:txBody>
      </p:sp>
      <p:sp>
        <p:nvSpPr>
          <p:cNvPr id="9" name="TextBox 8"/>
          <p:cNvSpPr txBox="1"/>
          <p:nvPr/>
        </p:nvSpPr>
        <p:spPr>
          <a:xfrm>
            <a:off x="3707904" y="5462115"/>
            <a:ext cx="576064" cy="461665"/>
          </a:xfrm>
          <a:prstGeom prst="rect">
            <a:avLst/>
          </a:prstGeom>
          <a:noFill/>
        </p:spPr>
        <p:txBody>
          <a:bodyPr wrap="square" rtlCol="0">
            <a:spAutoFit/>
          </a:bodyPr>
          <a:lstStyle/>
          <a:p>
            <a:r>
              <a:rPr lang="en-US" sz="2400" b="1" dirty="0" smtClean="0"/>
              <a:t>0.4</a:t>
            </a:r>
            <a:endParaRPr lang="en-US" sz="2400" b="1" dirty="0"/>
          </a:p>
        </p:txBody>
      </p:sp>
      <p:sp>
        <p:nvSpPr>
          <p:cNvPr id="10" name="TextBox 9"/>
          <p:cNvSpPr txBox="1"/>
          <p:nvPr/>
        </p:nvSpPr>
        <p:spPr>
          <a:xfrm>
            <a:off x="2483768" y="5462116"/>
            <a:ext cx="576064" cy="461665"/>
          </a:xfrm>
          <a:prstGeom prst="rect">
            <a:avLst/>
          </a:prstGeom>
          <a:noFill/>
        </p:spPr>
        <p:txBody>
          <a:bodyPr wrap="square" rtlCol="0">
            <a:spAutoFit/>
          </a:bodyPr>
          <a:lstStyle/>
          <a:p>
            <a:r>
              <a:rPr lang="en-US" sz="2400" b="1" dirty="0" smtClean="0"/>
              <a:t>0.2</a:t>
            </a:r>
            <a:endParaRPr lang="en-US" sz="2400" b="1" dirty="0"/>
          </a:p>
        </p:txBody>
      </p:sp>
      <p:sp>
        <p:nvSpPr>
          <p:cNvPr id="11" name="TextBox 10"/>
          <p:cNvSpPr txBox="1"/>
          <p:nvPr/>
        </p:nvSpPr>
        <p:spPr>
          <a:xfrm>
            <a:off x="1298167" y="5462117"/>
            <a:ext cx="409389" cy="461665"/>
          </a:xfrm>
          <a:prstGeom prst="rect">
            <a:avLst/>
          </a:prstGeom>
          <a:noFill/>
        </p:spPr>
        <p:txBody>
          <a:bodyPr wrap="square" rtlCol="0">
            <a:spAutoFit/>
          </a:bodyPr>
          <a:lstStyle/>
          <a:p>
            <a:r>
              <a:rPr lang="en-US" sz="2400" b="1" dirty="0" smtClean="0"/>
              <a:t>0</a:t>
            </a:r>
            <a:endParaRPr lang="en-US" sz="2400" b="1" dirty="0"/>
          </a:p>
        </p:txBody>
      </p:sp>
    </p:spTree>
    <p:extLst>
      <p:ext uri="{BB962C8B-B14F-4D97-AF65-F5344CB8AC3E}">
        <p14:creationId xmlns:p14="http://schemas.microsoft.com/office/powerpoint/2010/main" val="117468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79512" y="980728"/>
            <a:ext cx="8964488" cy="4525963"/>
          </a:xfrm>
        </p:spPr>
        <p:txBody>
          <a:bodyPr/>
          <a:lstStyle/>
          <a:p>
            <a:pPr marL="0" indent="0">
              <a:buNone/>
            </a:pPr>
            <a:r>
              <a:rPr lang="en-US" dirty="0"/>
              <a:t>After consultations about the normalization methods suggested, we applied the following:</a:t>
            </a:r>
          </a:p>
          <a:p>
            <a:pPr marL="0" indent="0">
              <a:buNone/>
            </a:pPr>
            <a:endParaRPr lang="en-US" dirty="0" smtClean="0">
              <a:latin typeface="Consolas" panose="020B0609020204030204" pitchFamily="49" charset="0"/>
            </a:endParaRPr>
          </a:p>
          <a:p>
            <a:pPr marL="0" indent="0">
              <a:buNone/>
            </a:pPr>
            <a:endParaRPr lang="en-US" dirty="0" smtClean="0">
              <a:latin typeface="Consolas" panose="020B0609020204030204" pitchFamily="49" charset="0"/>
            </a:endParaRPr>
          </a:p>
          <a:p>
            <a:pPr marL="0" indent="0">
              <a:buNone/>
            </a:pPr>
            <a:r>
              <a:rPr lang="en-US" dirty="0" smtClean="0">
                <a:latin typeface="Consolas" panose="020B0609020204030204" pitchFamily="49" charset="0"/>
              </a:rPr>
              <a:t>For </a:t>
            </a:r>
            <a:r>
              <a:rPr lang="en-US" dirty="0">
                <a:latin typeface="Consolas" panose="020B0609020204030204" pitchFamily="49" charset="0"/>
              </a:rPr>
              <a:t>each time block </a:t>
            </a:r>
            <a:r>
              <a:rPr lang="en-US" dirty="0" err="1">
                <a:latin typeface="Consolas" panose="020B0609020204030204" pitchFamily="49" charset="0"/>
              </a:rPr>
              <a:t>i</a:t>
            </a:r>
            <a:r>
              <a:rPr lang="en-US" dirty="0">
                <a:latin typeface="Consolas" panose="020B0609020204030204" pitchFamily="49" charset="0"/>
              </a:rPr>
              <a:t> representing a </a:t>
            </a:r>
            <a:r>
              <a:rPr lang="en-US" dirty="0" smtClean="0">
                <a:latin typeface="Consolas" panose="020B0609020204030204" pitchFamily="49" charset="0"/>
              </a:rPr>
              <a:t>spoken phoneme</a:t>
            </a:r>
            <a:r>
              <a:rPr lang="en-US" dirty="0">
                <a:latin typeface="Consolas" panose="020B0609020204030204" pitchFamily="49" charset="0"/>
              </a:rPr>
              <a:t>:</a:t>
            </a:r>
          </a:p>
          <a:p>
            <a:pPr marL="0" indent="0">
              <a:buNone/>
            </a:pPr>
            <a:r>
              <a:rPr lang="en-US" dirty="0" smtClean="0">
                <a:latin typeface="Consolas" panose="020B0609020204030204" pitchFamily="49" charset="0"/>
              </a:rPr>
              <a:t>	For </a:t>
            </a:r>
            <a:r>
              <a:rPr lang="en-US" dirty="0">
                <a:latin typeface="Consolas" panose="020B0609020204030204" pitchFamily="49" charset="0"/>
              </a:rPr>
              <a:t>each possible phoneme j</a:t>
            </a:r>
            <a:r>
              <a:rPr lang="en-US" dirty="0" smtClean="0">
                <a:latin typeface="Consolas" panose="020B0609020204030204" pitchFamily="49" charset="0"/>
              </a:rPr>
              <a:t>:</a:t>
            </a:r>
          </a:p>
          <a:p>
            <a:pPr marL="0" indent="0">
              <a:buNone/>
            </a:pP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285082" y="3933056"/>
                <a:ext cx="5095229" cy="1098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𝑠𝑐𝑜𝑟𝑒𝑠</m:t>
                      </m:r>
                      <m:d>
                        <m:dPr>
                          <m:ctrlPr>
                            <a:rPr lang="en-US" sz="2800" b="0" i="1" smtClean="0">
                              <a:latin typeface="Cambria Math"/>
                            </a:rPr>
                          </m:ctrlPr>
                        </m:dPr>
                        <m:e>
                          <m:r>
                            <a:rPr lang="en-US" sz="2800" b="0" i="1" smtClean="0">
                              <a:latin typeface="Cambria Math"/>
                            </a:rPr>
                            <m:t>𝑖</m:t>
                          </m:r>
                          <m:r>
                            <a:rPr lang="en-US" sz="2800" b="0" i="1" smtClean="0">
                              <a:latin typeface="Cambria Math"/>
                            </a:rPr>
                            <m:t>,</m:t>
                          </m:r>
                          <m:r>
                            <a:rPr lang="en-US" sz="2800" b="0" i="1" smtClean="0">
                              <a:latin typeface="Cambria Math"/>
                            </a:rPr>
                            <m:t>𝑗</m:t>
                          </m:r>
                        </m:e>
                      </m:d>
                      <m:r>
                        <a:rPr lang="en-US" sz="2800" b="0" i="1" smtClean="0">
                          <a:latin typeface="Cambria Math"/>
                        </a:rPr>
                        <m:t>= </m:t>
                      </m:r>
                      <m:f>
                        <m:fPr>
                          <m:ctrlPr>
                            <a:rPr lang="en-US" sz="2800" b="0" i="1" smtClean="0">
                              <a:latin typeface="Cambria Math"/>
                            </a:rPr>
                          </m:ctrlPr>
                        </m:fPr>
                        <m:num>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𝑠𝑐𝑜𝑟𝑒𝑠</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𝑗</m:t>
                              </m:r>
                              <m:r>
                                <a:rPr lang="en-US" sz="2800" b="0" i="1" smtClean="0">
                                  <a:latin typeface="Cambria Math"/>
                                </a:rPr>
                                <m:t>)</m:t>
                              </m:r>
                            </m:sup>
                          </m:sSup>
                        </m:num>
                        <m:den>
                          <m:nary>
                            <m:naryPr>
                              <m:chr m:val="∑"/>
                              <m:limLoc m:val="subSup"/>
                              <m:ctrlPr>
                                <a:rPr lang="en-US" sz="2800" b="0" i="1" smtClean="0">
                                  <a:latin typeface="Cambria Math"/>
                                </a:rPr>
                              </m:ctrlPr>
                            </m:naryPr>
                            <m:sub>
                              <m:r>
                                <m:rPr>
                                  <m:brk m:alnAt="25"/>
                                </m:rPr>
                                <a:rPr lang="en-US" sz="2800" b="0" i="1" smtClean="0">
                                  <a:latin typeface="Cambria Math"/>
                                </a:rPr>
                                <m:t>𝑙</m:t>
                              </m:r>
                              <m:r>
                                <m:rPr>
                                  <m:brk m:alnAt="25"/>
                                </m:rPr>
                                <a:rPr lang="en-US" sz="2800" b="0" i="1" smtClean="0">
                                  <a:latin typeface="Cambria Math"/>
                                </a:rPr>
                                <m:t>=</m:t>
                              </m:r>
                              <m:r>
                                <m:rPr>
                                  <m:brk m:alnAt="25"/>
                                </m:rPr>
                                <a:rPr lang="en-US" sz="2800" b="0" i="1" smtClean="0">
                                  <a:latin typeface="Cambria Math"/>
                                </a:rPr>
                                <m:t>1</m:t>
                              </m:r>
                            </m:sub>
                            <m:sup>
                              <m:r>
                                <a:rPr lang="en-US" sz="2800" b="0" i="1" smtClean="0">
                                  <a:latin typeface="Cambria Math"/>
                                </a:rPr>
                                <m:t>𝑘</m:t>
                              </m:r>
                            </m:sup>
                            <m:e>
                              <m:sSup>
                                <m:sSupPr>
                                  <m:ctrlPr>
                                    <a:rPr lang="en-US" sz="2800" b="0" i="1" smtClean="0">
                                      <a:latin typeface="Cambria Math"/>
                                    </a:rPr>
                                  </m:ctrlPr>
                                </m:sSupPr>
                                <m:e>
                                  <m:r>
                                    <a:rPr lang="en-US" sz="2800" b="0" i="1" smtClean="0">
                                      <a:latin typeface="Cambria Math"/>
                                    </a:rPr>
                                    <m:t>𝑒</m:t>
                                  </m:r>
                                </m:e>
                                <m:sup>
                                  <m:r>
                                    <a:rPr lang="en-US" sz="2800" b="0" i="1" smtClean="0">
                                      <a:latin typeface="Cambria Math"/>
                                    </a:rPr>
                                    <m:t>𝑠𝑐𝑜𝑟𝑒𝑠</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𝑙</m:t>
                                  </m:r>
                                  <m:r>
                                    <a:rPr lang="en-US" sz="2800" b="0" i="1" smtClean="0">
                                      <a:latin typeface="Cambria Math"/>
                                    </a:rPr>
                                    <m:t>)</m:t>
                                  </m:r>
                                </m:sup>
                              </m:sSup>
                            </m:e>
                          </m:nary>
                        </m:den>
                      </m:f>
                    </m:oMath>
                  </m:oMathPara>
                </a14:m>
                <a:endParaRPr lang="en-US" sz="2800" dirty="0"/>
              </a:p>
            </p:txBody>
          </p:sp>
        </mc:Choice>
        <mc:Fallback>
          <p:sp>
            <p:nvSpPr>
              <p:cNvPr id="4" name="TextBox 3"/>
              <p:cNvSpPr txBox="1">
                <a:spLocks noRot="1" noChangeAspect="1" noMove="1" noResize="1" noEditPoints="1" noAdjustHandles="1" noChangeArrowheads="1" noChangeShapeType="1" noTextEdit="1"/>
              </p:cNvSpPr>
              <p:nvPr/>
            </p:nvSpPr>
            <p:spPr>
              <a:xfrm>
                <a:off x="2285082" y="3933056"/>
                <a:ext cx="5095229" cy="1098762"/>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082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b="1" u="sng" dirty="0"/>
              <a:t>Results and </a:t>
            </a:r>
            <a:r>
              <a:rPr lang="en-US" b="1" u="sng" dirty="0" smtClean="0"/>
              <a:t>Conclusions</a:t>
            </a:r>
            <a:endParaRPr lang="en-US" dirty="0" smtClean="0"/>
          </a:p>
          <a:p>
            <a:r>
              <a:rPr lang="en-US" dirty="0" smtClean="0"/>
              <a:t>Normalization </a:t>
            </a:r>
            <a:r>
              <a:rPr lang="en-US" dirty="0"/>
              <a:t>does not </a:t>
            </a:r>
            <a:r>
              <a:rPr lang="en-US" dirty="0" smtClean="0"/>
              <a:t>significantly </a:t>
            </a:r>
            <a:r>
              <a:rPr lang="en-US" dirty="0"/>
              <a:t>improve the scores </a:t>
            </a:r>
            <a:r>
              <a:rPr lang="en-US" dirty="0" smtClean="0"/>
              <a:t>quality. </a:t>
            </a:r>
            <a:endParaRPr lang="en-US" dirty="0" smtClean="0"/>
          </a:p>
          <a:p>
            <a:endParaRPr lang="en-US" dirty="0" smtClean="0"/>
          </a:p>
          <a:p>
            <a:r>
              <a:rPr lang="en-US" dirty="0" smtClean="0"/>
              <a:t>Reduction to a smaller scale makes </a:t>
            </a:r>
            <a:r>
              <a:rPr lang="en-US" dirty="0"/>
              <a:t>it </a:t>
            </a:r>
            <a:r>
              <a:rPr lang="en-US" dirty="0" smtClean="0"/>
              <a:t>more difficult </a:t>
            </a:r>
            <a:r>
              <a:rPr lang="en-US" dirty="0"/>
              <a:t>to realize a proper threshold between </a:t>
            </a:r>
            <a:r>
              <a:rPr lang="en-US" dirty="0" smtClean="0"/>
              <a:t>“bad</a:t>
            </a:r>
            <a:r>
              <a:rPr lang="en-US" dirty="0"/>
              <a:t>" and </a:t>
            </a:r>
            <a:r>
              <a:rPr lang="en-US" dirty="0" smtClean="0"/>
              <a:t>“good</a:t>
            </a:r>
            <a:r>
              <a:rPr lang="en-US" dirty="0"/>
              <a:t>" </a:t>
            </a:r>
            <a:r>
              <a:rPr lang="en-US" dirty="0" smtClean="0"/>
              <a:t>scores, </a:t>
            </a:r>
            <a:r>
              <a:rPr lang="en-US" dirty="0"/>
              <a:t>as the scale shrinks.</a:t>
            </a:r>
          </a:p>
        </p:txBody>
      </p:sp>
    </p:spTree>
    <p:extLst>
      <p:ext uri="{BB962C8B-B14F-4D97-AF65-F5344CB8AC3E}">
        <p14:creationId xmlns:p14="http://schemas.microsoft.com/office/powerpoint/2010/main" val="51590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3.</a:t>
            </a:r>
            <a:r>
              <a:rPr lang="en-US" sz="4400" dirty="0"/>
              <a:t> Types of Speech Input</a:t>
            </a:r>
          </a:p>
        </p:txBody>
      </p:sp>
      <p:sp>
        <p:nvSpPr>
          <p:cNvPr id="3" name="מציין מיקום תוכן 2"/>
          <p:cNvSpPr>
            <a:spLocks noGrp="1"/>
          </p:cNvSpPr>
          <p:nvPr>
            <p:ph idx="1"/>
          </p:nvPr>
        </p:nvSpPr>
        <p:spPr>
          <a:xfrm>
            <a:off x="552526" y="1628800"/>
            <a:ext cx="8229600" cy="4525963"/>
          </a:xfrm>
        </p:spPr>
        <p:txBody>
          <a:bodyPr/>
          <a:lstStyle/>
          <a:p>
            <a:r>
              <a:rPr lang="en-US" dirty="0"/>
              <a:t>We tried to measure the score of a word when it's part of the sentence VS when it stands </a:t>
            </a:r>
            <a:r>
              <a:rPr lang="en-US" dirty="0" smtClean="0"/>
              <a:t>by itself</a:t>
            </a:r>
            <a:r>
              <a:rPr lang="en-US" dirty="0" smtClean="0"/>
              <a:t>.</a:t>
            </a:r>
            <a:r>
              <a:rPr lang="en-US" dirty="0" smtClean="0"/>
              <a:t/>
            </a:r>
            <a:br>
              <a:rPr lang="en-US" dirty="0" smtClean="0"/>
            </a:br>
            <a:r>
              <a:rPr lang="en-US" b="1" u="sng" dirty="0" smtClean="0"/>
              <a:t>Results </a:t>
            </a:r>
            <a:r>
              <a:rPr lang="en-US" b="1" u="sng" dirty="0"/>
              <a:t>and Conclusions</a:t>
            </a:r>
          </a:p>
          <a:p>
            <a:r>
              <a:rPr lang="en-US" dirty="0"/>
              <a:t>We discovered that when the utterance is only a single word the algorithm does not </a:t>
            </a:r>
            <a:r>
              <a:rPr lang="en-US" dirty="0" smtClean="0"/>
              <a:t>influenced</a:t>
            </a:r>
            <a:r>
              <a:rPr lang="en-US" dirty="0"/>
              <a:t> </a:t>
            </a:r>
            <a:r>
              <a:rPr lang="en-US" dirty="0" smtClean="0"/>
              <a:t>by </a:t>
            </a:r>
            <a:r>
              <a:rPr lang="en-US" dirty="0"/>
              <a:t>the word's context inside the sentence, and does perform more accurately.</a:t>
            </a:r>
          </a:p>
        </p:txBody>
      </p:sp>
      <p:grpSp>
        <p:nvGrpSpPr>
          <p:cNvPr id="7" name="קבוצה 6"/>
          <p:cNvGrpSpPr/>
          <p:nvPr/>
        </p:nvGrpSpPr>
        <p:grpSpPr>
          <a:xfrm>
            <a:off x="1106168" y="4557293"/>
            <a:ext cx="7416824" cy="1212289"/>
            <a:chOff x="270613" y="4581128"/>
            <a:chExt cx="8649740" cy="1664895"/>
          </a:xfrm>
        </p:grpSpPr>
        <p:sp>
          <p:nvSpPr>
            <p:cNvPr id="4" name="מלבן 3"/>
            <p:cNvSpPr/>
            <p:nvPr/>
          </p:nvSpPr>
          <p:spPr>
            <a:xfrm>
              <a:off x="270613" y="4581128"/>
              <a:ext cx="8649740"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Michel colore</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d</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 the </a:t>
              </a:r>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 wall with crayons</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5" name="מלבן 4"/>
            <p:cNvSpPr/>
            <p:nvPr/>
          </p:nvSpPr>
          <p:spPr>
            <a:xfrm>
              <a:off x="3679206" y="5661248"/>
              <a:ext cx="1832553" cy="584775"/>
            </a:xfrm>
            <a:prstGeom prst="rect">
              <a:avLst/>
            </a:prstGeom>
            <a:noFill/>
          </p:spPr>
          <p:txBody>
            <a:bodyPr wrap="none" lIns="91440" tIns="45720" rIns="91440" bIns="45720">
              <a:spAutoFit/>
            </a:bodyPr>
            <a:lstStyle/>
            <a:p>
              <a:pPr algn="ctr" rtl="0"/>
              <a:r>
                <a:rPr lang="en-US" sz="3200" b="0" cap="none" spc="0" dirty="0" smtClean="0">
                  <a:ln w="10160">
                    <a:solidFill>
                      <a:schemeClr val="accent1"/>
                    </a:solidFill>
                    <a:prstDash val="solid"/>
                  </a:ln>
                  <a:solidFill>
                    <a:schemeClr val="bg1"/>
                  </a:solidFill>
                  <a:effectLst>
                    <a:outerShdw blurRad="38100" dist="32000" dir="5400000" algn="tl">
                      <a:srgbClr val="000000">
                        <a:alpha val="30000"/>
                      </a:srgbClr>
                    </a:outerShdw>
                  </a:effectLst>
                </a:rPr>
                <a:t>b</a:t>
              </a:r>
              <a:r>
                <a:rPr lang="en-US" sz="3200" b="0" cap="none" spc="0" dirty="0" smtClean="0">
                  <a:ln w="10160">
                    <a:solidFill>
                      <a:schemeClr val="accent1"/>
                    </a:solidFill>
                    <a:prstDash val="solid"/>
                  </a:ln>
                  <a:solidFill>
                    <a:srgbClr val="FFFFFF"/>
                  </a:solidFill>
                  <a:effectLst>
                    <a:outerShdw blurRad="38100" dist="32000" dir="5400000" algn="tl">
                      <a:srgbClr val="000000">
                        <a:alpha val="30000"/>
                      </a:srgbClr>
                    </a:outerShdw>
                  </a:effectLst>
                </a:rPr>
                <a:t>edroom</a:t>
              </a:r>
              <a:endParaRPr lang="he-IL" sz="32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TextBox 5"/>
            <p:cNvSpPr txBox="1"/>
            <p:nvPr/>
          </p:nvSpPr>
          <p:spPr>
            <a:xfrm>
              <a:off x="3898370" y="5245944"/>
              <a:ext cx="1050761" cy="634027"/>
            </a:xfrm>
            <a:prstGeom prst="rect">
              <a:avLst/>
            </a:prstGeom>
            <a:noFill/>
          </p:spPr>
          <p:txBody>
            <a:bodyPr wrap="square" rtlCol="0">
              <a:spAutoFit/>
            </a:bodyPr>
            <a:lstStyle/>
            <a:p>
              <a:r>
                <a:rPr lang="en-US" sz="2400" b="1" dirty="0" smtClean="0"/>
                <a:t>V.S.</a:t>
              </a:r>
              <a:endParaRPr lang="en-US" sz="2400" b="1" dirty="0"/>
            </a:p>
          </p:txBody>
        </p:sp>
      </p:grpSp>
      <p:pic>
        <p:nvPicPr>
          <p:cNvPr id="2051" name="Picture 3" descr="C:\Users\Install\AppData\Local\Microsoft\Windows\INetCache\IE\1Q65V3AQ\600px-Red_x.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643923"/>
            <a:ext cx="484084" cy="48408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www.clker.com/cliparts/e/2/a/d/1206574733930851359Ryan_Taylor_Green_Tick.svg.m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6613" y="5420131"/>
            <a:ext cx="473812" cy="545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6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We tried to measure the score of a speech </a:t>
            </a:r>
            <a:r>
              <a:rPr lang="en-US" dirty="0" smtClean="0"/>
              <a:t>utterance</a:t>
            </a:r>
            <a:r>
              <a:rPr lang="en-US" dirty="0" smtClean="0"/>
              <a:t>:</a:t>
            </a:r>
          </a:p>
          <a:p>
            <a:endParaRPr lang="en-US" dirty="0" smtClean="0"/>
          </a:p>
          <a:p>
            <a:pPr lvl="1"/>
            <a:r>
              <a:rPr lang="en-US" sz="2400" dirty="0"/>
              <a:t>W</a:t>
            </a:r>
            <a:r>
              <a:rPr lang="en-US" sz="2400" dirty="0" smtClean="0"/>
              <a:t>ith </a:t>
            </a:r>
            <a:r>
              <a:rPr lang="en-US" sz="2400" dirty="0"/>
              <a:t>silent frames at its </a:t>
            </a:r>
            <a:r>
              <a:rPr lang="en-US" sz="2400" dirty="0" smtClean="0"/>
              <a:t>beginning/ending and </a:t>
            </a:r>
            <a:r>
              <a:rPr lang="en-US" sz="2400" dirty="0"/>
              <a:t>respectively add the </a:t>
            </a:r>
            <a:r>
              <a:rPr lang="en-US" sz="2400" dirty="0" smtClean="0"/>
              <a:t>‘</a:t>
            </a:r>
            <a:r>
              <a:rPr lang="en-US" sz="2400" dirty="0" err="1" smtClean="0"/>
              <a:t>sil</a:t>
            </a:r>
            <a:r>
              <a:rPr lang="en-US" sz="2400" dirty="0" smtClean="0"/>
              <a:t>’ </a:t>
            </a:r>
            <a:r>
              <a:rPr lang="en-US" sz="2400" dirty="0"/>
              <a:t>signals to its phonetic </a:t>
            </a:r>
            <a:r>
              <a:rPr lang="en-US" sz="2400" dirty="0" smtClean="0"/>
              <a:t>content</a:t>
            </a:r>
            <a:r>
              <a:rPr lang="en-US" sz="2400" dirty="0" smtClean="0"/>
              <a:t>.</a:t>
            </a:r>
          </a:p>
          <a:p>
            <a:pPr lvl="1"/>
            <a:endParaRPr lang="en-US" sz="2400" dirty="0" smtClean="0"/>
          </a:p>
          <a:p>
            <a:pPr lvl="1"/>
            <a:endParaRPr lang="en-US" sz="2400" dirty="0" smtClean="0"/>
          </a:p>
          <a:p>
            <a:pPr lvl="1"/>
            <a:r>
              <a:rPr lang="en-US" sz="2400" dirty="0" smtClean="0"/>
              <a:t>When </a:t>
            </a:r>
            <a:r>
              <a:rPr lang="en-US" sz="2400" dirty="0"/>
              <a:t>cutting the silent </a:t>
            </a:r>
            <a:r>
              <a:rPr lang="en-US" sz="2400" dirty="0" smtClean="0"/>
              <a:t>frames out.</a:t>
            </a:r>
          </a:p>
          <a:p>
            <a:pPr lvl="1"/>
            <a:endParaRPr lang="en-US" sz="2400" dirty="0" smtClean="0"/>
          </a:p>
        </p:txBody>
      </p:sp>
      <p:grpSp>
        <p:nvGrpSpPr>
          <p:cNvPr id="13" name="קבוצה 12"/>
          <p:cNvGrpSpPr/>
          <p:nvPr/>
        </p:nvGrpSpPr>
        <p:grpSpPr>
          <a:xfrm>
            <a:off x="4184793" y="3645024"/>
            <a:ext cx="4664372" cy="1090162"/>
            <a:chOff x="1050999" y="3752561"/>
            <a:chExt cx="6961237" cy="2061390"/>
          </a:xfrm>
        </p:grpSpPr>
        <p:grpSp>
          <p:nvGrpSpPr>
            <p:cNvPr id="14" name="קבוצה 13"/>
            <p:cNvGrpSpPr/>
            <p:nvPr/>
          </p:nvGrpSpPr>
          <p:grpSpPr>
            <a:xfrm>
              <a:off x="1050999" y="3752561"/>
              <a:ext cx="6961237" cy="1408601"/>
              <a:chOff x="1050999" y="3408301"/>
              <a:chExt cx="6961237" cy="1408601"/>
            </a:xfrm>
          </p:grpSpPr>
          <p:pic>
            <p:nvPicPr>
              <p:cNvPr id="17" name="תמונה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תמונה 17"/>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תמונה 18"/>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תמונה 19"/>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546970"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סוגר מרובע שמאלי 20"/>
              <p:cNvSpPr/>
              <p:nvPr/>
            </p:nvSpPr>
            <p:spPr>
              <a:xfrm rot="16200000">
                <a:off x="1835696" y="3808790"/>
                <a:ext cx="360040" cy="165618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סוגר מרובע שמאלי 21"/>
              <p:cNvSpPr/>
              <p:nvPr/>
            </p:nvSpPr>
            <p:spPr>
              <a:xfrm rot="16200000">
                <a:off x="7228222" y="3925387"/>
                <a:ext cx="360040" cy="12079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extBox 14"/>
            <p:cNvSpPr txBox="1"/>
            <p:nvPr/>
          </p:nvSpPr>
          <p:spPr>
            <a:xfrm>
              <a:off x="1526595" y="5290173"/>
              <a:ext cx="818779" cy="523778"/>
            </a:xfrm>
            <a:prstGeom prst="rect">
              <a:avLst/>
            </a:prstGeom>
            <a:noFill/>
          </p:spPr>
          <p:txBody>
            <a:bodyPr wrap="square" rtlCol="0">
              <a:spAutoFit/>
            </a:bodyPr>
            <a:lstStyle/>
            <a:p>
              <a:r>
                <a:rPr lang="en-US" sz="1200" b="1" dirty="0" smtClean="0"/>
                <a:t>SIL</a:t>
              </a:r>
              <a:endParaRPr lang="en-US" sz="1200" b="1" dirty="0"/>
            </a:p>
          </p:txBody>
        </p:sp>
        <p:sp>
          <p:nvSpPr>
            <p:cNvPr id="16" name="TextBox 15"/>
            <p:cNvSpPr txBox="1"/>
            <p:nvPr/>
          </p:nvSpPr>
          <p:spPr>
            <a:xfrm>
              <a:off x="6998852" y="5280310"/>
              <a:ext cx="818779" cy="523778"/>
            </a:xfrm>
            <a:prstGeom prst="rect">
              <a:avLst/>
            </a:prstGeom>
            <a:noFill/>
          </p:spPr>
          <p:txBody>
            <a:bodyPr wrap="square" rtlCol="0">
              <a:spAutoFit/>
            </a:bodyPr>
            <a:lstStyle/>
            <a:p>
              <a:r>
                <a:rPr lang="en-US" sz="1200" b="1" dirty="0" smtClean="0"/>
                <a:t>SIL</a:t>
              </a:r>
              <a:endParaRPr lang="en-US" sz="2400" b="1" dirty="0"/>
            </a:p>
          </p:txBody>
        </p:sp>
      </p:grpSp>
      <p:pic>
        <p:nvPicPr>
          <p:cNvPr id="23" name="תמונה 22"/>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r="7077"/>
          <a:stretch/>
        </p:blipFill>
        <p:spPr bwMode="auto">
          <a:xfrm>
            <a:off x="5386063" y="5373216"/>
            <a:ext cx="2653689" cy="6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9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r>
              <a:rPr lang="en-US" dirty="0"/>
              <a:t> </a:t>
            </a:r>
            <a:r>
              <a:rPr lang="en-US" b="1" u="sng" dirty="0"/>
              <a:t>Results and Conclusions</a:t>
            </a:r>
          </a:p>
          <a:p>
            <a:r>
              <a:rPr lang="en-US" dirty="0"/>
              <a:t>We found that the algorithm perform slightly better when cutting off the silent </a:t>
            </a:r>
            <a:r>
              <a:rPr lang="en-US" dirty="0" smtClean="0"/>
              <a:t>frames, but not by much.</a:t>
            </a:r>
            <a:endParaRPr lang="en-US" dirty="0"/>
          </a:p>
        </p:txBody>
      </p:sp>
      <p:grpSp>
        <p:nvGrpSpPr>
          <p:cNvPr id="18" name="קבוצה 17"/>
          <p:cNvGrpSpPr/>
          <p:nvPr/>
        </p:nvGrpSpPr>
        <p:grpSpPr>
          <a:xfrm>
            <a:off x="1507522" y="3429000"/>
            <a:ext cx="6318206" cy="1677601"/>
            <a:chOff x="1043166" y="3429000"/>
            <a:chExt cx="6782562" cy="2848761"/>
          </a:xfrm>
        </p:grpSpPr>
        <p:grpSp>
          <p:nvGrpSpPr>
            <p:cNvPr id="4" name="קבוצה 3"/>
            <p:cNvGrpSpPr/>
            <p:nvPr/>
          </p:nvGrpSpPr>
          <p:grpSpPr>
            <a:xfrm>
              <a:off x="1043166" y="3429000"/>
              <a:ext cx="6782562" cy="1048563"/>
              <a:chOff x="1050999" y="3408301"/>
              <a:chExt cx="6782562" cy="1048563"/>
            </a:xfrm>
          </p:grpSpPr>
          <p:pic>
            <p:nvPicPr>
              <p:cNvPr id="5" name="תמונה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408303"/>
                <a:ext cx="5204432"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תמונה 5"/>
              <p:cNvPicPr>
                <a:picLocks noChangeAspect="1" noChangeArrowheads="1"/>
              </p:cNvPicPr>
              <p:nvPr/>
            </p:nvPicPr>
            <p:blipFill rotWithShape="1">
              <a:blip r:embed="rId3">
                <a:extLst>
                  <a:ext uri="{28A0092B-C50C-407E-A947-70E740481C1C}">
                    <a14:useLocalDpi xmlns:a14="http://schemas.microsoft.com/office/drawing/2010/main" val="0"/>
                  </a:ext>
                </a:extLst>
              </a:blip>
              <a:srcRect r="20495"/>
              <a:stretch/>
            </p:blipFill>
            <p:spPr bwMode="auto">
              <a:xfrm>
                <a:off x="1050999" y="3465472"/>
                <a:ext cx="928713" cy="88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תמונה 6"/>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184144" y="3408302"/>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תמונה 7"/>
              <p:cNvPicPr>
                <a:picLocks noChangeAspect="1" noChangeArrowheads="1"/>
              </p:cNvPicPr>
              <p:nvPr/>
            </p:nvPicPr>
            <p:blipFill rotWithShape="1">
              <a:blip r:embed="rId2">
                <a:extLst>
                  <a:ext uri="{28A0092B-C50C-407E-A947-70E740481C1C}">
                    <a14:useLocalDpi xmlns:a14="http://schemas.microsoft.com/office/drawing/2010/main" val="0"/>
                  </a:ext>
                </a:extLst>
              </a:blip>
              <a:srcRect l="93533"/>
              <a:stretch/>
            </p:blipFill>
            <p:spPr bwMode="auto">
              <a:xfrm>
                <a:off x="7496994" y="3408301"/>
                <a:ext cx="336567"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4" name="תמונה 13"/>
            <p:cNvPicPr>
              <a:picLocks noChangeAspect="1" noChangeArrowheads="1"/>
            </p:cNvPicPr>
            <p:nvPr/>
          </p:nvPicPr>
          <p:blipFill rotWithShape="1">
            <a:blip r:embed="rId2">
              <a:extLst>
                <a:ext uri="{28A0092B-C50C-407E-A947-70E740481C1C}">
                  <a14:useLocalDpi xmlns:a14="http://schemas.microsoft.com/office/drawing/2010/main" val="0"/>
                </a:ext>
              </a:extLst>
            </a:blip>
            <a:srcRect l="12159" r="7077"/>
            <a:stretch/>
          </p:blipFill>
          <p:spPr bwMode="auto">
            <a:xfrm>
              <a:off x="2580968" y="5229200"/>
              <a:ext cx="4203290" cy="104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etc.usf.edu/clipart/41600/41697/fc_approx_41697_lg.gif"/>
            <p:cNvPicPr>
              <a:picLocks noChangeAspect="1" noChangeArrowheads="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6341" t="34893" r="27220" b="39078"/>
            <a:stretch/>
          </p:blipFill>
          <p:spPr bwMode="auto">
            <a:xfrm>
              <a:off x="3960593" y="4635204"/>
              <a:ext cx="613501" cy="4451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18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4400" dirty="0" smtClean="0"/>
              <a:t>4.</a:t>
            </a:r>
            <a:r>
              <a:rPr lang="en-US" sz="4400" dirty="0"/>
              <a:t> Types of Final Scores Output</a:t>
            </a:r>
          </a:p>
        </p:txBody>
      </p:sp>
      <p:sp>
        <p:nvSpPr>
          <p:cNvPr id="3" name="מציין מיקום תוכן 2"/>
          <p:cNvSpPr>
            <a:spLocks noGrp="1"/>
          </p:cNvSpPr>
          <p:nvPr>
            <p:ph idx="1"/>
          </p:nvPr>
        </p:nvSpPr>
        <p:spPr>
          <a:xfrm>
            <a:off x="539552" y="2564904"/>
            <a:ext cx="7787208" cy="3052936"/>
          </a:xfrm>
        </p:spPr>
        <p:txBody>
          <a:bodyPr/>
          <a:lstStyle/>
          <a:p>
            <a:pPr marL="0" indent="0">
              <a:buNone/>
            </a:pPr>
            <a:r>
              <a:rPr lang="en-US" dirty="0"/>
              <a:t>We examined various approaches for determining the most accurate </a:t>
            </a:r>
            <a:r>
              <a:rPr lang="en-US" dirty="0" smtClean="0"/>
              <a:t>final </a:t>
            </a:r>
            <a:r>
              <a:rPr lang="en-US" dirty="0"/>
              <a:t>scores the algorithm </a:t>
            </a:r>
            <a:r>
              <a:rPr lang="en-US" dirty="0" smtClean="0"/>
              <a:t>should output </a:t>
            </a:r>
            <a:r>
              <a:rPr lang="en-US" dirty="0"/>
              <a:t>for the user's phonemes pronunciation:</a:t>
            </a:r>
          </a:p>
        </p:txBody>
      </p:sp>
    </p:spTree>
    <p:extLst>
      <p:ext uri="{BB962C8B-B14F-4D97-AF65-F5344CB8AC3E}">
        <p14:creationId xmlns:p14="http://schemas.microsoft.com/office/powerpoint/2010/main" val="256757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Give the original score calculated by the phoneme classier module, which regards to the </a:t>
            </a:r>
            <a:r>
              <a:rPr lang="en-US" dirty="0" smtClean="0"/>
              <a:t>right phonemes </a:t>
            </a:r>
            <a:r>
              <a:rPr lang="en-US" dirty="0"/>
              <a:t>for the word, as given in the </a:t>
            </a:r>
            <a:r>
              <a:rPr lang="en-US" dirty="0" smtClean="0"/>
              <a:t>input.</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dirty="0" smtClean="0"/>
              <a:t>Not </a:t>
            </a:r>
            <a:r>
              <a:rPr lang="en-US" dirty="0"/>
              <a:t>so good, as we mentioned </a:t>
            </a:r>
            <a:r>
              <a:rPr lang="en-US" dirty="0" smtClean="0"/>
              <a:t>above.</a:t>
            </a:r>
            <a:br>
              <a:rPr lang="en-US" dirty="0" smtClean="0"/>
            </a:br>
            <a:r>
              <a:rPr lang="en-US" dirty="0" smtClean="0"/>
              <a:t>Non </a:t>
            </a:r>
            <a:r>
              <a:rPr lang="en-US" dirty="0"/>
              <a:t>uniform scores, that do not match to </a:t>
            </a:r>
            <a:r>
              <a:rPr lang="en-US" dirty="0" smtClean="0"/>
              <a:t>a restricted </a:t>
            </a:r>
            <a:r>
              <a:rPr lang="en-US" dirty="0"/>
              <a:t>scale which allow clear classifying of </a:t>
            </a:r>
            <a:r>
              <a:rPr lang="en-US" dirty="0" smtClean="0"/>
              <a:t>‘good’ </a:t>
            </a:r>
            <a:r>
              <a:rPr lang="en-US" dirty="0"/>
              <a:t>and </a:t>
            </a:r>
            <a:r>
              <a:rPr lang="en-US" dirty="0" smtClean="0"/>
              <a:t>‘bad’ </a:t>
            </a:r>
            <a:r>
              <a:rPr lang="en-US" dirty="0"/>
              <a:t>pronunciation quality.</a:t>
            </a:r>
          </a:p>
        </p:txBody>
      </p:sp>
    </p:spTree>
    <p:extLst>
      <p:ext uri="{BB962C8B-B14F-4D97-AF65-F5344CB8AC3E}">
        <p14:creationId xmlns:p14="http://schemas.microsoft.com/office/powerpoint/2010/main" val="277656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Overview</a:t>
            </a:r>
            <a:endParaRPr lang="en-US" dirty="0"/>
          </a:p>
        </p:txBody>
      </p:sp>
    </p:spTree>
    <p:extLst>
      <p:ext uri="{BB962C8B-B14F-4D97-AF65-F5344CB8AC3E}">
        <p14:creationId xmlns:p14="http://schemas.microsoft.com/office/powerpoint/2010/main" val="272847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18117" y="764704"/>
            <a:ext cx="8229600" cy="5976664"/>
          </a:xfrm>
        </p:spPr>
        <p:txBody>
          <a:bodyPr>
            <a:normAutofit/>
          </a:bodyPr>
          <a:lstStyle/>
          <a:p>
            <a:r>
              <a:rPr lang="en-US" dirty="0"/>
              <a:t>Give the phoneme having the maximal score given by the phoneme classier, for each block </a:t>
            </a:r>
            <a:r>
              <a:rPr lang="en-US" dirty="0" smtClean="0"/>
              <a:t>of frames </a:t>
            </a:r>
            <a:r>
              <a:rPr lang="en-US" dirty="0"/>
              <a:t>in the utterance, and present it as the output to the user </a:t>
            </a:r>
            <a:r>
              <a:rPr lang="en-US" dirty="0" smtClean="0"/>
              <a:t>- </a:t>
            </a:r>
            <a:r>
              <a:rPr lang="en-US" dirty="0"/>
              <a:t>as to tell him he </a:t>
            </a:r>
            <a:r>
              <a:rPr lang="en-US" dirty="0" smtClean="0"/>
              <a:t>sounded more </a:t>
            </a:r>
            <a:r>
              <a:rPr lang="en-US" dirty="0"/>
              <a:t>like this phoneme than the desired correct </a:t>
            </a:r>
            <a:r>
              <a:rPr lang="en-US" dirty="0" smtClean="0"/>
              <a:t>one.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u="sng" dirty="0" smtClean="0"/>
              <a:t>Conclusions:</a:t>
            </a:r>
            <a:r>
              <a:rPr lang="en-US" dirty="0" smtClean="0"/>
              <a:t/>
            </a:r>
            <a:br>
              <a:rPr lang="en-US" dirty="0" smtClean="0"/>
            </a:br>
            <a:r>
              <a:rPr lang="en-US" dirty="0" smtClean="0"/>
              <a:t>Non measurable output, which does not exactly meets the original goal of pointing the user towards how far he is from correct pronunciation.</a:t>
            </a:r>
            <a:endParaRPr lang="en-US" dirty="0"/>
          </a:p>
        </p:txBody>
      </p:sp>
      <p:sp>
        <p:nvSpPr>
          <p:cNvPr id="4" name="TextBox 3"/>
          <p:cNvSpPr txBox="1"/>
          <p:nvPr/>
        </p:nvSpPr>
        <p:spPr>
          <a:xfrm>
            <a:off x="417240" y="3492298"/>
            <a:ext cx="3816424" cy="584775"/>
          </a:xfrm>
          <a:prstGeom prst="rect">
            <a:avLst/>
          </a:prstGeom>
          <a:noFill/>
        </p:spPr>
        <p:txBody>
          <a:bodyPr wrap="square" rtlCol="0">
            <a:spAutoFit/>
          </a:bodyPr>
          <a:lstStyle/>
          <a:p>
            <a:pPr algn="l" rtl="0"/>
            <a:r>
              <a:rPr lang="pt-BR" sz="3200" dirty="0">
                <a:solidFill>
                  <a:srgbClr val="FF0000"/>
                </a:solidFill>
              </a:rPr>
              <a:t>b</a:t>
            </a:r>
            <a:r>
              <a:rPr lang="pt-BR" sz="3200" dirty="0"/>
              <a:t> </a:t>
            </a:r>
            <a:r>
              <a:rPr lang="pt-BR" sz="3200" dirty="0" smtClean="0">
                <a:solidFill>
                  <a:srgbClr val="FF0000"/>
                </a:solidFill>
              </a:rPr>
              <a:t> </a:t>
            </a:r>
            <a:r>
              <a:rPr lang="pt-BR" sz="3200" dirty="0" smtClean="0"/>
              <a:t>eh  sil  </a:t>
            </a:r>
            <a:r>
              <a:rPr lang="pt-BR" sz="3200" dirty="0" smtClean="0">
                <a:solidFill>
                  <a:srgbClr val="800080"/>
                </a:solidFill>
              </a:rPr>
              <a:t>d</a:t>
            </a:r>
            <a:r>
              <a:rPr lang="pt-BR" sz="3200" dirty="0" smtClean="0"/>
              <a:t>  </a:t>
            </a:r>
            <a:r>
              <a:rPr lang="pt-BR" sz="3200" dirty="0"/>
              <a:t>r </a:t>
            </a:r>
            <a:r>
              <a:rPr lang="pt-BR" sz="3200" dirty="0" smtClean="0"/>
              <a:t> uh </a:t>
            </a:r>
            <a:r>
              <a:rPr lang="pt-BR" sz="3200" dirty="0"/>
              <a:t>m</a:t>
            </a:r>
            <a:endParaRPr lang="en-US" sz="3200" dirty="0"/>
          </a:p>
        </p:txBody>
      </p:sp>
      <p:sp>
        <p:nvSpPr>
          <p:cNvPr id="5" name="TextBox 4"/>
          <p:cNvSpPr txBox="1"/>
          <p:nvPr/>
        </p:nvSpPr>
        <p:spPr>
          <a:xfrm>
            <a:off x="4953744" y="3492299"/>
            <a:ext cx="3888432" cy="584775"/>
          </a:xfrm>
          <a:prstGeom prst="rect">
            <a:avLst/>
          </a:prstGeom>
          <a:noFill/>
        </p:spPr>
        <p:txBody>
          <a:bodyPr wrap="square" rtlCol="0">
            <a:spAutoFit/>
          </a:bodyPr>
          <a:lstStyle/>
          <a:p>
            <a:pPr algn="l" rtl="0"/>
            <a:r>
              <a:rPr lang="pt-BR" sz="3200" dirty="0" smtClean="0">
                <a:solidFill>
                  <a:srgbClr val="FF0000"/>
                </a:solidFill>
              </a:rPr>
              <a:t>f</a:t>
            </a:r>
            <a:r>
              <a:rPr lang="pt-BR" sz="3200" dirty="0" smtClean="0"/>
              <a:t>  eh  sil  </a:t>
            </a:r>
            <a:r>
              <a:rPr lang="pt-BR" sz="3200" dirty="0" smtClean="0">
                <a:solidFill>
                  <a:srgbClr val="800080"/>
                </a:solidFill>
              </a:rPr>
              <a:t>l</a:t>
            </a:r>
            <a:r>
              <a:rPr lang="pt-BR" sz="3200" dirty="0" smtClean="0"/>
              <a:t>  r  uh  </a:t>
            </a:r>
            <a:r>
              <a:rPr lang="pt-BR" sz="3200" dirty="0"/>
              <a:t>m</a:t>
            </a:r>
            <a:endParaRPr lang="en-US" sz="3200" dirty="0"/>
          </a:p>
        </p:txBody>
      </p:sp>
      <p:sp>
        <p:nvSpPr>
          <p:cNvPr id="2" name="TextBox 1"/>
          <p:cNvSpPr txBox="1"/>
          <p:nvPr/>
        </p:nvSpPr>
        <p:spPr>
          <a:xfrm>
            <a:off x="849288" y="3006913"/>
            <a:ext cx="2952328" cy="369332"/>
          </a:xfrm>
          <a:prstGeom prst="rect">
            <a:avLst/>
          </a:prstGeom>
          <a:noFill/>
        </p:spPr>
        <p:txBody>
          <a:bodyPr wrap="square" rtlCol="0">
            <a:spAutoFit/>
          </a:bodyPr>
          <a:lstStyle/>
          <a:p>
            <a:pPr algn="l" rtl="0"/>
            <a:r>
              <a:rPr lang="en-US" dirty="0" smtClean="0"/>
              <a:t>You should have said:</a:t>
            </a:r>
            <a:endParaRPr lang="en-US" dirty="0"/>
          </a:p>
        </p:txBody>
      </p:sp>
      <p:sp>
        <p:nvSpPr>
          <p:cNvPr id="6" name="TextBox 5"/>
          <p:cNvSpPr txBox="1"/>
          <p:nvPr/>
        </p:nvSpPr>
        <p:spPr>
          <a:xfrm>
            <a:off x="5011939" y="3005777"/>
            <a:ext cx="3256783" cy="369332"/>
          </a:xfrm>
          <a:prstGeom prst="rect">
            <a:avLst/>
          </a:prstGeom>
          <a:noFill/>
        </p:spPr>
        <p:txBody>
          <a:bodyPr wrap="square" rtlCol="0">
            <a:spAutoFit/>
          </a:bodyPr>
          <a:lstStyle/>
          <a:p>
            <a:pPr algn="l" rtl="0"/>
            <a:r>
              <a:rPr lang="en-US" dirty="0" smtClean="0"/>
              <a:t>But you sounded more like:</a:t>
            </a:r>
            <a:endParaRPr lang="en-US" dirty="0"/>
          </a:p>
        </p:txBody>
      </p:sp>
    </p:spTree>
    <p:extLst>
      <p:ext uri="{BB962C8B-B14F-4D97-AF65-F5344CB8AC3E}">
        <p14:creationId xmlns:p14="http://schemas.microsoft.com/office/powerpoint/2010/main" val="14223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980728"/>
            <a:ext cx="8291264" cy="5472608"/>
          </a:xfrm>
        </p:spPr>
        <p:txBody>
          <a:bodyPr>
            <a:normAutofit lnSpcReduction="10000"/>
          </a:bodyPr>
          <a:lstStyle/>
          <a:p>
            <a:r>
              <a:rPr lang="en-US" dirty="0"/>
              <a:t>Present the </a:t>
            </a:r>
            <a:r>
              <a:rPr lang="en-US" dirty="0" smtClean="0"/>
              <a:t>difference </a:t>
            </a:r>
            <a:r>
              <a:rPr lang="en-US" dirty="0"/>
              <a:t>between the two scores mentioned above: </a:t>
            </a:r>
            <a:r>
              <a:rPr lang="en-US" dirty="0" smtClean="0"/>
              <a:t/>
            </a:r>
            <a:br>
              <a:rPr lang="en-US" dirty="0" smtClean="0"/>
            </a:br>
            <a:r>
              <a:rPr lang="en-US" dirty="0"/>
              <a:t>The </a:t>
            </a:r>
            <a:r>
              <a:rPr lang="en-US" dirty="0" smtClean="0"/>
              <a:t>maximal score - the </a:t>
            </a:r>
            <a:r>
              <a:rPr lang="en-US" dirty="0"/>
              <a:t>score </a:t>
            </a:r>
            <a:r>
              <a:rPr lang="en-US" dirty="0"/>
              <a:t>of the correct </a:t>
            </a:r>
            <a:r>
              <a:rPr lang="en-US" dirty="0" smtClean="0"/>
              <a:t>phoneme.</a:t>
            </a:r>
            <a:r>
              <a:rPr lang="en-US" dirty="0" smtClean="0"/>
              <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u="sng" dirty="0" smtClean="0"/>
              <a:t>Better</a:t>
            </a:r>
            <a:r>
              <a:rPr lang="en-US" dirty="0"/>
              <a:t>, since addresses </a:t>
            </a:r>
            <a:r>
              <a:rPr lang="en-US" dirty="0"/>
              <a:t>the previous </a:t>
            </a:r>
            <a:r>
              <a:rPr lang="en-US" dirty="0" smtClean="0"/>
              <a:t>approaches’ </a:t>
            </a:r>
            <a:r>
              <a:rPr lang="en-US" dirty="0"/>
              <a:t>problems. </a:t>
            </a:r>
            <a:r>
              <a:rPr lang="en-US" dirty="0" smtClean="0"/>
              <a:t/>
            </a:r>
            <a:br>
              <a:rPr lang="en-US" dirty="0" smtClean="0"/>
            </a:br>
            <a:r>
              <a:rPr lang="en-US" u="sng" dirty="0" smtClean="0"/>
              <a:t>But- </a:t>
            </a:r>
            <a:r>
              <a:rPr lang="en-US" dirty="0"/>
              <a:t>still </a:t>
            </a:r>
            <a:r>
              <a:rPr lang="en-US" dirty="0" smtClean="0"/>
              <a:t>not good </a:t>
            </a:r>
            <a:r>
              <a:rPr lang="en-US" dirty="0"/>
              <a:t>enough, because it ignores the scores' original scale (since it only gives their </a:t>
            </a:r>
            <a:r>
              <a:rPr lang="en-US" dirty="0" smtClean="0"/>
              <a:t>difference), thus not always representing the severity of the difference. </a:t>
            </a:r>
            <a:r>
              <a:rPr lang="en-US" dirty="0" smtClean="0"/>
              <a:t/>
            </a:r>
            <a:br>
              <a:rPr lang="en-US" dirty="0" smtClean="0"/>
            </a:br>
            <a:r>
              <a:rPr lang="en-US" dirty="0" smtClean="0"/>
              <a:t/>
            </a:r>
            <a:br>
              <a:rPr lang="en-US" dirty="0" smtClean="0"/>
            </a:br>
            <a:r>
              <a:rPr lang="en-US" dirty="0" smtClean="0"/>
              <a:t>In addition, does not solve the scaling problem </a:t>
            </a:r>
            <a:r>
              <a:rPr lang="en-US" dirty="0"/>
              <a:t>-</a:t>
            </a:r>
            <a:r>
              <a:rPr lang="en-US" dirty="0" smtClean="0"/>
              <a:t> </a:t>
            </a:r>
            <a:r>
              <a:rPr lang="en-US" dirty="0"/>
              <a:t>do not give a clear range and threshold for the pronunciation quality.</a:t>
            </a:r>
          </a:p>
        </p:txBody>
      </p:sp>
    </p:spTree>
    <p:extLst>
      <p:ext uri="{BB962C8B-B14F-4D97-AF65-F5344CB8AC3E}">
        <p14:creationId xmlns:p14="http://schemas.microsoft.com/office/powerpoint/2010/main" val="249212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Present the ratio between the two scores </a:t>
            </a:r>
            <a:r>
              <a:rPr lang="en-US" dirty="0" smtClean="0"/>
              <a:t>mentioned.</a:t>
            </a:r>
            <a:br>
              <a:rPr lang="en-US" dirty="0" smtClean="0"/>
            </a:br>
            <a:r>
              <a:rPr lang="en-US" dirty="0" smtClean="0"/>
              <a:t/>
            </a:r>
            <a:br>
              <a:rPr lang="en-US" dirty="0" smtClean="0"/>
            </a:br>
            <a:r>
              <a:rPr lang="en-US" b="1" u="sng" dirty="0" smtClean="0"/>
              <a:t>Conclusions</a:t>
            </a:r>
            <a:r>
              <a:rPr lang="en-US" b="1" u="sng" dirty="0"/>
              <a:t>:</a:t>
            </a:r>
            <a:r>
              <a:rPr lang="en-US" dirty="0"/>
              <a:t> </a:t>
            </a:r>
            <a:r>
              <a:rPr lang="en-US" dirty="0" smtClean="0"/>
              <a:t/>
            </a:r>
            <a:br>
              <a:rPr lang="en-US" dirty="0" smtClean="0"/>
            </a:br>
            <a:r>
              <a:rPr lang="en-US" dirty="0" smtClean="0"/>
              <a:t>So </a:t>
            </a:r>
            <a:r>
              <a:rPr lang="en-US" dirty="0"/>
              <a:t>far the best and most accurate solution, which addresses all the problems </a:t>
            </a:r>
            <a:r>
              <a:rPr lang="en-US" dirty="0" smtClean="0"/>
              <a:t>we ran </a:t>
            </a:r>
            <a:r>
              <a:rPr lang="en-US" dirty="0"/>
              <a:t>into.</a:t>
            </a:r>
          </a:p>
        </p:txBody>
      </p:sp>
    </p:spTree>
    <p:extLst>
      <p:ext uri="{BB962C8B-B14F-4D97-AF65-F5344CB8AC3E}">
        <p14:creationId xmlns:p14="http://schemas.microsoft.com/office/powerpoint/2010/main" val="3699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2564904"/>
            <a:ext cx="8229600" cy="3600400"/>
          </a:xfrm>
        </p:spPr>
        <p:txBody>
          <a:bodyPr/>
          <a:lstStyle/>
          <a:p>
            <a:pPr marL="457200" indent="-457200">
              <a:buFont typeface="+mj-lt"/>
              <a:buAutoNum type="arabicPeriod"/>
            </a:pPr>
            <a:r>
              <a:rPr lang="en-US" dirty="0" smtClean="0"/>
              <a:t>Once we could use the application to record data of our own, we discovered the algorithm behaves differently applied on this records than on the TIMIT data we used for development</a:t>
            </a:r>
            <a:r>
              <a:rPr lang="en-US" dirty="0" smtClean="0"/>
              <a:t>.</a:t>
            </a:r>
            <a:endParaRPr lang="en-US" dirty="0" smtClean="0"/>
          </a:p>
        </p:txBody>
      </p:sp>
      <p:sp>
        <p:nvSpPr>
          <p:cNvPr id="4" name="כותרת 3"/>
          <p:cNvSpPr>
            <a:spLocks noGrp="1"/>
          </p:cNvSpPr>
          <p:nvPr>
            <p:ph type="title"/>
          </p:nvPr>
        </p:nvSpPr>
        <p:spPr/>
        <p:txBody>
          <a:bodyPr/>
          <a:lstStyle/>
          <a:p>
            <a:r>
              <a:rPr lang="en-US" dirty="0" smtClean="0"/>
              <a:t>Main Struggles</a:t>
            </a:r>
            <a:endParaRPr lang="en-US" dirty="0"/>
          </a:p>
        </p:txBody>
      </p:sp>
    </p:spTree>
    <p:extLst>
      <p:ext uri="{BB962C8B-B14F-4D97-AF65-F5344CB8AC3E}">
        <p14:creationId xmlns:p14="http://schemas.microsoft.com/office/powerpoint/2010/main" val="76256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We raised a hypothesis that the reason is that the current phoneme classier was trained only on English native speakers data, and could have interpreted wrongly the slight differences in the Israeli accent.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75656" y="3924341"/>
            <a:ext cx="1630693" cy="231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http://www.holon.muni.il/PublishingImages/karikatura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3308973"/>
            <a:ext cx="1728192" cy="2304256"/>
          </a:xfrm>
          <a:prstGeom prst="rect">
            <a:avLst/>
          </a:prstGeom>
          <a:noFill/>
          <a:extLst>
            <a:ext uri="{909E8E84-426E-40DD-AFC4-6F175D3DCCD1}">
              <a14:hiddenFill xmlns:a14="http://schemas.microsoft.com/office/drawing/2010/main">
                <a:solidFill>
                  <a:srgbClr val="FFFFFF"/>
                </a:solidFill>
              </a14:hiddenFill>
            </a:ext>
          </a:extLst>
        </p:spPr>
      </p:pic>
      <p:sp>
        <p:nvSpPr>
          <p:cNvPr id="6" name="לא שווה 5"/>
          <p:cNvSpPr/>
          <p:nvPr/>
        </p:nvSpPr>
        <p:spPr>
          <a:xfrm rot="20601530">
            <a:off x="3649791" y="4395851"/>
            <a:ext cx="1512168" cy="821092"/>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598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a:bodyPr>
          <a:lstStyle/>
          <a:p>
            <a:r>
              <a:rPr lang="en-US" dirty="0"/>
              <a:t>As we tried to </a:t>
            </a:r>
            <a:r>
              <a:rPr lang="en-US" dirty="0" smtClean="0"/>
              <a:t>confirm </a:t>
            </a:r>
            <a:r>
              <a:rPr lang="en-US" dirty="0"/>
              <a:t>this hypothesis </a:t>
            </a:r>
            <a:r>
              <a:rPr lang="en-US" dirty="0" smtClean="0"/>
              <a:t>we:</a:t>
            </a:r>
            <a:endParaRPr lang="en-US" dirty="0"/>
          </a:p>
          <a:p>
            <a:pPr lvl="1"/>
            <a:r>
              <a:rPr lang="en-US" sz="2400" dirty="0" smtClean="0"/>
              <a:t>Created </a:t>
            </a:r>
            <a:r>
              <a:rPr lang="en-US" sz="2400" dirty="0"/>
              <a:t>corpus of data from our own </a:t>
            </a:r>
            <a:r>
              <a:rPr lang="en-US" sz="2400" dirty="0" smtClean="0"/>
              <a:t>records </a:t>
            </a:r>
            <a:r>
              <a:rPr lang="en-US" sz="2400" dirty="0"/>
              <a:t>to represent Hebrew native speakers' </a:t>
            </a:r>
            <a:r>
              <a:rPr lang="en-US" sz="2400" dirty="0" smtClean="0"/>
              <a:t>pronunciation</a:t>
            </a:r>
            <a:r>
              <a:rPr lang="en-US" sz="2400" dirty="0" smtClean="0"/>
              <a:t>.</a:t>
            </a:r>
          </a:p>
          <a:p>
            <a:pPr lvl="1"/>
            <a:endParaRPr lang="en-US" sz="2400" dirty="0"/>
          </a:p>
          <a:p>
            <a:pPr lvl="1"/>
            <a:endParaRPr lang="en-US" sz="2400" dirty="0" smtClean="0"/>
          </a:p>
        </p:txBody>
      </p:sp>
      <p:pic>
        <p:nvPicPr>
          <p:cNvPr id="6146" name="Picture 2" descr="http://i.dailymail.co.uk/i/pix/2013/06/26/article-2349103-1A866391000005DC-526_306x423.jpg"/>
          <p:cNvPicPr>
            <a:picLocks noChangeAspect="1" noChangeArrowheads="1"/>
          </p:cNvPicPr>
          <p:nvPr/>
        </p:nvPicPr>
        <p:blipFill rotWithShape="1">
          <a:blip r:embed="rId2">
            <a:extLst>
              <a:ext uri="{28A0092B-C50C-407E-A947-70E740481C1C}">
                <a14:useLocalDpi xmlns:a14="http://schemas.microsoft.com/office/drawing/2010/main" val="0"/>
              </a:ext>
            </a:extLst>
          </a:blip>
          <a:srcRect b="4306"/>
          <a:stretch/>
        </p:blipFill>
        <p:spPr bwMode="auto">
          <a:xfrm>
            <a:off x="5220072" y="2924944"/>
            <a:ext cx="2304256" cy="304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6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1052736"/>
            <a:ext cx="8229600" cy="4525963"/>
          </a:xfrm>
        </p:spPr>
        <p:txBody>
          <a:bodyPr>
            <a:normAutofit lnSpcReduction="10000"/>
          </a:bodyPr>
          <a:lstStyle/>
          <a:p>
            <a:pPr lvl="1"/>
            <a:r>
              <a:rPr lang="en-US" sz="2400" dirty="0"/>
              <a:t>Extracted new data of English native speakers' pronunciation from </a:t>
            </a:r>
            <a:r>
              <a:rPr lang="en-US" sz="2400" dirty="0" smtClean="0"/>
              <a:t>YouTube for example.</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a:p>
            <a:pPr lvl="1"/>
            <a:endParaRPr lang="en-US" sz="2400" dirty="0"/>
          </a:p>
          <a:p>
            <a:pPr lvl="1"/>
            <a:r>
              <a:rPr lang="en-US" sz="2400" dirty="0"/>
              <a:t>Compare the algorithm performance upon them.</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988840"/>
            <a:ext cx="3168352" cy="249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728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lnSpcReduction="10000"/>
          </a:bodyPr>
          <a:lstStyle/>
          <a:p>
            <a:r>
              <a:rPr lang="en-US" dirty="0"/>
              <a:t>At first it seemed that our hypothesis is correct, since the scores did behave differently for </a:t>
            </a:r>
            <a:r>
              <a:rPr lang="en-US" dirty="0" smtClean="0"/>
              <a:t>both kinds </a:t>
            </a:r>
            <a:r>
              <a:rPr lang="en-US" dirty="0"/>
              <a:t>of data</a:t>
            </a:r>
            <a:r>
              <a:rPr lang="en-US" dirty="0" smtClean="0"/>
              <a:t>.</a:t>
            </a:r>
          </a:p>
          <a:p>
            <a:r>
              <a:rPr lang="en-US" dirty="0"/>
              <a:t>But a deeper examination of the scores, along with Dr. Keshet estimations </a:t>
            </a:r>
            <a:r>
              <a:rPr lang="en-US" dirty="0" smtClean="0"/>
              <a:t>brought us </a:t>
            </a:r>
            <a:r>
              <a:rPr lang="en-US" dirty="0"/>
              <a:t>to a new </a:t>
            </a:r>
            <a:r>
              <a:rPr lang="en-US" dirty="0" smtClean="0"/>
              <a:t>conclusion that what </a:t>
            </a:r>
            <a:r>
              <a:rPr lang="en-US" dirty="0"/>
              <a:t>is needed is re-calibration of the thresholds we used for </a:t>
            </a:r>
            <a:r>
              <a:rPr lang="en-US" dirty="0" smtClean="0"/>
              <a:t>classifying ‘good’ </a:t>
            </a:r>
            <a:r>
              <a:rPr lang="en-US" dirty="0"/>
              <a:t>and </a:t>
            </a:r>
            <a:r>
              <a:rPr lang="en-US" dirty="0" smtClean="0"/>
              <a:t>‘bad’ </a:t>
            </a:r>
            <a:r>
              <a:rPr lang="en-US" dirty="0"/>
              <a:t>pronunciation.</a:t>
            </a:r>
          </a:p>
          <a:p>
            <a:r>
              <a:rPr lang="en-US" dirty="0"/>
              <a:t>We also </a:t>
            </a:r>
            <a:r>
              <a:rPr lang="en-US" dirty="0" smtClean="0"/>
              <a:t>figured </a:t>
            </a:r>
            <a:r>
              <a:rPr lang="en-US" dirty="0"/>
              <a:t>out it's best if we add another </a:t>
            </a:r>
            <a:r>
              <a:rPr lang="en-US" dirty="0" smtClean="0"/>
              <a:t>‘medium’ </a:t>
            </a:r>
            <a:r>
              <a:rPr lang="en-US" dirty="0"/>
              <a:t>level to the thresholds, for scores </a:t>
            </a:r>
            <a:r>
              <a:rPr lang="en-US" dirty="0" smtClean="0"/>
              <a:t>that are </a:t>
            </a:r>
            <a:r>
              <a:rPr lang="en-US" dirty="0"/>
              <a:t>not strictly fall into neither of the </a:t>
            </a:r>
            <a:r>
              <a:rPr lang="en-US" dirty="0" smtClean="0"/>
              <a:t>definitions </a:t>
            </a:r>
            <a:r>
              <a:rPr lang="en-US" dirty="0"/>
              <a:t>of completely `good' or `bad'.</a:t>
            </a:r>
          </a:p>
        </p:txBody>
      </p:sp>
    </p:spTree>
    <p:extLst>
      <p:ext uri="{BB962C8B-B14F-4D97-AF65-F5344CB8AC3E}">
        <p14:creationId xmlns:p14="http://schemas.microsoft.com/office/powerpoint/2010/main" val="355146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79512" y="332656"/>
            <a:ext cx="8507288" cy="5793507"/>
          </a:xfrm>
        </p:spPr>
        <p:txBody>
          <a:bodyPr/>
          <a:lstStyle/>
          <a:p>
            <a:pPr marL="457200" indent="-457200">
              <a:buFont typeface="+mj-lt"/>
              <a:buAutoNum type="arabicPeriod" startAt="2"/>
            </a:pPr>
            <a:endParaRPr lang="en-US" dirty="0" smtClean="0"/>
          </a:p>
          <a:p>
            <a:pPr marL="457200" indent="-457200">
              <a:buFont typeface="+mj-lt"/>
              <a:buAutoNum type="arabicPeriod" startAt="2"/>
            </a:pPr>
            <a:r>
              <a:rPr lang="en-US" dirty="0" smtClean="0"/>
              <a:t> </a:t>
            </a:r>
          </a:p>
          <a:p>
            <a:pPr marL="857250" lvl="1" indent="-457200">
              <a:buFont typeface="Arial" panose="020B0604020202020204" pitchFamily="34" charset="0"/>
              <a:buChar char="•"/>
            </a:pPr>
            <a:r>
              <a:rPr lang="en-US" sz="2400" dirty="0" smtClean="0"/>
              <a:t>Our </a:t>
            </a:r>
            <a:r>
              <a:rPr lang="en-US" sz="2400" dirty="0" smtClean="0"/>
              <a:t>android </a:t>
            </a:r>
            <a:r>
              <a:rPr lang="en-US" sz="2400" dirty="0"/>
              <a:t>application </a:t>
            </a:r>
            <a:r>
              <a:rPr lang="en-US" sz="2400" dirty="0" smtClean="0"/>
              <a:t>is </a:t>
            </a:r>
            <a:r>
              <a:rPr lang="en-US" sz="2400" dirty="0"/>
              <a:t>based on communication with a server running the </a:t>
            </a:r>
            <a:r>
              <a:rPr lang="en-US" sz="2400" dirty="0" smtClean="0"/>
              <a:t>forced alignment </a:t>
            </a:r>
            <a:r>
              <a:rPr lang="en-US" sz="2400" dirty="0" smtClean="0"/>
              <a:t>algorithm.</a:t>
            </a:r>
          </a:p>
          <a:p>
            <a:pPr marL="857250" lvl="1" indent="-457200">
              <a:buFont typeface="Arial" panose="020B0604020202020204" pitchFamily="34" charset="0"/>
              <a:buChar char="•"/>
            </a:pPr>
            <a:r>
              <a:rPr lang="en-US" sz="2400" dirty="0" smtClean="0"/>
              <a:t>During </a:t>
            </a:r>
            <a:r>
              <a:rPr lang="en-US" sz="2400" dirty="0"/>
              <a:t>the development we used a local server running on our Linux </a:t>
            </a:r>
            <a:r>
              <a:rPr lang="en-US" sz="2400" dirty="0" smtClean="0"/>
              <a:t>VM, </a:t>
            </a:r>
            <a:r>
              <a:rPr lang="en-US" sz="2400" dirty="0"/>
              <a:t>but </a:t>
            </a:r>
            <a:r>
              <a:rPr lang="en-US" sz="2400" dirty="0" smtClean="0"/>
              <a:t>for the final </a:t>
            </a:r>
            <a:r>
              <a:rPr lang="en-US" sz="2400" dirty="0"/>
              <a:t>project delivery we obviously needed a proper server with a static IP address which </a:t>
            </a:r>
            <a:r>
              <a:rPr lang="en-US" sz="2400" dirty="0" smtClean="0"/>
              <a:t>will be </a:t>
            </a:r>
            <a:r>
              <a:rPr lang="en-US" sz="2400" dirty="0"/>
              <a:t>running continuously.</a:t>
            </a:r>
          </a:p>
        </p:txBody>
      </p:sp>
    </p:spTree>
    <p:extLst>
      <p:ext uri="{BB962C8B-B14F-4D97-AF65-F5344CB8AC3E}">
        <p14:creationId xmlns:p14="http://schemas.microsoft.com/office/powerpoint/2010/main" val="28402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r>
              <a:rPr lang="en-US" dirty="0"/>
              <a:t>With the help of Dr. Keshet we received a server to work on from the university. </a:t>
            </a:r>
            <a:endParaRPr lang="en-US" dirty="0" smtClean="0"/>
          </a:p>
          <a:p>
            <a:r>
              <a:rPr lang="en-US" dirty="0" smtClean="0"/>
              <a:t>But we </a:t>
            </a:r>
            <a:r>
              <a:rPr lang="en-US" dirty="0"/>
              <a:t>ran </a:t>
            </a:r>
            <a:r>
              <a:rPr lang="en-US" dirty="0" smtClean="0"/>
              <a:t>into several </a:t>
            </a:r>
            <a:r>
              <a:rPr lang="en-US" dirty="0"/>
              <a:t>technical problems with it, which mostly resulted from the fact it was running a </a:t>
            </a:r>
            <a:r>
              <a:rPr lang="en-US" dirty="0" smtClean="0"/>
              <a:t>windows, </a:t>
            </a:r>
            <a:r>
              <a:rPr lang="en-US" dirty="0"/>
              <a:t>and the use of Cygwin, which couldn't run </a:t>
            </a:r>
            <a:r>
              <a:rPr lang="en-US" dirty="0" smtClean="0"/>
              <a:t>our modules </a:t>
            </a:r>
            <a:r>
              <a:rPr lang="en-US" dirty="0"/>
              <a:t>and </a:t>
            </a:r>
            <a:r>
              <a:rPr lang="en-US" dirty="0" smtClean="0"/>
              <a:t>binaries properly.</a:t>
            </a:r>
          </a:p>
          <a:p>
            <a:r>
              <a:rPr lang="en-US" dirty="0"/>
              <a:t>Another issue was that we had problems with accessing it from outside of the university network.</a:t>
            </a:r>
          </a:p>
        </p:txBody>
      </p:sp>
    </p:spTree>
    <p:extLst>
      <p:ext uri="{BB962C8B-B14F-4D97-AF65-F5344CB8AC3E}">
        <p14:creationId xmlns:p14="http://schemas.microsoft.com/office/powerpoint/2010/main" val="31045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1700808"/>
            <a:ext cx="8229600" cy="6297563"/>
          </a:xfrm>
        </p:spPr>
        <p:txBody>
          <a:bodyPr/>
          <a:lstStyle/>
          <a:p>
            <a:endParaRPr lang="en-US" dirty="0" smtClean="0"/>
          </a:p>
          <a:p>
            <a:r>
              <a:rPr lang="en-US" dirty="0" smtClean="0"/>
              <a:t>Given </a:t>
            </a:r>
            <a:r>
              <a:rPr lang="en-US" dirty="0"/>
              <a:t>a speech </a:t>
            </a:r>
            <a:r>
              <a:rPr lang="en-US" dirty="0" smtClean="0"/>
              <a:t>with </a:t>
            </a:r>
            <a:r>
              <a:rPr lang="en-US" dirty="0"/>
              <a:t>its phonetic content, </a:t>
            </a:r>
            <a:r>
              <a:rPr lang="en-US" dirty="0" smtClean="0"/>
              <a:t>finds the </a:t>
            </a:r>
            <a:r>
              <a:rPr lang="en-US" dirty="0"/>
              <a:t>start time of each phoneme. </a:t>
            </a:r>
            <a:endParaRPr lang="en-US" dirty="0" smtClean="0"/>
          </a:p>
          <a:p>
            <a:r>
              <a:rPr lang="en-US" dirty="0"/>
              <a:t>A</a:t>
            </a:r>
            <a:r>
              <a:rPr lang="en-US" dirty="0" smtClean="0"/>
              <a:t>lso </a:t>
            </a:r>
            <a:r>
              <a:rPr lang="en-US" dirty="0"/>
              <a:t>outputs a confidence for each of the phonemes and a global </a:t>
            </a:r>
            <a:r>
              <a:rPr lang="en-US" dirty="0" smtClean="0"/>
              <a:t>confidence.</a:t>
            </a:r>
            <a:endParaRPr lang="en-US" dirty="0"/>
          </a:p>
          <a:p>
            <a:endParaRPr lang="en-US" dirty="0" smtClean="0"/>
          </a:p>
          <a:p>
            <a:r>
              <a:rPr lang="en-US" dirty="0" smtClean="0"/>
              <a:t>Current pronunciation feedback systems use phoneme </a:t>
            </a:r>
            <a:r>
              <a:rPr lang="en-US" dirty="0"/>
              <a:t>alignment </a:t>
            </a:r>
            <a:r>
              <a:rPr lang="en-US" dirty="0" smtClean="0"/>
              <a:t>algorithms which are mostly based on HMM.</a:t>
            </a:r>
          </a:p>
          <a:p>
            <a:endParaRPr lang="en-US" dirty="0"/>
          </a:p>
        </p:txBody>
      </p:sp>
      <p:sp>
        <p:nvSpPr>
          <p:cNvPr id="4" name="כותרת 1"/>
          <p:cNvSpPr>
            <a:spLocks noGrp="1"/>
          </p:cNvSpPr>
          <p:nvPr>
            <p:ph type="title"/>
          </p:nvPr>
        </p:nvSpPr>
        <p:spPr>
          <a:xfrm>
            <a:off x="467544" y="2420888"/>
            <a:ext cx="8229600" cy="432048"/>
          </a:xfrm>
        </p:spPr>
        <p:txBody>
          <a:bodyPr/>
          <a:lstStyle/>
          <a:p>
            <a:r>
              <a:rPr lang="en-US" sz="2800" dirty="0">
                <a:solidFill>
                  <a:schemeClr val="tx1"/>
                </a:solidFill>
              </a:rPr>
              <a:t>phoneme alignment (“forced alignment") </a:t>
            </a:r>
            <a:r>
              <a:rPr lang="en-US" sz="2800" dirty="0" smtClean="0">
                <a:solidFill>
                  <a:schemeClr val="tx1"/>
                </a:solidFill>
              </a:rPr>
              <a:t>algorithms  </a:t>
            </a:r>
            <a:r>
              <a:rPr lang="en-US" sz="2800" dirty="0">
                <a:solidFill>
                  <a:schemeClr val="tx1"/>
                </a:solidFill>
              </a:rPr>
              <a:t/>
            </a:r>
            <a:br>
              <a:rPr lang="en-US" sz="2800" dirty="0">
                <a:solidFill>
                  <a:schemeClr val="tx1"/>
                </a:solidFill>
              </a:rPr>
            </a:br>
            <a:endParaRPr lang="he-IL" sz="2800" dirty="0"/>
          </a:p>
        </p:txBody>
      </p:sp>
    </p:spTree>
    <p:extLst>
      <p:ext uri="{BB962C8B-B14F-4D97-AF65-F5344CB8AC3E}">
        <p14:creationId xmlns:p14="http://schemas.microsoft.com/office/powerpoint/2010/main" val="2131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57200" y="1556792"/>
            <a:ext cx="8229600" cy="4569371"/>
          </a:xfrm>
        </p:spPr>
        <p:txBody>
          <a:bodyPr/>
          <a:lstStyle/>
          <a:p>
            <a:r>
              <a:rPr lang="en-US" dirty="0"/>
              <a:t>While trying to handle these issues, we </a:t>
            </a:r>
            <a:r>
              <a:rPr lang="en-US" dirty="0" smtClean="0"/>
              <a:t>tried various alternatives.</a:t>
            </a:r>
          </a:p>
          <a:p>
            <a:r>
              <a:rPr lang="en-US" dirty="0" smtClean="0"/>
              <a:t>We </a:t>
            </a:r>
            <a:r>
              <a:rPr lang="en-US" dirty="0"/>
              <a:t>decided the best way </a:t>
            </a:r>
            <a:r>
              <a:rPr lang="en-US" dirty="0" smtClean="0"/>
              <a:t>for now </a:t>
            </a:r>
            <a:r>
              <a:rPr lang="en-US" dirty="0"/>
              <a:t>is to use Google Cloud Platform services to host a virtual machine running Ubuntu, </a:t>
            </a:r>
            <a:r>
              <a:rPr lang="en-US" dirty="0" smtClean="0"/>
              <a:t>where we </a:t>
            </a:r>
            <a:r>
              <a:rPr lang="en-US" dirty="0"/>
              <a:t>copied and installed all that is needed to run our server.</a:t>
            </a:r>
          </a:p>
        </p:txBody>
      </p:sp>
      <p:pic>
        <p:nvPicPr>
          <p:cNvPr id="9218" name="Picture 2" descr="C:\Users\Install\Documents\לימודים\פרוייקט\להגשה\logo_cloud_plat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005064"/>
            <a:ext cx="35814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3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1"/>
          <p:cNvSpPr>
            <a:spLocks noGrp="1"/>
          </p:cNvSpPr>
          <p:nvPr>
            <p:ph type="title"/>
          </p:nvPr>
        </p:nvSpPr>
        <p:spPr>
          <a:xfrm>
            <a:off x="457200" y="0"/>
            <a:ext cx="8229600" cy="1600200"/>
          </a:xfrm>
        </p:spPr>
        <p:txBody>
          <a:bodyPr/>
          <a:lstStyle/>
          <a:p>
            <a:r>
              <a:rPr lang="en-US" dirty="0"/>
              <a:t>Future </a:t>
            </a:r>
            <a:r>
              <a:rPr lang="en-US" dirty="0" smtClean="0"/>
              <a:t>Thoughts</a:t>
            </a:r>
            <a:endParaRPr lang="en-US" dirty="0"/>
          </a:p>
        </p:txBody>
      </p:sp>
      <p:sp>
        <p:nvSpPr>
          <p:cNvPr id="4" name="מציין מיקום תוכן 2"/>
          <p:cNvSpPr>
            <a:spLocks noGrp="1"/>
          </p:cNvSpPr>
          <p:nvPr>
            <p:ph idx="1"/>
          </p:nvPr>
        </p:nvSpPr>
        <p:spPr>
          <a:xfrm>
            <a:off x="467544" y="2348880"/>
            <a:ext cx="8219256" cy="3484984"/>
          </a:xfrm>
        </p:spPr>
        <p:txBody>
          <a:bodyPr/>
          <a:lstStyle/>
          <a:p>
            <a:r>
              <a:rPr lang="en-US" dirty="0" smtClean="0"/>
              <a:t>For future progressions in general; </a:t>
            </a:r>
            <a:r>
              <a:rPr lang="en-US" dirty="0" smtClean="0"/>
              <a:t/>
            </a:r>
            <a:br>
              <a:rPr lang="en-US" dirty="0" smtClean="0"/>
            </a:br>
            <a:r>
              <a:rPr lang="en-US" dirty="0" smtClean="0"/>
              <a:t>If </a:t>
            </a:r>
            <a:r>
              <a:rPr lang="en-US" dirty="0" smtClean="0"/>
              <a:t>one wants to apply the algorithm on a more specific types of speakers, he can always train the classier on a this specific type of speech data in order to achieve better and more accurate results.</a:t>
            </a:r>
            <a:endParaRPr lang="en-US" dirty="0"/>
          </a:p>
        </p:txBody>
      </p:sp>
    </p:spTree>
    <p:extLst>
      <p:ext uri="{BB962C8B-B14F-4D97-AF65-F5344CB8AC3E}">
        <p14:creationId xmlns:p14="http://schemas.microsoft.com/office/powerpoint/2010/main" val="26936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3"/>
          <p:cNvSpPr>
            <a:spLocks noGrp="1"/>
          </p:cNvSpPr>
          <p:nvPr>
            <p:ph idx="1"/>
          </p:nvPr>
        </p:nvSpPr>
        <p:spPr>
          <a:xfrm>
            <a:off x="467544" y="1988841"/>
            <a:ext cx="8229600" cy="3960440"/>
          </a:xfrm>
        </p:spPr>
        <p:txBody>
          <a:bodyPr/>
          <a:lstStyle/>
          <a:p>
            <a:r>
              <a:rPr lang="en-US" dirty="0"/>
              <a:t>With the purpose of applying the application for Hebrew native speakers learning English, </a:t>
            </a:r>
            <a:r>
              <a:rPr lang="en-US" dirty="0" smtClean="0"/>
              <a:t>one can </a:t>
            </a:r>
            <a:r>
              <a:rPr lang="en-US" dirty="0"/>
              <a:t>use a better phoneme classier module, which is more robust to </a:t>
            </a:r>
            <a:r>
              <a:rPr lang="en-US" b="1" dirty="0" smtClean="0"/>
              <a:t>Israeli</a:t>
            </a:r>
            <a:r>
              <a:rPr lang="en-US" dirty="0" smtClean="0"/>
              <a:t> </a:t>
            </a:r>
            <a:r>
              <a:rPr lang="en-US" b="1" dirty="0"/>
              <a:t>speech</a:t>
            </a:r>
            <a:r>
              <a:rPr lang="en-US" dirty="0"/>
              <a:t>, </a:t>
            </a:r>
            <a:r>
              <a:rPr lang="en-US" dirty="0" smtClean="0"/>
              <a:t>thus can output </a:t>
            </a:r>
            <a:r>
              <a:rPr lang="en-US" dirty="0"/>
              <a:t>more accurate scores and enhance the total algorithm performance</a:t>
            </a:r>
            <a:r>
              <a:rPr lang="en-US" dirty="0" smtClean="0"/>
              <a:t>.</a:t>
            </a:r>
            <a:endParaRPr lang="en-US" dirty="0" smtClean="0"/>
          </a:p>
        </p:txBody>
      </p:sp>
    </p:spTree>
    <p:extLst>
      <p:ext uri="{BB962C8B-B14F-4D97-AF65-F5344CB8AC3E}">
        <p14:creationId xmlns:p14="http://schemas.microsoft.com/office/powerpoint/2010/main" val="136155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67544" y="2060849"/>
            <a:ext cx="8229600" cy="3168352"/>
          </a:xfrm>
        </p:spPr>
        <p:txBody>
          <a:bodyPr/>
          <a:lstStyle/>
          <a:p>
            <a:r>
              <a:rPr lang="en-US" dirty="0"/>
              <a:t>In addition, the application, and also the algorithm generally, can be adapted for the use of </a:t>
            </a:r>
            <a:r>
              <a:rPr lang="en-US" b="1" dirty="0"/>
              <a:t>teaching deaf </a:t>
            </a:r>
            <a:r>
              <a:rPr lang="en-US" dirty="0"/>
              <a:t>to speak appropriate English, with correct pronunciation.</a:t>
            </a:r>
          </a:p>
          <a:p>
            <a:endParaRPr lang="en-US" dirty="0"/>
          </a:p>
        </p:txBody>
      </p:sp>
    </p:spTree>
    <p:extLst>
      <p:ext uri="{BB962C8B-B14F-4D97-AF65-F5344CB8AC3E}">
        <p14:creationId xmlns:p14="http://schemas.microsoft.com/office/powerpoint/2010/main" val="222928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8476" y="1844824"/>
            <a:ext cx="8229600" cy="1600200"/>
          </a:xfrm>
        </p:spPr>
        <p:txBody>
          <a:bodyPr/>
          <a:lstStyle/>
          <a:p>
            <a:r>
              <a:rPr lang="en-US" dirty="0" smtClean="0"/>
              <a:t>Thank you </a:t>
            </a:r>
            <a:endParaRPr lang="en-US" dirty="0"/>
          </a:p>
        </p:txBody>
      </p:sp>
      <p:pic>
        <p:nvPicPr>
          <p:cNvPr id="4" name="Picture 2" descr="http://emojipedia-us.s3.amazonaws.com/cache/4a/bc/4abc340cf5d893ff4bf6ebc17b29c2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776" y="3625379"/>
            <a:ext cx="11430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3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395536" y="620688"/>
            <a:ext cx="8424936" cy="5472608"/>
          </a:xfrm>
        </p:spPr>
        <p:txBody>
          <a:bodyPr>
            <a:normAutofit lnSpcReduction="10000"/>
          </a:bodyPr>
          <a:lstStyle/>
          <a:p>
            <a:pPr marL="0" indent="0">
              <a:buNone/>
            </a:pPr>
            <a:r>
              <a:rPr lang="en-US" dirty="0" smtClean="0"/>
              <a:t>The algorithm </a:t>
            </a:r>
            <a:r>
              <a:rPr lang="en-US" dirty="0"/>
              <a:t>proposed </a:t>
            </a:r>
            <a:r>
              <a:rPr lang="en-US" dirty="0" smtClean="0"/>
              <a:t>in</a:t>
            </a:r>
          </a:p>
          <a:p>
            <a:pPr marL="0" indent="0" algn="ctr">
              <a:buNone/>
            </a:pPr>
            <a:r>
              <a:rPr lang="en-US" dirty="0"/>
              <a:t/>
            </a:r>
            <a:br>
              <a:rPr lang="en-US" dirty="0"/>
            </a:br>
            <a:r>
              <a:rPr lang="en-US" b="1" dirty="0"/>
              <a:t>A Large Margin Algorithm for Speech-to-Phoneme and Music-to-Score Alignment </a:t>
            </a:r>
            <a:r>
              <a:rPr lang="en-US" dirty="0" smtClean="0"/>
              <a:t> </a:t>
            </a:r>
            <a:br>
              <a:rPr lang="en-US" dirty="0" smtClean="0"/>
            </a:br>
            <a:r>
              <a:rPr lang="en-US" i="1" dirty="0" smtClean="0"/>
              <a:t>By </a:t>
            </a:r>
            <a:r>
              <a:rPr lang="en-US" i="1" dirty="0"/>
              <a:t>Joseph Keshet, Shai Shalev-Shwartz, Yoram Singer and Dan </a:t>
            </a:r>
            <a:r>
              <a:rPr lang="en-US" i="1" dirty="0" smtClean="0"/>
              <a:t>Chazan</a:t>
            </a:r>
          </a:p>
          <a:p>
            <a:pPr marL="0" indent="0">
              <a:buNone/>
            </a:pPr>
            <a:r>
              <a:rPr lang="en-US" i="1" dirty="0" smtClean="0"/>
              <a:t>Describes a new non HMM-base phoneme alignment algorithm.</a:t>
            </a:r>
          </a:p>
          <a:p>
            <a:pPr marL="0" indent="0">
              <a:buNone/>
            </a:pPr>
            <a:endParaRPr lang="en-US" dirty="0"/>
          </a:p>
          <a:p>
            <a:pPr marL="0" indent="0">
              <a:buNone/>
            </a:pPr>
            <a:r>
              <a:rPr lang="en-US" dirty="0" smtClean="0"/>
              <a:t>In out project we explored this algorithm in order to maximize the measure of performance </a:t>
            </a:r>
            <a:r>
              <a:rPr lang="en-US" dirty="0"/>
              <a:t>used to evaluate </a:t>
            </a:r>
            <a:r>
              <a:rPr lang="en-US" dirty="0" smtClean="0"/>
              <a:t>alignments.</a:t>
            </a:r>
            <a:br>
              <a:rPr lang="en-US" dirty="0" smtClean="0"/>
            </a:br>
            <a:r>
              <a:rPr lang="en-US" dirty="0" smtClean="0"/>
              <a:t>We changed it to output reliable scores for each spoken phoneme.</a:t>
            </a:r>
            <a:br>
              <a:rPr lang="en-US" dirty="0" smtClean="0"/>
            </a:br>
            <a:endParaRPr lang="en-US" dirty="0" smtClean="0"/>
          </a:p>
          <a:p>
            <a:pPr marL="0" indent="0">
              <a:buNone/>
            </a:pPr>
            <a:endParaRPr lang="he-IL" i="1" dirty="0"/>
          </a:p>
        </p:txBody>
      </p:sp>
    </p:spTree>
    <p:extLst>
      <p:ext uri="{BB962C8B-B14F-4D97-AF65-F5344CB8AC3E}">
        <p14:creationId xmlns:p14="http://schemas.microsoft.com/office/powerpoint/2010/main" val="428215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0"/>
            <a:ext cx="8229600" cy="3933056"/>
          </a:xfrm>
        </p:spPr>
        <p:txBody>
          <a:bodyPr/>
          <a:lstStyle/>
          <a:p>
            <a:r>
              <a:rPr lang="en-US" dirty="0" smtClean="0"/>
              <a:t>The System’s Flow</a:t>
            </a:r>
            <a:endParaRPr lang="en-US" dirty="0"/>
          </a:p>
        </p:txBody>
      </p:sp>
    </p:spTree>
    <p:extLst>
      <p:ext uri="{BB962C8B-B14F-4D97-AF65-F5344CB8AC3E}">
        <p14:creationId xmlns:p14="http://schemas.microsoft.com/office/powerpoint/2010/main" val="324950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7454"/>
            <a:ext cx="4536504" cy="6715646"/>
          </a:xfrm>
          <a:prstGeom prst="rect">
            <a:avLst/>
          </a:prstGeom>
        </p:spPr>
      </p:pic>
    </p:spTree>
    <p:extLst>
      <p:ext uri="{BB962C8B-B14F-4D97-AF65-F5344CB8AC3E}">
        <p14:creationId xmlns:p14="http://schemas.microsoft.com/office/powerpoint/2010/main" val="345159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39552" y="1268760"/>
            <a:ext cx="8424936" cy="3024336"/>
          </a:xfrm>
        </p:spPr>
        <p:txBody>
          <a:bodyPr>
            <a:normAutofit/>
          </a:bodyPr>
          <a:lstStyle/>
          <a:p>
            <a:pPr marL="0" indent="0">
              <a:buNone/>
            </a:pPr>
            <a:r>
              <a:rPr lang="en-US" b="1" dirty="0"/>
              <a:t>1. </a:t>
            </a:r>
            <a:r>
              <a:rPr lang="en-US" dirty="0"/>
              <a:t>In the application we built, a word or </a:t>
            </a:r>
            <a:r>
              <a:rPr lang="en-US" dirty="0" smtClean="0"/>
              <a:t>a phrase </a:t>
            </a:r>
            <a:r>
              <a:rPr lang="en-US" dirty="0"/>
              <a:t>to be pronounced is chosen by the user from a readymade list, where the canonical phonetic content of this word or phrase is known.</a:t>
            </a:r>
            <a:endParaRPr lang="he-IL"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2448272" cy="29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27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ניהולי">
  <a:themeElements>
    <a:clrScheme name="ניהולי">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ניהולי">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ניהול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10299</TotalTime>
  <Words>2302</Words>
  <Application>Microsoft Office PowerPoint</Application>
  <PresentationFormat>‫הצגה על המסך (4:3)</PresentationFormat>
  <Paragraphs>222</Paragraphs>
  <Slides>54</Slides>
  <Notes>14</Notes>
  <HiddenSlides>0</HiddenSlides>
  <MMClips>1</MMClips>
  <ScaleCrop>false</ScaleCrop>
  <HeadingPairs>
    <vt:vector size="4" baseType="variant">
      <vt:variant>
        <vt:lpstr>ערכת נושא</vt:lpstr>
      </vt:variant>
      <vt:variant>
        <vt:i4>1</vt:i4>
      </vt:variant>
      <vt:variant>
        <vt:lpstr>כותרות שקופיות</vt:lpstr>
      </vt:variant>
      <vt:variant>
        <vt:i4>54</vt:i4>
      </vt:variant>
    </vt:vector>
  </HeadingPairs>
  <TitlesOfParts>
    <vt:vector size="55" baseType="lpstr">
      <vt:lpstr>ניהולי</vt:lpstr>
      <vt:lpstr>Discriminative Phoneme Alignment for Pronunciation Feedback</vt:lpstr>
      <vt:lpstr>מצגת של PowerPoint</vt:lpstr>
      <vt:lpstr>Goal:  System that provides pronunciation feedback</vt:lpstr>
      <vt:lpstr>Overview</vt:lpstr>
      <vt:lpstr>phoneme alignment (“forced alignment") algorithms   </vt:lpstr>
      <vt:lpstr>מצגת של PowerPoint</vt:lpstr>
      <vt:lpstr>The System’s Flow</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The Project’s Process</vt:lpstr>
      <vt:lpstr>1.Technical Setup</vt:lpstr>
      <vt:lpstr>מצגת של PowerPoint</vt:lpstr>
      <vt:lpstr>2. Background Learning of the Algorithm</vt:lpstr>
      <vt:lpstr>מצגת של PowerPoint</vt:lpstr>
      <vt:lpstr>מצגת של PowerPoint</vt:lpstr>
      <vt:lpstr>3. Adapting the Code to Our Needs</vt:lpstr>
      <vt:lpstr>4.Creating Data for Experiments</vt:lpstr>
      <vt:lpstr>מצגת של PowerPoint</vt:lpstr>
      <vt:lpstr>מצגת של PowerPoint</vt:lpstr>
      <vt:lpstr>Experiments</vt:lpstr>
      <vt:lpstr>מצגת של PowerPoint</vt:lpstr>
      <vt:lpstr>1. Understanding the algorithm behavior</vt:lpstr>
      <vt:lpstr>מצגת של PowerPoint</vt:lpstr>
      <vt:lpstr>מצגת של PowerPoint</vt:lpstr>
      <vt:lpstr>מצגת של PowerPoint</vt:lpstr>
      <vt:lpstr>2. Normalization Approach</vt:lpstr>
      <vt:lpstr>מצגת של PowerPoint</vt:lpstr>
      <vt:lpstr>מצגת של PowerPoint</vt:lpstr>
      <vt:lpstr>מצגת של PowerPoint</vt:lpstr>
      <vt:lpstr>3. Types of Speech Input</vt:lpstr>
      <vt:lpstr>מצגת של PowerPoint</vt:lpstr>
      <vt:lpstr>מצגת של PowerPoint</vt:lpstr>
      <vt:lpstr>4. Types of Final Scores Output</vt:lpstr>
      <vt:lpstr>מצגת של PowerPoint</vt:lpstr>
      <vt:lpstr>מצגת של PowerPoint</vt:lpstr>
      <vt:lpstr>מצגת של PowerPoint</vt:lpstr>
      <vt:lpstr>מצגת של PowerPoint</vt:lpstr>
      <vt:lpstr>Main Struggles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Future Thoughts</vt:lpstr>
      <vt:lpstr>מצגת של PowerPoint</vt:lpstr>
      <vt:lpstr>מצגת של PowerPoint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scoring of pronunciation quality</dc:title>
  <dc:creator>nzeira</dc:creator>
  <cp:lastModifiedBy>Install</cp:lastModifiedBy>
  <cp:revision>295</cp:revision>
  <dcterms:created xsi:type="dcterms:W3CDTF">2016-03-08T21:22:28Z</dcterms:created>
  <dcterms:modified xsi:type="dcterms:W3CDTF">2016-09-26T21:22:41Z</dcterms:modified>
</cp:coreProperties>
</file>