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A79"/>
    <a:srgbClr val="9BCE58"/>
    <a:srgbClr val="AC1604"/>
    <a:srgbClr val="FFFFFF"/>
    <a:srgbClr val="EA2208"/>
    <a:srgbClr val="C70000"/>
    <a:srgbClr val="A01403"/>
    <a:srgbClr val="AF1602"/>
    <a:srgbClr val="B31701"/>
    <a:srgbClr val="C0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94611"/>
  </p:normalViewPr>
  <p:slideViewPr>
    <p:cSldViewPr snapToGrid="0" snapToObjects="1">
      <p:cViewPr>
        <p:scale>
          <a:sx n="130" d="100"/>
          <a:sy n="130" d="100"/>
        </p:scale>
        <p:origin x="845" y="9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0B20-1250-C74A-A77B-CFC166E317FB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DE396-9560-CA4F-B8B0-27C79BFC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2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EE9E-1C02-1049-8475-E13C2E703F8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3697-EDAC-3347-A76F-6CA90ADE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grayscl/>
          </a:blip>
          <a:srcRect r="40735"/>
          <a:stretch/>
        </p:blipFill>
        <p:spPr>
          <a:xfrm>
            <a:off x="1" y="0"/>
            <a:ext cx="12192000" cy="1328604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grayscl/>
          </a:blip>
          <a:srcRect r="40735"/>
          <a:stretch/>
        </p:blipFill>
        <p:spPr>
          <a:xfrm rot="10800000">
            <a:off x="1" y="5529396"/>
            <a:ext cx="12192000" cy="1328604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sp>
        <p:nvSpPr>
          <p:cNvPr id="13" name="TextBox 12"/>
          <p:cNvSpPr txBox="1"/>
          <p:nvPr/>
        </p:nvSpPr>
        <p:spPr>
          <a:xfrm>
            <a:off x="2112093" y="1691147"/>
            <a:ext cx="7967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mtClean="0"/>
              <a:t>Dashboards, </a:t>
            </a:r>
            <a:r>
              <a:rPr lang="en-US" sz="4400" dirty="0" smtClean="0"/>
              <a:t>Learning by Example!</a:t>
            </a:r>
            <a:endParaRPr lang="en-US" sz="4400" dirty="0"/>
          </a:p>
        </p:txBody>
      </p:sp>
      <p:sp>
        <p:nvSpPr>
          <p:cNvPr id="17" name="Freeform 16"/>
          <p:cNvSpPr/>
          <p:nvPr/>
        </p:nvSpPr>
        <p:spPr>
          <a:xfrm>
            <a:off x="1396181" y="2900514"/>
            <a:ext cx="9490425" cy="1376517"/>
          </a:xfrm>
          <a:custGeom>
            <a:avLst/>
            <a:gdLst>
              <a:gd name="connsiteX0" fmla="*/ 9326934 w 9326934"/>
              <a:gd name="connsiteY0" fmla="*/ 0 h 1376517"/>
              <a:gd name="connsiteX1" fmla="*/ 9326934 w 9326934"/>
              <a:gd name="connsiteY1" fmla="*/ 422788 h 1376517"/>
              <a:gd name="connsiteX2" fmla="*/ 8491192 w 9326934"/>
              <a:gd name="connsiteY2" fmla="*/ 727588 h 1376517"/>
              <a:gd name="connsiteX3" fmla="*/ 8117567 w 9326934"/>
              <a:gd name="connsiteY3" fmla="*/ 1022555 h 1376517"/>
              <a:gd name="connsiteX4" fmla="*/ 7625954 w 9326934"/>
              <a:gd name="connsiteY4" fmla="*/ 816078 h 1376517"/>
              <a:gd name="connsiteX5" fmla="*/ 6927863 w 9326934"/>
              <a:gd name="connsiteY5" fmla="*/ 1032388 h 1376517"/>
              <a:gd name="connsiteX6" fmla="*/ 6288767 w 9326934"/>
              <a:gd name="connsiteY6" fmla="*/ 589936 h 1376517"/>
              <a:gd name="connsiteX7" fmla="*/ 5148225 w 9326934"/>
              <a:gd name="connsiteY7" fmla="*/ 1238865 h 1376517"/>
              <a:gd name="connsiteX8" fmla="*/ 4705773 w 9326934"/>
              <a:gd name="connsiteY8" fmla="*/ 816078 h 1376517"/>
              <a:gd name="connsiteX9" fmla="*/ 4066676 w 9326934"/>
              <a:gd name="connsiteY9" fmla="*/ 1248697 h 1376517"/>
              <a:gd name="connsiteX10" fmla="*/ 3791373 w 9326934"/>
              <a:gd name="connsiteY10" fmla="*/ 894736 h 1376517"/>
              <a:gd name="connsiteX11" fmla="*/ 3191605 w 9326934"/>
              <a:gd name="connsiteY11" fmla="*/ 1376517 h 1376517"/>
              <a:gd name="connsiteX12" fmla="*/ 2709825 w 9326934"/>
              <a:gd name="connsiteY12" fmla="*/ 993059 h 1376517"/>
              <a:gd name="connsiteX13" fmla="*/ 1706934 w 9326934"/>
              <a:gd name="connsiteY13" fmla="*/ 1307691 h 1376517"/>
              <a:gd name="connsiteX14" fmla="*/ 1146496 w 9326934"/>
              <a:gd name="connsiteY14" fmla="*/ 757084 h 1376517"/>
              <a:gd name="connsiteX15" fmla="*/ 418908 w 9326934"/>
              <a:gd name="connsiteY15" fmla="*/ 1248697 h 1376517"/>
              <a:gd name="connsiteX16" fmla="*/ 0 w 9326934"/>
              <a:gd name="connsiteY16" fmla="*/ 1141534 h 1376517"/>
              <a:gd name="connsiteX17" fmla="*/ 104620 w 9326934"/>
              <a:gd name="connsiteY17" fmla="*/ 866722 h 1376517"/>
              <a:gd name="connsiteX18" fmla="*/ 522491 w 9326934"/>
              <a:gd name="connsiteY18" fmla="*/ 997324 h 1376517"/>
              <a:gd name="connsiteX19" fmla="*/ 1241619 w 9326934"/>
              <a:gd name="connsiteY19" fmla="*/ 403678 h 1376517"/>
              <a:gd name="connsiteX20" fmla="*/ 1795540 w 9326934"/>
              <a:gd name="connsiteY20" fmla="*/ 1068562 h 1376517"/>
              <a:gd name="connsiteX21" fmla="*/ 2786769 w 9326934"/>
              <a:gd name="connsiteY21" fmla="*/ 688629 h 1376517"/>
              <a:gd name="connsiteX22" fmla="*/ 3262947 w 9326934"/>
              <a:gd name="connsiteY22" fmla="*/ 1151673 h 1376517"/>
              <a:gd name="connsiteX23" fmla="*/ 3855741 w 9326934"/>
              <a:gd name="connsiteY23" fmla="*/ 569899 h 1376517"/>
              <a:gd name="connsiteX24" fmla="*/ 4127843 w 9326934"/>
              <a:gd name="connsiteY24" fmla="*/ 997324 h 1376517"/>
              <a:gd name="connsiteX25" fmla="*/ 4759508 w 9326934"/>
              <a:gd name="connsiteY25" fmla="*/ 474916 h 1376517"/>
              <a:gd name="connsiteX26" fmla="*/ 5196815 w 9326934"/>
              <a:gd name="connsiteY26" fmla="*/ 985451 h 1376517"/>
              <a:gd name="connsiteX27" fmla="*/ 6324095 w 9326934"/>
              <a:gd name="connsiteY27" fmla="*/ 201839 h 1376517"/>
              <a:gd name="connsiteX28" fmla="*/ 6955760 w 9326934"/>
              <a:gd name="connsiteY28" fmla="*/ 736121 h 1376517"/>
              <a:gd name="connsiteX29" fmla="*/ 7645733 w 9326934"/>
              <a:gd name="connsiteY29" fmla="*/ 474916 h 1376517"/>
              <a:gd name="connsiteX30" fmla="*/ 8131630 w 9326934"/>
              <a:gd name="connsiteY30" fmla="*/ 724247 h 1376517"/>
              <a:gd name="connsiteX31" fmla="*/ 8500910 w 9326934"/>
              <a:gd name="connsiteY31" fmla="*/ 368060 h 13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326934" h="1376517">
                <a:moveTo>
                  <a:pt x="9326934" y="0"/>
                </a:moveTo>
                <a:lnTo>
                  <a:pt x="9326934" y="422788"/>
                </a:lnTo>
                <a:lnTo>
                  <a:pt x="8491192" y="727588"/>
                </a:lnTo>
                <a:lnTo>
                  <a:pt x="8117567" y="1022555"/>
                </a:lnTo>
                <a:lnTo>
                  <a:pt x="7625954" y="816078"/>
                </a:lnTo>
                <a:lnTo>
                  <a:pt x="6927863" y="1032388"/>
                </a:lnTo>
                <a:lnTo>
                  <a:pt x="6288767" y="589936"/>
                </a:lnTo>
                <a:lnTo>
                  <a:pt x="5148225" y="1238865"/>
                </a:lnTo>
                <a:lnTo>
                  <a:pt x="4705773" y="816078"/>
                </a:lnTo>
                <a:lnTo>
                  <a:pt x="4066676" y="1248697"/>
                </a:lnTo>
                <a:lnTo>
                  <a:pt x="3791373" y="894736"/>
                </a:lnTo>
                <a:lnTo>
                  <a:pt x="3191605" y="1376517"/>
                </a:lnTo>
                <a:lnTo>
                  <a:pt x="2709825" y="993059"/>
                </a:lnTo>
                <a:lnTo>
                  <a:pt x="1706934" y="1307691"/>
                </a:lnTo>
                <a:lnTo>
                  <a:pt x="1146496" y="757084"/>
                </a:lnTo>
                <a:lnTo>
                  <a:pt x="418908" y="1248697"/>
                </a:lnTo>
                <a:lnTo>
                  <a:pt x="0" y="1141534"/>
                </a:lnTo>
                <a:lnTo>
                  <a:pt x="104620" y="866722"/>
                </a:lnTo>
                <a:lnTo>
                  <a:pt x="522491" y="997324"/>
                </a:lnTo>
                <a:lnTo>
                  <a:pt x="1241619" y="403678"/>
                </a:lnTo>
                <a:lnTo>
                  <a:pt x="1795540" y="1068562"/>
                </a:lnTo>
                <a:lnTo>
                  <a:pt x="2786769" y="688629"/>
                </a:lnTo>
                <a:lnTo>
                  <a:pt x="3262947" y="1151673"/>
                </a:lnTo>
                <a:lnTo>
                  <a:pt x="3855741" y="569899"/>
                </a:lnTo>
                <a:lnTo>
                  <a:pt x="4127843" y="997324"/>
                </a:lnTo>
                <a:lnTo>
                  <a:pt x="4759508" y="474916"/>
                </a:lnTo>
                <a:lnTo>
                  <a:pt x="5196815" y="985451"/>
                </a:lnTo>
                <a:lnTo>
                  <a:pt x="6324095" y="201839"/>
                </a:lnTo>
                <a:lnTo>
                  <a:pt x="6955760" y="736121"/>
                </a:lnTo>
                <a:lnTo>
                  <a:pt x="7645733" y="474916"/>
                </a:lnTo>
                <a:lnTo>
                  <a:pt x="8131630" y="724247"/>
                </a:lnTo>
                <a:lnTo>
                  <a:pt x="8500910" y="368060"/>
                </a:lnTo>
                <a:close/>
              </a:path>
            </a:pathLst>
          </a:custGeom>
          <a:solidFill>
            <a:srgbClr val="9BC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086" y="2823621"/>
            <a:ext cx="679040" cy="663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03" y="3652668"/>
            <a:ext cx="523176" cy="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8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49"/>
            <a:ext cx="12192000" cy="787400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225" y="1418562"/>
            <a:ext cx="6288834" cy="3545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7969" y="6160443"/>
            <a:ext cx="484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public.tableau.com</a:t>
            </a:r>
            <a:r>
              <a:rPr lang="en-US" dirty="0"/>
              <a:t>/s/gallery/</a:t>
            </a:r>
            <a:r>
              <a:rPr lang="en-US" dirty="0" err="1"/>
              <a:t>boston</a:t>
            </a:r>
            <a:r>
              <a:rPr lang="en-US" dirty="0"/>
              <a:t>-bike-share-trend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6028" y="86957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Brian Halloran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40393" y="84578"/>
            <a:ext cx="486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Boston Bike Share Trend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382588" y="3783722"/>
            <a:ext cx="1553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Chart Variety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88" name="Oval 87"/>
          <p:cNvSpPr/>
          <p:nvPr/>
        </p:nvSpPr>
        <p:spPr>
          <a:xfrm flipH="1">
            <a:off x="7510530" y="3531738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7652790" y="3646814"/>
            <a:ext cx="2280988" cy="315592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648362"/>
              <a:gd name="connsiteY0" fmla="*/ 241537 h 241537"/>
              <a:gd name="connsiteX1" fmla="*/ 1244951 w 1648362"/>
              <a:gd name="connsiteY1" fmla="*/ 228600 h 241537"/>
              <a:gd name="connsiteX2" fmla="*/ 1648362 w 1648362"/>
              <a:gd name="connsiteY2" fmla="*/ 0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362" h="241537">
                <a:moveTo>
                  <a:pt x="0" y="241537"/>
                </a:moveTo>
                <a:lnTo>
                  <a:pt x="1244951" y="228600"/>
                </a:lnTo>
                <a:lnTo>
                  <a:pt x="16483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9777734" y="3730710"/>
            <a:ext cx="493107" cy="493107"/>
            <a:chOff x="9916466" y="3939729"/>
            <a:chExt cx="493107" cy="493107"/>
          </a:xfrm>
        </p:grpSpPr>
        <p:sp>
          <p:nvSpPr>
            <p:cNvPr id="98" name="Oval 9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38194" y="1880082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Custom Images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4657" y="1819421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046717" y="1913408"/>
            <a:ext cx="527669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18723" y="1852716"/>
            <a:ext cx="493107" cy="493107"/>
            <a:chOff x="9916466" y="3939729"/>
            <a:chExt cx="493107" cy="493107"/>
          </a:xfrm>
        </p:grpSpPr>
        <p:sp>
          <p:nvSpPr>
            <p:cNvPr id="68" name="Oval 6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85" name="Oval 84"/>
          <p:cNvSpPr/>
          <p:nvPr/>
        </p:nvSpPr>
        <p:spPr>
          <a:xfrm>
            <a:off x="4611509" y="2173872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418723" y="2482088"/>
            <a:ext cx="1920756" cy="490445"/>
            <a:chOff x="545932" y="5100414"/>
            <a:chExt cx="1920756" cy="490445"/>
          </a:xfrm>
        </p:grpSpPr>
        <p:sp>
          <p:nvSpPr>
            <p:cNvPr id="91" name="TextBox 90"/>
            <p:cNvSpPr txBox="1"/>
            <p:nvPr/>
          </p:nvSpPr>
          <p:spPr>
            <a:xfrm>
              <a:off x="1052518" y="5129543"/>
              <a:ext cx="1414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Interactivity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32" y="5100414"/>
              <a:ext cx="490445" cy="490445"/>
            </a:xfrm>
            <a:prstGeom prst="rect">
              <a:avLst/>
            </a:prstGeom>
          </p:spPr>
        </p:pic>
      </p:grpSp>
      <p:sp>
        <p:nvSpPr>
          <p:cNvPr id="93" name="Freeform 92"/>
          <p:cNvSpPr/>
          <p:nvPr/>
        </p:nvSpPr>
        <p:spPr>
          <a:xfrm>
            <a:off x="3039578" y="2272996"/>
            <a:ext cx="1577795" cy="529658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026" y="4028986"/>
            <a:ext cx="3722651" cy="201539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947261" y="3199011"/>
            <a:ext cx="146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How to Use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96" name="Freeform 95"/>
          <p:cNvSpPr/>
          <p:nvPr/>
        </p:nvSpPr>
        <p:spPr>
          <a:xfrm flipV="1">
            <a:off x="3055784" y="3409472"/>
            <a:ext cx="2100432" cy="722747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27790" y="3171645"/>
            <a:ext cx="493107" cy="493107"/>
            <a:chOff x="9916466" y="3939729"/>
            <a:chExt cx="493107" cy="493107"/>
          </a:xfrm>
        </p:grpSpPr>
        <p:sp>
          <p:nvSpPr>
            <p:cNvPr id="102" name="Oval 101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95" name="Oval 94"/>
          <p:cNvSpPr/>
          <p:nvPr/>
        </p:nvSpPr>
        <p:spPr>
          <a:xfrm flipV="1">
            <a:off x="5118840" y="4062875"/>
            <a:ext cx="157013" cy="1609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879649" y="5432233"/>
            <a:ext cx="2120486" cy="493107"/>
            <a:chOff x="9879649" y="5432233"/>
            <a:chExt cx="2120486" cy="493107"/>
          </a:xfrm>
        </p:grpSpPr>
        <p:sp>
          <p:nvSpPr>
            <p:cNvPr id="49" name="TextBox 48"/>
            <p:cNvSpPr txBox="1"/>
            <p:nvPr/>
          </p:nvSpPr>
          <p:spPr>
            <a:xfrm>
              <a:off x="10401364" y="5478732"/>
              <a:ext cx="1598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Data Sourced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9884567" y="5987755"/>
            <a:ext cx="1895104" cy="493107"/>
            <a:chOff x="9879649" y="5432233"/>
            <a:chExt cx="1895104" cy="493107"/>
          </a:xfrm>
        </p:grpSpPr>
        <p:sp>
          <p:nvSpPr>
            <p:cNvPr id="60" name="TextBox 59"/>
            <p:cNvSpPr txBox="1"/>
            <p:nvPr/>
          </p:nvSpPr>
          <p:spPr>
            <a:xfrm>
              <a:off x="10401364" y="5478732"/>
              <a:ext cx="1373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Uses a Map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53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49"/>
            <a:ext cx="12192000" cy="787400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970" y="1209380"/>
            <a:ext cx="5392633" cy="3976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7970" y="5246829"/>
            <a:ext cx="484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public.tableau.com</a:t>
            </a:r>
            <a:r>
              <a:rPr lang="en-US" dirty="0"/>
              <a:t>/s/gallery/human-development-index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6028" y="86957"/>
            <a:ext cx="2842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Russell Spangler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40393" y="84578"/>
            <a:ext cx="486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Human Development Index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267198" y="1532131"/>
            <a:ext cx="158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How to Use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88" name="Oval 87"/>
          <p:cNvSpPr/>
          <p:nvPr/>
        </p:nvSpPr>
        <p:spPr>
          <a:xfrm flipH="1">
            <a:off x="7510530" y="1280147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7652790" y="1395223"/>
            <a:ext cx="2280988" cy="315592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648362"/>
              <a:gd name="connsiteY0" fmla="*/ 241537 h 241537"/>
              <a:gd name="connsiteX1" fmla="*/ 1244951 w 1648362"/>
              <a:gd name="connsiteY1" fmla="*/ 228600 h 241537"/>
              <a:gd name="connsiteX2" fmla="*/ 1648362 w 1648362"/>
              <a:gd name="connsiteY2" fmla="*/ 0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362" h="241537">
                <a:moveTo>
                  <a:pt x="0" y="241537"/>
                </a:moveTo>
                <a:lnTo>
                  <a:pt x="1244951" y="228600"/>
                </a:lnTo>
                <a:lnTo>
                  <a:pt x="16483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9777734" y="1479119"/>
            <a:ext cx="493107" cy="493107"/>
            <a:chOff x="9916466" y="3939729"/>
            <a:chExt cx="493107" cy="493107"/>
          </a:xfrm>
        </p:grpSpPr>
        <p:sp>
          <p:nvSpPr>
            <p:cNvPr id="98" name="Oval 9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38194" y="144746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Interactivity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4657" y="1701436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046717" y="1795423"/>
            <a:ext cx="527669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18723" y="1420100"/>
            <a:ext cx="493107" cy="493107"/>
            <a:chOff x="9916466" y="3939729"/>
            <a:chExt cx="493107" cy="493107"/>
          </a:xfrm>
        </p:grpSpPr>
        <p:sp>
          <p:nvSpPr>
            <p:cNvPr id="68" name="Oval 6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879649" y="5432233"/>
            <a:ext cx="2120486" cy="493107"/>
            <a:chOff x="9879649" y="5432233"/>
            <a:chExt cx="2120486" cy="493107"/>
          </a:xfrm>
        </p:grpSpPr>
        <p:sp>
          <p:nvSpPr>
            <p:cNvPr id="125" name="TextBox 124"/>
            <p:cNvSpPr txBox="1"/>
            <p:nvPr/>
          </p:nvSpPr>
          <p:spPr>
            <a:xfrm>
              <a:off x="10401364" y="5478732"/>
              <a:ext cx="1598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Data Sourced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2270658" y="3323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418723" y="1980644"/>
            <a:ext cx="2138764" cy="490445"/>
            <a:chOff x="545932" y="5100414"/>
            <a:chExt cx="2138764" cy="490445"/>
          </a:xfrm>
        </p:grpSpPr>
        <p:sp>
          <p:nvSpPr>
            <p:cNvPr id="91" name="TextBox 90"/>
            <p:cNvSpPr txBox="1"/>
            <p:nvPr/>
          </p:nvSpPr>
          <p:spPr>
            <a:xfrm>
              <a:off x="1052518" y="5129543"/>
              <a:ext cx="16321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Custom Icons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32" y="5100414"/>
              <a:ext cx="490445" cy="490445"/>
            </a:xfrm>
            <a:prstGeom prst="rect">
              <a:avLst/>
            </a:prstGeom>
          </p:spPr>
        </p:pic>
      </p:grpSp>
      <p:sp>
        <p:nvSpPr>
          <p:cNvPr id="94" name="TextBox 93"/>
          <p:cNvSpPr txBox="1"/>
          <p:nvPr/>
        </p:nvSpPr>
        <p:spPr>
          <a:xfrm>
            <a:off x="938194" y="402007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Small Multiples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574657" y="3959413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3046717" y="4053400"/>
            <a:ext cx="527669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18723" y="3992708"/>
            <a:ext cx="493107" cy="493107"/>
            <a:chOff x="9916466" y="3939729"/>
            <a:chExt cx="493107" cy="493107"/>
          </a:xfrm>
        </p:grpSpPr>
        <p:sp>
          <p:nvSpPr>
            <p:cNvPr id="102" name="Oval 101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267198" y="2601921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Innovative</a:t>
            </a:r>
          </a:p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Notation</a:t>
            </a:r>
          </a:p>
          <a:p>
            <a:r>
              <a:rPr lang="en-US" sz="1400" i="1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(Dual Axis at -0.15)</a:t>
            </a:r>
            <a:endParaRPr lang="en-US" sz="1400" i="1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46" name="Oval 45"/>
          <p:cNvSpPr/>
          <p:nvPr/>
        </p:nvSpPr>
        <p:spPr>
          <a:xfrm flipH="1">
            <a:off x="8124445" y="2362450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flipH="1">
            <a:off x="8279604" y="2471089"/>
            <a:ext cx="1504224" cy="492763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754829" y="2717861"/>
            <a:ext cx="493107" cy="493107"/>
            <a:chOff x="9916466" y="3939729"/>
            <a:chExt cx="493107" cy="493107"/>
          </a:xfrm>
        </p:grpSpPr>
        <p:sp>
          <p:nvSpPr>
            <p:cNvPr id="49" name="Oval 48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0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49"/>
            <a:ext cx="12192000" cy="787400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504" y="1037693"/>
            <a:ext cx="6168742" cy="5338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3504" y="6446422"/>
            <a:ext cx="3518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https://public.tableau.com/s/gallery/50-years-crime-us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8048" y="14012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Image Based Title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87363" y="1340569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29658" y="2978417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23361" y="2732164"/>
            <a:ext cx="222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Custom Chart Type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7844" y="327452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Small Multiples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21833" y="5068882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27844" y="5117131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Custom Colors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401364" y="1558243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Interactivity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60" name="Oval 59"/>
          <p:cNvSpPr/>
          <p:nvPr/>
        </p:nvSpPr>
        <p:spPr>
          <a:xfrm flipH="1">
            <a:off x="9285567" y="1474834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3000027" y="3092789"/>
            <a:ext cx="530352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000028" y="5168006"/>
            <a:ext cx="527669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859423" y="1434556"/>
            <a:ext cx="527669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flipH="1">
            <a:off x="9427828" y="1589910"/>
            <a:ext cx="530352" cy="1737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>
            <a:off x="7660162" y="1548255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flipH="1">
            <a:off x="7817141" y="1666913"/>
            <a:ext cx="2146608" cy="1302934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2530034"/>
              <a:gd name="connsiteY0" fmla="*/ 1626387 h 1626387"/>
              <a:gd name="connsiteX1" fmla="*/ 255494 w 2530034"/>
              <a:gd name="connsiteY1" fmla="*/ 1626387 h 1626387"/>
              <a:gd name="connsiteX2" fmla="*/ 2530034 w 2530034"/>
              <a:gd name="connsiteY2" fmla="*/ 0 h 162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034" h="1626387">
                <a:moveTo>
                  <a:pt x="0" y="1626387"/>
                </a:moveTo>
                <a:lnTo>
                  <a:pt x="255494" y="1626387"/>
                </a:lnTo>
                <a:lnTo>
                  <a:pt x="2530034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401364" y="2741581"/>
            <a:ext cx="146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How to Use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6028" y="86957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Shine Pulikathara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40393" y="84578"/>
            <a:ext cx="486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50 Years of Crime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98577" y="1373864"/>
            <a:ext cx="493107" cy="493107"/>
            <a:chOff x="9916466" y="3939729"/>
            <a:chExt cx="493107" cy="493107"/>
          </a:xfrm>
        </p:grpSpPr>
        <p:sp>
          <p:nvSpPr>
            <p:cNvPr id="89" name="Oval 88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02547" y="2711704"/>
            <a:ext cx="493107" cy="493107"/>
            <a:chOff x="9916466" y="3939729"/>
            <a:chExt cx="493107" cy="493107"/>
          </a:xfrm>
        </p:grpSpPr>
        <p:sp>
          <p:nvSpPr>
            <p:cNvPr id="94" name="Oval 93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98730" y="3269925"/>
            <a:ext cx="493107" cy="493107"/>
            <a:chOff x="9916466" y="3939729"/>
            <a:chExt cx="493107" cy="493107"/>
          </a:xfrm>
        </p:grpSpPr>
        <p:sp>
          <p:nvSpPr>
            <p:cNvPr id="99" name="Oval 98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23674" y="5073947"/>
            <a:ext cx="493107" cy="493107"/>
            <a:chOff x="9916466" y="3939729"/>
            <a:chExt cx="493107" cy="493107"/>
          </a:xfrm>
        </p:grpSpPr>
        <p:sp>
          <p:nvSpPr>
            <p:cNvPr id="109" name="Oval 108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88995" y="1526699"/>
            <a:ext cx="493107" cy="493107"/>
            <a:chOff x="9916466" y="3939729"/>
            <a:chExt cx="493107" cy="493107"/>
          </a:xfrm>
        </p:grpSpPr>
        <p:sp>
          <p:nvSpPr>
            <p:cNvPr id="119" name="Oval 118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885352" y="2711703"/>
            <a:ext cx="493107" cy="493107"/>
            <a:chOff x="9916466" y="3939729"/>
            <a:chExt cx="493107" cy="493107"/>
          </a:xfrm>
        </p:grpSpPr>
        <p:sp>
          <p:nvSpPr>
            <p:cNvPr id="124" name="Oval 123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879649" y="5432233"/>
            <a:ext cx="2120486" cy="493107"/>
            <a:chOff x="9879649" y="5432233"/>
            <a:chExt cx="2120486" cy="493107"/>
          </a:xfrm>
        </p:grpSpPr>
        <p:sp>
          <p:nvSpPr>
            <p:cNvPr id="81" name="TextBox 80"/>
            <p:cNvSpPr txBox="1"/>
            <p:nvPr/>
          </p:nvSpPr>
          <p:spPr>
            <a:xfrm>
              <a:off x="10401364" y="5478732"/>
              <a:ext cx="1598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Data Sourced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9884567" y="5987755"/>
            <a:ext cx="1895104" cy="493107"/>
            <a:chOff x="9879649" y="5432233"/>
            <a:chExt cx="1895104" cy="493107"/>
          </a:xfrm>
        </p:grpSpPr>
        <p:sp>
          <p:nvSpPr>
            <p:cNvPr id="136" name="TextBox 135"/>
            <p:cNvSpPr txBox="1"/>
            <p:nvPr/>
          </p:nvSpPr>
          <p:spPr>
            <a:xfrm>
              <a:off x="10401364" y="5478732"/>
              <a:ext cx="1373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Uses a Map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345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49"/>
            <a:ext cx="12192000" cy="787400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710" y="820545"/>
            <a:ext cx="5715857" cy="5708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4376" y="6531618"/>
            <a:ext cx="6335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https://public.tableau.com/profile/</a:t>
            </a:r>
            <a:r>
              <a:rPr lang="en-US" dirty="0" err="1"/>
              <a:t>shine.pulikathara</a:t>
            </a:r>
            <a:r>
              <a:rPr lang="en-US" dirty="0"/>
              <a:t>#!/vizhome/</a:t>
            </a:r>
            <a:r>
              <a:rPr lang="en-US" dirty="0" err="1"/>
              <a:t>FallHardStandTall</a:t>
            </a:r>
            <a:r>
              <a:rPr lang="en-US" dirty="0"/>
              <a:t>/</a:t>
            </a:r>
            <a:r>
              <a:rPr lang="en-US" dirty="0" err="1"/>
              <a:t>FallHardStandTall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6775" y="2988170"/>
            <a:ext cx="1920756" cy="490445"/>
            <a:chOff x="257923" y="2929267"/>
            <a:chExt cx="1920756" cy="490445"/>
          </a:xfrm>
        </p:grpSpPr>
        <p:sp>
          <p:nvSpPr>
            <p:cNvPr id="36" name="TextBox 35"/>
            <p:cNvSpPr txBox="1"/>
            <p:nvPr/>
          </p:nvSpPr>
          <p:spPr>
            <a:xfrm>
              <a:off x="764509" y="2958396"/>
              <a:ext cx="1414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Interactivity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23" y="2929267"/>
              <a:ext cx="490445" cy="490445"/>
            </a:xfrm>
            <a:prstGeom prst="rect">
              <a:avLst/>
            </a:prstGeom>
          </p:spPr>
        </p:pic>
      </p:grpSp>
      <p:sp>
        <p:nvSpPr>
          <p:cNvPr id="47" name="Oval 46"/>
          <p:cNvSpPr/>
          <p:nvPr/>
        </p:nvSpPr>
        <p:spPr>
          <a:xfrm>
            <a:off x="5183484" y="4449022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21258" y="5048674"/>
            <a:ext cx="2313491" cy="490445"/>
            <a:chOff x="545932" y="5100414"/>
            <a:chExt cx="2313491" cy="490445"/>
          </a:xfrm>
        </p:grpSpPr>
        <p:sp>
          <p:nvSpPr>
            <p:cNvPr id="46" name="TextBox 45"/>
            <p:cNvSpPr txBox="1"/>
            <p:nvPr/>
          </p:nvSpPr>
          <p:spPr>
            <a:xfrm>
              <a:off x="1052518" y="5129543"/>
              <a:ext cx="18069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Custom Colors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32" y="5100414"/>
              <a:ext cx="490445" cy="490445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10401364" y="1410759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C1604"/>
                </a:solidFill>
                <a:latin typeface="+mj-lt"/>
                <a:ea typeface="Gill Sans" charset="0"/>
                <a:cs typeface="Gill Sans" charset="0"/>
              </a:rPr>
              <a:t>Gradient</a:t>
            </a:r>
          </a:p>
          <a:p>
            <a:r>
              <a:rPr lang="en-US" sz="2000" dirty="0" smtClean="0">
                <a:solidFill>
                  <a:srgbClr val="AC1604"/>
                </a:solidFill>
                <a:latin typeface="+mj-lt"/>
                <a:ea typeface="Gill Sans" charset="0"/>
                <a:cs typeface="Gill Sans" charset="0"/>
              </a:rPr>
              <a:t>Title</a:t>
            </a:r>
            <a:endParaRPr lang="en-US" sz="2000" dirty="0">
              <a:solidFill>
                <a:srgbClr val="AC1604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60" name="Oval 59"/>
          <p:cNvSpPr/>
          <p:nvPr/>
        </p:nvSpPr>
        <p:spPr>
          <a:xfrm flipH="1">
            <a:off x="8483570" y="1121726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C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08413" y="2978417"/>
            <a:ext cx="1178258" cy="291509"/>
            <a:chOff x="2508413" y="2978417"/>
            <a:chExt cx="1178258" cy="291509"/>
          </a:xfrm>
        </p:grpSpPr>
        <p:sp>
          <p:nvSpPr>
            <p:cNvPr id="37" name="Oval 36"/>
            <p:cNvSpPr/>
            <p:nvPr/>
          </p:nvSpPr>
          <p:spPr>
            <a:xfrm>
              <a:off x="3529658" y="2978417"/>
              <a:ext cx="157013" cy="15701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27E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2508413" y="3092789"/>
              <a:ext cx="1021965" cy="177137"/>
            </a:xfrm>
            <a:custGeom>
              <a:avLst/>
              <a:gdLst>
                <a:gd name="connsiteX0" fmla="*/ 0 w 658905"/>
                <a:gd name="connsiteY0" fmla="*/ 228600 h 228600"/>
                <a:gd name="connsiteX1" fmla="*/ 255494 w 658905"/>
                <a:gd name="connsiteY1" fmla="*/ 228600 h 228600"/>
                <a:gd name="connsiteX2" fmla="*/ 658905 w 658905"/>
                <a:gd name="connsiteY2" fmla="*/ 0 h 228600"/>
                <a:gd name="connsiteX0" fmla="*/ 0 w 1562853"/>
                <a:gd name="connsiteY0" fmla="*/ 228600 h 228600"/>
                <a:gd name="connsiteX1" fmla="*/ 1159442 w 1562853"/>
                <a:gd name="connsiteY1" fmla="*/ 228600 h 228600"/>
                <a:gd name="connsiteX2" fmla="*/ 1562853 w 1562853"/>
                <a:gd name="connsiteY2" fmla="*/ 0 h 228600"/>
                <a:gd name="connsiteX0" fmla="*/ 0 w 1281896"/>
                <a:gd name="connsiteY0" fmla="*/ 241290 h 241290"/>
                <a:gd name="connsiteX1" fmla="*/ 878485 w 1281896"/>
                <a:gd name="connsiteY1" fmla="*/ 228600 h 241290"/>
                <a:gd name="connsiteX2" fmla="*/ 1281896 w 1281896"/>
                <a:gd name="connsiteY2" fmla="*/ 0 h 241290"/>
                <a:gd name="connsiteX0" fmla="*/ 0 w 1294111"/>
                <a:gd name="connsiteY0" fmla="*/ 241290 h 241290"/>
                <a:gd name="connsiteX1" fmla="*/ 890700 w 1294111"/>
                <a:gd name="connsiteY1" fmla="*/ 228600 h 241290"/>
                <a:gd name="connsiteX2" fmla="*/ 1294111 w 1294111"/>
                <a:gd name="connsiteY2" fmla="*/ 0 h 241290"/>
                <a:gd name="connsiteX0" fmla="*/ 0 w 1281896"/>
                <a:gd name="connsiteY0" fmla="*/ 241290 h 241290"/>
                <a:gd name="connsiteX1" fmla="*/ 878485 w 1281896"/>
                <a:gd name="connsiteY1" fmla="*/ 228600 h 241290"/>
                <a:gd name="connsiteX2" fmla="*/ 1281896 w 1281896"/>
                <a:gd name="connsiteY2" fmla="*/ 0 h 241290"/>
                <a:gd name="connsiteX0" fmla="*/ 0 w 1269681"/>
                <a:gd name="connsiteY0" fmla="*/ 228601 h 228601"/>
                <a:gd name="connsiteX1" fmla="*/ 866270 w 1269681"/>
                <a:gd name="connsiteY1" fmla="*/ 228600 h 228601"/>
                <a:gd name="connsiteX2" fmla="*/ 1269681 w 1269681"/>
                <a:gd name="connsiteY2" fmla="*/ 0 h 22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81" h="228601">
                  <a:moveTo>
                    <a:pt x="0" y="228601"/>
                  </a:moveTo>
                  <a:lnTo>
                    <a:pt x="866270" y="228600"/>
                  </a:lnTo>
                  <a:lnTo>
                    <a:pt x="1269681" y="0"/>
                  </a:lnTo>
                </a:path>
              </a:pathLst>
            </a:custGeom>
            <a:noFill/>
            <a:ln w="28575">
              <a:solidFill>
                <a:srgbClr val="327E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Freeform 64"/>
          <p:cNvSpPr/>
          <p:nvPr/>
        </p:nvSpPr>
        <p:spPr>
          <a:xfrm>
            <a:off x="2891529" y="4548145"/>
            <a:ext cx="2297820" cy="771367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flipH="1">
            <a:off x="8625829" y="1236801"/>
            <a:ext cx="1567041" cy="513341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C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>
            <a:off x="7660162" y="1548255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flipH="1">
            <a:off x="7817141" y="1666913"/>
            <a:ext cx="2146608" cy="1302934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2530034"/>
              <a:gd name="connsiteY0" fmla="*/ 1626387 h 1626387"/>
              <a:gd name="connsiteX1" fmla="*/ 255494 w 2530034"/>
              <a:gd name="connsiteY1" fmla="*/ 1626387 h 1626387"/>
              <a:gd name="connsiteX2" fmla="*/ 2530034 w 2530034"/>
              <a:gd name="connsiteY2" fmla="*/ 0 h 162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034" h="1626387">
                <a:moveTo>
                  <a:pt x="0" y="1626387"/>
                </a:moveTo>
                <a:lnTo>
                  <a:pt x="255494" y="1626387"/>
                </a:lnTo>
                <a:lnTo>
                  <a:pt x="2530034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06028" y="86957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Shine Pulikathara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40393" y="84578"/>
            <a:ext cx="486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Fall Hard / Stand Tall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9878637" y="1519556"/>
            <a:ext cx="493107" cy="493107"/>
            <a:chOff x="10912549" y="4047635"/>
            <a:chExt cx="493107" cy="493107"/>
          </a:xfrm>
        </p:grpSpPr>
        <p:grpSp>
          <p:nvGrpSpPr>
            <p:cNvPr id="86" name="Group 85"/>
            <p:cNvGrpSpPr/>
            <p:nvPr/>
          </p:nvGrpSpPr>
          <p:grpSpPr>
            <a:xfrm>
              <a:off x="10912549" y="4047635"/>
              <a:ext cx="493107" cy="493107"/>
              <a:chOff x="9916466" y="3939729"/>
              <a:chExt cx="493107" cy="493107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C7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AC16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EA22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0927344" y="4072345"/>
              <a:ext cx="4667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☢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879649" y="5717369"/>
            <a:ext cx="2120486" cy="493107"/>
            <a:chOff x="9879649" y="5432233"/>
            <a:chExt cx="2120486" cy="493107"/>
          </a:xfrm>
        </p:grpSpPr>
        <p:sp>
          <p:nvSpPr>
            <p:cNvPr id="92" name="TextBox 91"/>
            <p:cNvSpPr txBox="1"/>
            <p:nvPr/>
          </p:nvSpPr>
          <p:spPr>
            <a:xfrm>
              <a:off x="10401364" y="5478732"/>
              <a:ext cx="1598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Data Sourced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9895119" y="2611774"/>
            <a:ext cx="1833613" cy="707886"/>
            <a:chOff x="9879649" y="5321420"/>
            <a:chExt cx="1833613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10401364" y="5321420"/>
              <a:ext cx="13118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Supporting</a:t>
              </a:r>
            </a:p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Charts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10386343" y="4379451"/>
            <a:ext cx="181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Reference Band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114" name="Oval 113"/>
          <p:cNvSpPr/>
          <p:nvPr/>
        </p:nvSpPr>
        <p:spPr>
          <a:xfrm flipH="1">
            <a:off x="8424970" y="4551681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 flipH="1">
            <a:off x="8567231" y="4666757"/>
            <a:ext cx="1326765" cy="183568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648362"/>
              <a:gd name="connsiteY0" fmla="*/ 241537 h 241537"/>
              <a:gd name="connsiteX1" fmla="*/ 1244951 w 1648362"/>
              <a:gd name="connsiteY1" fmla="*/ 228600 h 241537"/>
              <a:gd name="connsiteX2" fmla="*/ 1648362 w 1648362"/>
              <a:gd name="connsiteY2" fmla="*/ 0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362" h="241537">
                <a:moveTo>
                  <a:pt x="0" y="241537"/>
                </a:moveTo>
                <a:lnTo>
                  <a:pt x="1244951" y="228600"/>
                </a:lnTo>
                <a:lnTo>
                  <a:pt x="16483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9873974" y="4347907"/>
            <a:ext cx="493107" cy="493107"/>
            <a:chOff x="9916466" y="3939729"/>
            <a:chExt cx="493107" cy="493107"/>
          </a:xfrm>
        </p:grpSpPr>
        <p:sp>
          <p:nvSpPr>
            <p:cNvPr id="117" name="Oval 116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0381427" y="4905476"/>
            <a:ext cx="146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How to Use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9869058" y="4873932"/>
            <a:ext cx="493107" cy="493107"/>
            <a:chOff x="9916466" y="3939729"/>
            <a:chExt cx="493107" cy="493107"/>
          </a:xfrm>
        </p:grpSpPr>
        <p:sp>
          <p:nvSpPr>
            <p:cNvPr id="123" name="Oval 122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76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49"/>
            <a:ext cx="12192000" cy="787400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17" y="1047744"/>
            <a:ext cx="6178243" cy="5100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7343" y="6206923"/>
            <a:ext cx="4084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https://public.tableau.com/s/gallery/</a:t>
            </a:r>
            <a:r>
              <a:rPr lang="en-US" dirty="0" err="1" smtClean="0"/>
              <a:t>airbnb</a:t>
            </a:r>
            <a:r>
              <a:rPr lang="en-US" dirty="0" smtClean="0"/>
              <a:t>-prices-san-</a:t>
            </a:r>
            <a:r>
              <a:rPr lang="en-US" dirty="0" err="1" smtClean="0"/>
              <a:t>francisco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622288" y="1796525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21258" y="4920486"/>
            <a:ext cx="1818484" cy="707886"/>
            <a:chOff x="545932" y="4972226"/>
            <a:chExt cx="1818484" cy="707886"/>
          </a:xfrm>
        </p:grpSpPr>
        <p:sp>
          <p:nvSpPr>
            <p:cNvPr id="46" name="TextBox 45"/>
            <p:cNvSpPr txBox="1"/>
            <p:nvPr/>
          </p:nvSpPr>
          <p:spPr>
            <a:xfrm>
              <a:off x="1052518" y="4972226"/>
              <a:ext cx="13118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Supporting</a:t>
              </a:r>
            </a:p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Charts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32" y="5100414"/>
              <a:ext cx="490445" cy="490445"/>
            </a:xfrm>
            <a:prstGeom prst="rect">
              <a:avLst/>
            </a:prstGeom>
          </p:spPr>
        </p:pic>
      </p:grpSp>
      <p:sp>
        <p:nvSpPr>
          <p:cNvPr id="64" name="Freeform 63"/>
          <p:cNvSpPr/>
          <p:nvPr/>
        </p:nvSpPr>
        <p:spPr>
          <a:xfrm>
            <a:off x="2443727" y="1910898"/>
            <a:ext cx="1179281" cy="186970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562853"/>
              <a:gd name="connsiteY0" fmla="*/ 228600 h 228600"/>
              <a:gd name="connsiteX1" fmla="*/ 1159442 w 1562853"/>
              <a:gd name="connsiteY1" fmla="*/ 228600 h 228600"/>
              <a:gd name="connsiteX2" fmla="*/ 1562853 w 1562853"/>
              <a:gd name="connsiteY2" fmla="*/ 0 h 228600"/>
              <a:gd name="connsiteX0" fmla="*/ 0 w 1281896"/>
              <a:gd name="connsiteY0" fmla="*/ 241290 h 241290"/>
              <a:gd name="connsiteX1" fmla="*/ 878485 w 1281896"/>
              <a:gd name="connsiteY1" fmla="*/ 228600 h 241290"/>
              <a:gd name="connsiteX2" fmla="*/ 1281896 w 1281896"/>
              <a:gd name="connsiteY2" fmla="*/ 0 h 241290"/>
              <a:gd name="connsiteX0" fmla="*/ 0 w 1294111"/>
              <a:gd name="connsiteY0" fmla="*/ 241290 h 241290"/>
              <a:gd name="connsiteX1" fmla="*/ 890700 w 1294111"/>
              <a:gd name="connsiteY1" fmla="*/ 228600 h 241290"/>
              <a:gd name="connsiteX2" fmla="*/ 1294111 w 1294111"/>
              <a:gd name="connsiteY2" fmla="*/ 0 h 241290"/>
              <a:gd name="connsiteX0" fmla="*/ 0 w 1281896"/>
              <a:gd name="connsiteY0" fmla="*/ 241290 h 241290"/>
              <a:gd name="connsiteX1" fmla="*/ 878485 w 1281896"/>
              <a:gd name="connsiteY1" fmla="*/ 228600 h 241290"/>
              <a:gd name="connsiteX2" fmla="*/ 1281896 w 1281896"/>
              <a:gd name="connsiteY2" fmla="*/ 0 h 241290"/>
              <a:gd name="connsiteX0" fmla="*/ 0 w 1269681"/>
              <a:gd name="connsiteY0" fmla="*/ 228601 h 228601"/>
              <a:gd name="connsiteX1" fmla="*/ 866270 w 1269681"/>
              <a:gd name="connsiteY1" fmla="*/ 228600 h 228601"/>
              <a:gd name="connsiteX2" fmla="*/ 1269681 w 1269681"/>
              <a:gd name="connsiteY2" fmla="*/ 0 h 228601"/>
              <a:gd name="connsiteX0" fmla="*/ 0 w 793276"/>
              <a:gd name="connsiteY0" fmla="*/ 228601 h 228601"/>
              <a:gd name="connsiteX1" fmla="*/ 389865 w 793276"/>
              <a:gd name="connsiteY1" fmla="*/ 228600 h 228601"/>
              <a:gd name="connsiteX2" fmla="*/ 793276 w 793276"/>
              <a:gd name="connsiteY2" fmla="*/ 0 h 228601"/>
              <a:gd name="connsiteX0" fmla="*/ 0 w 1465129"/>
              <a:gd name="connsiteY0" fmla="*/ 241291 h 241291"/>
              <a:gd name="connsiteX1" fmla="*/ 1061718 w 1465129"/>
              <a:gd name="connsiteY1" fmla="*/ 228600 h 241291"/>
              <a:gd name="connsiteX2" fmla="*/ 1465129 w 1465129"/>
              <a:gd name="connsiteY2" fmla="*/ 0 h 2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5129" h="241291">
                <a:moveTo>
                  <a:pt x="0" y="241291"/>
                </a:moveTo>
                <a:lnTo>
                  <a:pt x="1061718" y="228600"/>
                </a:lnTo>
                <a:lnTo>
                  <a:pt x="1465129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>
            <a:off x="7440790" y="2395070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flipH="1">
            <a:off x="7597769" y="2513728"/>
            <a:ext cx="2294092" cy="1302934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2530034"/>
              <a:gd name="connsiteY0" fmla="*/ 1626387 h 1626387"/>
              <a:gd name="connsiteX1" fmla="*/ 255494 w 2530034"/>
              <a:gd name="connsiteY1" fmla="*/ 1626387 h 1626387"/>
              <a:gd name="connsiteX2" fmla="*/ 2530034 w 2530034"/>
              <a:gd name="connsiteY2" fmla="*/ 0 h 1626387"/>
              <a:gd name="connsiteX0" fmla="*/ 0 w 2703862"/>
              <a:gd name="connsiteY0" fmla="*/ 1626387 h 1626387"/>
              <a:gd name="connsiteX1" fmla="*/ 429322 w 2703862"/>
              <a:gd name="connsiteY1" fmla="*/ 1626387 h 1626387"/>
              <a:gd name="connsiteX2" fmla="*/ 2703862 w 2703862"/>
              <a:gd name="connsiteY2" fmla="*/ 0 h 162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3862" h="1626387">
                <a:moveTo>
                  <a:pt x="0" y="1626387"/>
                </a:moveTo>
                <a:lnTo>
                  <a:pt x="429322" y="1626387"/>
                </a:lnTo>
                <a:lnTo>
                  <a:pt x="27038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06028" y="86957"/>
            <a:ext cx="1722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Brit Cava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40393" y="84578"/>
            <a:ext cx="486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Airbnb: San Francisco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9879649" y="3578588"/>
            <a:ext cx="2229234" cy="493107"/>
            <a:chOff x="9879649" y="5432233"/>
            <a:chExt cx="2229234" cy="493107"/>
          </a:xfrm>
        </p:grpSpPr>
        <p:sp>
          <p:nvSpPr>
            <p:cNvPr id="107" name="TextBox 106"/>
            <p:cNvSpPr txBox="1"/>
            <p:nvPr/>
          </p:nvSpPr>
          <p:spPr>
            <a:xfrm>
              <a:off x="10401364" y="5488568"/>
              <a:ext cx="17075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Custom Color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10386343" y="4635089"/>
            <a:ext cx="1790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Custom Shapes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114" name="Oval 113"/>
          <p:cNvSpPr/>
          <p:nvPr/>
        </p:nvSpPr>
        <p:spPr>
          <a:xfrm flipH="1">
            <a:off x="8424970" y="4551681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 flipH="1">
            <a:off x="8567231" y="4666757"/>
            <a:ext cx="1326765" cy="183568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648362"/>
              <a:gd name="connsiteY0" fmla="*/ 241537 h 241537"/>
              <a:gd name="connsiteX1" fmla="*/ 1244951 w 1648362"/>
              <a:gd name="connsiteY1" fmla="*/ 228600 h 241537"/>
              <a:gd name="connsiteX2" fmla="*/ 1648362 w 1648362"/>
              <a:gd name="connsiteY2" fmla="*/ 0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362" h="241537">
                <a:moveTo>
                  <a:pt x="0" y="241537"/>
                </a:moveTo>
                <a:lnTo>
                  <a:pt x="1244951" y="228600"/>
                </a:lnTo>
                <a:lnTo>
                  <a:pt x="16483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9881059" y="4590986"/>
            <a:ext cx="493107" cy="493107"/>
            <a:chOff x="9916466" y="3939729"/>
            <a:chExt cx="493107" cy="493107"/>
          </a:xfrm>
        </p:grpSpPr>
        <p:sp>
          <p:nvSpPr>
            <p:cNvPr id="117" name="Oval 116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923361" y="1621120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Interactivity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7844" y="2163483"/>
            <a:ext cx="146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How to Use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02547" y="1600660"/>
            <a:ext cx="493107" cy="493107"/>
            <a:chOff x="9916466" y="3939729"/>
            <a:chExt cx="493107" cy="493107"/>
          </a:xfrm>
        </p:grpSpPr>
        <p:sp>
          <p:nvSpPr>
            <p:cNvPr id="61" name="Oval 60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8730" y="2158881"/>
            <a:ext cx="493107" cy="493107"/>
            <a:chOff x="9916466" y="3939729"/>
            <a:chExt cx="493107" cy="493107"/>
          </a:xfrm>
        </p:grpSpPr>
        <p:sp>
          <p:nvSpPr>
            <p:cNvPr id="69" name="Oval 68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367860" y="4433973"/>
            <a:ext cx="1365071" cy="871613"/>
            <a:chOff x="2154451" y="2398313"/>
            <a:chExt cx="1365071" cy="871613"/>
          </a:xfrm>
        </p:grpSpPr>
        <p:sp>
          <p:nvSpPr>
            <p:cNvPr id="80" name="Oval 79"/>
            <p:cNvSpPr/>
            <p:nvPr/>
          </p:nvSpPr>
          <p:spPr>
            <a:xfrm>
              <a:off x="3362509" y="2398313"/>
              <a:ext cx="157013" cy="15701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27E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2154451" y="2542183"/>
              <a:ext cx="1248107" cy="727743"/>
            </a:xfrm>
            <a:custGeom>
              <a:avLst/>
              <a:gdLst>
                <a:gd name="connsiteX0" fmla="*/ 0 w 658905"/>
                <a:gd name="connsiteY0" fmla="*/ 228600 h 228600"/>
                <a:gd name="connsiteX1" fmla="*/ 255494 w 658905"/>
                <a:gd name="connsiteY1" fmla="*/ 228600 h 228600"/>
                <a:gd name="connsiteX2" fmla="*/ 658905 w 658905"/>
                <a:gd name="connsiteY2" fmla="*/ 0 h 228600"/>
                <a:gd name="connsiteX0" fmla="*/ 0 w 1562853"/>
                <a:gd name="connsiteY0" fmla="*/ 228600 h 228600"/>
                <a:gd name="connsiteX1" fmla="*/ 1159442 w 1562853"/>
                <a:gd name="connsiteY1" fmla="*/ 228600 h 228600"/>
                <a:gd name="connsiteX2" fmla="*/ 1562853 w 1562853"/>
                <a:gd name="connsiteY2" fmla="*/ 0 h 228600"/>
                <a:gd name="connsiteX0" fmla="*/ 0 w 1281896"/>
                <a:gd name="connsiteY0" fmla="*/ 241290 h 241290"/>
                <a:gd name="connsiteX1" fmla="*/ 878485 w 1281896"/>
                <a:gd name="connsiteY1" fmla="*/ 228600 h 241290"/>
                <a:gd name="connsiteX2" fmla="*/ 1281896 w 1281896"/>
                <a:gd name="connsiteY2" fmla="*/ 0 h 241290"/>
                <a:gd name="connsiteX0" fmla="*/ 0 w 1294111"/>
                <a:gd name="connsiteY0" fmla="*/ 241290 h 241290"/>
                <a:gd name="connsiteX1" fmla="*/ 890700 w 1294111"/>
                <a:gd name="connsiteY1" fmla="*/ 228600 h 241290"/>
                <a:gd name="connsiteX2" fmla="*/ 1294111 w 1294111"/>
                <a:gd name="connsiteY2" fmla="*/ 0 h 241290"/>
                <a:gd name="connsiteX0" fmla="*/ 0 w 1281896"/>
                <a:gd name="connsiteY0" fmla="*/ 241290 h 241290"/>
                <a:gd name="connsiteX1" fmla="*/ 878485 w 1281896"/>
                <a:gd name="connsiteY1" fmla="*/ 228600 h 241290"/>
                <a:gd name="connsiteX2" fmla="*/ 1281896 w 1281896"/>
                <a:gd name="connsiteY2" fmla="*/ 0 h 241290"/>
                <a:gd name="connsiteX0" fmla="*/ 0 w 1269681"/>
                <a:gd name="connsiteY0" fmla="*/ 228601 h 228601"/>
                <a:gd name="connsiteX1" fmla="*/ 866270 w 1269681"/>
                <a:gd name="connsiteY1" fmla="*/ 228600 h 228601"/>
                <a:gd name="connsiteX2" fmla="*/ 1269681 w 1269681"/>
                <a:gd name="connsiteY2" fmla="*/ 0 h 228601"/>
                <a:gd name="connsiteX0" fmla="*/ 0 w 1110880"/>
                <a:gd name="connsiteY0" fmla="*/ 939176 h 939176"/>
                <a:gd name="connsiteX1" fmla="*/ 866270 w 1110880"/>
                <a:gd name="connsiteY1" fmla="*/ 939175 h 939176"/>
                <a:gd name="connsiteX2" fmla="*/ 1110880 w 1110880"/>
                <a:gd name="connsiteY2" fmla="*/ 0 h 939176"/>
                <a:gd name="connsiteX0" fmla="*/ 0 w 1550638"/>
                <a:gd name="connsiteY0" fmla="*/ 939176 h 939176"/>
                <a:gd name="connsiteX1" fmla="*/ 1306028 w 1550638"/>
                <a:gd name="connsiteY1" fmla="*/ 939175 h 939176"/>
                <a:gd name="connsiteX2" fmla="*/ 1550638 w 1550638"/>
                <a:gd name="connsiteY2" fmla="*/ 0 h 93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0638" h="939176">
                  <a:moveTo>
                    <a:pt x="0" y="939176"/>
                  </a:moveTo>
                  <a:lnTo>
                    <a:pt x="1306028" y="939175"/>
                  </a:lnTo>
                  <a:lnTo>
                    <a:pt x="1550638" y="0"/>
                  </a:lnTo>
                </a:path>
              </a:pathLst>
            </a:custGeom>
            <a:noFill/>
            <a:ln w="28575">
              <a:solidFill>
                <a:srgbClr val="327E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879649" y="5432233"/>
            <a:ext cx="2120486" cy="493107"/>
            <a:chOff x="9879649" y="5432233"/>
            <a:chExt cx="2120486" cy="493107"/>
          </a:xfrm>
        </p:grpSpPr>
        <p:sp>
          <p:nvSpPr>
            <p:cNvPr id="83" name="TextBox 82"/>
            <p:cNvSpPr txBox="1"/>
            <p:nvPr/>
          </p:nvSpPr>
          <p:spPr>
            <a:xfrm>
              <a:off x="10401364" y="5478732"/>
              <a:ext cx="1598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Data Sourced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9884567" y="5987755"/>
            <a:ext cx="1895104" cy="493107"/>
            <a:chOff x="9879649" y="5432233"/>
            <a:chExt cx="1895104" cy="493107"/>
          </a:xfrm>
        </p:grpSpPr>
        <p:sp>
          <p:nvSpPr>
            <p:cNvPr id="103" name="TextBox 102"/>
            <p:cNvSpPr txBox="1"/>
            <p:nvPr/>
          </p:nvSpPr>
          <p:spPr>
            <a:xfrm>
              <a:off x="10401364" y="5478732"/>
              <a:ext cx="1373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Uses a Map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8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49"/>
            <a:ext cx="12192000" cy="787400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32" y="1456371"/>
            <a:ext cx="5991820" cy="4260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9832" y="5764977"/>
            <a:ext cx="3898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https://public.tableau.com/s/gallery/domestic-violence-</a:t>
            </a:r>
            <a:r>
              <a:rPr lang="en-US" dirty="0" err="1" smtClean="0"/>
              <a:t>spain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622288" y="2425791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21258" y="5048674"/>
            <a:ext cx="2313491" cy="490445"/>
            <a:chOff x="545932" y="5100414"/>
            <a:chExt cx="2313491" cy="490445"/>
          </a:xfrm>
        </p:grpSpPr>
        <p:sp>
          <p:nvSpPr>
            <p:cNvPr id="46" name="TextBox 45"/>
            <p:cNvSpPr txBox="1"/>
            <p:nvPr/>
          </p:nvSpPr>
          <p:spPr>
            <a:xfrm>
              <a:off x="1052518" y="5159039"/>
              <a:ext cx="18069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Custom Colors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32" y="5100414"/>
              <a:ext cx="490445" cy="490445"/>
            </a:xfrm>
            <a:prstGeom prst="rect">
              <a:avLst/>
            </a:prstGeom>
          </p:spPr>
        </p:pic>
      </p:grpSp>
      <p:sp>
        <p:nvSpPr>
          <p:cNvPr id="64" name="Freeform 63"/>
          <p:cNvSpPr/>
          <p:nvPr/>
        </p:nvSpPr>
        <p:spPr>
          <a:xfrm>
            <a:off x="2443727" y="2540164"/>
            <a:ext cx="1179281" cy="186970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562853"/>
              <a:gd name="connsiteY0" fmla="*/ 228600 h 228600"/>
              <a:gd name="connsiteX1" fmla="*/ 1159442 w 1562853"/>
              <a:gd name="connsiteY1" fmla="*/ 228600 h 228600"/>
              <a:gd name="connsiteX2" fmla="*/ 1562853 w 1562853"/>
              <a:gd name="connsiteY2" fmla="*/ 0 h 228600"/>
              <a:gd name="connsiteX0" fmla="*/ 0 w 1281896"/>
              <a:gd name="connsiteY0" fmla="*/ 241290 h 241290"/>
              <a:gd name="connsiteX1" fmla="*/ 878485 w 1281896"/>
              <a:gd name="connsiteY1" fmla="*/ 228600 h 241290"/>
              <a:gd name="connsiteX2" fmla="*/ 1281896 w 1281896"/>
              <a:gd name="connsiteY2" fmla="*/ 0 h 241290"/>
              <a:gd name="connsiteX0" fmla="*/ 0 w 1294111"/>
              <a:gd name="connsiteY0" fmla="*/ 241290 h 241290"/>
              <a:gd name="connsiteX1" fmla="*/ 890700 w 1294111"/>
              <a:gd name="connsiteY1" fmla="*/ 228600 h 241290"/>
              <a:gd name="connsiteX2" fmla="*/ 1294111 w 1294111"/>
              <a:gd name="connsiteY2" fmla="*/ 0 h 241290"/>
              <a:gd name="connsiteX0" fmla="*/ 0 w 1281896"/>
              <a:gd name="connsiteY0" fmla="*/ 241290 h 241290"/>
              <a:gd name="connsiteX1" fmla="*/ 878485 w 1281896"/>
              <a:gd name="connsiteY1" fmla="*/ 228600 h 241290"/>
              <a:gd name="connsiteX2" fmla="*/ 1281896 w 1281896"/>
              <a:gd name="connsiteY2" fmla="*/ 0 h 241290"/>
              <a:gd name="connsiteX0" fmla="*/ 0 w 1269681"/>
              <a:gd name="connsiteY0" fmla="*/ 228601 h 228601"/>
              <a:gd name="connsiteX1" fmla="*/ 866270 w 1269681"/>
              <a:gd name="connsiteY1" fmla="*/ 228600 h 228601"/>
              <a:gd name="connsiteX2" fmla="*/ 1269681 w 1269681"/>
              <a:gd name="connsiteY2" fmla="*/ 0 h 228601"/>
              <a:gd name="connsiteX0" fmla="*/ 0 w 793276"/>
              <a:gd name="connsiteY0" fmla="*/ 228601 h 228601"/>
              <a:gd name="connsiteX1" fmla="*/ 389865 w 793276"/>
              <a:gd name="connsiteY1" fmla="*/ 228600 h 228601"/>
              <a:gd name="connsiteX2" fmla="*/ 793276 w 793276"/>
              <a:gd name="connsiteY2" fmla="*/ 0 h 228601"/>
              <a:gd name="connsiteX0" fmla="*/ 0 w 1465129"/>
              <a:gd name="connsiteY0" fmla="*/ 241291 h 241291"/>
              <a:gd name="connsiteX1" fmla="*/ 1061718 w 1465129"/>
              <a:gd name="connsiteY1" fmla="*/ 228600 h 241291"/>
              <a:gd name="connsiteX2" fmla="*/ 1465129 w 1465129"/>
              <a:gd name="connsiteY2" fmla="*/ 0 h 2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5129" h="241291">
                <a:moveTo>
                  <a:pt x="0" y="241291"/>
                </a:moveTo>
                <a:lnTo>
                  <a:pt x="1061718" y="228600"/>
                </a:lnTo>
                <a:lnTo>
                  <a:pt x="1465129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06028" y="86957"/>
            <a:ext cx="3757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Pablo Saenz de Tejada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40393" y="84578"/>
            <a:ext cx="486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Domestic Violence in Spain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386343" y="4635089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Related Image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114" name="Oval 113"/>
          <p:cNvSpPr/>
          <p:nvPr/>
        </p:nvSpPr>
        <p:spPr>
          <a:xfrm flipH="1">
            <a:off x="8424970" y="4551681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 flipH="1">
            <a:off x="8567231" y="4666757"/>
            <a:ext cx="1326765" cy="183568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648362"/>
              <a:gd name="connsiteY0" fmla="*/ 241537 h 241537"/>
              <a:gd name="connsiteX1" fmla="*/ 1244951 w 1648362"/>
              <a:gd name="connsiteY1" fmla="*/ 228600 h 241537"/>
              <a:gd name="connsiteX2" fmla="*/ 1648362 w 1648362"/>
              <a:gd name="connsiteY2" fmla="*/ 0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362" h="241537">
                <a:moveTo>
                  <a:pt x="0" y="241537"/>
                </a:moveTo>
                <a:lnTo>
                  <a:pt x="1244951" y="228600"/>
                </a:lnTo>
                <a:lnTo>
                  <a:pt x="16483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9881059" y="4590986"/>
            <a:ext cx="493107" cy="493107"/>
            <a:chOff x="9916466" y="3939729"/>
            <a:chExt cx="493107" cy="493107"/>
          </a:xfrm>
        </p:grpSpPr>
        <p:sp>
          <p:nvSpPr>
            <p:cNvPr id="117" name="Oval 116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923361" y="2338876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Big Number</a:t>
            </a:r>
          </a:p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Summary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02547" y="2446236"/>
            <a:ext cx="493107" cy="493107"/>
            <a:chOff x="9916466" y="3939729"/>
            <a:chExt cx="493107" cy="493107"/>
          </a:xfrm>
        </p:grpSpPr>
        <p:sp>
          <p:nvSpPr>
            <p:cNvPr id="61" name="Oval 60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401364" y="2531639"/>
            <a:ext cx="146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How to Use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5" name="Oval 54"/>
          <p:cNvSpPr/>
          <p:nvPr/>
        </p:nvSpPr>
        <p:spPr>
          <a:xfrm flipH="1">
            <a:off x="9157747" y="2428566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9300007" y="2543642"/>
            <a:ext cx="617987" cy="202444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9888995" y="2500095"/>
            <a:ext cx="493107" cy="493107"/>
            <a:chOff x="9916466" y="3939729"/>
            <a:chExt cx="493107" cy="493107"/>
          </a:xfrm>
        </p:grpSpPr>
        <p:sp>
          <p:nvSpPr>
            <p:cNvPr id="67" name="Oval 66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85" name="Oval 84"/>
          <p:cNvSpPr/>
          <p:nvPr/>
        </p:nvSpPr>
        <p:spPr>
          <a:xfrm>
            <a:off x="5114660" y="4468686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2822705" y="4567809"/>
            <a:ext cx="2297820" cy="771367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0382588" y="3557573"/>
            <a:ext cx="1553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Chart Variety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88" name="Oval 87"/>
          <p:cNvSpPr/>
          <p:nvPr/>
        </p:nvSpPr>
        <p:spPr>
          <a:xfrm flipH="1">
            <a:off x="8421215" y="3474165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8563476" y="3589241"/>
            <a:ext cx="1326765" cy="183568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648362"/>
              <a:gd name="connsiteY0" fmla="*/ 241537 h 241537"/>
              <a:gd name="connsiteX1" fmla="*/ 1244951 w 1648362"/>
              <a:gd name="connsiteY1" fmla="*/ 228600 h 241537"/>
              <a:gd name="connsiteX2" fmla="*/ 1648362 w 1648362"/>
              <a:gd name="connsiteY2" fmla="*/ 0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362" h="241537">
                <a:moveTo>
                  <a:pt x="0" y="241537"/>
                </a:moveTo>
                <a:lnTo>
                  <a:pt x="1244951" y="228600"/>
                </a:lnTo>
                <a:lnTo>
                  <a:pt x="16483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9877304" y="3513470"/>
            <a:ext cx="493107" cy="493107"/>
            <a:chOff x="9916466" y="3939729"/>
            <a:chExt cx="493107" cy="493107"/>
          </a:xfrm>
        </p:grpSpPr>
        <p:sp>
          <p:nvSpPr>
            <p:cNvPr id="98" name="Oval 9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879649" y="5432233"/>
            <a:ext cx="2120486" cy="493107"/>
            <a:chOff x="9879649" y="5432233"/>
            <a:chExt cx="2120486" cy="493107"/>
          </a:xfrm>
        </p:grpSpPr>
        <p:sp>
          <p:nvSpPr>
            <p:cNvPr id="103" name="TextBox 102"/>
            <p:cNvSpPr txBox="1"/>
            <p:nvPr/>
          </p:nvSpPr>
          <p:spPr>
            <a:xfrm>
              <a:off x="10401364" y="5478732"/>
              <a:ext cx="1598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Data Sourced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9884567" y="5987755"/>
            <a:ext cx="1895104" cy="493107"/>
            <a:chOff x="9879649" y="5432233"/>
            <a:chExt cx="1895104" cy="493107"/>
          </a:xfrm>
        </p:grpSpPr>
        <p:sp>
          <p:nvSpPr>
            <p:cNvPr id="125" name="TextBox 124"/>
            <p:cNvSpPr txBox="1"/>
            <p:nvPr/>
          </p:nvSpPr>
          <p:spPr>
            <a:xfrm>
              <a:off x="10401364" y="5478732"/>
              <a:ext cx="1373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Uses a Map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35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49"/>
            <a:ext cx="12192000" cy="787400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69" y="1954033"/>
            <a:ext cx="6689567" cy="2861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3367" y="4914274"/>
            <a:ext cx="47243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https://https://public.tableau.com/s/gallery/2015-world-series-ticket-prices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06028" y="8695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Ryan Sleeper</a:t>
            </a:r>
            <a:endParaRPr lang="en-US" sz="3200" dirty="0"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29316" y="84578"/>
            <a:ext cx="7280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+mj-lt"/>
                <a:ea typeface="Gill Sans" charset="0"/>
                <a:cs typeface="Gill Sans" charset="0"/>
              </a:rPr>
              <a:t>2015 World Series Ticket Prices</a:t>
            </a:r>
            <a:endParaRPr lang="en-US" sz="3200" dirty="0"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9879649" y="5294583"/>
            <a:ext cx="2120486" cy="493107"/>
            <a:chOff x="9879649" y="5432233"/>
            <a:chExt cx="2120486" cy="493107"/>
          </a:xfrm>
        </p:grpSpPr>
        <p:sp>
          <p:nvSpPr>
            <p:cNvPr id="92" name="TextBox 91"/>
            <p:cNvSpPr txBox="1"/>
            <p:nvPr/>
          </p:nvSpPr>
          <p:spPr>
            <a:xfrm>
              <a:off x="10401364" y="5478732"/>
              <a:ext cx="1598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Data Sourced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10382588" y="3134787"/>
            <a:ext cx="18069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Custom Colors</a:t>
            </a:r>
          </a:p>
          <a:p>
            <a:r>
              <a:rPr lang="en-US" i="1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(cyclic palette)</a:t>
            </a:r>
            <a:endParaRPr lang="en-US" sz="2000" i="1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88" name="Oval 87"/>
          <p:cNvSpPr/>
          <p:nvPr/>
        </p:nvSpPr>
        <p:spPr>
          <a:xfrm flipH="1">
            <a:off x="8421215" y="3051379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8563476" y="3166455"/>
            <a:ext cx="1326765" cy="183568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648362"/>
              <a:gd name="connsiteY0" fmla="*/ 241537 h 241537"/>
              <a:gd name="connsiteX1" fmla="*/ 1244951 w 1648362"/>
              <a:gd name="connsiteY1" fmla="*/ 228600 h 241537"/>
              <a:gd name="connsiteX2" fmla="*/ 1648362 w 1648362"/>
              <a:gd name="connsiteY2" fmla="*/ 0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362" h="241537">
                <a:moveTo>
                  <a:pt x="0" y="241537"/>
                </a:moveTo>
                <a:lnTo>
                  <a:pt x="1244951" y="228600"/>
                </a:lnTo>
                <a:lnTo>
                  <a:pt x="16483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9877304" y="3090684"/>
            <a:ext cx="493107" cy="493107"/>
            <a:chOff x="9916466" y="3939729"/>
            <a:chExt cx="493107" cy="493107"/>
          </a:xfrm>
        </p:grpSpPr>
        <p:sp>
          <p:nvSpPr>
            <p:cNvPr id="98" name="Oval 9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2" name="Oval 51"/>
          <p:cNvSpPr/>
          <p:nvPr/>
        </p:nvSpPr>
        <p:spPr>
          <a:xfrm>
            <a:off x="3627208" y="3040317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448647" y="3154690"/>
            <a:ext cx="1179281" cy="186970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562853"/>
              <a:gd name="connsiteY0" fmla="*/ 228600 h 228600"/>
              <a:gd name="connsiteX1" fmla="*/ 1159442 w 1562853"/>
              <a:gd name="connsiteY1" fmla="*/ 228600 h 228600"/>
              <a:gd name="connsiteX2" fmla="*/ 1562853 w 1562853"/>
              <a:gd name="connsiteY2" fmla="*/ 0 h 228600"/>
              <a:gd name="connsiteX0" fmla="*/ 0 w 1281896"/>
              <a:gd name="connsiteY0" fmla="*/ 241290 h 241290"/>
              <a:gd name="connsiteX1" fmla="*/ 878485 w 1281896"/>
              <a:gd name="connsiteY1" fmla="*/ 228600 h 241290"/>
              <a:gd name="connsiteX2" fmla="*/ 1281896 w 1281896"/>
              <a:gd name="connsiteY2" fmla="*/ 0 h 241290"/>
              <a:gd name="connsiteX0" fmla="*/ 0 w 1294111"/>
              <a:gd name="connsiteY0" fmla="*/ 241290 h 241290"/>
              <a:gd name="connsiteX1" fmla="*/ 890700 w 1294111"/>
              <a:gd name="connsiteY1" fmla="*/ 228600 h 241290"/>
              <a:gd name="connsiteX2" fmla="*/ 1294111 w 1294111"/>
              <a:gd name="connsiteY2" fmla="*/ 0 h 241290"/>
              <a:gd name="connsiteX0" fmla="*/ 0 w 1281896"/>
              <a:gd name="connsiteY0" fmla="*/ 241290 h 241290"/>
              <a:gd name="connsiteX1" fmla="*/ 878485 w 1281896"/>
              <a:gd name="connsiteY1" fmla="*/ 228600 h 241290"/>
              <a:gd name="connsiteX2" fmla="*/ 1281896 w 1281896"/>
              <a:gd name="connsiteY2" fmla="*/ 0 h 241290"/>
              <a:gd name="connsiteX0" fmla="*/ 0 w 1269681"/>
              <a:gd name="connsiteY0" fmla="*/ 228601 h 228601"/>
              <a:gd name="connsiteX1" fmla="*/ 866270 w 1269681"/>
              <a:gd name="connsiteY1" fmla="*/ 228600 h 228601"/>
              <a:gd name="connsiteX2" fmla="*/ 1269681 w 1269681"/>
              <a:gd name="connsiteY2" fmla="*/ 0 h 228601"/>
              <a:gd name="connsiteX0" fmla="*/ 0 w 793276"/>
              <a:gd name="connsiteY0" fmla="*/ 228601 h 228601"/>
              <a:gd name="connsiteX1" fmla="*/ 389865 w 793276"/>
              <a:gd name="connsiteY1" fmla="*/ 228600 h 228601"/>
              <a:gd name="connsiteX2" fmla="*/ 793276 w 793276"/>
              <a:gd name="connsiteY2" fmla="*/ 0 h 228601"/>
              <a:gd name="connsiteX0" fmla="*/ 0 w 1465129"/>
              <a:gd name="connsiteY0" fmla="*/ 241291 h 241291"/>
              <a:gd name="connsiteX1" fmla="*/ 1061718 w 1465129"/>
              <a:gd name="connsiteY1" fmla="*/ 228600 h 241291"/>
              <a:gd name="connsiteX2" fmla="*/ 1465129 w 1465129"/>
              <a:gd name="connsiteY2" fmla="*/ 0 h 2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5129" h="241291">
                <a:moveTo>
                  <a:pt x="0" y="241291"/>
                </a:moveTo>
                <a:lnTo>
                  <a:pt x="1061718" y="228600"/>
                </a:lnTo>
                <a:lnTo>
                  <a:pt x="1465129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28281" y="28845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Small Multiples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07467" y="2844454"/>
            <a:ext cx="493107" cy="493107"/>
            <a:chOff x="9916466" y="3939729"/>
            <a:chExt cx="493107" cy="493107"/>
          </a:xfrm>
        </p:grpSpPr>
        <p:sp>
          <p:nvSpPr>
            <p:cNvPr id="68" name="Oval 6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33196" y="3410605"/>
            <a:ext cx="1994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Custom Polygons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12382" y="3370481"/>
            <a:ext cx="493107" cy="493107"/>
            <a:chOff x="9916466" y="3939729"/>
            <a:chExt cx="493107" cy="493107"/>
          </a:xfrm>
        </p:grpSpPr>
        <p:sp>
          <p:nvSpPr>
            <p:cNvPr id="74" name="Oval 73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1926" y="6341806"/>
            <a:ext cx="316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Fonts: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Calibri, Calibri Light, Arial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0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49"/>
            <a:ext cx="12192000" cy="787400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28" y="1164370"/>
            <a:ext cx="5693520" cy="5186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1706" y="6350886"/>
            <a:ext cx="5206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https://</a:t>
            </a:r>
            <a:r>
              <a:rPr lang="en-US" dirty="0" err="1"/>
              <a:t>public.tableau.com</a:t>
            </a:r>
            <a:r>
              <a:rPr lang="en-US" dirty="0"/>
              <a:t>/s/gallery/blame-weather-us-flight-delayed-precipitation</a:t>
            </a:r>
          </a:p>
        </p:txBody>
      </p:sp>
      <p:sp>
        <p:nvSpPr>
          <p:cNvPr id="37" name="Oval 36"/>
          <p:cNvSpPr/>
          <p:nvPr/>
        </p:nvSpPr>
        <p:spPr>
          <a:xfrm>
            <a:off x="3622288" y="2425791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443727" y="2540164"/>
            <a:ext cx="1179281" cy="186970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562853"/>
              <a:gd name="connsiteY0" fmla="*/ 228600 h 228600"/>
              <a:gd name="connsiteX1" fmla="*/ 1159442 w 1562853"/>
              <a:gd name="connsiteY1" fmla="*/ 228600 h 228600"/>
              <a:gd name="connsiteX2" fmla="*/ 1562853 w 1562853"/>
              <a:gd name="connsiteY2" fmla="*/ 0 h 228600"/>
              <a:gd name="connsiteX0" fmla="*/ 0 w 1281896"/>
              <a:gd name="connsiteY0" fmla="*/ 241290 h 241290"/>
              <a:gd name="connsiteX1" fmla="*/ 878485 w 1281896"/>
              <a:gd name="connsiteY1" fmla="*/ 228600 h 241290"/>
              <a:gd name="connsiteX2" fmla="*/ 1281896 w 1281896"/>
              <a:gd name="connsiteY2" fmla="*/ 0 h 241290"/>
              <a:gd name="connsiteX0" fmla="*/ 0 w 1294111"/>
              <a:gd name="connsiteY0" fmla="*/ 241290 h 241290"/>
              <a:gd name="connsiteX1" fmla="*/ 890700 w 1294111"/>
              <a:gd name="connsiteY1" fmla="*/ 228600 h 241290"/>
              <a:gd name="connsiteX2" fmla="*/ 1294111 w 1294111"/>
              <a:gd name="connsiteY2" fmla="*/ 0 h 241290"/>
              <a:gd name="connsiteX0" fmla="*/ 0 w 1281896"/>
              <a:gd name="connsiteY0" fmla="*/ 241290 h 241290"/>
              <a:gd name="connsiteX1" fmla="*/ 878485 w 1281896"/>
              <a:gd name="connsiteY1" fmla="*/ 228600 h 241290"/>
              <a:gd name="connsiteX2" fmla="*/ 1281896 w 1281896"/>
              <a:gd name="connsiteY2" fmla="*/ 0 h 241290"/>
              <a:gd name="connsiteX0" fmla="*/ 0 w 1269681"/>
              <a:gd name="connsiteY0" fmla="*/ 228601 h 228601"/>
              <a:gd name="connsiteX1" fmla="*/ 866270 w 1269681"/>
              <a:gd name="connsiteY1" fmla="*/ 228600 h 228601"/>
              <a:gd name="connsiteX2" fmla="*/ 1269681 w 1269681"/>
              <a:gd name="connsiteY2" fmla="*/ 0 h 228601"/>
              <a:gd name="connsiteX0" fmla="*/ 0 w 793276"/>
              <a:gd name="connsiteY0" fmla="*/ 228601 h 228601"/>
              <a:gd name="connsiteX1" fmla="*/ 389865 w 793276"/>
              <a:gd name="connsiteY1" fmla="*/ 228600 h 228601"/>
              <a:gd name="connsiteX2" fmla="*/ 793276 w 793276"/>
              <a:gd name="connsiteY2" fmla="*/ 0 h 228601"/>
              <a:gd name="connsiteX0" fmla="*/ 0 w 1465129"/>
              <a:gd name="connsiteY0" fmla="*/ 241291 h 241291"/>
              <a:gd name="connsiteX1" fmla="*/ 1061718 w 1465129"/>
              <a:gd name="connsiteY1" fmla="*/ 228600 h 241291"/>
              <a:gd name="connsiteX2" fmla="*/ 1465129 w 1465129"/>
              <a:gd name="connsiteY2" fmla="*/ 0 h 2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5129" h="241291">
                <a:moveTo>
                  <a:pt x="0" y="241291"/>
                </a:moveTo>
                <a:lnTo>
                  <a:pt x="1061718" y="228600"/>
                </a:lnTo>
                <a:lnTo>
                  <a:pt x="1465129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06028" y="86957"/>
            <a:ext cx="277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Matt Chambers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97910" y="84578"/>
            <a:ext cx="661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US Flights Delayed </a:t>
            </a:r>
            <a:r>
              <a:rPr 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by Precipitation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3361" y="224055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Small Multiples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02547" y="2210266"/>
            <a:ext cx="493107" cy="493107"/>
            <a:chOff x="9916466" y="3939729"/>
            <a:chExt cx="493107" cy="493107"/>
          </a:xfrm>
        </p:grpSpPr>
        <p:sp>
          <p:nvSpPr>
            <p:cNvPr id="61" name="Oval 60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381700" y="4458765"/>
            <a:ext cx="1553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Chart Variety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5" name="Oval 54"/>
          <p:cNvSpPr/>
          <p:nvPr/>
        </p:nvSpPr>
        <p:spPr>
          <a:xfrm flipH="1">
            <a:off x="9138083" y="4355692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9280343" y="4470768"/>
            <a:ext cx="617987" cy="202444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9869331" y="4427221"/>
            <a:ext cx="493107" cy="493107"/>
            <a:chOff x="9916466" y="3939729"/>
            <a:chExt cx="493107" cy="493107"/>
          </a:xfrm>
        </p:grpSpPr>
        <p:sp>
          <p:nvSpPr>
            <p:cNvPr id="67" name="Oval 66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382588" y="2495689"/>
            <a:ext cx="146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How to Use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88" name="Oval 87"/>
          <p:cNvSpPr/>
          <p:nvPr/>
        </p:nvSpPr>
        <p:spPr>
          <a:xfrm flipH="1">
            <a:off x="7510530" y="2224042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7652790" y="2339118"/>
            <a:ext cx="2280988" cy="315592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648362"/>
              <a:gd name="connsiteY0" fmla="*/ 241537 h 241537"/>
              <a:gd name="connsiteX1" fmla="*/ 1244951 w 1648362"/>
              <a:gd name="connsiteY1" fmla="*/ 228600 h 241537"/>
              <a:gd name="connsiteX2" fmla="*/ 1648362 w 1648362"/>
              <a:gd name="connsiteY2" fmla="*/ 0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362" h="241537">
                <a:moveTo>
                  <a:pt x="0" y="241537"/>
                </a:moveTo>
                <a:lnTo>
                  <a:pt x="1244951" y="228600"/>
                </a:lnTo>
                <a:lnTo>
                  <a:pt x="16483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9777734" y="2423014"/>
            <a:ext cx="493107" cy="493107"/>
            <a:chOff x="9916466" y="3939729"/>
            <a:chExt cx="493107" cy="493107"/>
          </a:xfrm>
        </p:grpSpPr>
        <p:sp>
          <p:nvSpPr>
            <p:cNvPr id="98" name="Oval 9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38194" y="152612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Image Based Title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4657" y="1465462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046717" y="1559449"/>
            <a:ext cx="527669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18723" y="1498757"/>
            <a:ext cx="493107" cy="493107"/>
            <a:chOff x="9916466" y="3939729"/>
            <a:chExt cx="493107" cy="493107"/>
          </a:xfrm>
        </p:grpSpPr>
        <p:sp>
          <p:nvSpPr>
            <p:cNvPr id="68" name="Oval 6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18444" y="2805912"/>
            <a:ext cx="1665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Mapping Paths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97630" y="2775622"/>
            <a:ext cx="493107" cy="493107"/>
            <a:chOff x="9916466" y="3939729"/>
            <a:chExt cx="493107" cy="493107"/>
          </a:xfrm>
        </p:grpSpPr>
        <p:sp>
          <p:nvSpPr>
            <p:cNvPr id="74" name="Oval 73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879649" y="5432233"/>
            <a:ext cx="2120486" cy="493107"/>
            <a:chOff x="9879649" y="5432233"/>
            <a:chExt cx="2120486" cy="493107"/>
          </a:xfrm>
        </p:grpSpPr>
        <p:sp>
          <p:nvSpPr>
            <p:cNvPr id="125" name="TextBox 124"/>
            <p:cNvSpPr txBox="1"/>
            <p:nvPr/>
          </p:nvSpPr>
          <p:spPr>
            <a:xfrm>
              <a:off x="10401364" y="5478732"/>
              <a:ext cx="1598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Data Sourced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9884567" y="5987755"/>
            <a:ext cx="1895104" cy="493107"/>
            <a:chOff x="9879649" y="5432233"/>
            <a:chExt cx="1895104" cy="493107"/>
          </a:xfrm>
        </p:grpSpPr>
        <p:sp>
          <p:nvSpPr>
            <p:cNvPr id="132" name="TextBox 131"/>
            <p:cNvSpPr txBox="1"/>
            <p:nvPr/>
          </p:nvSpPr>
          <p:spPr>
            <a:xfrm>
              <a:off x="10401364" y="5478732"/>
              <a:ext cx="1373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Uses a Map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2270658" y="3323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49"/>
            <a:ext cx="12192000" cy="787400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0" y="905926"/>
            <a:ext cx="4558151" cy="5136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3160" y="6218920"/>
            <a:ext cx="4847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http://</a:t>
            </a:r>
            <a:r>
              <a:rPr lang="en-US" dirty="0" err="1"/>
              <a:t>public.tableau.com</a:t>
            </a:r>
            <a:r>
              <a:rPr lang="en-US" dirty="0"/>
              <a:t>/views/Diabetes_2013/PrevalenceofDiabetesmellitusstdprev2013?:embed=y&amp;:</a:t>
            </a:r>
            <a:r>
              <a:rPr lang="en-US" dirty="0" err="1"/>
              <a:t>display_count</a:t>
            </a:r>
            <a:r>
              <a:rPr lang="en-US" dirty="0"/>
              <a:t>=yes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6028" y="86957"/>
            <a:ext cx="2934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Ramon Martinez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40393" y="84578"/>
            <a:ext cx="486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Diabetes Prevalence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81700" y="4458765"/>
            <a:ext cx="1553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Chart Variety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5" name="Oval 54"/>
          <p:cNvSpPr/>
          <p:nvPr/>
        </p:nvSpPr>
        <p:spPr>
          <a:xfrm flipH="1">
            <a:off x="7377545" y="3763283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7510530" y="3887304"/>
            <a:ext cx="2358801" cy="772711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9869331" y="4427221"/>
            <a:ext cx="493107" cy="493107"/>
            <a:chOff x="9916466" y="3939729"/>
            <a:chExt cx="493107" cy="493107"/>
          </a:xfrm>
        </p:grpSpPr>
        <p:sp>
          <p:nvSpPr>
            <p:cNvPr id="67" name="Oval 66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382588" y="2112236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Big Number</a:t>
            </a:r>
          </a:p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Summary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88" name="Oval 87"/>
          <p:cNvSpPr/>
          <p:nvPr/>
        </p:nvSpPr>
        <p:spPr>
          <a:xfrm flipH="1">
            <a:off x="7510530" y="2017568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7652790" y="2132644"/>
            <a:ext cx="2280988" cy="315592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648362"/>
              <a:gd name="connsiteY0" fmla="*/ 241537 h 241537"/>
              <a:gd name="connsiteX1" fmla="*/ 1244951 w 1648362"/>
              <a:gd name="connsiteY1" fmla="*/ 228600 h 241537"/>
              <a:gd name="connsiteX2" fmla="*/ 1648362 w 1648362"/>
              <a:gd name="connsiteY2" fmla="*/ 0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362" h="241537">
                <a:moveTo>
                  <a:pt x="0" y="241537"/>
                </a:moveTo>
                <a:lnTo>
                  <a:pt x="1244951" y="228600"/>
                </a:lnTo>
                <a:lnTo>
                  <a:pt x="16483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9777734" y="2216540"/>
            <a:ext cx="493107" cy="493107"/>
            <a:chOff x="9916466" y="3939729"/>
            <a:chExt cx="493107" cy="493107"/>
          </a:xfrm>
        </p:grpSpPr>
        <p:sp>
          <p:nvSpPr>
            <p:cNvPr id="98" name="Oval 9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38194" y="1526123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Custom Colors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4657" y="1465462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046717" y="1559449"/>
            <a:ext cx="527669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18723" y="1498757"/>
            <a:ext cx="493107" cy="493107"/>
            <a:chOff x="9916466" y="3939729"/>
            <a:chExt cx="493107" cy="493107"/>
          </a:xfrm>
        </p:grpSpPr>
        <p:sp>
          <p:nvSpPr>
            <p:cNvPr id="68" name="Oval 6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879649" y="5432233"/>
            <a:ext cx="2120486" cy="493107"/>
            <a:chOff x="9879649" y="5432233"/>
            <a:chExt cx="2120486" cy="493107"/>
          </a:xfrm>
        </p:grpSpPr>
        <p:sp>
          <p:nvSpPr>
            <p:cNvPr id="125" name="TextBox 124"/>
            <p:cNvSpPr txBox="1"/>
            <p:nvPr/>
          </p:nvSpPr>
          <p:spPr>
            <a:xfrm>
              <a:off x="10401364" y="5478732"/>
              <a:ext cx="1598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Data Sourced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9884567" y="5987755"/>
            <a:ext cx="1895104" cy="493107"/>
            <a:chOff x="9879649" y="5432233"/>
            <a:chExt cx="1895104" cy="493107"/>
          </a:xfrm>
        </p:grpSpPr>
        <p:sp>
          <p:nvSpPr>
            <p:cNvPr id="132" name="TextBox 131"/>
            <p:cNvSpPr txBox="1"/>
            <p:nvPr/>
          </p:nvSpPr>
          <p:spPr>
            <a:xfrm>
              <a:off x="10401364" y="5478732"/>
              <a:ext cx="1373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Uses a Map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2270658" y="3323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14903" y="5987755"/>
            <a:ext cx="25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Fonts: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Trebuchet MS, Arial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611509" y="4199321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418723" y="4539879"/>
            <a:ext cx="2341319" cy="490445"/>
            <a:chOff x="545932" y="5100414"/>
            <a:chExt cx="2341319" cy="490445"/>
          </a:xfrm>
        </p:grpSpPr>
        <p:sp>
          <p:nvSpPr>
            <p:cNvPr id="91" name="TextBox 90"/>
            <p:cNvSpPr txBox="1"/>
            <p:nvPr/>
          </p:nvSpPr>
          <p:spPr>
            <a:xfrm>
              <a:off x="1052518" y="5129543"/>
              <a:ext cx="1834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Reference Lines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32" y="5100414"/>
              <a:ext cx="490445" cy="490445"/>
            </a:xfrm>
            <a:prstGeom prst="rect">
              <a:avLst/>
            </a:prstGeom>
          </p:spPr>
        </p:pic>
      </p:grpSp>
      <p:sp>
        <p:nvSpPr>
          <p:cNvPr id="93" name="Freeform 92"/>
          <p:cNvSpPr/>
          <p:nvPr/>
        </p:nvSpPr>
        <p:spPr>
          <a:xfrm>
            <a:off x="3039578" y="4298445"/>
            <a:ext cx="1577795" cy="529658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938194" y="3479300"/>
            <a:ext cx="146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How to Use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574657" y="3418639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3046717" y="3512626"/>
            <a:ext cx="527669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18723" y="3451934"/>
            <a:ext cx="493107" cy="493107"/>
            <a:chOff x="9916466" y="3939729"/>
            <a:chExt cx="493107" cy="493107"/>
          </a:xfrm>
        </p:grpSpPr>
        <p:sp>
          <p:nvSpPr>
            <p:cNvPr id="102" name="Oval 101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58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49"/>
            <a:ext cx="12192000" cy="787400"/>
          </a:xfrm>
          <a:prstGeom prst="rect">
            <a:avLst/>
          </a:prstGeom>
          <a:effectLst>
            <a:innerShdw blurRad="38100" dist="38100" dir="5400000">
              <a:prstClr val="black">
                <a:alpha val="18000"/>
              </a:prst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541" y="1021821"/>
            <a:ext cx="5343558" cy="5335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7969" y="6357087"/>
            <a:ext cx="4847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http://</a:t>
            </a:r>
            <a:r>
              <a:rPr lang="en-US" dirty="0" err="1"/>
              <a:t>public.tableau.com</a:t>
            </a:r>
            <a:r>
              <a:rPr lang="en-US" dirty="0"/>
              <a:t>/profile/</a:t>
            </a:r>
            <a:r>
              <a:rPr lang="en-US" dirty="0" err="1"/>
              <a:t>ramon.martinez</a:t>
            </a:r>
            <a:r>
              <a:rPr lang="en-US" dirty="0"/>
              <a:t>#!/</a:t>
            </a:r>
            <a:r>
              <a:rPr lang="en-US" dirty="0" err="1"/>
              <a:t>vizhome</a:t>
            </a:r>
            <a:r>
              <a:rPr lang="en-US" dirty="0"/>
              <a:t>/</a:t>
            </a:r>
            <a:r>
              <a:rPr lang="en-US" dirty="0" err="1"/>
              <a:t>FourDecadesofPrevalenceinAdultBMI</a:t>
            </a:r>
            <a:r>
              <a:rPr lang="en-US" dirty="0"/>
              <a:t>/</a:t>
            </a:r>
            <a:r>
              <a:rPr lang="en-US" dirty="0" err="1"/>
              <a:t>TrendsinFourDecadesofBMIcategories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06028" y="86957"/>
            <a:ext cx="2934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Ramon Martinez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40393" y="84578"/>
            <a:ext cx="486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ill Sans" charset="0"/>
                <a:cs typeface="Gill Sans" charset="0"/>
              </a:rPr>
              <a:t>Adult BMI in 200 Countries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382588" y="2269552"/>
            <a:ext cx="146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How to Use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88" name="Oval 87"/>
          <p:cNvSpPr/>
          <p:nvPr/>
        </p:nvSpPr>
        <p:spPr>
          <a:xfrm flipH="1">
            <a:off x="7510530" y="2017568"/>
            <a:ext cx="157723" cy="155642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7652790" y="2132644"/>
            <a:ext cx="2280988" cy="315592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  <a:gd name="connsiteX0" fmla="*/ 0 w 1648362"/>
              <a:gd name="connsiteY0" fmla="*/ 241537 h 241537"/>
              <a:gd name="connsiteX1" fmla="*/ 1244951 w 1648362"/>
              <a:gd name="connsiteY1" fmla="*/ 228600 h 241537"/>
              <a:gd name="connsiteX2" fmla="*/ 1648362 w 1648362"/>
              <a:gd name="connsiteY2" fmla="*/ 0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362" h="241537">
                <a:moveTo>
                  <a:pt x="0" y="241537"/>
                </a:moveTo>
                <a:lnTo>
                  <a:pt x="1244951" y="228600"/>
                </a:lnTo>
                <a:lnTo>
                  <a:pt x="1648362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9777734" y="2216540"/>
            <a:ext cx="493107" cy="493107"/>
            <a:chOff x="9916466" y="3939729"/>
            <a:chExt cx="493107" cy="493107"/>
          </a:xfrm>
        </p:grpSpPr>
        <p:sp>
          <p:nvSpPr>
            <p:cNvPr id="98" name="Oval 9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38194" y="1762097"/>
            <a:ext cx="136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Storytelling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4657" y="1701436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046717" y="1795423"/>
            <a:ext cx="527669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18723" y="1734731"/>
            <a:ext cx="493107" cy="493107"/>
            <a:chOff x="9916466" y="3939729"/>
            <a:chExt cx="493107" cy="493107"/>
          </a:xfrm>
        </p:grpSpPr>
        <p:sp>
          <p:nvSpPr>
            <p:cNvPr id="68" name="Oval 67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879649" y="5432233"/>
            <a:ext cx="2120486" cy="493107"/>
            <a:chOff x="9879649" y="5432233"/>
            <a:chExt cx="2120486" cy="493107"/>
          </a:xfrm>
        </p:grpSpPr>
        <p:sp>
          <p:nvSpPr>
            <p:cNvPr id="125" name="TextBox 124"/>
            <p:cNvSpPr txBox="1"/>
            <p:nvPr/>
          </p:nvSpPr>
          <p:spPr>
            <a:xfrm>
              <a:off x="10401364" y="5478732"/>
              <a:ext cx="1598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Data Sourced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9879649" y="5432233"/>
              <a:ext cx="493107" cy="493107"/>
              <a:chOff x="9916466" y="3939729"/>
              <a:chExt cx="493107" cy="493107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916466" y="3939729"/>
                <a:ext cx="493107" cy="493107"/>
              </a:xfrm>
              <a:prstGeom prst="ellipse">
                <a:avLst/>
              </a:prstGeom>
              <a:solidFill>
                <a:srgbClr val="3C8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10026271" y="4047635"/>
                <a:ext cx="379659" cy="372004"/>
              </a:xfrm>
              <a:custGeom>
                <a:avLst/>
                <a:gdLst>
                  <a:gd name="connsiteX0" fmla="*/ 216601 w 379659"/>
                  <a:gd name="connsiteY0" fmla="*/ 0 h 372004"/>
                  <a:gd name="connsiteX1" fmla="*/ 379659 w 379659"/>
                  <a:gd name="connsiteY1" fmla="*/ 163058 h 372004"/>
                  <a:gd name="connsiteX2" fmla="*/ 378251 w 379659"/>
                  <a:gd name="connsiteY2" fmla="*/ 177024 h 372004"/>
                  <a:gd name="connsiteX3" fmla="*/ 186395 w 379659"/>
                  <a:gd name="connsiteY3" fmla="*/ 368880 h 372004"/>
                  <a:gd name="connsiteX4" fmla="*/ 155403 w 379659"/>
                  <a:gd name="connsiteY4" fmla="*/ 372004 h 372004"/>
                  <a:gd name="connsiteX5" fmla="*/ 0 w 379659"/>
                  <a:gd name="connsiteY5" fmla="*/ 216601 h 37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659" h="372004">
                    <a:moveTo>
                      <a:pt x="216601" y="0"/>
                    </a:moveTo>
                    <a:lnTo>
                      <a:pt x="379659" y="163058"/>
                    </a:lnTo>
                    <a:lnTo>
                      <a:pt x="378251" y="177024"/>
                    </a:lnTo>
                    <a:cubicBezTo>
                      <a:pt x="358545" y="273325"/>
                      <a:pt x="282696" y="349174"/>
                      <a:pt x="186395" y="368880"/>
                    </a:cubicBezTo>
                    <a:lnTo>
                      <a:pt x="155403" y="372004"/>
                    </a:lnTo>
                    <a:lnTo>
                      <a:pt x="0" y="216601"/>
                    </a:lnTo>
                    <a:close/>
                  </a:path>
                </a:pathLst>
              </a:custGeom>
              <a:solidFill>
                <a:srgbClr val="327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0008063" y="4031326"/>
                <a:ext cx="309913" cy="309913"/>
              </a:xfrm>
              <a:prstGeom prst="ellipse">
                <a:avLst/>
              </a:prstGeom>
              <a:solidFill>
                <a:srgbClr val="9BCE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950925" y="3993935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  <a:ea typeface="Helvetica" charset="0"/>
                    <a:cs typeface="Helvetica" charset="0"/>
                  </a:rPr>
                  <a:t>✓</a:t>
                </a:r>
                <a:endParaRPr lang="en-US" sz="2000" dirty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2270658" y="3323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611509" y="2173872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418723" y="2531249"/>
            <a:ext cx="1920756" cy="490445"/>
            <a:chOff x="545932" y="5100414"/>
            <a:chExt cx="1920756" cy="490445"/>
          </a:xfrm>
        </p:grpSpPr>
        <p:sp>
          <p:nvSpPr>
            <p:cNvPr id="91" name="TextBox 90"/>
            <p:cNvSpPr txBox="1"/>
            <p:nvPr/>
          </p:nvSpPr>
          <p:spPr>
            <a:xfrm>
              <a:off x="1052518" y="5129543"/>
              <a:ext cx="1414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27E6E"/>
                  </a:solidFill>
                  <a:latin typeface="+mj-lt"/>
                  <a:ea typeface="Gill Sans" charset="0"/>
                  <a:cs typeface="Gill Sans" charset="0"/>
                </a:rPr>
                <a:t>Interactivity</a:t>
              </a:r>
              <a:endParaRPr lang="en-US" sz="2000" dirty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endParaRP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32" y="5100414"/>
              <a:ext cx="490445" cy="490445"/>
            </a:xfrm>
            <a:prstGeom prst="rect">
              <a:avLst/>
            </a:prstGeom>
          </p:spPr>
        </p:pic>
      </p:grpSp>
      <p:sp>
        <p:nvSpPr>
          <p:cNvPr id="93" name="Freeform 92"/>
          <p:cNvSpPr/>
          <p:nvPr/>
        </p:nvSpPr>
        <p:spPr>
          <a:xfrm>
            <a:off x="3039578" y="2272996"/>
            <a:ext cx="1577795" cy="529658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938194" y="402007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27E6E"/>
                </a:solidFill>
                <a:latin typeface="+mj-lt"/>
                <a:ea typeface="Gill Sans" charset="0"/>
                <a:cs typeface="Gill Sans" charset="0"/>
              </a:rPr>
              <a:t>Small Multiples</a:t>
            </a:r>
            <a:endParaRPr lang="en-US" sz="2000" dirty="0">
              <a:solidFill>
                <a:srgbClr val="327E6E"/>
              </a:solidFill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574657" y="3959413"/>
            <a:ext cx="157013" cy="1570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3046717" y="4053400"/>
            <a:ext cx="527669" cy="177136"/>
          </a:xfrm>
          <a:custGeom>
            <a:avLst/>
            <a:gdLst>
              <a:gd name="connsiteX0" fmla="*/ 0 w 658905"/>
              <a:gd name="connsiteY0" fmla="*/ 228600 h 228600"/>
              <a:gd name="connsiteX1" fmla="*/ 255494 w 658905"/>
              <a:gd name="connsiteY1" fmla="*/ 228600 h 228600"/>
              <a:gd name="connsiteX2" fmla="*/ 658905 w 658905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905" h="228600">
                <a:moveTo>
                  <a:pt x="0" y="228600"/>
                </a:moveTo>
                <a:lnTo>
                  <a:pt x="255494" y="228600"/>
                </a:lnTo>
                <a:lnTo>
                  <a:pt x="658905" y="0"/>
                </a:lnTo>
              </a:path>
            </a:pathLst>
          </a:custGeom>
          <a:noFill/>
          <a:ln w="28575">
            <a:solidFill>
              <a:srgbClr val="327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18723" y="3992708"/>
            <a:ext cx="493107" cy="493107"/>
            <a:chOff x="9916466" y="3939729"/>
            <a:chExt cx="493107" cy="493107"/>
          </a:xfrm>
        </p:grpSpPr>
        <p:sp>
          <p:nvSpPr>
            <p:cNvPr id="102" name="Oval 101"/>
            <p:cNvSpPr/>
            <p:nvPr/>
          </p:nvSpPr>
          <p:spPr>
            <a:xfrm>
              <a:off x="9916466" y="3939729"/>
              <a:ext cx="493107" cy="493107"/>
            </a:xfrm>
            <a:prstGeom prst="ellipse">
              <a:avLst/>
            </a:prstGeom>
            <a:solidFill>
              <a:srgbClr val="3C8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0026271" y="4047635"/>
              <a:ext cx="379659" cy="372004"/>
            </a:xfrm>
            <a:custGeom>
              <a:avLst/>
              <a:gdLst>
                <a:gd name="connsiteX0" fmla="*/ 216601 w 379659"/>
                <a:gd name="connsiteY0" fmla="*/ 0 h 372004"/>
                <a:gd name="connsiteX1" fmla="*/ 379659 w 379659"/>
                <a:gd name="connsiteY1" fmla="*/ 163058 h 372004"/>
                <a:gd name="connsiteX2" fmla="*/ 378251 w 379659"/>
                <a:gd name="connsiteY2" fmla="*/ 177024 h 372004"/>
                <a:gd name="connsiteX3" fmla="*/ 186395 w 379659"/>
                <a:gd name="connsiteY3" fmla="*/ 368880 h 372004"/>
                <a:gd name="connsiteX4" fmla="*/ 155403 w 379659"/>
                <a:gd name="connsiteY4" fmla="*/ 372004 h 372004"/>
                <a:gd name="connsiteX5" fmla="*/ 0 w 379659"/>
                <a:gd name="connsiteY5" fmla="*/ 216601 h 3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59" h="372004">
                  <a:moveTo>
                    <a:pt x="216601" y="0"/>
                  </a:moveTo>
                  <a:lnTo>
                    <a:pt x="379659" y="163058"/>
                  </a:lnTo>
                  <a:lnTo>
                    <a:pt x="378251" y="177024"/>
                  </a:lnTo>
                  <a:cubicBezTo>
                    <a:pt x="358545" y="273325"/>
                    <a:pt x="282696" y="349174"/>
                    <a:pt x="186395" y="368880"/>
                  </a:cubicBezTo>
                  <a:lnTo>
                    <a:pt x="155403" y="372004"/>
                  </a:lnTo>
                  <a:lnTo>
                    <a:pt x="0" y="216601"/>
                  </a:lnTo>
                  <a:close/>
                </a:path>
              </a:pathLst>
            </a:custGeom>
            <a:solidFill>
              <a:srgbClr val="327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0008063" y="4031326"/>
              <a:ext cx="309913" cy="309913"/>
            </a:xfrm>
            <a:prstGeom prst="ellipse">
              <a:avLst/>
            </a:prstGeom>
            <a:solidFill>
              <a:srgbClr val="9BC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950925" y="399393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  <a:ea typeface="Helvetica" charset="0"/>
                  <a:cs typeface="Helvetica" charset="0"/>
                </a:rPr>
                <a:t>✓</a:t>
              </a:r>
              <a:endParaRPr lang="en-US" sz="2000" dirty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55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331</Words>
  <Application>Microsoft Office PowerPoint</Application>
  <PresentationFormat>Custom</PresentationFormat>
  <Paragraphs>161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</cp:lastModifiedBy>
  <cp:revision>33</cp:revision>
  <dcterms:created xsi:type="dcterms:W3CDTF">2016-04-14T15:55:10Z</dcterms:created>
  <dcterms:modified xsi:type="dcterms:W3CDTF">2017-01-21T19:13:33Z</dcterms:modified>
</cp:coreProperties>
</file>