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94" r:id="rId3"/>
    <p:sldId id="295" r:id="rId4"/>
    <p:sldId id="296" r:id="rId5"/>
    <p:sldId id="297" r:id="rId6"/>
    <p:sldId id="298" r:id="rId7"/>
    <p:sldId id="299" r:id="rId8"/>
    <p:sldId id="263" r:id="rId9"/>
    <p:sldId id="305" r:id="rId10"/>
    <p:sldId id="300" r:id="rId11"/>
    <p:sldId id="301" r:id="rId12"/>
    <p:sldId id="302" r:id="rId13"/>
    <p:sldId id="303" r:id="rId14"/>
    <p:sldId id="304" r:id="rId15"/>
    <p:sldId id="269" r:id="rId16"/>
    <p:sldId id="288" r:id="rId17"/>
    <p:sldId id="293" r:id="rId18"/>
    <p:sldId id="289" r:id="rId19"/>
    <p:sldId id="278" r:id="rId20"/>
    <p:sldId id="290" r:id="rId21"/>
    <p:sldId id="291" r:id="rId22"/>
    <p:sldId id="292" r:id="rId23"/>
    <p:sldId id="281" r:id="rId24"/>
    <p:sldId id="283"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5583" autoAdjust="0"/>
  </p:normalViewPr>
  <p:slideViewPr>
    <p:cSldViewPr>
      <p:cViewPr varScale="1">
        <p:scale>
          <a:sx n="53" d="100"/>
          <a:sy n="53" d="100"/>
        </p:scale>
        <p:origin x="980" y="40"/>
      </p:cViewPr>
      <p:guideLst>
        <p:guide orient="horz" pos="2160"/>
        <p:guide pos="2880"/>
      </p:guideLst>
    </p:cSldViewPr>
  </p:slideViewPr>
  <p:outlineViewPr>
    <p:cViewPr>
      <p:scale>
        <a:sx n="33" d="100"/>
        <a:sy n="33" d="100"/>
      </p:scale>
      <p:origin x="0" y="52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helann\Documents\School\Income%20spent%20on%20Energy.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'[Income spent on Energy.xls]Sheet4'!$E$4</c:f>
              <c:strCache>
                <c:ptCount val="1"/>
                <c:pt idx="0">
                  <c:v>Annual Income</c:v>
                </c:pt>
              </c:strCache>
            </c:strRef>
          </c:tx>
          <c:cat>
            <c:strRef>
              <c:f>'[Income spent on Energy.xls]Sheet4'!$D$5:$D$28</c:f>
              <c:strCache>
                <c:ptCount val="24"/>
                <c:pt idx="0">
                  <c:v>&lt; $2,500</c:v>
                </c:pt>
                <c:pt idx="1">
                  <c:v>$2,500 to $4,999</c:v>
                </c:pt>
                <c:pt idx="2">
                  <c:v>$5,000 to $7,499</c:v>
                </c:pt>
                <c:pt idx="3">
                  <c:v>$7,500 to $9,999</c:v>
                </c:pt>
                <c:pt idx="4">
                  <c:v>$10,000 to $14,999</c:v>
                </c:pt>
                <c:pt idx="5">
                  <c:v>$15,000 to $19,999</c:v>
                </c:pt>
                <c:pt idx="6">
                  <c:v>$20,000 to $24,999</c:v>
                </c:pt>
                <c:pt idx="7">
                  <c:v>$25,000 to $29,999</c:v>
                </c:pt>
                <c:pt idx="8">
                  <c:v>$30,000 to $34,999</c:v>
                </c:pt>
                <c:pt idx="9">
                  <c:v>$35,000 to $39,999</c:v>
                </c:pt>
                <c:pt idx="10">
                  <c:v>$40,000 to $44,999</c:v>
                </c:pt>
                <c:pt idx="11">
                  <c:v>$45,000 to $49,999</c:v>
                </c:pt>
                <c:pt idx="12">
                  <c:v>$50,000 to $54,999</c:v>
                </c:pt>
                <c:pt idx="13">
                  <c:v>$55,000 to $59,999</c:v>
                </c:pt>
                <c:pt idx="14">
                  <c:v>$60,000 to $64,999</c:v>
                </c:pt>
                <c:pt idx="15">
                  <c:v>$65,000 to $69,999</c:v>
                </c:pt>
                <c:pt idx="16">
                  <c:v>$70,000 to $74,999</c:v>
                </c:pt>
                <c:pt idx="17">
                  <c:v>$75,000 to $79,999</c:v>
                </c:pt>
                <c:pt idx="18">
                  <c:v>$80,000 to $84,999</c:v>
                </c:pt>
                <c:pt idx="19">
                  <c:v>$85,000 to $89,999</c:v>
                </c:pt>
                <c:pt idx="20">
                  <c:v>$90,000 to $94,999</c:v>
                </c:pt>
                <c:pt idx="21">
                  <c:v>$95,000 to $99,999</c:v>
                </c:pt>
                <c:pt idx="22">
                  <c:v>$100,000 to $119,999</c:v>
                </c:pt>
                <c:pt idx="23">
                  <c:v>$120,000 or More</c:v>
                </c:pt>
              </c:strCache>
            </c:strRef>
          </c:cat>
          <c:val>
            <c:numRef>
              <c:f>'[Income spent on Energy.xls]Sheet4'!$E$5:$E$28</c:f>
              <c:numCache>
                <c:formatCode>_("$"* #,##0.00_);_("$"* \(#,##0.00\);_("$"* "-"??_);_(@_)</c:formatCode>
                <c:ptCount val="24"/>
                <c:pt idx="0">
                  <c:v>2500</c:v>
                </c:pt>
                <c:pt idx="1">
                  <c:v>3749.5</c:v>
                </c:pt>
                <c:pt idx="2">
                  <c:v>6249.5</c:v>
                </c:pt>
                <c:pt idx="3">
                  <c:v>8749.5</c:v>
                </c:pt>
                <c:pt idx="4">
                  <c:v>12499.5</c:v>
                </c:pt>
                <c:pt idx="5">
                  <c:v>17499.5</c:v>
                </c:pt>
                <c:pt idx="6">
                  <c:v>22499.5</c:v>
                </c:pt>
                <c:pt idx="7">
                  <c:v>27499.5</c:v>
                </c:pt>
                <c:pt idx="8">
                  <c:v>32499.5</c:v>
                </c:pt>
                <c:pt idx="9">
                  <c:v>37499.5</c:v>
                </c:pt>
                <c:pt idx="10">
                  <c:v>42499.5</c:v>
                </c:pt>
                <c:pt idx="11">
                  <c:v>47499.5</c:v>
                </c:pt>
                <c:pt idx="12">
                  <c:v>52499.5</c:v>
                </c:pt>
                <c:pt idx="13">
                  <c:v>57499.5</c:v>
                </c:pt>
                <c:pt idx="14">
                  <c:v>62499.5</c:v>
                </c:pt>
                <c:pt idx="15">
                  <c:v>67499.5</c:v>
                </c:pt>
                <c:pt idx="16">
                  <c:v>72499.5</c:v>
                </c:pt>
                <c:pt idx="17">
                  <c:v>77499.5</c:v>
                </c:pt>
                <c:pt idx="18">
                  <c:v>82499.5</c:v>
                </c:pt>
                <c:pt idx="19">
                  <c:v>87499.5</c:v>
                </c:pt>
                <c:pt idx="20">
                  <c:v>92499.5</c:v>
                </c:pt>
                <c:pt idx="21">
                  <c:v>97499.5</c:v>
                </c:pt>
                <c:pt idx="22">
                  <c:v>109999.5</c:v>
                </c:pt>
                <c:pt idx="23">
                  <c:v>120000</c:v>
                </c:pt>
              </c:numCache>
            </c:numRef>
          </c:val>
          <c:smooth val="0"/>
        </c:ser>
        <c:ser>
          <c:idx val="1"/>
          <c:order val="1"/>
          <c:tx>
            <c:strRef>
              <c:f>'[Income spent on Energy.xls]Sheet4'!$F$4</c:f>
              <c:strCache>
                <c:ptCount val="1"/>
                <c:pt idx="0">
                  <c:v>Total Cost of Energy</c:v>
                </c:pt>
              </c:strCache>
            </c:strRef>
          </c:tx>
          <c:cat>
            <c:strRef>
              <c:f>'[Income spent on Energy.xls]Sheet4'!$D$5:$D$28</c:f>
              <c:strCache>
                <c:ptCount val="24"/>
                <c:pt idx="0">
                  <c:v>&lt; $2,500</c:v>
                </c:pt>
                <c:pt idx="1">
                  <c:v>$2,500 to $4,999</c:v>
                </c:pt>
                <c:pt idx="2">
                  <c:v>$5,000 to $7,499</c:v>
                </c:pt>
                <c:pt idx="3">
                  <c:v>$7,500 to $9,999</c:v>
                </c:pt>
                <c:pt idx="4">
                  <c:v>$10,000 to $14,999</c:v>
                </c:pt>
                <c:pt idx="5">
                  <c:v>$15,000 to $19,999</c:v>
                </c:pt>
                <c:pt idx="6">
                  <c:v>$20,000 to $24,999</c:v>
                </c:pt>
                <c:pt idx="7">
                  <c:v>$25,000 to $29,999</c:v>
                </c:pt>
                <c:pt idx="8">
                  <c:v>$30,000 to $34,999</c:v>
                </c:pt>
                <c:pt idx="9">
                  <c:v>$35,000 to $39,999</c:v>
                </c:pt>
                <c:pt idx="10">
                  <c:v>$40,000 to $44,999</c:v>
                </c:pt>
                <c:pt idx="11">
                  <c:v>$45,000 to $49,999</c:v>
                </c:pt>
                <c:pt idx="12">
                  <c:v>$50,000 to $54,999</c:v>
                </c:pt>
                <c:pt idx="13">
                  <c:v>$55,000 to $59,999</c:v>
                </c:pt>
                <c:pt idx="14">
                  <c:v>$60,000 to $64,999</c:v>
                </c:pt>
                <c:pt idx="15">
                  <c:v>$65,000 to $69,999</c:v>
                </c:pt>
                <c:pt idx="16">
                  <c:v>$70,000 to $74,999</c:v>
                </c:pt>
                <c:pt idx="17">
                  <c:v>$75,000 to $79,999</c:v>
                </c:pt>
                <c:pt idx="18">
                  <c:v>$80,000 to $84,999</c:v>
                </c:pt>
                <c:pt idx="19">
                  <c:v>$85,000 to $89,999</c:v>
                </c:pt>
                <c:pt idx="20">
                  <c:v>$90,000 to $94,999</c:v>
                </c:pt>
                <c:pt idx="21">
                  <c:v>$95,000 to $99,999</c:v>
                </c:pt>
                <c:pt idx="22">
                  <c:v>$100,000 to $119,999</c:v>
                </c:pt>
                <c:pt idx="23">
                  <c:v>$120,000 or More</c:v>
                </c:pt>
              </c:strCache>
            </c:strRef>
          </c:cat>
          <c:val>
            <c:numRef>
              <c:f>'[Income spent on Energy.xls]Sheet4'!$F$5:$F$28</c:f>
            </c:numRef>
          </c:val>
          <c:smooth val="0"/>
        </c:ser>
        <c:dLbls>
          <c:showLegendKey val="0"/>
          <c:showVal val="0"/>
          <c:showCatName val="0"/>
          <c:showSerName val="0"/>
          <c:showPercent val="0"/>
          <c:showBubbleSize val="0"/>
        </c:dLbls>
        <c:marker val="1"/>
        <c:smooth val="0"/>
        <c:axId val="470030800"/>
        <c:axId val="470028080"/>
      </c:lineChart>
      <c:lineChart>
        <c:grouping val="standard"/>
        <c:varyColors val="0"/>
        <c:ser>
          <c:idx val="2"/>
          <c:order val="2"/>
          <c:tx>
            <c:strRef>
              <c:f>'[Income spent on Energy.xls]Sheet4'!$G$4</c:f>
              <c:strCache>
                <c:ptCount val="1"/>
                <c:pt idx="0">
                  <c:v>% of Income Spent on Energy</c:v>
                </c:pt>
              </c:strCache>
            </c:strRef>
          </c:tx>
          <c:val>
            <c:numRef>
              <c:f>'[Income spent on Energy.xls]Sheet4'!$G$5:$G$28</c:f>
              <c:numCache>
                <c:formatCode>0%</c:formatCode>
                <c:ptCount val="24"/>
                <c:pt idx="0">
                  <c:v>0.65970064516129068</c:v>
                </c:pt>
                <c:pt idx="1">
                  <c:v>0.42744295730658832</c:v>
                </c:pt>
                <c:pt idx="2">
                  <c:v>0.24332219304817118</c:v>
                </c:pt>
                <c:pt idx="3">
                  <c:v>0.17003271267068917</c:v>
                </c:pt>
                <c:pt idx="4">
                  <c:v>0.12389253587636219</c:v>
                </c:pt>
                <c:pt idx="5">
                  <c:v>9.1155808058683133E-2</c:v>
                </c:pt>
                <c:pt idx="6">
                  <c:v>7.4047043166345014E-2</c:v>
                </c:pt>
                <c:pt idx="7">
                  <c:v>6.4069798258824487E-2</c:v>
                </c:pt>
                <c:pt idx="8">
                  <c:v>5.284176512127077E-2</c:v>
                </c:pt>
                <c:pt idx="9">
                  <c:v>4.7976317776636454E-2</c:v>
                </c:pt>
                <c:pt idx="10">
                  <c:v>4.4734326172704383E-2</c:v>
                </c:pt>
                <c:pt idx="11">
                  <c:v>4.1816102578381989E-2</c:v>
                </c:pt>
                <c:pt idx="12">
                  <c:v>3.6903701092644861E-2</c:v>
                </c:pt>
                <c:pt idx="13">
                  <c:v>3.4349240795537271E-2</c:v>
                </c:pt>
                <c:pt idx="14">
                  <c:v>3.4007952063616537E-2</c:v>
                </c:pt>
                <c:pt idx="15">
                  <c:v>3.0861202876270196E-2</c:v>
                </c:pt>
                <c:pt idx="16">
                  <c:v>2.852078983364752E-2</c:v>
                </c:pt>
                <c:pt idx="17">
                  <c:v>2.8369719454289167E-2</c:v>
                </c:pt>
                <c:pt idx="18">
                  <c:v>2.9370797696561493E-2</c:v>
                </c:pt>
                <c:pt idx="19">
                  <c:v>2.5816095753498882E-2</c:v>
                </c:pt>
                <c:pt idx="20">
                  <c:v>2.4387215009867041E-2</c:v>
                </c:pt>
                <c:pt idx="21">
                  <c:v>2.4338258144913576E-2</c:v>
                </c:pt>
                <c:pt idx="22">
                  <c:v>2.3112578953877604E-2</c:v>
                </c:pt>
                <c:pt idx="23">
                  <c:v>2.5139452843772499E-2</c:v>
                </c:pt>
              </c:numCache>
            </c:numRef>
          </c:val>
          <c:smooth val="0"/>
        </c:ser>
        <c:dLbls>
          <c:showLegendKey val="0"/>
          <c:showVal val="0"/>
          <c:showCatName val="0"/>
          <c:showSerName val="0"/>
          <c:showPercent val="0"/>
          <c:showBubbleSize val="0"/>
        </c:dLbls>
        <c:marker val="1"/>
        <c:smooth val="0"/>
        <c:axId val="470030256"/>
        <c:axId val="470026448"/>
      </c:lineChart>
      <c:catAx>
        <c:axId val="470030800"/>
        <c:scaling>
          <c:orientation val="minMax"/>
        </c:scaling>
        <c:delete val="0"/>
        <c:axPos val="b"/>
        <c:numFmt formatCode="General" sourceLinked="1"/>
        <c:majorTickMark val="out"/>
        <c:minorTickMark val="none"/>
        <c:tickLblPos val="nextTo"/>
        <c:crossAx val="470028080"/>
        <c:crosses val="autoZero"/>
        <c:auto val="1"/>
        <c:lblAlgn val="ctr"/>
        <c:lblOffset val="100"/>
        <c:noMultiLvlLbl val="0"/>
      </c:catAx>
      <c:valAx>
        <c:axId val="470028080"/>
        <c:scaling>
          <c:orientation val="minMax"/>
        </c:scaling>
        <c:delete val="0"/>
        <c:axPos val="l"/>
        <c:majorGridlines/>
        <c:numFmt formatCode="_(&quot;$&quot;* #,##0.00_);_(&quot;$&quot;* \(#,##0.00\);_(&quot;$&quot;* &quot;-&quot;??_);_(@_)" sourceLinked="1"/>
        <c:majorTickMark val="out"/>
        <c:minorTickMark val="none"/>
        <c:tickLblPos val="nextTo"/>
        <c:crossAx val="470030800"/>
        <c:crosses val="autoZero"/>
        <c:crossBetween val="between"/>
      </c:valAx>
      <c:catAx>
        <c:axId val="470030256"/>
        <c:scaling>
          <c:orientation val="minMax"/>
        </c:scaling>
        <c:delete val="1"/>
        <c:axPos val="b"/>
        <c:majorTickMark val="out"/>
        <c:minorTickMark val="none"/>
        <c:tickLblPos val="none"/>
        <c:crossAx val="470026448"/>
        <c:crosses val="autoZero"/>
        <c:auto val="1"/>
        <c:lblAlgn val="ctr"/>
        <c:lblOffset val="100"/>
        <c:noMultiLvlLbl val="0"/>
      </c:catAx>
      <c:valAx>
        <c:axId val="470026448"/>
        <c:scaling>
          <c:orientation val="minMax"/>
        </c:scaling>
        <c:delete val="0"/>
        <c:axPos val="r"/>
        <c:numFmt formatCode="0%" sourceLinked="1"/>
        <c:majorTickMark val="out"/>
        <c:minorTickMark val="none"/>
        <c:tickLblPos val="nextTo"/>
        <c:crossAx val="470030256"/>
        <c:crosses val="max"/>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5AE618-AC07-47D7-B46C-9F45F975E9BE}" type="datetimeFigureOut">
              <a:rPr lang="en-US" smtClean="0"/>
              <a:pPr/>
              <a:t>11/30/2017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0C02E3-D496-44DD-9080-BD3CB130F661}" type="slidenum">
              <a:rPr lang="en-US" smtClean="0"/>
              <a:pPr/>
              <a:t>‹#›</a:t>
            </a:fld>
            <a:endParaRPr lang="en-US"/>
          </a:p>
        </p:txBody>
      </p:sp>
    </p:spTree>
    <p:extLst>
      <p:ext uri="{BB962C8B-B14F-4D97-AF65-F5344CB8AC3E}">
        <p14:creationId xmlns:p14="http://schemas.microsoft.com/office/powerpoint/2010/main" val="343036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3</a:t>
            </a:fld>
            <a:endParaRPr lang="en-US"/>
          </a:p>
        </p:txBody>
      </p:sp>
    </p:spTree>
    <p:extLst>
      <p:ext uri="{BB962C8B-B14F-4D97-AF65-F5344CB8AC3E}">
        <p14:creationId xmlns:p14="http://schemas.microsoft.com/office/powerpoint/2010/main" val="3915856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19</a:t>
            </a:fld>
            <a:endParaRPr lang="en-US"/>
          </a:p>
        </p:txBody>
      </p:sp>
    </p:spTree>
    <p:extLst>
      <p:ext uri="{BB962C8B-B14F-4D97-AF65-F5344CB8AC3E}">
        <p14:creationId xmlns:p14="http://schemas.microsoft.com/office/powerpoint/2010/main" val="3855324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Null</a:t>
            </a:r>
            <a:r>
              <a:rPr lang="en-US" sz="1200" b="0" i="0" u="none" strike="noStrike" kern="1200" baseline="0" dirty="0" smtClean="0">
                <a:solidFill>
                  <a:schemeClr val="tx1"/>
                </a:solidFill>
                <a:effectLst/>
                <a:latin typeface="+mn-lt"/>
                <a:ea typeface="+mn-ea"/>
                <a:cs typeface="+mn-cs"/>
              </a:rPr>
              <a:t> hypothesis mean annual kwh usage is equal between south Atlantic and west south central regions and the other regions. Alternative hypothesis the difference between south Atlantic and west south central and the other regions is greater than 0. Will reject the null and accept the alt hypothesis with greater than 1% significance. In the F test we see the variance between these groups are not equal but it doesn’t effect our conclusion</a:t>
            </a:r>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22</a:t>
            </a:fld>
            <a:endParaRPr lang="en-US"/>
          </a:p>
        </p:txBody>
      </p:sp>
    </p:spTree>
    <p:extLst>
      <p:ext uri="{BB962C8B-B14F-4D97-AF65-F5344CB8AC3E}">
        <p14:creationId xmlns:p14="http://schemas.microsoft.com/office/powerpoint/2010/main" val="22349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4</a:t>
            </a:fld>
            <a:endParaRPr lang="en-US"/>
          </a:p>
        </p:txBody>
      </p:sp>
    </p:spTree>
    <p:extLst>
      <p:ext uri="{BB962C8B-B14F-4D97-AF65-F5344CB8AC3E}">
        <p14:creationId xmlns:p14="http://schemas.microsoft.com/office/powerpoint/2010/main" val="387809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7</a:t>
            </a:fld>
            <a:endParaRPr lang="en-US"/>
          </a:p>
        </p:txBody>
      </p:sp>
    </p:spTree>
    <p:extLst>
      <p:ext uri="{BB962C8B-B14F-4D97-AF65-F5344CB8AC3E}">
        <p14:creationId xmlns:p14="http://schemas.microsoft.com/office/powerpoint/2010/main" val="2014245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Income increases</a:t>
            </a:r>
            <a:r>
              <a:rPr lang="en-US" baseline="0" dirty="0" smtClean="0"/>
              <a:t>, a small percentage of gross income is spent on energy. This seems to level off above 40,000.</a:t>
            </a:r>
            <a:endParaRPr lang="en-US" dirty="0" smtClean="0"/>
          </a:p>
          <a:p>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10</a:t>
            </a:fld>
            <a:endParaRPr lang="en-US"/>
          </a:p>
        </p:txBody>
      </p:sp>
    </p:spTree>
    <p:extLst>
      <p:ext uri="{BB962C8B-B14F-4D97-AF65-F5344CB8AC3E}">
        <p14:creationId xmlns:p14="http://schemas.microsoft.com/office/powerpoint/2010/main" val="367096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 size of the refrigerators got bigger</a:t>
            </a:r>
            <a:r>
              <a:rPr lang="en-US" baseline="0" dirty="0" smtClean="0"/>
              <a:t> from 20years to 10 years </a:t>
            </a:r>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11</a:t>
            </a:fld>
            <a:endParaRPr lang="en-US"/>
          </a:p>
        </p:txBody>
      </p:sp>
    </p:spTree>
    <p:extLst>
      <p:ext uri="{BB962C8B-B14F-4D97-AF65-F5344CB8AC3E}">
        <p14:creationId xmlns:p14="http://schemas.microsoft.com/office/powerpoint/2010/main" val="4135547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Programmable AC may cost more and may be in bigger homes </a:t>
            </a:r>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12</a:t>
            </a:fld>
            <a:endParaRPr lang="en-US"/>
          </a:p>
        </p:txBody>
      </p:sp>
    </p:spTree>
    <p:extLst>
      <p:ext uri="{BB962C8B-B14F-4D97-AF65-F5344CB8AC3E}">
        <p14:creationId xmlns:p14="http://schemas.microsoft.com/office/powerpoint/2010/main" val="134659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44847-34A2-4A47-B0D4-67E08948CE06}" type="slidenum">
              <a:rPr lang="en-US" smtClean="0"/>
              <a:pPr/>
              <a:t>16</a:t>
            </a:fld>
            <a:endParaRPr lang="en-US"/>
          </a:p>
        </p:txBody>
      </p:sp>
    </p:spTree>
    <p:extLst>
      <p:ext uri="{BB962C8B-B14F-4D97-AF65-F5344CB8AC3E}">
        <p14:creationId xmlns:p14="http://schemas.microsoft.com/office/powerpoint/2010/main" val="835614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were to propose the Null hypothesis that the difference between the mean annual electricity spend of the South Atlantic and West south central was zero (no difference) and the alternative hypothesis that there was a difference, we could reject the null hypothesis and accept the alterative with 5% significance </a:t>
            </a:r>
            <a:endParaRPr lang="en-US" dirty="0"/>
          </a:p>
        </p:txBody>
      </p:sp>
      <p:sp>
        <p:nvSpPr>
          <p:cNvPr id="4" name="Slide Number Placeholder 3"/>
          <p:cNvSpPr>
            <a:spLocks noGrp="1"/>
          </p:cNvSpPr>
          <p:nvPr>
            <p:ph type="sldNum" sz="quarter" idx="10"/>
          </p:nvPr>
        </p:nvSpPr>
        <p:spPr/>
        <p:txBody>
          <a:bodyPr/>
          <a:lstStyle/>
          <a:p>
            <a:fld id="{CE0C02E3-D496-44DD-9080-BD3CB130F661}" type="slidenum">
              <a:rPr lang="en-US" smtClean="0"/>
              <a:pPr/>
              <a:t>17</a:t>
            </a:fld>
            <a:endParaRPr lang="en-US"/>
          </a:p>
        </p:txBody>
      </p:sp>
    </p:spTree>
    <p:extLst>
      <p:ext uri="{BB962C8B-B14F-4D97-AF65-F5344CB8AC3E}">
        <p14:creationId xmlns:p14="http://schemas.microsoft.com/office/powerpoint/2010/main" val="30485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44847-34A2-4A47-B0D4-67E08948CE06}" type="slidenum">
              <a:rPr lang="en-US" smtClean="0"/>
              <a:pPr/>
              <a:t>18</a:t>
            </a:fld>
            <a:endParaRPr lang="en-US"/>
          </a:p>
        </p:txBody>
      </p:sp>
    </p:spTree>
    <p:extLst>
      <p:ext uri="{BB962C8B-B14F-4D97-AF65-F5344CB8AC3E}">
        <p14:creationId xmlns:p14="http://schemas.microsoft.com/office/powerpoint/2010/main" val="152593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4437BA7F-1587-4C20-A7E9-D62789DE393A}" type="datetimeFigureOut">
              <a:rPr lang="en-US" smtClean="0"/>
              <a:pPr/>
              <a:t>11/30/2017</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94A04503-D1CA-4008-B020-D96903B72FE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04503-D1CA-4008-B020-D96903B72F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4A04503-D1CA-4008-B020-D96903B72F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04503-D1CA-4008-B020-D96903B72FE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4437BA7F-1587-4C20-A7E9-D62789DE393A}" type="datetimeFigureOut">
              <a:rPr lang="en-US" smtClean="0"/>
              <a:pPr/>
              <a:t>11/30/2017</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94A04503-D1CA-4008-B020-D96903B72FE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04503-D1CA-4008-B020-D96903B72FE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04503-D1CA-4008-B020-D96903B72FE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04503-D1CA-4008-B020-D96903B72FE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04503-D1CA-4008-B020-D96903B72F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94A04503-D1CA-4008-B020-D96903B72FE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7BA7F-1587-4C20-A7E9-D62789DE393A}" type="datetimeFigureOut">
              <a:rPr lang="en-US" smtClean="0"/>
              <a:pPr/>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04503-D1CA-4008-B020-D96903B72FE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4437BA7F-1587-4C20-A7E9-D62789DE393A}" type="datetimeFigureOut">
              <a:rPr lang="en-US" smtClean="0"/>
              <a:pPr/>
              <a:t>11/30/2017</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4A04503-D1CA-4008-B020-D96903B72F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eia.gov/consumption/residenti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eia.gov/survey/form/eia_457/form.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By</a:t>
            </a:r>
          </a:p>
          <a:p>
            <a:r>
              <a:rPr lang="en-US" dirty="0"/>
              <a:t>Akshay </a:t>
            </a:r>
            <a:r>
              <a:rPr lang="en-US" dirty="0" smtClean="0"/>
              <a:t>Chellappa</a:t>
            </a:r>
          </a:p>
          <a:p>
            <a:r>
              <a:rPr lang="en-US" dirty="0" smtClean="0"/>
              <a:t>Jordan Eshet</a:t>
            </a:r>
          </a:p>
          <a:p>
            <a:r>
              <a:rPr lang="en-US" dirty="0" smtClean="0"/>
              <a:t>Nicole Phelan</a:t>
            </a:r>
          </a:p>
        </p:txBody>
      </p:sp>
      <p:sp>
        <p:nvSpPr>
          <p:cNvPr id="2" name="Title 1"/>
          <p:cNvSpPr>
            <a:spLocks noGrp="1"/>
          </p:cNvSpPr>
          <p:nvPr>
            <p:ph type="title"/>
          </p:nvPr>
        </p:nvSpPr>
        <p:spPr/>
        <p:txBody>
          <a:bodyPr/>
          <a:lstStyle/>
          <a:p>
            <a:r>
              <a:rPr lang="en-US" dirty="0" smtClean="0"/>
              <a:t>Household Energy Usage</a:t>
            </a:r>
            <a:endParaRPr lang="en-US" dirty="0"/>
          </a:p>
        </p:txBody>
      </p:sp>
    </p:spTree>
    <p:extLst>
      <p:ext uri="{BB962C8B-B14F-4D97-AF65-F5344CB8AC3E}">
        <p14:creationId xmlns:p14="http://schemas.microsoft.com/office/powerpoint/2010/main" val="2099999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800600" y="5715000"/>
            <a:ext cx="3886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81000" y="5715000"/>
            <a:ext cx="3886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Income and energy usage </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737211"/>
            <a:ext cx="3458732" cy="3368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5181600"/>
            <a:ext cx="2544854" cy="464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Chart 8"/>
          <p:cNvGraphicFramePr>
            <a:graphicFrameLocks/>
          </p:cNvGraphicFramePr>
          <p:nvPr>
            <p:extLst>
              <p:ext uri="{D42A27DB-BD31-4B8C-83A1-F6EECF244321}">
                <p14:modId xmlns:p14="http://schemas.microsoft.com/office/powerpoint/2010/main" val="569781672"/>
              </p:ext>
            </p:extLst>
          </p:nvPr>
        </p:nvGraphicFramePr>
        <p:xfrm>
          <a:off x="4191000" y="1981200"/>
          <a:ext cx="4724400" cy="31242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685800" y="5791200"/>
            <a:ext cx="3200400" cy="584775"/>
          </a:xfrm>
          <a:prstGeom prst="rect">
            <a:avLst/>
          </a:prstGeom>
          <a:noFill/>
        </p:spPr>
        <p:txBody>
          <a:bodyPr wrap="square" rtlCol="0">
            <a:spAutoFit/>
          </a:bodyPr>
          <a:lstStyle/>
          <a:p>
            <a:pPr algn="ctr"/>
            <a:r>
              <a:rPr lang="en-US" sz="1600" dirty="0" smtClean="0"/>
              <a:t>The larger the house, the greater the amount of electricity used</a:t>
            </a:r>
          </a:p>
        </p:txBody>
      </p:sp>
      <p:sp>
        <p:nvSpPr>
          <p:cNvPr id="8" name="Rectangle 7"/>
          <p:cNvSpPr/>
          <p:nvPr/>
        </p:nvSpPr>
        <p:spPr>
          <a:xfrm>
            <a:off x="4800600" y="5722203"/>
            <a:ext cx="3810000" cy="784830"/>
          </a:xfrm>
          <a:prstGeom prst="rect">
            <a:avLst/>
          </a:prstGeom>
        </p:spPr>
        <p:txBody>
          <a:bodyPr wrap="square">
            <a:spAutoFit/>
          </a:bodyPr>
          <a:lstStyle/>
          <a:p>
            <a:pPr algn="ctr"/>
            <a:r>
              <a:rPr lang="en-US" sz="1500" dirty="0" smtClean="0"/>
              <a:t>The greater your household income is, the less percent of your income is spent on energy</a:t>
            </a:r>
            <a:endParaRPr lang="en-US" sz="1500" dirty="0"/>
          </a:p>
        </p:txBody>
      </p:sp>
    </p:spTree>
    <p:extLst>
      <p:ext uri="{BB962C8B-B14F-4D97-AF65-F5344CB8AC3E}">
        <p14:creationId xmlns:p14="http://schemas.microsoft.com/office/powerpoint/2010/main" val="92026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stretch>
            <a:fillRect/>
          </a:stretch>
        </p:blipFill>
        <p:spPr>
          <a:xfrm>
            <a:off x="381000" y="1905000"/>
            <a:ext cx="3810000" cy="3417903"/>
          </a:xfrm>
          <a:prstGeom prst="rect">
            <a:avLst/>
          </a:prstGeom>
        </p:spPr>
      </p:pic>
      <p:sp>
        <p:nvSpPr>
          <p:cNvPr id="2" name="Title 1"/>
          <p:cNvSpPr>
            <a:spLocks noGrp="1"/>
          </p:cNvSpPr>
          <p:nvPr>
            <p:ph type="title"/>
          </p:nvPr>
        </p:nvSpPr>
        <p:spPr/>
        <p:txBody>
          <a:bodyPr>
            <a:normAutofit/>
          </a:bodyPr>
          <a:lstStyle/>
          <a:p>
            <a:r>
              <a:rPr lang="en-US" dirty="0" smtClean="0"/>
              <a:t>Refrigerator</a:t>
            </a:r>
            <a:endParaRPr lang="en-US" dirty="0"/>
          </a:p>
        </p:txBody>
      </p:sp>
      <p:pic>
        <p:nvPicPr>
          <p:cNvPr id="5" name="Content Placeholder 5"/>
          <p:cNvPicPr>
            <a:picLocks noChangeAspect="1"/>
          </p:cNvPicPr>
          <p:nvPr/>
        </p:nvPicPr>
        <p:blipFill>
          <a:blip r:embed="rId4" cstate="print"/>
          <a:stretch>
            <a:fillRect/>
          </a:stretch>
        </p:blipFill>
        <p:spPr>
          <a:xfrm>
            <a:off x="4876800" y="1905000"/>
            <a:ext cx="3763463" cy="3429000"/>
          </a:xfrm>
          <a:prstGeom prst="rect">
            <a:avLst/>
          </a:prstGeom>
        </p:spPr>
      </p:pic>
      <p:sp>
        <p:nvSpPr>
          <p:cNvPr id="6" name="Rounded Rectangle 5"/>
          <p:cNvSpPr/>
          <p:nvPr/>
        </p:nvSpPr>
        <p:spPr>
          <a:xfrm>
            <a:off x="4800600" y="5715000"/>
            <a:ext cx="3886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81000" y="5715000"/>
            <a:ext cx="3886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400" y="5791200"/>
            <a:ext cx="3505200" cy="584775"/>
          </a:xfrm>
          <a:prstGeom prst="rect">
            <a:avLst/>
          </a:prstGeom>
          <a:noFill/>
        </p:spPr>
        <p:txBody>
          <a:bodyPr wrap="square" rtlCol="0">
            <a:spAutoFit/>
          </a:bodyPr>
          <a:lstStyle/>
          <a:p>
            <a:pPr algn="ctr"/>
            <a:r>
              <a:rPr lang="en-US" sz="1600" dirty="0" smtClean="0"/>
              <a:t>Refrigerators are most efficient if under 10 years old and Energy Star</a:t>
            </a:r>
          </a:p>
        </p:txBody>
      </p:sp>
      <p:sp>
        <p:nvSpPr>
          <p:cNvPr id="9" name="Rectangle 8"/>
          <p:cNvSpPr/>
          <p:nvPr/>
        </p:nvSpPr>
        <p:spPr>
          <a:xfrm>
            <a:off x="4800600" y="5722203"/>
            <a:ext cx="3810000" cy="784830"/>
          </a:xfrm>
          <a:prstGeom prst="rect">
            <a:avLst/>
          </a:prstGeom>
        </p:spPr>
        <p:txBody>
          <a:bodyPr wrap="square">
            <a:spAutoFit/>
          </a:bodyPr>
          <a:lstStyle/>
          <a:p>
            <a:pPr algn="ctr"/>
            <a:r>
              <a:rPr lang="en-US" sz="1500" dirty="0" smtClean="0"/>
              <a:t>Freezer above refrigerator is the most energy efficient layout of door arrangements on refrigerators</a:t>
            </a:r>
            <a:endParaRPr lang="en-US" sz="1500" dirty="0"/>
          </a:p>
        </p:txBody>
      </p:sp>
    </p:spTree>
    <p:extLst>
      <p:ext uri="{BB962C8B-B14F-4D97-AF65-F5344CB8AC3E}">
        <p14:creationId xmlns:p14="http://schemas.microsoft.com/office/powerpoint/2010/main" val="1475695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stretch>
            <a:fillRect/>
          </a:stretch>
        </p:blipFill>
        <p:spPr>
          <a:xfrm>
            <a:off x="381000" y="1752600"/>
            <a:ext cx="8229600" cy="821234"/>
          </a:xfrm>
          <a:prstGeom prst="rect">
            <a:avLst/>
          </a:prstGeom>
        </p:spPr>
      </p:pic>
      <p:sp>
        <p:nvSpPr>
          <p:cNvPr id="2" name="Title 1"/>
          <p:cNvSpPr>
            <a:spLocks noGrp="1"/>
          </p:cNvSpPr>
          <p:nvPr>
            <p:ph type="title"/>
          </p:nvPr>
        </p:nvSpPr>
        <p:spPr/>
        <p:txBody>
          <a:bodyPr>
            <a:normAutofit/>
          </a:bodyPr>
          <a:lstStyle/>
          <a:p>
            <a:r>
              <a:rPr lang="en-US" dirty="0" smtClean="0"/>
              <a:t>Air Conditioning</a:t>
            </a:r>
            <a:endParaRPr lang="en-US" dirty="0"/>
          </a:p>
        </p:txBody>
      </p:sp>
      <p:pic>
        <p:nvPicPr>
          <p:cNvPr id="5" name="Content Placeholder 5"/>
          <p:cNvPicPr>
            <a:picLocks noChangeAspect="1"/>
          </p:cNvPicPr>
          <p:nvPr/>
        </p:nvPicPr>
        <p:blipFill>
          <a:blip r:embed="rId4" cstate="print"/>
          <a:stretch>
            <a:fillRect/>
          </a:stretch>
        </p:blipFill>
        <p:spPr>
          <a:xfrm>
            <a:off x="381000" y="2895600"/>
            <a:ext cx="4634404" cy="3276600"/>
          </a:xfrm>
          <a:prstGeom prst="rect">
            <a:avLst/>
          </a:prstGeom>
        </p:spPr>
      </p:pic>
      <p:sp>
        <p:nvSpPr>
          <p:cNvPr id="6" name="Rounded Rectangle 5"/>
          <p:cNvSpPr/>
          <p:nvPr/>
        </p:nvSpPr>
        <p:spPr>
          <a:xfrm>
            <a:off x="5257800" y="4724400"/>
            <a:ext cx="3581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0200" y="4825425"/>
            <a:ext cx="3352800" cy="584775"/>
          </a:xfrm>
          <a:prstGeom prst="rect">
            <a:avLst/>
          </a:prstGeom>
          <a:noFill/>
        </p:spPr>
        <p:txBody>
          <a:bodyPr wrap="square" rtlCol="0">
            <a:spAutoFit/>
          </a:bodyPr>
          <a:lstStyle/>
          <a:p>
            <a:pPr algn="ctr"/>
            <a:r>
              <a:rPr lang="en-US" sz="1600" dirty="0" smtClean="0"/>
              <a:t>The more panes of glass, the cheaper the electricity for AC</a:t>
            </a:r>
          </a:p>
        </p:txBody>
      </p:sp>
      <p:sp>
        <p:nvSpPr>
          <p:cNvPr id="8" name="Rounded Rectangle 7"/>
          <p:cNvSpPr/>
          <p:nvPr/>
        </p:nvSpPr>
        <p:spPr>
          <a:xfrm>
            <a:off x="5257800" y="3429000"/>
            <a:ext cx="3581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34000" y="3436203"/>
            <a:ext cx="3352800" cy="830997"/>
          </a:xfrm>
          <a:prstGeom prst="rect">
            <a:avLst/>
          </a:prstGeom>
          <a:noFill/>
        </p:spPr>
        <p:txBody>
          <a:bodyPr wrap="square" rtlCol="0">
            <a:spAutoFit/>
          </a:bodyPr>
          <a:lstStyle/>
          <a:p>
            <a:pPr algn="ctr"/>
            <a:r>
              <a:rPr lang="en-US" sz="1600" dirty="0" smtClean="0"/>
              <a:t>Programmable Central AC can be more expensive than non-programmable</a:t>
            </a:r>
          </a:p>
        </p:txBody>
      </p:sp>
    </p:spTree>
    <p:extLst>
      <p:ext uri="{BB962C8B-B14F-4D97-AF65-F5344CB8AC3E}">
        <p14:creationId xmlns:p14="http://schemas.microsoft.com/office/powerpoint/2010/main" val="1448027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029200" y="5638800"/>
            <a:ext cx="3581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cstate="print"/>
          <a:stretch>
            <a:fillRect/>
          </a:stretch>
        </p:blipFill>
        <p:spPr>
          <a:xfrm>
            <a:off x="381000" y="1828800"/>
            <a:ext cx="4038600" cy="3610613"/>
          </a:xfrm>
          <a:prstGeom prst="rect">
            <a:avLst/>
          </a:prstGeom>
        </p:spPr>
      </p:pic>
      <p:sp>
        <p:nvSpPr>
          <p:cNvPr id="2" name="Title 1"/>
          <p:cNvSpPr>
            <a:spLocks noGrp="1"/>
          </p:cNvSpPr>
          <p:nvPr>
            <p:ph type="title"/>
          </p:nvPr>
        </p:nvSpPr>
        <p:spPr/>
        <p:txBody>
          <a:bodyPr>
            <a:normAutofit/>
          </a:bodyPr>
          <a:lstStyle/>
          <a:p>
            <a:r>
              <a:rPr lang="en-US" dirty="0" smtClean="0"/>
              <a:t>space  heating</a:t>
            </a:r>
            <a:endParaRPr lang="en-US" dirty="0"/>
          </a:p>
        </p:txBody>
      </p:sp>
      <p:sp>
        <p:nvSpPr>
          <p:cNvPr id="5" name="Rounded Rectangle 4"/>
          <p:cNvSpPr/>
          <p:nvPr/>
        </p:nvSpPr>
        <p:spPr>
          <a:xfrm>
            <a:off x="609600" y="5638800"/>
            <a:ext cx="3581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0" y="5739825"/>
            <a:ext cx="3352800" cy="584775"/>
          </a:xfrm>
          <a:prstGeom prst="rect">
            <a:avLst/>
          </a:prstGeom>
          <a:noFill/>
        </p:spPr>
        <p:txBody>
          <a:bodyPr wrap="square" rtlCol="0">
            <a:spAutoFit/>
          </a:bodyPr>
          <a:lstStyle/>
          <a:p>
            <a:pPr algn="ctr"/>
            <a:r>
              <a:rPr lang="en-US" sz="1600" dirty="0" smtClean="0"/>
              <a:t>More money is spent on heating in the Northeast than other regions</a:t>
            </a:r>
          </a:p>
        </p:txBody>
      </p:sp>
      <p:pic>
        <p:nvPicPr>
          <p:cNvPr id="14337" name="Picture 1"/>
          <p:cNvPicPr>
            <a:picLocks noChangeAspect="1" noChangeArrowheads="1"/>
          </p:cNvPicPr>
          <p:nvPr/>
        </p:nvPicPr>
        <p:blipFill>
          <a:blip r:embed="rId3" cstate="print"/>
          <a:srcRect/>
          <a:stretch>
            <a:fillRect/>
          </a:stretch>
        </p:blipFill>
        <p:spPr bwMode="auto">
          <a:xfrm>
            <a:off x="5791200" y="1828800"/>
            <a:ext cx="2133600" cy="3667976"/>
          </a:xfrm>
          <a:prstGeom prst="rect">
            <a:avLst/>
          </a:prstGeom>
          <a:noFill/>
          <a:ln w="9525">
            <a:noFill/>
            <a:miter lim="800000"/>
            <a:headEnd/>
            <a:tailEnd/>
          </a:ln>
        </p:spPr>
      </p:pic>
      <p:sp>
        <p:nvSpPr>
          <p:cNvPr id="8" name="TextBox 7"/>
          <p:cNvSpPr txBox="1"/>
          <p:nvPr/>
        </p:nvSpPr>
        <p:spPr>
          <a:xfrm>
            <a:off x="5105400" y="5715000"/>
            <a:ext cx="3429000" cy="584775"/>
          </a:xfrm>
          <a:prstGeom prst="rect">
            <a:avLst/>
          </a:prstGeom>
          <a:noFill/>
        </p:spPr>
        <p:txBody>
          <a:bodyPr wrap="square" rtlCol="0">
            <a:spAutoFit/>
          </a:bodyPr>
          <a:lstStyle/>
          <a:p>
            <a:pPr algn="ctr"/>
            <a:r>
              <a:rPr lang="en-US" sz="1600" dirty="0" smtClean="0"/>
              <a:t>The more windows there are the more money is spent on heating </a:t>
            </a:r>
          </a:p>
        </p:txBody>
      </p:sp>
    </p:spTree>
    <p:extLst>
      <p:ext uri="{BB962C8B-B14F-4D97-AF65-F5344CB8AC3E}">
        <p14:creationId xmlns:p14="http://schemas.microsoft.com/office/powerpoint/2010/main" val="3897402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DOES Energy Star Make a difference?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0341938"/>
              </p:ext>
            </p:extLst>
          </p:nvPr>
        </p:nvGraphicFramePr>
        <p:xfrm>
          <a:off x="533400" y="1828800"/>
          <a:ext cx="8000998" cy="1143002"/>
        </p:xfrm>
        <a:graphic>
          <a:graphicData uri="http://schemas.openxmlformats.org/drawingml/2006/table">
            <a:tbl>
              <a:tblPr/>
              <a:tblGrid>
                <a:gridCol w="3109165"/>
                <a:gridCol w="603226"/>
                <a:gridCol w="576216"/>
                <a:gridCol w="3109165"/>
                <a:gridCol w="603226"/>
              </a:tblGrid>
              <a:tr h="163286">
                <a:tc>
                  <a:txBody>
                    <a:bodyPr/>
                    <a:lstStyle/>
                    <a:p>
                      <a:pPr algn="l" fontAlgn="b"/>
                      <a:r>
                        <a:rPr lang="en-US" sz="800" b="0" i="0" u="none" strike="noStrike" dirty="0">
                          <a:solidFill>
                            <a:srgbClr val="000000"/>
                          </a:solidFill>
                          <a:latin typeface="Calibri"/>
                        </a:rPr>
                        <a:t>ENERGY START MOST USED REFRIGERATOR</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Yes</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latin typeface="Calibri"/>
                        </a:rPr>
                        <a:t>ENERGY START MOST USED REFRIGERATOR</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No</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286">
                <a:tc>
                  <a:txBody>
                    <a:bodyPr/>
                    <a:lstStyle/>
                    <a:p>
                      <a:pPr algn="l" fontAlgn="b"/>
                      <a:r>
                        <a:rPr lang="en-US" sz="800" b="0" i="0" u="none" strike="noStrike">
                          <a:solidFill>
                            <a:srgbClr val="000000"/>
                          </a:solidFill>
                          <a:latin typeface="Calibri"/>
                        </a:rPr>
                        <a:t>ENERGY STAR DISHWASHER</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Yes</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latin typeface="Calibri"/>
                        </a:rPr>
                        <a:t>ENERGY STAR DISHWASHER</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No</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286">
                <a:tc>
                  <a:txBody>
                    <a:bodyPr/>
                    <a:lstStyle/>
                    <a:p>
                      <a:pPr algn="l" fontAlgn="b"/>
                      <a:r>
                        <a:rPr lang="en-US" sz="800" b="0" i="0" u="none" strike="noStrike">
                          <a:solidFill>
                            <a:srgbClr val="000000"/>
                          </a:solidFill>
                          <a:latin typeface="Calibri"/>
                        </a:rPr>
                        <a:t>ENERGY STAR CLOTHES WASHER</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Yes</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latin typeface="Calibri"/>
                        </a:rPr>
                        <a:t>ENERGY STAR CLOTHES WASHER</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No</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286">
                <a:tc>
                  <a:txBody>
                    <a:bodyPr/>
                    <a:lstStyle/>
                    <a:p>
                      <a:pPr algn="l" fontAlgn="b"/>
                      <a:r>
                        <a:rPr lang="en-US" sz="800" b="0" i="0" u="none" strike="noStrike">
                          <a:solidFill>
                            <a:srgbClr val="000000"/>
                          </a:solidFill>
                          <a:latin typeface="Calibri"/>
                        </a:rPr>
                        <a:t>ENERGY STAR MOST USED WINDOW/WALL AC UNIT</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Yes</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solidFill>
                            <a:srgbClr val="000000"/>
                          </a:solidFill>
                          <a:latin typeface="Calibri"/>
                        </a:rPr>
                        <a:t>ENERGY STAR MOST USED WINDOW/WALL AC UNIT</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No</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286">
                <a:tc>
                  <a:txBody>
                    <a:bodyPr/>
                    <a:lstStyle/>
                    <a:p>
                      <a:pPr algn="l" fontAlgn="b"/>
                      <a:endParaRPr lang="en-US" sz="800" b="0" i="0" u="none" strike="noStrike">
                        <a:solidFill>
                          <a:srgbClr val="000000"/>
                        </a:solidFill>
                        <a:latin typeface="Calibri"/>
                      </a:endParaRPr>
                    </a:p>
                  </a:txBody>
                  <a:tcPr marL="6865" marR="6865" marT="686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6865" marR="6865" marT="686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6865" marR="6865" marT="6865"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6865" marR="6865" marT="686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6865" marR="6865" marT="686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286">
                <a:tc>
                  <a:txBody>
                    <a:bodyPr/>
                    <a:lstStyle/>
                    <a:p>
                      <a:pPr algn="l" fontAlgn="b"/>
                      <a:r>
                        <a:rPr lang="en-US" sz="800" b="0" i="0" u="none" strike="noStrike">
                          <a:solidFill>
                            <a:srgbClr val="000000"/>
                          </a:solidFill>
                          <a:latin typeface="Calibri"/>
                        </a:rPr>
                        <a:t>Average of TOTAL COST (DOLLARS - EXCLUDES WOOD)</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Total</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dirty="0">
                          <a:solidFill>
                            <a:srgbClr val="000000"/>
                          </a:solidFill>
                          <a:latin typeface="Calibri"/>
                        </a:rPr>
                        <a:t>Average of TOTAL COST (DOLLARS - EXCLUDES WOOD)</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Total</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286">
                <a:tc>
                  <a:txBody>
                    <a:bodyPr/>
                    <a:lstStyle/>
                    <a:p>
                      <a:pPr algn="l" fontAlgn="b"/>
                      <a:r>
                        <a:rPr lang="en-US" sz="800" b="1" i="0" u="none" strike="noStrike" dirty="0" smtClean="0">
                          <a:solidFill>
                            <a:srgbClr val="000000"/>
                          </a:solidFill>
                          <a:latin typeface="Calibri"/>
                        </a:rPr>
                        <a:t>Total Energy Star</a:t>
                      </a:r>
                      <a:endParaRPr lang="en-US" sz="800" b="1" i="0" u="none" strike="noStrike" dirty="0">
                        <a:solidFill>
                          <a:srgbClr val="000000"/>
                        </a:solidFill>
                        <a:latin typeface="Calibri"/>
                      </a:endParaRP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800" b="1" i="0" u="none" strike="noStrike" dirty="0">
                          <a:solidFill>
                            <a:srgbClr val="000000"/>
                          </a:solidFill>
                          <a:latin typeface="Calibri"/>
                        </a:rPr>
                        <a:t>   2,907.68 </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US" sz="800" b="0" i="0" u="none" strike="noStrike">
                        <a:solidFill>
                          <a:srgbClr val="000000"/>
                        </a:solidFill>
                        <a:latin typeface="Calibri"/>
                      </a:endParaRP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dirty="0" smtClean="0">
                          <a:solidFill>
                            <a:srgbClr val="000000"/>
                          </a:solidFill>
                          <a:latin typeface="Calibri"/>
                        </a:rPr>
                        <a:t>Total Not Energy</a:t>
                      </a:r>
                      <a:r>
                        <a:rPr lang="en-US" sz="800" b="1" i="0" u="none" strike="noStrike" baseline="0" dirty="0" smtClean="0">
                          <a:solidFill>
                            <a:srgbClr val="000000"/>
                          </a:solidFill>
                          <a:latin typeface="Calibri"/>
                        </a:rPr>
                        <a:t> Star</a:t>
                      </a:r>
                      <a:endParaRPr lang="en-US" sz="800" b="1" i="0" u="none" strike="noStrike" dirty="0">
                        <a:solidFill>
                          <a:srgbClr val="000000"/>
                        </a:solidFill>
                        <a:latin typeface="Calibri"/>
                      </a:endParaRP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l" fontAlgn="b"/>
                      <a:r>
                        <a:rPr lang="en-US" sz="800" b="1" i="0" u="none" strike="noStrike" dirty="0">
                          <a:solidFill>
                            <a:srgbClr val="000000"/>
                          </a:solidFill>
                          <a:latin typeface="Calibri"/>
                        </a:rPr>
                        <a:t>   2,237.50 </a:t>
                      </a:r>
                    </a:p>
                  </a:txBody>
                  <a:tcPr marL="6865" marR="6865" marT="6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4577860"/>
              </p:ext>
            </p:extLst>
          </p:nvPr>
        </p:nvGraphicFramePr>
        <p:xfrm>
          <a:off x="381000" y="3333244"/>
          <a:ext cx="4953002" cy="2748500"/>
        </p:xfrm>
        <a:graphic>
          <a:graphicData uri="http://schemas.openxmlformats.org/drawingml/2006/table">
            <a:tbl>
              <a:tblPr/>
              <a:tblGrid>
                <a:gridCol w="1052513"/>
                <a:gridCol w="681038"/>
                <a:gridCol w="681038"/>
                <a:gridCol w="557213"/>
                <a:gridCol w="1981200"/>
              </a:tblGrid>
              <a:tr h="113590">
                <a:tc>
                  <a:txBody>
                    <a:bodyPr/>
                    <a:lstStyle/>
                    <a:p>
                      <a:pPr algn="l" fontAlgn="b"/>
                      <a:r>
                        <a:rPr lang="en-US" sz="700" b="0" i="0" u="none" strike="noStrike" dirty="0">
                          <a:solidFill>
                            <a:srgbClr val="000000"/>
                          </a:solidFill>
                          <a:latin typeface="Calibri"/>
                        </a:rPr>
                        <a:t>Count of TOTAL COST (DOLLARS - EXCLUDES WOOD)</a:t>
                      </a:r>
                    </a:p>
                  </a:txBody>
                  <a:tcPr marL="5680" marR="5680" marT="56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590">
                <a:tc>
                  <a:txBody>
                    <a:bodyPr/>
                    <a:lstStyle/>
                    <a:p>
                      <a:pPr algn="l" fontAlgn="b"/>
                      <a:r>
                        <a:rPr lang="en-US" sz="700" b="0" i="0" u="none" strike="noStrike">
                          <a:solidFill>
                            <a:srgbClr val="000000"/>
                          </a:solidFill>
                          <a:latin typeface="Calibri"/>
                        </a:rPr>
                        <a:t>ENERGY STAR MOST USED WINDOW/WALL AC UNIT</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ENERGY STAR CLOTHES WASHER</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ENERGY STAR DISHWASHER</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ENERGY START MOST USED REFRIGERATOR</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Total</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590">
                <a:tc>
                  <a:txBody>
                    <a:bodyPr/>
                    <a:lstStyle/>
                    <a:p>
                      <a:pPr algn="l" fontAlgn="b"/>
                      <a:r>
                        <a:rPr lang="en-US" sz="700" b="1" i="0" u="none" strike="noStrike" dirty="0">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1" i="0" u="none" strike="noStrike" dirty="0">
                          <a:solidFill>
                            <a:srgbClr val="000000"/>
                          </a:solidFill>
                          <a:latin typeface="Calibri"/>
                        </a:rPr>
                        <a:t>     </a:t>
                      </a:r>
                      <a:r>
                        <a:rPr lang="en-US" sz="700" b="1" i="0" u="none" strike="noStrike" dirty="0" smtClean="0">
                          <a:solidFill>
                            <a:srgbClr val="000000"/>
                          </a:solidFill>
                          <a:latin typeface="Calibri"/>
                        </a:rPr>
                        <a:t>22.00 </a:t>
                      </a:r>
                      <a:endParaRPr lang="en-US" sz="700" b="1" i="0" u="none" strike="noStrike" dirty="0">
                        <a:solidFill>
                          <a:srgbClr val="000000"/>
                        </a:solidFill>
                        <a:latin typeface="Calibri"/>
                      </a:endParaRP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1">
                        <a:lumMod val="60000"/>
                        <a:lumOff val="40000"/>
                      </a:schemeClr>
                    </a:solidFill>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dirty="0">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7.00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294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       5.00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4.00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       4.00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4.00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       2.00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28.00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13590">
                <a:tc>
                  <a:txBody>
                    <a:bodyPr/>
                    <a:lstStyle/>
                    <a:p>
                      <a:pPr algn="l" fontAlgn="b"/>
                      <a:r>
                        <a:rPr lang="en-US" sz="700" b="1" i="0" u="none" strike="noStrike" dirty="0">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     16.00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4.00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       4.00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15.00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     11.00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12.00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No</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latin typeface="Calibri"/>
                        </a:rPr>
                        <a:t>     12.00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13590">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Yes</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700" b="1" i="0" u="none" strike="noStrike" dirty="0">
                          <a:solidFill>
                            <a:srgbClr val="000000"/>
                          </a:solidFill>
                          <a:latin typeface="Calibri"/>
                        </a:rPr>
                        <a:t>   118.00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r>
              <a:tr h="113590">
                <a:tc>
                  <a:txBody>
                    <a:bodyPr/>
                    <a:lstStyle/>
                    <a:p>
                      <a:pPr algn="l" fontAlgn="b"/>
                      <a:r>
                        <a:rPr lang="en-US" sz="700" b="0" i="0" u="none" strike="noStrike">
                          <a:solidFill>
                            <a:srgbClr val="000000"/>
                          </a:solidFill>
                          <a:latin typeface="Calibri"/>
                        </a:rPr>
                        <a:t>Grand Total</a:t>
                      </a:r>
                    </a:p>
                  </a:txBody>
                  <a:tcPr marL="5680" marR="5680" marT="568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latin typeface="Calibri"/>
                        </a:rPr>
                        <a:t> </a:t>
                      </a:r>
                    </a:p>
                  </a:txBody>
                  <a:tcPr marL="5680" marR="5680" marT="568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latin typeface="Calibri"/>
                        </a:rPr>
                        <a:t>   268.00 </a:t>
                      </a:r>
                    </a:p>
                  </a:txBody>
                  <a:tcPr marL="5680" marR="5680" marT="56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3197703"/>
            <a:ext cx="2667000" cy="336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807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Appliances Summary</a:t>
            </a:r>
            <a:endParaRPr lang="en-US" dirty="0"/>
          </a:p>
        </p:txBody>
      </p:sp>
      <p:pic>
        <p:nvPicPr>
          <p:cNvPr id="819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146" t="22011" r="22214" b="22819"/>
          <a:stretch/>
        </p:blipFill>
        <p:spPr bwMode="auto">
          <a:xfrm>
            <a:off x="5257800" y="1981200"/>
            <a:ext cx="3123526" cy="3042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238118"/>
            <a:ext cx="15430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3264" r="22499" b="14758"/>
          <a:stretch/>
        </p:blipFill>
        <p:spPr bwMode="auto">
          <a:xfrm>
            <a:off x="304800" y="1981200"/>
            <a:ext cx="4800600" cy="3353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0882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 Average the West South Central and South Atlantic Regions Spend the most in annual energy costs </a:t>
            </a:r>
            <a:endParaRPr lang="en-US" dirty="0"/>
          </a:p>
        </p:txBody>
      </p:sp>
      <p:sp>
        <p:nvSpPr>
          <p:cNvPr id="3" name="Title 2"/>
          <p:cNvSpPr>
            <a:spLocks noGrp="1"/>
          </p:cNvSpPr>
          <p:nvPr>
            <p:ph type="title"/>
          </p:nvPr>
        </p:nvSpPr>
        <p:spPr/>
        <p:txBody>
          <a:bodyPr/>
          <a:lstStyle/>
          <a:p>
            <a:r>
              <a:rPr lang="en-US" dirty="0" smtClean="0"/>
              <a:t>Annual cost of electricity by division</a:t>
            </a:r>
            <a:endParaRPr lang="en-US"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338"/>
          <a:stretch/>
        </p:blipFill>
        <p:spPr bwMode="auto">
          <a:xfrm>
            <a:off x="152400" y="2971801"/>
            <a:ext cx="3738446"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2743200"/>
            <a:ext cx="4623816"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0000"/>
          <a:stretch/>
        </p:blipFill>
        <p:spPr bwMode="auto">
          <a:xfrm>
            <a:off x="8001000" y="6324600"/>
            <a:ext cx="813661"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506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Difference in regional cost </a:t>
            </a:r>
            <a:endParaRPr lang="en-US"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676400"/>
            <a:ext cx="4806950" cy="4134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6391" y="1796516"/>
            <a:ext cx="4218816" cy="3894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2400" y="5943600"/>
            <a:ext cx="8839200" cy="646331"/>
          </a:xfrm>
          <a:prstGeom prst="rect">
            <a:avLst/>
          </a:prstGeom>
          <a:noFill/>
        </p:spPr>
        <p:txBody>
          <a:bodyPr wrap="square" rtlCol="0">
            <a:spAutoFit/>
          </a:bodyPr>
          <a:lstStyle/>
          <a:p>
            <a:pPr algn="ctr"/>
            <a:r>
              <a:rPr lang="en-US" dirty="0" smtClean="0">
                <a:solidFill>
                  <a:schemeClr val="tx1">
                    <a:lumMod val="75000"/>
                    <a:lumOff val="25000"/>
                  </a:schemeClr>
                </a:solidFill>
              </a:rPr>
              <a:t>Difference of the mean is between $499.67 and $573.95 with a 95% confidence interval and 5507 degrees of freedom</a:t>
            </a:r>
            <a:endParaRPr lang="en-US" dirty="0">
              <a:solidFill>
                <a:schemeClr val="tx1">
                  <a:lumMod val="75000"/>
                  <a:lumOff val="25000"/>
                </a:schemeClr>
              </a:solidFill>
            </a:endParaRPr>
          </a:p>
        </p:txBody>
      </p:sp>
      <p:sp>
        <p:nvSpPr>
          <p:cNvPr id="4" name="Oval 3"/>
          <p:cNvSpPr/>
          <p:nvPr/>
        </p:nvSpPr>
        <p:spPr>
          <a:xfrm>
            <a:off x="6096000" y="4876800"/>
            <a:ext cx="619799"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68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energy cost and electricity usage</a:t>
            </a:r>
            <a:endParaRPr lang="en-US" dirty="0"/>
          </a:p>
        </p:txBody>
      </p:sp>
      <p:sp>
        <p:nvSpPr>
          <p:cNvPr id="4" name="TextBox 3"/>
          <p:cNvSpPr txBox="1"/>
          <p:nvPr/>
        </p:nvSpPr>
        <p:spPr>
          <a:xfrm>
            <a:off x="228600" y="3124200"/>
            <a:ext cx="2454793" cy="1477328"/>
          </a:xfrm>
          <a:prstGeom prst="rect">
            <a:avLst/>
          </a:prstGeom>
          <a:noFill/>
        </p:spPr>
        <p:txBody>
          <a:bodyPr wrap="square" rtlCol="0">
            <a:spAutoFit/>
          </a:bodyPr>
          <a:lstStyle/>
          <a:p>
            <a:pPr algn="ctr"/>
            <a:r>
              <a:rPr lang="en-US" dirty="0" smtClean="0">
                <a:solidFill>
                  <a:schemeClr val="tx1">
                    <a:lumMod val="75000"/>
                    <a:lumOff val="25000"/>
                  </a:schemeClr>
                </a:solidFill>
              </a:rPr>
              <a:t>High correlation between annual energy cost and total electricity usage R Squared =.835</a:t>
            </a:r>
            <a:endParaRPr lang="en-US" dirty="0">
              <a:solidFill>
                <a:schemeClr val="tx1">
                  <a:lumMod val="75000"/>
                  <a:lumOff val="25000"/>
                </a:schemeClr>
              </a:solidFill>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1688502"/>
            <a:ext cx="2590799" cy="2393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3338" y="4172635"/>
            <a:ext cx="2590799" cy="2393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9811" y="4031081"/>
            <a:ext cx="2586079" cy="2388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5690" y="1637482"/>
            <a:ext cx="2578661" cy="2382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1389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Electricity usage and cost by region</a:t>
            </a:r>
            <a:endParaRPr lang="en-US" dirty="0"/>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531" y="2057400"/>
            <a:ext cx="7076168" cy="4071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2895600"/>
            <a:ext cx="160020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00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Background of Data</a:t>
            </a:r>
          </a:p>
          <a:p>
            <a:r>
              <a:rPr lang="en-US" dirty="0" smtClean="0"/>
              <a:t>Data Consolidation, Conversion, and Sorting</a:t>
            </a:r>
          </a:p>
          <a:p>
            <a:r>
              <a:rPr lang="en-US" dirty="0" smtClean="0"/>
              <a:t>Underlying Question</a:t>
            </a:r>
          </a:p>
          <a:p>
            <a:r>
              <a:rPr lang="en-US" dirty="0" smtClean="0"/>
              <a:t>Analysis of Data and Results</a:t>
            </a:r>
          </a:p>
          <a:p>
            <a:r>
              <a:rPr lang="en-US" dirty="0" smtClean="0"/>
              <a:t>Conclusion</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809253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Per KWh and total cost</a:t>
            </a:r>
            <a:endParaRPr lang="en-US" dirty="0"/>
          </a:p>
        </p:txBody>
      </p:sp>
      <p:sp>
        <p:nvSpPr>
          <p:cNvPr id="7" name="TextBox 6"/>
          <p:cNvSpPr txBox="1"/>
          <p:nvPr/>
        </p:nvSpPr>
        <p:spPr>
          <a:xfrm>
            <a:off x="1295400" y="4572000"/>
            <a:ext cx="2454793" cy="1200329"/>
          </a:xfrm>
          <a:prstGeom prst="rect">
            <a:avLst/>
          </a:prstGeom>
          <a:noFill/>
        </p:spPr>
        <p:txBody>
          <a:bodyPr wrap="square" rtlCol="0">
            <a:spAutoFit/>
          </a:bodyPr>
          <a:lstStyle/>
          <a:p>
            <a:pPr algn="ctr"/>
            <a:r>
              <a:rPr lang="en-US" dirty="0" smtClean="0">
                <a:solidFill>
                  <a:schemeClr val="tx1">
                    <a:lumMod val="75000"/>
                    <a:lumOff val="25000"/>
                  </a:schemeClr>
                </a:solidFill>
              </a:rPr>
              <a:t>No correlation between price per Kwh and annual electricity usage</a:t>
            </a:r>
            <a:endParaRPr lang="en-US" dirty="0">
              <a:solidFill>
                <a:schemeClr val="tx1">
                  <a:lumMod val="75000"/>
                  <a:lumOff val="25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861471"/>
            <a:ext cx="3749360" cy="3310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6835" y="5153957"/>
            <a:ext cx="117636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083" y="2133600"/>
            <a:ext cx="4136493" cy="1834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0" y="4038600"/>
            <a:ext cx="813661"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839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size and Annual Cost</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38" y="1676400"/>
            <a:ext cx="2296067"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9147" y="1923081"/>
            <a:ext cx="5178049" cy="1998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3733800"/>
            <a:ext cx="2981325" cy="2901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676400" y="4419600"/>
            <a:ext cx="1524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99448" y="4433761"/>
            <a:ext cx="1524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90800" y="4433761"/>
            <a:ext cx="1524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4419600"/>
            <a:ext cx="1524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181600" y="4494937"/>
            <a:ext cx="2454793" cy="1754326"/>
          </a:xfrm>
          <a:prstGeom prst="rect">
            <a:avLst/>
          </a:prstGeom>
          <a:noFill/>
        </p:spPr>
        <p:txBody>
          <a:bodyPr wrap="square" rtlCol="0">
            <a:spAutoFit/>
          </a:bodyPr>
          <a:lstStyle/>
          <a:p>
            <a:pPr algn="ctr"/>
            <a:r>
              <a:rPr lang="en-US" dirty="0" smtClean="0">
                <a:solidFill>
                  <a:schemeClr val="tx1">
                    <a:lumMod val="75000"/>
                    <a:lumOff val="25000"/>
                  </a:schemeClr>
                </a:solidFill>
              </a:rPr>
              <a:t>It does not appear that the South Atlantic or West South Central Regions have larger homes than other regions </a:t>
            </a:r>
            <a:endParaRPr lang="en-US" dirty="0">
              <a:solidFill>
                <a:schemeClr val="tx1">
                  <a:lumMod val="75000"/>
                  <a:lumOff val="25000"/>
                </a:schemeClr>
              </a:solidFill>
            </a:endParaRPr>
          </a:p>
        </p:txBody>
      </p:sp>
      <p:pic>
        <p:nvPicPr>
          <p:cNvPr id="15"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0000"/>
          <a:stretch/>
        </p:blipFill>
        <p:spPr bwMode="auto">
          <a:xfrm>
            <a:off x="8077200" y="6243363"/>
            <a:ext cx="813661"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563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 Usage and Total Electricity cost</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676400"/>
            <a:ext cx="7173913"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3073625"/>
            <a:ext cx="2843212" cy="3200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069" y="3073625"/>
            <a:ext cx="3908883" cy="3367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5607506" y="5859897"/>
            <a:ext cx="619799"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1400" y="5562600"/>
            <a:ext cx="15430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455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west regions have </a:t>
            </a:r>
            <a:r>
              <a:rPr lang="en-US" dirty="0" smtClean="0"/>
              <a:t>the highest annual energy costs</a:t>
            </a:r>
          </a:p>
          <a:p>
            <a:r>
              <a:rPr lang="en-US" dirty="0" smtClean="0"/>
              <a:t>The most expensive regions have higher AC usage on average </a:t>
            </a:r>
          </a:p>
          <a:p>
            <a:r>
              <a:rPr lang="en-US" dirty="0" smtClean="0"/>
              <a:t>Price per Kwh does not largely impact annual energy costs</a:t>
            </a:r>
          </a:p>
          <a:p>
            <a:r>
              <a:rPr lang="en-US" dirty="0" smtClean="0"/>
              <a:t>Larger homes have higher energy costs each year</a:t>
            </a:r>
          </a:p>
          <a:p>
            <a:r>
              <a:rPr lang="en-US" dirty="0" smtClean="0"/>
              <a:t>Refrigerators with the freezer above the refrigerator is the most cost/electricity-efficient type of refrigerator</a:t>
            </a:r>
          </a:p>
          <a:p>
            <a:r>
              <a:rPr lang="en-US" dirty="0" smtClean="0"/>
              <a:t>Triple-pane windows will keep your electric bill down</a:t>
            </a:r>
          </a:p>
          <a:p>
            <a:r>
              <a:rPr lang="en-US" dirty="0" smtClean="0"/>
              <a:t>Depending on confidence levels, Energy Star appliances may or may not be more efficient than non-Energy Star</a:t>
            </a:r>
            <a:br>
              <a:rPr lang="en-US" dirty="0" smtClean="0"/>
            </a:br>
            <a:endParaRPr lang="en-US" dirty="0" smtClean="0"/>
          </a:p>
        </p:txBody>
      </p:sp>
      <p:sp>
        <p:nvSpPr>
          <p:cNvPr id="2" name="Title 1"/>
          <p:cNvSpPr>
            <a:spLocks noGrp="1"/>
          </p:cNvSpPr>
          <p:nvPr>
            <p:ph type="title"/>
          </p:nvPr>
        </p:nvSpPr>
        <p:spPr/>
        <p:txBody>
          <a:bodyPr>
            <a:normAutofit/>
          </a:bodyPr>
          <a:lstStyle/>
          <a:p>
            <a:r>
              <a:rPr lang="en-US" dirty="0" smtClean="0"/>
              <a:t>Conclusion</a:t>
            </a:r>
            <a:endParaRPr lang="en-US" dirty="0"/>
          </a:p>
        </p:txBody>
      </p:sp>
      <p:sp>
        <p:nvSpPr>
          <p:cNvPr id="4" name="Rounded Rectangle 3"/>
          <p:cNvSpPr/>
          <p:nvPr/>
        </p:nvSpPr>
        <p:spPr>
          <a:xfrm>
            <a:off x="2780930" y="5334000"/>
            <a:ext cx="3581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08545" y="5460712"/>
            <a:ext cx="3352800" cy="584775"/>
          </a:xfrm>
          <a:prstGeom prst="rect">
            <a:avLst/>
          </a:prstGeom>
          <a:noFill/>
        </p:spPr>
        <p:txBody>
          <a:bodyPr wrap="square" rtlCol="0">
            <a:spAutoFit/>
          </a:bodyPr>
          <a:lstStyle/>
          <a:p>
            <a:pPr algn="ctr"/>
            <a:r>
              <a:rPr lang="en-US" sz="1600" dirty="0" smtClean="0"/>
              <a:t>Many factors affect energy usage and consumption…</a:t>
            </a:r>
          </a:p>
        </p:txBody>
      </p:sp>
    </p:spTree>
    <p:extLst>
      <p:ext uri="{BB962C8B-B14F-4D97-AF65-F5344CB8AC3E}">
        <p14:creationId xmlns:p14="http://schemas.microsoft.com/office/powerpoint/2010/main" val="2059774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dirty="0">
                <a:hlinkClick r:id="rId2"/>
              </a:rPr>
              <a:t>http://www.eia.gov/consumption/residential/</a:t>
            </a:r>
            <a:endParaRPr lang="en-US" dirty="0"/>
          </a:p>
          <a:p>
            <a:endParaRPr lang="en-US" dirty="0"/>
          </a:p>
        </p:txBody>
      </p:sp>
      <p:sp>
        <p:nvSpPr>
          <p:cNvPr id="2" name="Title 1"/>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656909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3352800"/>
            <a:ext cx="3886200" cy="800219"/>
          </a:xfrm>
          <a:prstGeom prst="rect">
            <a:avLst/>
          </a:prstGeom>
          <a:noFill/>
        </p:spPr>
        <p:txBody>
          <a:bodyPr wrap="square" rtlCol="0">
            <a:spAutoFit/>
          </a:bodyPr>
          <a:lstStyle/>
          <a:p>
            <a:r>
              <a:rPr lang="en-US" sz="4600" spc="150" dirty="0" smtClean="0">
                <a:solidFill>
                  <a:schemeClr val="tx2"/>
                </a:solidFill>
              </a:rPr>
              <a:t>THANK YOU</a:t>
            </a:r>
            <a:endParaRPr lang="en-US" sz="4600" spc="150" dirty="0">
              <a:solidFill>
                <a:schemeClr val="tx2"/>
              </a:solidFill>
            </a:endParaRPr>
          </a:p>
        </p:txBody>
      </p:sp>
    </p:spTree>
    <p:extLst>
      <p:ext uri="{BB962C8B-B14F-4D97-AF65-F5344CB8AC3E}">
        <p14:creationId xmlns:p14="http://schemas.microsoft.com/office/powerpoint/2010/main" val="3131361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1"/>
            <a:ext cx="8407893" cy="3005329"/>
          </a:xfrm>
        </p:spPr>
        <p:txBody>
          <a:bodyPr>
            <a:normAutofit/>
          </a:bodyPr>
          <a:lstStyle/>
          <a:p>
            <a:r>
              <a:rPr lang="en-US" dirty="0" smtClean="0"/>
              <a:t>Data generated from a 2009 Survey by the U.S. Energy Information Administration (www.eia.gov)</a:t>
            </a:r>
          </a:p>
          <a:p>
            <a:r>
              <a:rPr lang="en-US" dirty="0" smtClean="0"/>
              <a:t>Data consists of information regarding household energy usage, annual income, geographic location, area of household, and other demographic and household related information</a:t>
            </a:r>
          </a:p>
          <a:p>
            <a:r>
              <a:rPr lang="en-US" dirty="0" smtClean="0"/>
              <a:t>Over 30 MB of data consisting of 12k rows x 900 columns</a:t>
            </a:r>
          </a:p>
          <a:p>
            <a:r>
              <a:rPr lang="en-US" dirty="0" smtClean="0"/>
              <a:t>Data collection procedure – random sampling</a:t>
            </a:r>
          </a:p>
          <a:p>
            <a:pPr marL="0" indent="0">
              <a:buNone/>
            </a:pPr>
            <a:endParaRPr lang="en-US" dirty="0"/>
          </a:p>
        </p:txBody>
      </p:sp>
      <p:sp>
        <p:nvSpPr>
          <p:cNvPr id="2" name="Title 1"/>
          <p:cNvSpPr>
            <a:spLocks noGrp="1"/>
          </p:cNvSpPr>
          <p:nvPr>
            <p:ph type="title"/>
          </p:nvPr>
        </p:nvSpPr>
        <p:spPr/>
        <p:txBody>
          <a:bodyPr/>
          <a:lstStyle/>
          <a:p>
            <a:r>
              <a:rPr lang="en-US" dirty="0" smtClean="0"/>
              <a:t>Background of The data</a:t>
            </a:r>
            <a:endParaRPr lang="en-US" dirty="0"/>
          </a:p>
        </p:txBody>
      </p:sp>
      <p:pic>
        <p:nvPicPr>
          <p:cNvPr id="1026" name="Picture 2" descr="http://www.roselandoilandgas.com/web/wp-content/uploads/2015/07/eia-US-Energy-Information-Administrat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47" t="26566" r="3559" b="27316"/>
          <a:stretch/>
        </p:blipFill>
        <p:spPr bwMode="auto">
          <a:xfrm>
            <a:off x="727494" y="5033230"/>
            <a:ext cx="4267200" cy="10778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29200" y="4876800"/>
            <a:ext cx="3759692" cy="1200329"/>
          </a:xfrm>
          <a:prstGeom prst="rect">
            <a:avLst/>
          </a:prstGeom>
          <a:noFill/>
        </p:spPr>
        <p:txBody>
          <a:bodyPr wrap="square" rtlCol="0">
            <a:spAutoFit/>
          </a:bodyPr>
          <a:lstStyle/>
          <a:p>
            <a:pPr algn="ctr"/>
            <a:r>
              <a:rPr lang="en-US" u="sng" dirty="0" smtClean="0"/>
              <a:t>SURVEY</a:t>
            </a:r>
          </a:p>
          <a:p>
            <a:pPr algn="ctr"/>
            <a:endParaRPr lang="en-US" u="sng" dirty="0"/>
          </a:p>
          <a:p>
            <a:pPr algn="ctr"/>
            <a:r>
              <a:rPr lang="en-US" u="sng" dirty="0">
                <a:hlinkClick r:id="rId4"/>
              </a:rPr>
              <a:t>http://www.eia.gov/survey/form/eia_457/form.pdf</a:t>
            </a:r>
            <a:endParaRPr lang="en-US" u="sng" dirty="0"/>
          </a:p>
        </p:txBody>
      </p:sp>
    </p:spTree>
    <p:extLst>
      <p:ext uri="{BB962C8B-B14F-4D97-AF65-F5344CB8AC3E}">
        <p14:creationId xmlns:p14="http://schemas.microsoft.com/office/powerpoint/2010/main" val="358687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1"/>
            <a:ext cx="3886201" cy="4407408"/>
          </a:xfrm>
        </p:spPr>
        <p:txBody>
          <a:bodyPr>
            <a:noAutofit/>
          </a:bodyPr>
          <a:lstStyle/>
          <a:p>
            <a:r>
              <a:rPr lang="en-US" dirty="0" smtClean="0"/>
              <a:t>Trimmed dataset to under 20 MB of useable and useful data for analysis</a:t>
            </a:r>
          </a:p>
          <a:p>
            <a:r>
              <a:rPr lang="en-US" dirty="0" smtClean="0"/>
              <a:t>Focused on data specific to household electricity usage, annual income, geographic location, area of household, and appliances within the household</a:t>
            </a:r>
          </a:p>
          <a:p>
            <a:r>
              <a:rPr lang="en-US" dirty="0" smtClean="0"/>
              <a:t>Reduced data from 900 columns to 300 useable columns</a:t>
            </a:r>
            <a:endParaRPr lang="en-US" dirty="0"/>
          </a:p>
        </p:txBody>
      </p:sp>
      <p:sp>
        <p:nvSpPr>
          <p:cNvPr id="2" name="Title 1"/>
          <p:cNvSpPr>
            <a:spLocks noGrp="1"/>
          </p:cNvSpPr>
          <p:nvPr>
            <p:ph type="title"/>
          </p:nvPr>
        </p:nvSpPr>
        <p:spPr/>
        <p:txBody>
          <a:bodyPr/>
          <a:lstStyle/>
          <a:p>
            <a:r>
              <a:rPr lang="en-US" dirty="0" smtClean="0"/>
              <a:t>Data consolidation and Sorting</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267200" y="1676400"/>
            <a:ext cx="4419600" cy="222622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267200" y="4419600"/>
            <a:ext cx="4495365" cy="2209800"/>
          </a:xfrm>
          <a:prstGeom prst="rect">
            <a:avLst/>
          </a:prstGeom>
          <a:noFill/>
          <a:ln w="9525">
            <a:noFill/>
            <a:miter lim="800000"/>
            <a:headEnd/>
            <a:tailEnd/>
          </a:ln>
        </p:spPr>
      </p:pic>
      <p:sp>
        <p:nvSpPr>
          <p:cNvPr id="6" name="Down Arrow 5"/>
          <p:cNvSpPr/>
          <p:nvPr/>
        </p:nvSpPr>
        <p:spPr>
          <a:xfrm>
            <a:off x="6477000" y="39624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162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1"/>
            <a:ext cx="4495801" cy="4407408"/>
          </a:xfrm>
        </p:spPr>
        <p:txBody>
          <a:bodyPr>
            <a:normAutofit/>
          </a:bodyPr>
          <a:lstStyle/>
          <a:p>
            <a:r>
              <a:rPr lang="en-US" dirty="0" smtClean="0"/>
              <a:t>Code book had information on what each column represented</a:t>
            </a:r>
          </a:p>
          <a:p>
            <a:r>
              <a:rPr lang="en-US" dirty="0" smtClean="0"/>
              <a:t>Integrated codes into master Excel sheet by using the following functions</a:t>
            </a:r>
          </a:p>
          <a:p>
            <a:pPr lvl="1">
              <a:buFontTx/>
              <a:buChar char="-"/>
            </a:pPr>
            <a:r>
              <a:rPr lang="en-US" dirty="0" smtClean="0"/>
              <a:t>Filtering</a:t>
            </a:r>
          </a:p>
          <a:p>
            <a:pPr lvl="1">
              <a:buFontTx/>
              <a:buChar char="-"/>
            </a:pPr>
            <a:r>
              <a:rPr lang="en-US" dirty="0" smtClean="0"/>
              <a:t>Find and replace</a:t>
            </a:r>
          </a:p>
          <a:p>
            <a:pPr lvl="1">
              <a:buFontTx/>
              <a:buChar char="-"/>
            </a:pPr>
            <a:r>
              <a:rPr lang="en-US" dirty="0" smtClean="0"/>
              <a:t>Vlookup</a:t>
            </a:r>
            <a:r>
              <a:rPr lang="en-US" dirty="0"/>
              <a:t> </a:t>
            </a:r>
            <a:r>
              <a:rPr lang="en-US" dirty="0" smtClean="0"/>
              <a:t>function</a:t>
            </a:r>
          </a:p>
        </p:txBody>
      </p:sp>
      <p:sp>
        <p:nvSpPr>
          <p:cNvPr id="2" name="Title 1"/>
          <p:cNvSpPr>
            <a:spLocks noGrp="1"/>
          </p:cNvSpPr>
          <p:nvPr>
            <p:ph type="title"/>
          </p:nvPr>
        </p:nvSpPr>
        <p:spPr/>
        <p:txBody>
          <a:bodyPr/>
          <a:lstStyle/>
          <a:p>
            <a:r>
              <a:rPr lang="en-US" dirty="0" smtClean="0"/>
              <a:t>Process of Data CONVERSION</a:t>
            </a:r>
            <a:endParaRPr lang="en-US" dirty="0"/>
          </a:p>
        </p:txBody>
      </p:sp>
      <p:pic>
        <p:nvPicPr>
          <p:cNvPr id="4" name="Content Placeholder 3"/>
          <p:cNvPicPr>
            <a:picLocks noChangeAspect="1"/>
          </p:cNvPicPr>
          <p:nvPr/>
        </p:nvPicPr>
        <p:blipFill>
          <a:blip r:embed="rId2" cstate="print"/>
          <a:stretch>
            <a:fillRect/>
          </a:stretch>
        </p:blipFill>
        <p:spPr>
          <a:xfrm>
            <a:off x="5029200" y="1905000"/>
            <a:ext cx="3581284" cy="3746023"/>
          </a:xfrm>
          <a:prstGeom prst="rect">
            <a:avLst/>
          </a:prstGeom>
        </p:spPr>
      </p:pic>
    </p:spTree>
    <p:extLst>
      <p:ext uri="{BB962C8B-B14F-4D97-AF65-F5344CB8AC3E}">
        <p14:creationId xmlns:p14="http://schemas.microsoft.com/office/powerpoint/2010/main" val="3014031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1"/>
            <a:ext cx="4343401" cy="4407408"/>
          </a:xfrm>
        </p:spPr>
        <p:txBody>
          <a:bodyPr>
            <a:normAutofit/>
          </a:bodyPr>
          <a:lstStyle/>
          <a:p>
            <a:r>
              <a:rPr lang="en-US" dirty="0" smtClean="0"/>
              <a:t>Omitted columns identifying if a data column was  flagged for imputation (substituting missing data)</a:t>
            </a:r>
          </a:p>
          <a:p>
            <a:r>
              <a:rPr lang="en-US" dirty="0" smtClean="0"/>
              <a:t>Omitted columns that were redundant and didn’t add additional value to our focus i.e. second used TV </a:t>
            </a:r>
          </a:p>
          <a:p>
            <a:r>
              <a:rPr lang="en-US" dirty="0" smtClean="0"/>
              <a:t>Using the filter function, each column was given a filter and the ranges were added if necessary</a:t>
            </a:r>
          </a:p>
          <a:p>
            <a:endParaRPr lang="en-US" dirty="0"/>
          </a:p>
        </p:txBody>
      </p:sp>
      <p:sp>
        <p:nvSpPr>
          <p:cNvPr id="2" name="Title 1"/>
          <p:cNvSpPr>
            <a:spLocks noGrp="1"/>
          </p:cNvSpPr>
          <p:nvPr>
            <p:ph type="title"/>
          </p:nvPr>
        </p:nvSpPr>
        <p:spPr/>
        <p:txBody>
          <a:bodyPr/>
          <a:lstStyle/>
          <a:p>
            <a:r>
              <a:rPr lang="en-US" dirty="0" smtClean="0"/>
              <a:t>Process of Data Sifting</a:t>
            </a:r>
            <a:endParaRPr lang="en-US" dirty="0"/>
          </a:p>
        </p:txBody>
      </p:sp>
      <p:pic>
        <p:nvPicPr>
          <p:cNvPr id="4" name="Content Placeholder 5"/>
          <p:cNvPicPr>
            <a:picLocks noChangeAspect="1"/>
          </p:cNvPicPr>
          <p:nvPr/>
        </p:nvPicPr>
        <p:blipFill>
          <a:blip r:embed="rId2" cstate="print"/>
          <a:stretch>
            <a:fillRect/>
          </a:stretch>
        </p:blipFill>
        <p:spPr>
          <a:xfrm>
            <a:off x="4876800" y="1784412"/>
            <a:ext cx="3771900" cy="4276725"/>
          </a:xfrm>
          <a:prstGeom prst="rect">
            <a:avLst/>
          </a:prstGeom>
        </p:spPr>
      </p:pic>
    </p:spTree>
    <p:extLst>
      <p:ext uri="{BB962C8B-B14F-4D97-AF65-F5344CB8AC3E}">
        <p14:creationId xmlns:p14="http://schemas.microsoft.com/office/powerpoint/2010/main" val="2806465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1"/>
            <a:ext cx="8458201" cy="4407408"/>
          </a:xfrm>
        </p:spPr>
        <p:txBody>
          <a:bodyPr/>
          <a:lstStyle/>
          <a:p>
            <a:r>
              <a:rPr lang="en-US" dirty="0" smtClean="0"/>
              <a:t>Created a master Excel file with all data</a:t>
            </a:r>
          </a:p>
          <a:p>
            <a:r>
              <a:rPr lang="en-US" dirty="0" smtClean="0"/>
              <a:t>Two prong approach – Stat tools and Tableau</a:t>
            </a:r>
          </a:p>
          <a:p>
            <a:r>
              <a:rPr lang="en-US" dirty="0" smtClean="0"/>
              <a:t>Used Stat Tools to get information on summary statistics </a:t>
            </a:r>
          </a:p>
          <a:p>
            <a:r>
              <a:rPr lang="en-US" dirty="0" smtClean="0"/>
              <a:t>Uploaded data into Tableau – software for data analytics for better visualization and business intelligence</a:t>
            </a:r>
          </a:p>
          <a:p>
            <a:r>
              <a:rPr lang="en-US" dirty="0"/>
              <a:t>Using Tableau, attempted to visualize different combinations of discrete and continuous data, comparing different fields and measures to identify trends and correlations or lack thereof</a:t>
            </a:r>
          </a:p>
          <a:p>
            <a:endParaRPr lang="en-US" dirty="0" smtClean="0"/>
          </a:p>
        </p:txBody>
      </p:sp>
      <p:sp>
        <p:nvSpPr>
          <p:cNvPr id="2" name="Title 1"/>
          <p:cNvSpPr>
            <a:spLocks noGrp="1"/>
          </p:cNvSpPr>
          <p:nvPr>
            <p:ph type="title"/>
          </p:nvPr>
        </p:nvSpPr>
        <p:spPr/>
        <p:txBody>
          <a:bodyPr/>
          <a:lstStyle/>
          <a:p>
            <a:r>
              <a:rPr lang="en-US" dirty="0" smtClean="0"/>
              <a:t>How data was analyzed</a:t>
            </a:r>
            <a:endParaRPr lang="en-US" dirty="0"/>
          </a:p>
        </p:txBody>
      </p:sp>
      <p:pic>
        <p:nvPicPr>
          <p:cNvPr id="2050" name="Picture 2" descr="http://www.nesystems.com/wp-content/uploads/2014/08/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5257800"/>
            <a:ext cx="3429000" cy="771526"/>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http://www.palisade.com/images3/news/gallery/US_ST_E_LG_1169_PP.png"/>
          <p:cNvPicPr>
            <a:picLocks noChangeAspect="1" noChangeArrowheads="1"/>
          </p:cNvPicPr>
          <p:nvPr/>
        </p:nvPicPr>
        <p:blipFill>
          <a:blip r:embed="rId4" cstate="print"/>
          <a:srcRect/>
          <a:stretch>
            <a:fillRect/>
          </a:stretch>
        </p:blipFill>
        <p:spPr bwMode="auto">
          <a:xfrm>
            <a:off x="5562600" y="4648200"/>
            <a:ext cx="1912782" cy="1733551"/>
          </a:xfrm>
          <a:prstGeom prst="rect">
            <a:avLst/>
          </a:prstGeom>
          <a:noFill/>
        </p:spPr>
      </p:pic>
    </p:spTree>
    <p:extLst>
      <p:ext uri="{BB962C8B-B14F-4D97-AF65-F5344CB8AC3E}">
        <p14:creationId xmlns:p14="http://schemas.microsoft.com/office/powerpoint/2010/main" val="1273640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factors affect energy usage and consumption?</a:t>
            </a:r>
          </a:p>
          <a:p>
            <a:pPr lvl="1"/>
            <a:r>
              <a:rPr lang="en-US" dirty="0" smtClean="0"/>
              <a:t>Income</a:t>
            </a:r>
          </a:p>
          <a:p>
            <a:pPr lvl="1"/>
            <a:r>
              <a:rPr lang="en-US" dirty="0" smtClean="0"/>
              <a:t>Type of appliance</a:t>
            </a:r>
          </a:p>
          <a:p>
            <a:pPr lvl="1"/>
            <a:r>
              <a:rPr lang="en-US" dirty="0" smtClean="0"/>
              <a:t>Household area</a:t>
            </a:r>
          </a:p>
          <a:p>
            <a:pPr lvl="1"/>
            <a:r>
              <a:rPr lang="en-US" dirty="0" smtClean="0"/>
              <a:t>Geographic region</a:t>
            </a:r>
          </a:p>
        </p:txBody>
      </p:sp>
      <p:sp>
        <p:nvSpPr>
          <p:cNvPr id="2" name="Title 1"/>
          <p:cNvSpPr>
            <a:spLocks noGrp="1"/>
          </p:cNvSpPr>
          <p:nvPr>
            <p:ph type="title"/>
          </p:nvPr>
        </p:nvSpPr>
        <p:spPr/>
        <p:txBody>
          <a:bodyPr/>
          <a:lstStyle/>
          <a:p>
            <a:r>
              <a:rPr lang="en-US" dirty="0" smtClean="0"/>
              <a:t>Underlying question</a:t>
            </a:r>
            <a:endParaRPr lang="en-US" dirty="0"/>
          </a:p>
        </p:txBody>
      </p:sp>
    </p:spTree>
    <p:extLst>
      <p:ext uri="{BB962C8B-B14F-4D97-AF65-F5344CB8AC3E}">
        <p14:creationId xmlns:p14="http://schemas.microsoft.com/office/powerpoint/2010/main" val="4048849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Energy Usage</a:t>
            </a:r>
            <a:endParaRPr lang="en-US" dirty="0"/>
          </a:p>
        </p:txBody>
      </p:sp>
      <p:sp>
        <p:nvSpPr>
          <p:cNvPr id="3" name="Content Placeholder 2"/>
          <p:cNvSpPr>
            <a:spLocks noGrp="1"/>
          </p:cNvSpPr>
          <p:nvPr>
            <p:ph sz="half" idx="2"/>
          </p:nvPr>
        </p:nvSpPr>
        <p:spPr/>
        <p:txBody>
          <a:bodyPr/>
          <a:lstStyle/>
          <a:p>
            <a:r>
              <a:rPr lang="en-US" sz="2000" dirty="0" smtClean="0"/>
              <a:t>Mean – 38515 btu</a:t>
            </a:r>
          </a:p>
          <a:p>
            <a:r>
              <a:rPr lang="en-US" sz="2000" dirty="0" smtClean="0"/>
              <a:t>Standard Deviation - 26071</a:t>
            </a:r>
          </a:p>
          <a:p>
            <a:r>
              <a:rPr lang="en-US" sz="2000" dirty="0" smtClean="0"/>
              <a:t>IQR – 30477</a:t>
            </a:r>
          </a:p>
          <a:p>
            <a:pPr marL="45720" indent="0">
              <a:buNone/>
            </a:pPr>
            <a:endParaRPr lang="en-US" sz="2000" dirty="0"/>
          </a:p>
        </p:txBody>
      </p:sp>
      <p:sp>
        <p:nvSpPr>
          <p:cNvPr id="4" name="Text Placeholder 3"/>
          <p:cNvSpPr>
            <a:spLocks noGrp="1"/>
          </p:cNvSpPr>
          <p:nvPr>
            <p:ph type="body" sz="quarter" idx="3"/>
          </p:nvPr>
        </p:nvSpPr>
        <p:spPr/>
        <p:txBody>
          <a:bodyPr/>
          <a:lstStyle/>
          <a:p>
            <a:r>
              <a:rPr lang="en-US" dirty="0" smtClean="0"/>
              <a:t>Annual Energy Cost</a:t>
            </a:r>
            <a:endParaRPr lang="en-US" dirty="0"/>
          </a:p>
        </p:txBody>
      </p:sp>
      <p:sp>
        <p:nvSpPr>
          <p:cNvPr id="5" name="Content Placeholder 4"/>
          <p:cNvSpPr>
            <a:spLocks noGrp="1"/>
          </p:cNvSpPr>
          <p:nvPr>
            <p:ph sz="quarter" idx="4"/>
          </p:nvPr>
        </p:nvSpPr>
        <p:spPr/>
        <p:txBody>
          <a:bodyPr>
            <a:normAutofit/>
          </a:bodyPr>
          <a:lstStyle/>
          <a:p>
            <a:r>
              <a:rPr lang="en-US" sz="2000" dirty="0" smtClean="0"/>
              <a:t>Mean - $1351</a:t>
            </a:r>
          </a:p>
          <a:p>
            <a:r>
              <a:rPr lang="en-US" sz="2000" dirty="0" smtClean="0"/>
              <a:t>Standard Deviation - 905</a:t>
            </a:r>
          </a:p>
          <a:p>
            <a:r>
              <a:rPr lang="en-US" sz="2000" dirty="0" smtClean="0"/>
              <a:t>IQR - 993</a:t>
            </a:r>
          </a:p>
          <a:p>
            <a:pPr marL="45720" indent="0">
              <a:buNone/>
            </a:pPr>
            <a:endParaRPr lang="en-US" sz="2000" dirty="0"/>
          </a:p>
        </p:txBody>
      </p:sp>
      <p:sp>
        <p:nvSpPr>
          <p:cNvPr id="6" name="Title 5"/>
          <p:cNvSpPr>
            <a:spLocks noGrp="1"/>
          </p:cNvSpPr>
          <p:nvPr>
            <p:ph type="title"/>
          </p:nvPr>
        </p:nvSpPr>
        <p:spPr/>
        <p:txBody>
          <a:bodyPr/>
          <a:lstStyle/>
          <a:p>
            <a:r>
              <a:rPr lang="en-US" dirty="0" smtClean="0"/>
              <a:t>STATISTICAL Summary</a:t>
            </a:r>
            <a:endParaRPr lang="en-US" dirty="0"/>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7329" r="72572" b="15278"/>
          <a:stretch/>
        </p:blipFill>
        <p:spPr bwMode="auto">
          <a:xfrm>
            <a:off x="5089890" y="3581400"/>
            <a:ext cx="3060815" cy="2973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7187" r="72865" b="14931"/>
          <a:stretch/>
        </p:blipFill>
        <p:spPr bwMode="auto">
          <a:xfrm>
            <a:off x="609600" y="3581400"/>
            <a:ext cx="2997200" cy="2973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5623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949</TotalTime>
  <Words>1047</Words>
  <Application>Microsoft Office PowerPoint</Application>
  <PresentationFormat>On-screen Show (4:3)</PresentationFormat>
  <Paragraphs>228</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Franklin Gothic Medium</vt:lpstr>
      <vt:lpstr>Wingdings</vt:lpstr>
      <vt:lpstr>Wingdings 2</vt:lpstr>
      <vt:lpstr>Grid</vt:lpstr>
      <vt:lpstr>Household Energy Usage</vt:lpstr>
      <vt:lpstr>Agenda</vt:lpstr>
      <vt:lpstr>Background of The data</vt:lpstr>
      <vt:lpstr>Data consolidation and Sorting</vt:lpstr>
      <vt:lpstr>Process of Data CONVERSION</vt:lpstr>
      <vt:lpstr>Process of Data Sifting</vt:lpstr>
      <vt:lpstr>How data was analyzed</vt:lpstr>
      <vt:lpstr>Underlying question</vt:lpstr>
      <vt:lpstr>STATISTICAL Summary</vt:lpstr>
      <vt:lpstr>Income and energy usage </vt:lpstr>
      <vt:lpstr>Refrigerator</vt:lpstr>
      <vt:lpstr>Air Conditioning</vt:lpstr>
      <vt:lpstr>space  heating</vt:lpstr>
      <vt:lpstr>DOES Energy Star Make a difference?</vt:lpstr>
      <vt:lpstr>Appliances Summary</vt:lpstr>
      <vt:lpstr>Annual cost of electricity by division</vt:lpstr>
      <vt:lpstr>Difference in regional cost </vt:lpstr>
      <vt:lpstr>energy cost and electricity usage</vt:lpstr>
      <vt:lpstr>Electricity usage and cost by region</vt:lpstr>
      <vt:lpstr>Price Per KWh and total cost</vt:lpstr>
      <vt:lpstr>House size and Annual Cost</vt:lpstr>
      <vt:lpstr>AC Usage and Total Electricity cost</vt:lpstr>
      <vt:lpstr>Conclusion</vt:lpstr>
      <vt:lpstr>References</vt:lpstr>
      <vt:lpstr>PowerPoint Presentation</vt:lpstr>
    </vt:vector>
  </TitlesOfParts>
  <Company>PAR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Household Electricity</dc:title>
  <dc:creator>ac53240</dc:creator>
  <cp:lastModifiedBy>Nits Mali</cp:lastModifiedBy>
  <cp:revision>59</cp:revision>
  <dcterms:created xsi:type="dcterms:W3CDTF">2015-08-08T12:07:45Z</dcterms:created>
  <dcterms:modified xsi:type="dcterms:W3CDTF">2017-12-01T03:36:34Z</dcterms:modified>
</cp:coreProperties>
</file>