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0" r:id="rId2"/>
    <p:sldMasterId id="2147483675" r:id="rId3"/>
    <p:sldMasterId id="2147483667" r:id="rId4"/>
  </p:sldMasterIdLst>
  <p:notesMasterIdLst>
    <p:notesMasterId r:id="rId9"/>
  </p:notesMasterIdLst>
  <p:handoutMasterIdLst>
    <p:handoutMasterId r:id="rId10"/>
  </p:handoutMasterIdLst>
  <p:sldIdLst>
    <p:sldId id="270" r:id="rId5"/>
    <p:sldId id="276" r:id="rId6"/>
    <p:sldId id="274" r:id="rId7"/>
    <p:sldId id="275" r:id="rId8"/>
  </p:sldIdLst>
  <p:sldSz cx="9144000" cy="6858000" type="letter"/>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pos="23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FC8D9"/>
    <a:srgbClr val="395C7F"/>
    <a:srgbClr val="11274E"/>
    <a:srgbClr val="1E5D99"/>
    <a:srgbClr val="7A53A2"/>
    <a:srgbClr val="2C7178"/>
    <a:srgbClr val="CD4E1F"/>
    <a:srgbClr val="C9CBCC"/>
    <a:srgbClr val="87898B"/>
    <a:srgbClr val="83C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985" autoAdjust="0"/>
    <p:restoredTop sz="97887" autoAdjust="0"/>
  </p:normalViewPr>
  <p:slideViewPr>
    <p:cSldViewPr snapToObjects="1">
      <p:cViewPr varScale="1">
        <p:scale>
          <a:sx n="128" d="100"/>
          <a:sy n="128" d="100"/>
        </p:scale>
        <p:origin x="2696" y="176"/>
      </p:cViewPr>
      <p:guideLst>
        <p:guide orient="horz" pos="300"/>
        <p:guide pos="233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97" d="100"/>
          <a:sy n="97" d="100"/>
        </p:scale>
        <p:origin x="3688"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solidFill>
                <a:srgbClr val="28529F"/>
              </a:solidFill>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308EBD-BCEA-454A-8BDE-8849C334F53A}" type="datetimeFigureOut">
              <a:rPr lang="en-US" smtClean="0">
                <a:solidFill>
                  <a:srgbClr val="28529F"/>
                </a:solidFill>
                <a:latin typeface="Arial"/>
                <a:cs typeface="Arial"/>
              </a:rPr>
              <a:t>7/8/19</a:t>
            </a:fld>
            <a:endParaRPr lang="en-US" dirty="0">
              <a:solidFill>
                <a:srgbClr val="28529F"/>
              </a:solidFill>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solidFill>
                <a:srgbClr val="28529F"/>
              </a:solidFill>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9505EB-1094-3A4B-8E84-B3D948B230EF}" type="slidenum">
              <a:rPr lang="en-US" smtClean="0">
                <a:solidFill>
                  <a:srgbClr val="28529F"/>
                </a:solidFill>
                <a:latin typeface="Arial"/>
                <a:cs typeface="Arial"/>
              </a:rPr>
              <a:t>‹#›</a:t>
            </a:fld>
            <a:endParaRPr lang="en-US" dirty="0">
              <a:solidFill>
                <a:srgbClr val="28529F"/>
              </a:solidFill>
              <a:latin typeface="Arial"/>
              <a:cs typeface="Arial"/>
            </a:endParaRPr>
          </a:p>
        </p:txBody>
      </p:sp>
    </p:spTree>
    <p:extLst>
      <p:ext uri="{BB962C8B-B14F-4D97-AF65-F5344CB8AC3E}">
        <p14:creationId xmlns:p14="http://schemas.microsoft.com/office/powerpoint/2010/main" val="653473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solidFill>
                  <a:srgbClr val="28529F"/>
                </a:solidFill>
                <a:latin typeface="Arial"/>
                <a:cs typeface="Arial"/>
              </a:defRPr>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solidFill>
                  <a:srgbClr val="28529F"/>
                </a:solidFill>
                <a:latin typeface="Arial"/>
                <a:cs typeface="Arial"/>
              </a:defRPr>
            </a:lvl1pPr>
          </a:lstStyle>
          <a:p>
            <a:fld id="{AED3EF4E-0D58-BA48-B52C-BDE458872FFF}" type="datetimeFigureOut">
              <a:rPr lang="ru-RU" smtClean="0"/>
              <a:pPr/>
              <a:t>08.07.2019</a:t>
            </a:fld>
            <a:endParaRPr lang="ru-RU" dirty="0"/>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Образец</a:t>
            </a:r>
            <a:r>
              <a:rPr lang="en-US" noProof="0" dirty="0"/>
              <a:t> </a:t>
            </a:r>
            <a:r>
              <a:rPr lang="en-US" noProof="0" dirty="0" err="1"/>
              <a:t>текста</a:t>
            </a:r>
            <a:endParaRPr lang="en-US" noProof="0" dirty="0"/>
          </a:p>
          <a:p>
            <a:pPr lvl="1"/>
            <a:r>
              <a:rPr lang="en-US" noProof="0" dirty="0" err="1"/>
              <a:t>Второй</a:t>
            </a:r>
            <a:r>
              <a:rPr lang="en-US" noProof="0" dirty="0"/>
              <a:t> </a:t>
            </a:r>
            <a:r>
              <a:rPr lang="en-US" noProof="0" dirty="0" err="1"/>
              <a:t>уровень</a:t>
            </a:r>
            <a:endParaRPr lang="en-US" noProof="0" dirty="0"/>
          </a:p>
          <a:p>
            <a:pPr lvl="2"/>
            <a:r>
              <a:rPr lang="en-US" noProof="0" dirty="0" err="1"/>
              <a:t>Третий</a:t>
            </a:r>
            <a:r>
              <a:rPr lang="en-US" noProof="0" dirty="0"/>
              <a:t> </a:t>
            </a:r>
            <a:r>
              <a:rPr lang="en-US" noProof="0" dirty="0" err="1"/>
              <a:t>уровень</a:t>
            </a:r>
            <a:endParaRPr lang="en-US" noProof="0" dirty="0"/>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solidFill>
                  <a:srgbClr val="28529F"/>
                </a:solidFill>
                <a:latin typeface="Arial"/>
                <a:cs typeface="Arial"/>
              </a:defRPr>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solidFill>
                  <a:srgbClr val="28529F"/>
                </a:solidFill>
                <a:latin typeface="Arial"/>
                <a:cs typeface="Arial"/>
              </a:defRPr>
            </a:lvl1pPr>
          </a:lstStyle>
          <a:p>
            <a:fld id="{C4295397-EE72-604A-803F-397F52728A42}" type="slidenum">
              <a:rPr lang="ru-RU" smtClean="0"/>
              <a:pPr/>
              <a:t>‹#›</a:t>
            </a:fld>
            <a:endParaRPr lang="ru-RU" dirty="0"/>
          </a:p>
        </p:txBody>
      </p:sp>
    </p:spTree>
    <p:extLst>
      <p:ext uri="{BB962C8B-B14F-4D97-AF65-F5344CB8AC3E}">
        <p14:creationId xmlns:p14="http://schemas.microsoft.com/office/powerpoint/2010/main" val="1035651521"/>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100" b="0" i="0" kern="1200">
        <a:solidFill>
          <a:schemeClr val="tx1">
            <a:lumMod val="75000"/>
            <a:lumOff val="25000"/>
          </a:schemeClr>
        </a:solidFill>
        <a:latin typeface="Arial"/>
        <a:ea typeface="+mn-ea"/>
        <a:cs typeface="Arial"/>
      </a:defRPr>
    </a:lvl1pPr>
    <a:lvl2pPr marL="628650" indent="-171450" algn="l" defTabSz="914400" rtl="0" eaLnBrk="1" latinLnBrk="0" hangingPunct="1">
      <a:buFont typeface="Arial" panose="020B0604020202020204" pitchFamily="34" charset="0"/>
      <a:buChar char="•"/>
      <a:defRPr sz="1100" b="0" i="0" kern="1200">
        <a:solidFill>
          <a:schemeClr val="tx1">
            <a:lumMod val="75000"/>
            <a:lumOff val="25000"/>
          </a:schemeClr>
        </a:solidFill>
        <a:latin typeface="Arial"/>
        <a:ea typeface="+mn-ea"/>
        <a:cs typeface="Arial"/>
      </a:defRPr>
    </a:lvl2pPr>
    <a:lvl3pPr marL="1085850" indent="-171450" algn="l" defTabSz="914400" rtl="0" eaLnBrk="1" latinLnBrk="0" hangingPunct="1">
      <a:buFont typeface="Arial" panose="020B0604020202020204" pitchFamily="34" charset="0"/>
      <a:buChar char="•"/>
      <a:defRPr sz="1100" b="0" i="0" kern="1200">
        <a:solidFill>
          <a:schemeClr val="tx1">
            <a:lumMod val="75000"/>
            <a:lumOff val="25000"/>
          </a:schemeClr>
        </a:solidFill>
        <a:latin typeface="Arial"/>
        <a:ea typeface="+mn-ea"/>
        <a:cs typeface="Arial"/>
      </a:defRPr>
    </a:lvl3pPr>
    <a:lvl4pPr marL="1543050" indent="-171450" algn="l" defTabSz="914400" rtl="0" eaLnBrk="1" latinLnBrk="0" hangingPunct="1">
      <a:buFont typeface="Arial" panose="020B0604020202020204" pitchFamily="34" charset="0"/>
      <a:buChar char="•"/>
      <a:defRPr sz="1100" b="0" i="0" kern="1200">
        <a:solidFill>
          <a:schemeClr val="tx1">
            <a:lumMod val="75000"/>
            <a:lumOff val="25000"/>
          </a:schemeClr>
        </a:solidFill>
        <a:latin typeface="Arial"/>
        <a:ea typeface="+mn-ea"/>
        <a:cs typeface="Arial"/>
      </a:defRPr>
    </a:lvl4pPr>
    <a:lvl5pPr marL="2000250" indent="-171450" algn="l" defTabSz="914400" rtl="0" eaLnBrk="1" latinLnBrk="0" hangingPunct="1">
      <a:buFont typeface="Arial" panose="020B0604020202020204" pitchFamily="34" charset="0"/>
      <a:buChar char="•"/>
      <a:defRPr sz="1100" b="0" i="0" kern="1200">
        <a:solidFill>
          <a:schemeClr val="tx1">
            <a:lumMod val="75000"/>
            <a:lumOff val="25000"/>
          </a:schemeClr>
        </a:solidFill>
        <a:latin typeface="Arial"/>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age - V2">
    <p:spTree>
      <p:nvGrpSpPr>
        <p:cNvPr id="1" name=""/>
        <p:cNvGrpSpPr/>
        <p:nvPr/>
      </p:nvGrpSpPr>
      <p:grpSpPr>
        <a:xfrm>
          <a:off x="0" y="0"/>
          <a:ext cx="0" cy="0"/>
          <a:chOff x="0" y="0"/>
          <a:chExt cx="0" cy="0"/>
        </a:xfrm>
      </p:grpSpPr>
      <p:sp>
        <p:nvSpPr>
          <p:cNvPr id="5" name="Заголовок 1"/>
          <p:cNvSpPr>
            <a:spLocks noGrp="1"/>
          </p:cNvSpPr>
          <p:nvPr>
            <p:ph type="title" hasCustomPrompt="1"/>
          </p:nvPr>
        </p:nvSpPr>
        <p:spPr>
          <a:xfrm>
            <a:off x="717748" y="3501008"/>
            <a:ext cx="7886700" cy="471480"/>
          </a:xfrm>
          <a:prstGeom prst="rect">
            <a:avLst/>
          </a:prstGeom>
        </p:spPr>
        <p:txBody>
          <a:bodyPr vert="horz" lIns="91440" tIns="45720" rIns="91440" bIns="45720" rtlCol="0" anchor="ctr">
            <a:normAutofit/>
          </a:bodyPr>
          <a:lstStyle>
            <a:lvl1pPr>
              <a:defRPr sz="1400" b="1" i="0" kern="800" cap="all" spc="50" baseline="0">
                <a:solidFill>
                  <a:schemeClr val="tx2">
                    <a:lumMod val="50000"/>
                  </a:schemeClr>
                </a:solidFill>
                <a:latin typeface="Arial Regular"/>
                <a:ea typeface="Arial Regular"/>
                <a:cs typeface="Arial"/>
              </a:defRPr>
            </a:lvl1pPr>
          </a:lstStyle>
          <a:p>
            <a:r>
              <a:rPr lang="en-US" dirty="0"/>
              <a:t>DOCUMENT TITLE</a:t>
            </a:r>
            <a:endParaRPr lang="ru-RU" dirty="0"/>
          </a:p>
        </p:txBody>
      </p:sp>
      <p:sp>
        <p:nvSpPr>
          <p:cNvPr id="15" name="Content Placeholder 14"/>
          <p:cNvSpPr>
            <a:spLocks noGrp="1"/>
          </p:cNvSpPr>
          <p:nvPr>
            <p:ph sz="quarter" idx="10" hasCustomPrompt="1"/>
          </p:nvPr>
        </p:nvSpPr>
        <p:spPr>
          <a:xfrm>
            <a:off x="720311" y="3904937"/>
            <a:ext cx="7886700" cy="338215"/>
          </a:xfrm>
          <a:prstGeom prst="rect">
            <a:avLst/>
          </a:prstGeom>
        </p:spPr>
        <p:txBody>
          <a:bodyPr vert="horz"/>
          <a:lstStyle>
            <a:lvl1pPr marL="0" indent="0">
              <a:buNone/>
              <a:defRPr sz="1200" b="0" i="0" cap="none" spc="50" baseline="0">
                <a:solidFill>
                  <a:schemeClr val="tx2">
                    <a:lumMod val="75000"/>
                  </a:schemeClr>
                </a:solidFill>
                <a:latin typeface="Arial Regular"/>
                <a:cs typeface="Arial"/>
              </a:defRPr>
            </a:lvl1pPr>
          </a:lstStyle>
          <a:p>
            <a:pPr lvl="0"/>
            <a:r>
              <a:rPr lang="en-US" dirty="0"/>
              <a:t>Document Sub-Title</a:t>
            </a:r>
          </a:p>
        </p:txBody>
      </p:sp>
      <p:sp>
        <p:nvSpPr>
          <p:cNvPr id="19" name="Content Placeholder 14"/>
          <p:cNvSpPr>
            <a:spLocks noGrp="1"/>
          </p:cNvSpPr>
          <p:nvPr>
            <p:ph sz="quarter" idx="11" hasCustomPrompt="1"/>
          </p:nvPr>
        </p:nvSpPr>
        <p:spPr>
          <a:xfrm>
            <a:off x="720311" y="4280780"/>
            <a:ext cx="4543425" cy="579437"/>
          </a:xfrm>
          <a:prstGeom prst="rect">
            <a:avLst/>
          </a:prstGeom>
        </p:spPr>
        <p:txBody>
          <a:bodyPr vert="horz"/>
          <a:lstStyle>
            <a:lvl1pPr marL="0" indent="0">
              <a:buNone/>
              <a:defRPr sz="800" b="0" i="0" cap="none" spc="50" baseline="0">
                <a:solidFill>
                  <a:schemeClr val="tx2"/>
                </a:solidFill>
                <a:latin typeface="Arial Regular"/>
                <a:cs typeface="Arial"/>
              </a:defRPr>
            </a:lvl1pPr>
          </a:lstStyle>
          <a:p>
            <a:pPr lvl="0"/>
            <a:r>
              <a:rPr lang="en-US" dirty="0"/>
              <a:t>Month DD, YYYY</a:t>
            </a:r>
          </a:p>
        </p:txBody>
      </p:sp>
      <p:sp>
        <p:nvSpPr>
          <p:cNvPr id="7" name="Rectangle 6">
            <a:extLst>
              <a:ext uri="{FF2B5EF4-FFF2-40B4-BE49-F238E27FC236}">
                <a16:creationId xmlns:a16="http://schemas.microsoft.com/office/drawing/2014/main" id="{9948CC1C-582D-A641-B3E2-D4E1A81C95A7}"/>
              </a:ext>
            </a:extLst>
          </p:cNvPr>
          <p:cNvSpPr/>
          <p:nvPr userDrawn="1"/>
        </p:nvSpPr>
        <p:spPr>
          <a:xfrm>
            <a:off x="720566" y="6453336"/>
            <a:ext cx="6371714" cy="369332"/>
          </a:xfrm>
          <a:prstGeom prst="rect">
            <a:avLst/>
          </a:prstGeom>
        </p:spPr>
        <p:txBody>
          <a:bodyPr wrap="square">
            <a:spAutoFit/>
          </a:bodyPr>
          <a:lstStyle/>
          <a:p>
            <a:r>
              <a:rPr lang="en-US" sz="600" b="0" i="0" dirty="0">
                <a:solidFill>
                  <a:schemeClr val="bg1">
                    <a:lumMod val="50000"/>
                  </a:schemeClr>
                </a:solidFill>
                <a:effectLst/>
                <a:latin typeface="Arial Regular"/>
                <a:ea typeface="ArialUnicodeMS" panose="020B0604020202020204" pitchFamily="34" charset="-128"/>
              </a:rPr>
              <a:t>Copyright © 2019 Radian Inc. – Confidential </a:t>
            </a:r>
            <a:endParaRPr lang="en-US" sz="600" b="0" i="0" dirty="0">
              <a:solidFill>
                <a:schemeClr val="bg1">
                  <a:lumMod val="50000"/>
                </a:schemeClr>
              </a:solidFill>
              <a:effectLst/>
              <a:latin typeface="Arial Regular"/>
            </a:endParaRPr>
          </a:p>
          <a:p>
            <a:r>
              <a:rPr lang="en-US" sz="600" b="0" i="0" dirty="0">
                <a:solidFill>
                  <a:schemeClr val="bg1">
                    <a:lumMod val="65000"/>
                  </a:schemeClr>
                </a:solidFill>
                <a:effectLst/>
                <a:latin typeface="Arial Regular"/>
                <a:ea typeface="ArialUnicodeMS" panose="020B0604020202020204" pitchFamily="34" charset="-128"/>
              </a:rPr>
              <a:t>No part of this publication may be reproduced, stored in a retrieval system, or transmitted in any form of by any means – electronic, mechanical, photocopying, recording, or otherwise – without the permission of Radian Group, Inc.  This document provides an outline of a presentation and is incomplete without the accompanying oral commentary and discussion. </a:t>
            </a:r>
            <a:endParaRPr lang="en-US" sz="600" b="0" i="0" dirty="0">
              <a:solidFill>
                <a:schemeClr val="bg1">
                  <a:lumMod val="65000"/>
                </a:schemeClr>
              </a:solidFill>
              <a:effectLst/>
              <a:latin typeface="Arial Regular"/>
            </a:endParaRPr>
          </a:p>
        </p:txBody>
      </p:sp>
      <p:pic>
        <p:nvPicPr>
          <p:cNvPr id="8" name="Picture 7" descr="Radian-Primary-Mark-Horizontal.pdf">
            <a:extLst>
              <a:ext uri="{FF2B5EF4-FFF2-40B4-BE49-F238E27FC236}">
                <a16:creationId xmlns:a16="http://schemas.microsoft.com/office/drawing/2014/main" id="{AEE492B1-DECA-AE4D-A603-F7BDCEF32D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748" y="2776490"/>
            <a:ext cx="1740808" cy="435202"/>
          </a:xfrm>
          <a:prstGeom prst="rect">
            <a:avLst/>
          </a:prstGeom>
        </p:spPr>
      </p:pic>
    </p:spTree>
    <p:extLst>
      <p:ext uri="{BB962C8B-B14F-4D97-AF65-F5344CB8AC3E}">
        <p14:creationId xmlns:p14="http://schemas.microsoft.com/office/powerpoint/2010/main" val="21762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over Page - V2">
    <p:spTree>
      <p:nvGrpSpPr>
        <p:cNvPr id="1" name=""/>
        <p:cNvGrpSpPr/>
        <p:nvPr/>
      </p:nvGrpSpPr>
      <p:grpSpPr>
        <a:xfrm>
          <a:off x="0" y="0"/>
          <a:ext cx="0" cy="0"/>
          <a:chOff x="0" y="0"/>
          <a:chExt cx="0" cy="0"/>
        </a:xfrm>
      </p:grpSpPr>
      <p:sp>
        <p:nvSpPr>
          <p:cNvPr id="5" name="Заголовок 1"/>
          <p:cNvSpPr>
            <a:spLocks noGrp="1"/>
          </p:cNvSpPr>
          <p:nvPr>
            <p:ph type="title" hasCustomPrompt="1"/>
          </p:nvPr>
        </p:nvSpPr>
        <p:spPr>
          <a:xfrm>
            <a:off x="755576" y="3497815"/>
            <a:ext cx="7886700" cy="471480"/>
          </a:xfrm>
          <a:prstGeom prst="rect">
            <a:avLst/>
          </a:prstGeom>
        </p:spPr>
        <p:txBody>
          <a:bodyPr vert="horz" lIns="91440" tIns="45720" rIns="91440" bIns="45720" rtlCol="0" anchor="ctr">
            <a:normAutofit/>
          </a:bodyPr>
          <a:lstStyle>
            <a:lvl1pPr>
              <a:defRPr sz="1400" b="1" i="0" kern="800" cap="all" spc="50" baseline="0">
                <a:solidFill>
                  <a:schemeClr val="tx2"/>
                </a:solidFill>
                <a:latin typeface="Arial Regular"/>
                <a:ea typeface="Arial Regular"/>
                <a:cs typeface="Arial"/>
              </a:defRPr>
            </a:lvl1pPr>
          </a:lstStyle>
          <a:p>
            <a:r>
              <a:rPr lang="en-US" dirty="0"/>
              <a:t>DOCUMENT TITLE</a:t>
            </a:r>
            <a:endParaRPr lang="ru-RU" dirty="0"/>
          </a:p>
        </p:txBody>
      </p:sp>
      <p:sp>
        <p:nvSpPr>
          <p:cNvPr id="15" name="Content Placeholder 14"/>
          <p:cNvSpPr>
            <a:spLocks noGrp="1"/>
          </p:cNvSpPr>
          <p:nvPr>
            <p:ph sz="quarter" idx="10" hasCustomPrompt="1"/>
          </p:nvPr>
        </p:nvSpPr>
        <p:spPr>
          <a:xfrm>
            <a:off x="758139" y="3901744"/>
            <a:ext cx="7886700" cy="338215"/>
          </a:xfrm>
          <a:prstGeom prst="rect">
            <a:avLst/>
          </a:prstGeom>
        </p:spPr>
        <p:txBody>
          <a:bodyPr vert="horz"/>
          <a:lstStyle>
            <a:lvl1pPr marL="0" indent="0">
              <a:buNone/>
              <a:defRPr sz="1200" b="0" i="0" cap="none" spc="50" baseline="0">
                <a:solidFill>
                  <a:schemeClr val="tx2"/>
                </a:solidFill>
                <a:latin typeface="Arial Regular"/>
                <a:cs typeface="Arial"/>
              </a:defRPr>
            </a:lvl1pPr>
          </a:lstStyle>
          <a:p>
            <a:pPr lvl="0"/>
            <a:r>
              <a:rPr lang="en-US" dirty="0"/>
              <a:t>Document Sub-Title</a:t>
            </a:r>
          </a:p>
        </p:txBody>
      </p:sp>
      <p:sp>
        <p:nvSpPr>
          <p:cNvPr id="19" name="Content Placeholder 14"/>
          <p:cNvSpPr>
            <a:spLocks noGrp="1"/>
          </p:cNvSpPr>
          <p:nvPr>
            <p:ph sz="quarter" idx="11" hasCustomPrompt="1"/>
          </p:nvPr>
        </p:nvSpPr>
        <p:spPr>
          <a:xfrm>
            <a:off x="758139" y="4277587"/>
            <a:ext cx="4543425" cy="579437"/>
          </a:xfrm>
          <a:prstGeom prst="rect">
            <a:avLst/>
          </a:prstGeom>
        </p:spPr>
        <p:txBody>
          <a:bodyPr vert="horz"/>
          <a:lstStyle>
            <a:lvl1pPr marL="0" indent="0">
              <a:buNone/>
              <a:defRPr sz="800" b="0" i="0" cap="none" spc="50" baseline="0">
                <a:solidFill>
                  <a:schemeClr val="tx2"/>
                </a:solidFill>
                <a:latin typeface="Arial Regular"/>
                <a:cs typeface="Arial"/>
              </a:defRPr>
            </a:lvl1pPr>
          </a:lstStyle>
          <a:p>
            <a:pPr lvl="0"/>
            <a:r>
              <a:rPr lang="en-US" dirty="0"/>
              <a:t>Month DD, YYYY</a:t>
            </a:r>
          </a:p>
        </p:txBody>
      </p:sp>
      <p:sp>
        <p:nvSpPr>
          <p:cNvPr id="12" name="Picture Placeholder 2">
            <a:extLst>
              <a:ext uri="{FF2B5EF4-FFF2-40B4-BE49-F238E27FC236}">
                <a16:creationId xmlns:a16="http://schemas.microsoft.com/office/drawing/2014/main" id="{D73F8EFC-9B20-8C43-A781-276188088753}"/>
              </a:ext>
            </a:extLst>
          </p:cNvPr>
          <p:cNvSpPr>
            <a:spLocks noGrp="1"/>
          </p:cNvSpPr>
          <p:nvPr>
            <p:ph type="pic" sz="quarter" idx="13" hasCustomPrompt="1"/>
          </p:nvPr>
        </p:nvSpPr>
        <p:spPr>
          <a:xfrm>
            <a:off x="755576" y="2640669"/>
            <a:ext cx="1767844" cy="651570"/>
          </a:xfrm>
          <a:prstGeom prst="rect">
            <a:avLst/>
          </a:prstGeom>
        </p:spPr>
        <p:txBody>
          <a:bodyPr vert="horz"/>
          <a:lstStyle>
            <a:lvl1pPr>
              <a:defRPr sz="1800" b="0" i="0">
                <a:latin typeface="Arial Regular"/>
              </a:defRPr>
            </a:lvl1pPr>
          </a:lstStyle>
          <a:p>
            <a:r>
              <a:rPr lang="en-US" dirty="0"/>
              <a:t>Client Logo</a:t>
            </a:r>
          </a:p>
        </p:txBody>
      </p:sp>
      <p:sp>
        <p:nvSpPr>
          <p:cNvPr id="9" name="Rectangle 8">
            <a:extLst>
              <a:ext uri="{FF2B5EF4-FFF2-40B4-BE49-F238E27FC236}">
                <a16:creationId xmlns:a16="http://schemas.microsoft.com/office/drawing/2014/main" id="{C2EFFF37-7121-6D42-A5D0-8FAA39A9496F}"/>
              </a:ext>
            </a:extLst>
          </p:cNvPr>
          <p:cNvSpPr/>
          <p:nvPr userDrawn="1"/>
        </p:nvSpPr>
        <p:spPr>
          <a:xfrm>
            <a:off x="720566" y="6453336"/>
            <a:ext cx="6371714" cy="369332"/>
          </a:xfrm>
          <a:prstGeom prst="rect">
            <a:avLst/>
          </a:prstGeom>
        </p:spPr>
        <p:txBody>
          <a:bodyPr wrap="square">
            <a:spAutoFit/>
          </a:bodyPr>
          <a:lstStyle/>
          <a:p>
            <a:r>
              <a:rPr lang="en-US" sz="600" b="0" i="0" dirty="0">
                <a:solidFill>
                  <a:schemeClr val="bg1">
                    <a:lumMod val="50000"/>
                  </a:schemeClr>
                </a:solidFill>
                <a:effectLst/>
                <a:latin typeface="Arial Regular"/>
                <a:ea typeface="ArialUnicodeMS" panose="020B0604020202020204" pitchFamily="34" charset="-128"/>
              </a:rPr>
              <a:t>Copyright © 2019 Radian Inc. – Confidential </a:t>
            </a:r>
            <a:endParaRPr lang="en-US" sz="600" b="0" i="0" dirty="0">
              <a:solidFill>
                <a:schemeClr val="bg1">
                  <a:lumMod val="50000"/>
                </a:schemeClr>
              </a:solidFill>
              <a:effectLst/>
              <a:latin typeface="Arial Regular"/>
            </a:endParaRPr>
          </a:p>
          <a:p>
            <a:r>
              <a:rPr lang="en-US" sz="600" b="0" i="0" dirty="0">
                <a:solidFill>
                  <a:schemeClr val="bg1">
                    <a:lumMod val="65000"/>
                  </a:schemeClr>
                </a:solidFill>
                <a:effectLst/>
                <a:latin typeface="Arial Regular"/>
                <a:ea typeface="ArialUnicodeMS" panose="020B0604020202020204" pitchFamily="34" charset="-128"/>
              </a:rPr>
              <a:t>No part of this publication may be reproduced, stored in a retrieval system, or transmitted in any form of by any means – electronic, mechanical, photocopying, recording, or otherwise – without the permission of Radian Group, Inc.  This document provides an outline of a presentation and is incomplete without the accompanying oral commentary and discussion. </a:t>
            </a:r>
            <a:endParaRPr lang="en-US" sz="600" b="0" i="0" dirty="0">
              <a:solidFill>
                <a:schemeClr val="bg1">
                  <a:lumMod val="65000"/>
                </a:schemeClr>
              </a:solidFill>
              <a:effectLst/>
              <a:latin typeface="Arial Regular"/>
            </a:endParaRPr>
          </a:p>
        </p:txBody>
      </p:sp>
      <p:pic>
        <p:nvPicPr>
          <p:cNvPr id="11" name="Picture 10" descr="Radian-Primary-Mark-Horizontal.pdf">
            <a:extLst>
              <a:ext uri="{FF2B5EF4-FFF2-40B4-BE49-F238E27FC236}">
                <a16:creationId xmlns:a16="http://schemas.microsoft.com/office/drawing/2014/main" id="{F89D95D3-6FAD-9A46-880C-3FBCF1986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5942" y="736020"/>
            <a:ext cx="1740808" cy="435202"/>
          </a:xfrm>
          <a:prstGeom prst="rect">
            <a:avLst/>
          </a:prstGeom>
        </p:spPr>
      </p:pic>
      <p:pic>
        <p:nvPicPr>
          <p:cNvPr id="13" name="Рисунок 9">
            <a:extLst>
              <a:ext uri="{FF2B5EF4-FFF2-40B4-BE49-F238E27FC236}">
                <a16:creationId xmlns:a16="http://schemas.microsoft.com/office/drawing/2014/main" id="{E673A130-EF0B-C947-99B0-A3E925F5CB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522" y="3615866"/>
            <a:ext cx="125210" cy="229436"/>
          </a:xfrm>
          <a:prstGeom prst="rect">
            <a:avLst/>
          </a:prstGeom>
        </p:spPr>
      </p:pic>
    </p:spTree>
    <p:extLst>
      <p:ext uri="{BB962C8B-B14F-4D97-AF65-F5344CB8AC3E}">
        <p14:creationId xmlns:p14="http://schemas.microsoft.com/office/powerpoint/2010/main" val="162205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 Page - V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57961" y="1596918"/>
            <a:ext cx="7874479" cy="2711471"/>
          </a:xfrm>
          <a:prstGeom prst="rect">
            <a:avLst/>
          </a:prstGeom>
        </p:spPr>
        <p:txBody>
          <a:bodyPr vert="horz"/>
          <a:lstStyle>
            <a:lvl1pPr>
              <a:defRPr b="0" i="0">
                <a:latin typeface="Arial Regular"/>
              </a:defRPr>
            </a:lvl1pPr>
          </a:lstStyle>
          <a:p>
            <a:r>
              <a:rPr lang="en-US"/>
              <a:t>Click icon to add picture</a:t>
            </a:r>
            <a:endParaRPr lang="en-US" dirty="0"/>
          </a:p>
        </p:txBody>
      </p:sp>
      <p:sp>
        <p:nvSpPr>
          <p:cNvPr id="5" name="Заголовок 1"/>
          <p:cNvSpPr>
            <a:spLocks noGrp="1"/>
          </p:cNvSpPr>
          <p:nvPr>
            <p:ph type="title" hasCustomPrompt="1"/>
          </p:nvPr>
        </p:nvSpPr>
        <p:spPr>
          <a:xfrm>
            <a:off x="790015" y="4581128"/>
            <a:ext cx="7742425" cy="471480"/>
          </a:xfrm>
          <a:prstGeom prst="rect">
            <a:avLst/>
          </a:prstGeom>
        </p:spPr>
        <p:txBody>
          <a:bodyPr vert="horz" lIns="91440" tIns="45720" rIns="91440" bIns="45720" rtlCol="0" anchor="ctr">
            <a:normAutofit/>
          </a:bodyPr>
          <a:lstStyle>
            <a:lvl1pPr>
              <a:defRPr sz="1400" b="1" i="0" kern="800" cap="all" spc="50" baseline="0">
                <a:solidFill>
                  <a:schemeClr val="tx2">
                    <a:lumMod val="50000"/>
                  </a:schemeClr>
                </a:solidFill>
                <a:latin typeface="Arial Regular"/>
                <a:ea typeface="Arial Regular"/>
                <a:cs typeface="Arial"/>
              </a:defRPr>
            </a:lvl1pPr>
          </a:lstStyle>
          <a:p>
            <a:r>
              <a:rPr lang="en-US" dirty="0"/>
              <a:t>DOCUMENT TITLE</a:t>
            </a:r>
            <a:endParaRPr lang="ru-RU" dirty="0"/>
          </a:p>
        </p:txBody>
      </p:sp>
      <p:sp>
        <p:nvSpPr>
          <p:cNvPr id="15" name="Content Placeholder 14"/>
          <p:cNvSpPr>
            <a:spLocks noGrp="1"/>
          </p:cNvSpPr>
          <p:nvPr>
            <p:ph sz="quarter" idx="10" hasCustomPrompt="1"/>
          </p:nvPr>
        </p:nvSpPr>
        <p:spPr>
          <a:xfrm>
            <a:off x="792578" y="4985057"/>
            <a:ext cx="7746706" cy="338215"/>
          </a:xfrm>
          <a:prstGeom prst="rect">
            <a:avLst/>
          </a:prstGeom>
        </p:spPr>
        <p:txBody>
          <a:bodyPr vert="horz"/>
          <a:lstStyle>
            <a:lvl1pPr marL="0" indent="0">
              <a:buNone/>
              <a:defRPr sz="1200" b="0" i="0" cap="none" spc="50" baseline="0">
                <a:solidFill>
                  <a:schemeClr val="tx2"/>
                </a:solidFill>
                <a:latin typeface="Arial Regular"/>
                <a:cs typeface="Arial"/>
              </a:defRPr>
            </a:lvl1pPr>
          </a:lstStyle>
          <a:p>
            <a:pPr lvl="0"/>
            <a:r>
              <a:rPr lang="en-US" dirty="0"/>
              <a:t>Document Sub-Title</a:t>
            </a:r>
          </a:p>
        </p:txBody>
      </p:sp>
      <p:sp>
        <p:nvSpPr>
          <p:cNvPr id="19" name="Content Placeholder 14"/>
          <p:cNvSpPr>
            <a:spLocks noGrp="1"/>
          </p:cNvSpPr>
          <p:nvPr>
            <p:ph sz="quarter" idx="11" hasCustomPrompt="1"/>
          </p:nvPr>
        </p:nvSpPr>
        <p:spPr>
          <a:xfrm>
            <a:off x="792578" y="5360900"/>
            <a:ext cx="4543425" cy="579437"/>
          </a:xfrm>
          <a:prstGeom prst="rect">
            <a:avLst/>
          </a:prstGeom>
        </p:spPr>
        <p:txBody>
          <a:bodyPr vert="horz"/>
          <a:lstStyle>
            <a:lvl1pPr marL="0" indent="0">
              <a:buNone/>
              <a:defRPr sz="800" b="0" i="0" cap="none" spc="50" baseline="0">
                <a:solidFill>
                  <a:schemeClr val="tx2"/>
                </a:solidFill>
                <a:latin typeface="Arial Regular"/>
                <a:cs typeface="Arial"/>
              </a:defRPr>
            </a:lvl1pPr>
          </a:lstStyle>
          <a:p>
            <a:pPr lvl="0"/>
            <a:r>
              <a:rPr lang="en-US" dirty="0"/>
              <a:t>Month DD, YYYY</a:t>
            </a:r>
          </a:p>
        </p:txBody>
      </p:sp>
      <p:sp>
        <p:nvSpPr>
          <p:cNvPr id="11" name="Rectangle 10">
            <a:extLst>
              <a:ext uri="{FF2B5EF4-FFF2-40B4-BE49-F238E27FC236}">
                <a16:creationId xmlns:a16="http://schemas.microsoft.com/office/drawing/2014/main" id="{CF5BCB42-9323-9E40-ADA9-2808548494D1}"/>
              </a:ext>
            </a:extLst>
          </p:cNvPr>
          <p:cNvSpPr/>
          <p:nvPr userDrawn="1"/>
        </p:nvSpPr>
        <p:spPr>
          <a:xfrm>
            <a:off x="720566" y="6453336"/>
            <a:ext cx="6371714" cy="369332"/>
          </a:xfrm>
          <a:prstGeom prst="rect">
            <a:avLst/>
          </a:prstGeom>
        </p:spPr>
        <p:txBody>
          <a:bodyPr wrap="square">
            <a:spAutoFit/>
          </a:bodyPr>
          <a:lstStyle/>
          <a:p>
            <a:r>
              <a:rPr lang="en-US" sz="600" b="0" i="0" dirty="0">
                <a:solidFill>
                  <a:schemeClr val="bg1">
                    <a:lumMod val="50000"/>
                  </a:schemeClr>
                </a:solidFill>
                <a:effectLst/>
                <a:latin typeface="Arial Regular"/>
                <a:ea typeface="ArialUnicodeMS" panose="020B0604020202020204" pitchFamily="34" charset="-128"/>
              </a:rPr>
              <a:t>Copyright © 2019 Radian Inc. – Confidential </a:t>
            </a:r>
            <a:endParaRPr lang="en-US" sz="600" b="0" i="0" dirty="0">
              <a:solidFill>
                <a:schemeClr val="bg1">
                  <a:lumMod val="50000"/>
                </a:schemeClr>
              </a:solidFill>
              <a:effectLst/>
              <a:latin typeface="Arial Regular"/>
            </a:endParaRPr>
          </a:p>
          <a:p>
            <a:r>
              <a:rPr lang="en-US" sz="600" b="0" i="0" dirty="0">
                <a:solidFill>
                  <a:schemeClr val="bg1">
                    <a:lumMod val="65000"/>
                  </a:schemeClr>
                </a:solidFill>
                <a:effectLst/>
                <a:latin typeface="Arial Regular"/>
                <a:ea typeface="ArialUnicodeMS" panose="020B0604020202020204" pitchFamily="34" charset="-128"/>
              </a:rPr>
              <a:t>No part of this publication may be reproduced, stored in a retrieval system, or transmitted in any form of by any means – electronic, mechanical, photocopying, recording, or otherwise – without the permission of Radian Group, Inc.  This document provides an outline of a presentation and is incomplete without the accompanying oral commentary and discussion. </a:t>
            </a:r>
            <a:endParaRPr lang="en-US" sz="600" b="0" i="0" dirty="0">
              <a:solidFill>
                <a:schemeClr val="bg1">
                  <a:lumMod val="65000"/>
                </a:schemeClr>
              </a:solidFill>
              <a:effectLst/>
              <a:latin typeface="Arial Regular"/>
            </a:endParaRPr>
          </a:p>
        </p:txBody>
      </p:sp>
      <p:pic>
        <p:nvPicPr>
          <p:cNvPr id="9" name="Picture 8" descr="Radian-Primary-Mark-Horizontal.pdf">
            <a:extLst>
              <a:ext uri="{FF2B5EF4-FFF2-40B4-BE49-F238E27FC236}">
                <a16:creationId xmlns:a16="http://schemas.microsoft.com/office/drawing/2014/main" id="{5D1CE363-C7B6-E04F-9F3D-AFC98AB8E5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5942" y="736020"/>
            <a:ext cx="1740808" cy="435202"/>
          </a:xfrm>
          <a:prstGeom prst="rect">
            <a:avLst/>
          </a:prstGeom>
        </p:spPr>
      </p:pic>
      <p:pic>
        <p:nvPicPr>
          <p:cNvPr id="12" name="Рисунок 9">
            <a:extLst>
              <a:ext uri="{FF2B5EF4-FFF2-40B4-BE49-F238E27FC236}">
                <a16:creationId xmlns:a16="http://schemas.microsoft.com/office/drawing/2014/main" id="{733C102F-C9FE-5C4B-B485-422BF21CFB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61" y="4699179"/>
            <a:ext cx="125210" cy="229436"/>
          </a:xfrm>
          <a:prstGeom prst="rect">
            <a:avLst/>
          </a:prstGeom>
        </p:spPr>
      </p:pic>
    </p:spTree>
    <p:extLst>
      <p:ext uri="{BB962C8B-B14F-4D97-AF65-F5344CB8AC3E}">
        <p14:creationId xmlns:p14="http://schemas.microsoft.com/office/powerpoint/2010/main" val="26655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ver Page - V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64209" y="1596918"/>
            <a:ext cx="2568368" cy="2711471"/>
          </a:xfrm>
          <a:prstGeom prst="rect">
            <a:avLst/>
          </a:prstGeom>
        </p:spPr>
        <p:txBody>
          <a:bodyPr vert="horz"/>
          <a:lstStyle>
            <a:lvl1pPr>
              <a:defRPr b="0" i="0">
                <a:latin typeface="Arial Regular"/>
              </a:defRPr>
            </a:lvl1pPr>
          </a:lstStyle>
          <a:p>
            <a:r>
              <a:rPr lang="en-US"/>
              <a:t>Click icon to add picture</a:t>
            </a:r>
            <a:endParaRPr lang="en-US" dirty="0"/>
          </a:p>
        </p:txBody>
      </p:sp>
      <p:sp>
        <p:nvSpPr>
          <p:cNvPr id="5" name="Заголовок 1"/>
          <p:cNvSpPr>
            <a:spLocks noGrp="1"/>
          </p:cNvSpPr>
          <p:nvPr>
            <p:ph type="title" hasCustomPrompt="1"/>
          </p:nvPr>
        </p:nvSpPr>
        <p:spPr>
          <a:xfrm>
            <a:off x="790015" y="4581128"/>
            <a:ext cx="7718506" cy="471480"/>
          </a:xfrm>
          <a:prstGeom prst="rect">
            <a:avLst/>
          </a:prstGeom>
        </p:spPr>
        <p:txBody>
          <a:bodyPr vert="horz" lIns="91440" tIns="45720" rIns="91440" bIns="45720" rtlCol="0" anchor="ctr">
            <a:normAutofit/>
          </a:bodyPr>
          <a:lstStyle>
            <a:lvl1pPr>
              <a:defRPr sz="1400" b="1" i="0" kern="800" cap="all" spc="50" baseline="0">
                <a:solidFill>
                  <a:schemeClr val="tx2">
                    <a:lumMod val="50000"/>
                  </a:schemeClr>
                </a:solidFill>
                <a:latin typeface="Arial Regular"/>
                <a:ea typeface="Arial Regular"/>
                <a:cs typeface="Arial"/>
              </a:defRPr>
            </a:lvl1pPr>
          </a:lstStyle>
          <a:p>
            <a:r>
              <a:rPr lang="en-US" dirty="0"/>
              <a:t>DOCUMENT TITLE</a:t>
            </a:r>
            <a:endParaRPr lang="ru-RU" dirty="0"/>
          </a:p>
        </p:txBody>
      </p:sp>
      <p:sp>
        <p:nvSpPr>
          <p:cNvPr id="15" name="Content Placeholder 14"/>
          <p:cNvSpPr>
            <a:spLocks noGrp="1"/>
          </p:cNvSpPr>
          <p:nvPr>
            <p:ph sz="quarter" idx="10" hasCustomPrompt="1"/>
          </p:nvPr>
        </p:nvSpPr>
        <p:spPr>
          <a:xfrm>
            <a:off x="792578" y="4985057"/>
            <a:ext cx="7722787" cy="338215"/>
          </a:xfrm>
          <a:prstGeom prst="rect">
            <a:avLst/>
          </a:prstGeom>
        </p:spPr>
        <p:txBody>
          <a:bodyPr vert="horz"/>
          <a:lstStyle>
            <a:lvl1pPr marL="0" indent="0">
              <a:buNone/>
              <a:defRPr sz="1200" b="0" i="0" cap="none" spc="50" baseline="0">
                <a:solidFill>
                  <a:schemeClr val="tx2">
                    <a:lumMod val="50000"/>
                  </a:schemeClr>
                </a:solidFill>
                <a:latin typeface="Arial Regular"/>
                <a:cs typeface="Arial"/>
              </a:defRPr>
            </a:lvl1pPr>
          </a:lstStyle>
          <a:p>
            <a:pPr lvl="0"/>
            <a:r>
              <a:rPr lang="en-US" dirty="0"/>
              <a:t>Document Sub-Title</a:t>
            </a:r>
          </a:p>
        </p:txBody>
      </p:sp>
      <p:sp>
        <p:nvSpPr>
          <p:cNvPr id="19" name="Content Placeholder 14"/>
          <p:cNvSpPr>
            <a:spLocks noGrp="1"/>
          </p:cNvSpPr>
          <p:nvPr>
            <p:ph sz="quarter" idx="11" hasCustomPrompt="1"/>
          </p:nvPr>
        </p:nvSpPr>
        <p:spPr>
          <a:xfrm>
            <a:off x="792578" y="5360900"/>
            <a:ext cx="4543425" cy="579437"/>
          </a:xfrm>
          <a:prstGeom prst="rect">
            <a:avLst/>
          </a:prstGeom>
        </p:spPr>
        <p:txBody>
          <a:bodyPr vert="horz"/>
          <a:lstStyle>
            <a:lvl1pPr marL="0" indent="0">
              <a:buNone/>
              <a:defRPr sz="800" b="0" i="0" cap="none" spc="50" baseline="0">
                <a:solidFill>
                  <a:schemeClr val="tx2">
                    <a:lumMod val="50000"/>
                  </a:schemeClr>
                </a:solidFill>
                <a:latin typeface="Arial Regular"/>
                <a:cs typeface="Arial"/>
              </a:defRPr>
            </a:lvl1pPr>
          </a:lstStyle>
          <a:p>
            <a:pPr lvl="0"/>
            <a:r>
              <a:rPr lang="en-US" dirty="0"/>
              <a:t>Month DD, YYYY</a:t>
            </a:r>
          </a:p>
        </p:txBody>
      </p:sp>
      <p:sp>
        <p:nvSpPr>
          <p:cNvPr id="8" name="Picture Placeholder 2">
            <a:extLst>
              <a:ext uri="{FF2B5EF4-FFF2-40B4-BE49-F238E27FC236}">
                <a16:creationId xmlns:a16="http://schemas.microsoft.com/office/drawing/2014/main" id="{3C8917F1-013A-384E-9E24-1510E66E4735}"/>
              </a:ext>
            </a:extLst>
          </p:cNvPr>
          <p:cNvSpPr>
            <a:spLocks noGrp="1"/>
          </p:cNvSpPr>
          <p:nvPr>
            <p:ph type="pic" sz="quarter" idx="13"/>
          </p:nvPr>
        </p:nvSpPr>
        <p:spPr>
          <a:xfrm>
            <a:off x="3254112" y="1596918"/>
            <a:ext cx="2568368" cy="2711471"/>
          </a:xfrm>
          <a:prstGeom prst="rect">
            <a:avLst/>
          </a:prstGeom>
        </p:spPr>
        <p:txBody>
          <a:bodyPr vert="horz"/>
          <a:lstStyle>
            <a:lvl1pPr>
              <a:defRPr b="0" i="0">
                <a:latin typeface="Arial Regular"/>
              </a:defRPr>
            </a:lvl1pPr>
          </a:lstStyle>
          <a:p>
            <a:r>
              <a:rPr lang="en-US"/>
              <a:t>Click icon to add picture</a:t>
            </a:r>
            <a:endParaRPr lang="en-US" dirty="0"/>
          </a:p>
        </p:txBody>
      </p:sp>
      <p:sp>
        <p:nvSpPr>
          <p:cNvPr id="9" name="Picture Placeholder 2">
            <a:extLst>
              <a:ext uri="{FF2B5EF4-FFF2-40B4-BE49-F238E27FC236}">
                <a16:creationId xmlns:a16="http://schemas.microsoft.com/office/drawing/2014/main" id="{5B5168CC-2959-7A45-B75A-D3502D41F50D}"/>
              </a:ext>
            </a:extLst>
          </p:cNvPr>
          <p:cNvSpPr>
            <a:spLocks noGrp="1"/>
          </p:cNvSpPr>
          <p:nvPr>
            <p:ph type="pic" sz="quarter" idx="14"/>
          </p:nvPr>
        </p:nvSpPr>
        <p:spPr>
          <a:xfrm>
            <a:off x="5940153" y="1596917"/>
            <a:ext cx="2568368" cy="2711471"/>
          </a:xfrm>
          <a:prstGeom prst="rect">
            <a:avLst/>
          </a:prstGeom>
        </p:spPr>
        <p:txBody>
          <a:bodyPr vert="horz"/>
          <a:lstStyle>
            <a:lvl1pPr>
              <a:defRPr b="0" i="0">
                <a:latin typeface="Arial Regular"/>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96E6DA3-403F-3D49-B5FC-DCB8EA2BEDA4}"/>
              </a:ext>
            </a:extLst>
          </p:cNvPr>
          <p:cNvSpPr/>
          <p:nvPr userDrawn="1"/>
        </p:nvSpPr>
        <p:spPr>
          <a:xfrm>
            <a:off x="720566" y="6453336"/>
            <a:ext cx="6371714" cy="369332"/>
          </a:xfrm>
          <a:prstGeom prst="rect">
            <a:avLst/>
          </a:prstGeom>
        </p:spPr>
        <p:txBody>
          <a:bodyPr wrap="square">
            <a:spAutoFit/>
          </a:bodyPr>
          <a:lstStyle/>
          <a:p>
            <a:r>
              <a:rPr lang="en-US" sz="600" b="0" i="0" dirty="0">
                <a:solidFill>
                  <a:schemeClr val="bg1">
                    <a:lumMod val="50000"/>
                  </a:schemeClr>
                </a:solidFill>
                <a:effectLst/>
                <a:latin typeface="Arial Regular"/>
                <a:ea typeface="ArialUnicodeMS" panose="020B0604020202020204" pitchFamily="34" charset="-128"/>
              </a:rPr>
              <a:t>Copyright © 2019 Radian Inc. – Confidential </a:t>
            </a:r>
            <a:endParaRPr lang="en-US" sz="600" b="0" i="0" dirty="0">
              <a:solidFill>
                <a:schemeClr val="bg1">
                  <a:lumMod val="50000"/>
                </a:schemeClr>
              </a:solidFill>
              <a:effectLst/>
              <a:latin typeface="Arial Regular"/>
            </a:endParaRPr>
          </a:p>
          <a:p>
            <a:r>
              <a:rPr lang="en-US" sz="600" b="0" i="0" dirty="0">
                <a:solidFill>
                  <a:schemeClr val="bg1">
                    <a:lumMod val="65000"/>
                  </a:schemeClr>
                </a:solidFill>
                <a:effectLst/>
                <a:latin typeface="Arial Regular"/>
                <a:ea typeface="ArialUnicodeMS" panose="020B0604020202020204" pitchFamily="34" charset="-128"/>
              </a:rPr>
              <a:t>No part of this publication may be reproduced, stored in a retrieval system, or transmitted in any form of by any means – electronic, mechanical, photocopying, recording, or otherwise – without the permission of Radian Group, Inc.  This document provides an outline of a presentation and is incomplete without the accompanying oral commentary and discussion. </a:t>
            </a:r>
            <a:endParaRPr lang="en-US" sz="600" b="0" i="0" dirty="0">
              <a:solidFill>
                <a:schemeClr val="bg1">
                  <a:lumMod val="65000"/>
                </a:schemeClr>
              </a:solidFill>
              <a:effectLst/>
              <a:latin typeface="Arial Regular"/>
            </a:endParaRPr>
          </a:p>
        </p:txBody>
      </p:sp>
      <p:pic>
        <p:nvPicPr>
          <p:cNvPr id="13" name="Picture 12" descr="Radian-Primary-Mark-Horizontal.pdf">
            <a:extLst>
              <a:ext uri="{FF2B5EF4-FFF2-40B4-BE49-F238E27FC236}">
                <a16:creationId xmlns:a16="http://schemas.microsoft.com/office/drawing/2014/main" id="{1D97C489-469B-5847-8590-CF226F87C8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5942" y="736020"/>
            <a:ext cx="1740808" cy="435202"/>
          </a:xfrm>
          <a:prstGeom prst="rect">
            <a:avLst/>
          </a:prstGeom>
        </p:spPr>
      </p:pic>
      <p:pic>
        <p:nvPicPr>
          <p:cNvPr id="14" name="Рисунок 9">
            <a:extLst>
              <a:ext uri="{FF2B5EF4-FFF2-40B4-BE49-F238E27FC236}">
                <a16:creationId xmlns:a16="http://schemas.microsoft.com/office/drawing/2014/main" id="{C9783892-D920-4441-9E7E-183436BEFD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61" y="4699179"/>
            <a:ext cx="125210" cy="229436"/>
          </a:xfrm>
          <a:prstGeom prst="rect">
            <a:avLst/>
          </a:prstGeom>
        </p:spPr>
      </p:pic>
    </p:spTree>
    <p:extLst>
      <p:ext uri="{BB962C8B-B14F-4D97-AF65-F5344CB8AC3E}">
        <p14:creationId xmlns:p14="http://schemas.microsoft.com/office/powerpoint/2010/main" val="54343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ior Page - V1">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395537" y="502920"/>
            <a:ext cx="7886700" cy="320040"/>
          </a:xfrm>
        </p:spPr>
        <p:txBody>
          <a:bodyPr anchor="t" anchorCtr="0"/>
          <a:lstStyle>
            <a:lvl1pPr>
              <a:defRPr b="1" i="0" cap="all" baseline="0">
                <a:solidFill>
                  <a:schemeClr val="tx2">
                    <a:lumMod val="50000"/>
                  </a:schemeClr>
                </a:solidFill>
                <a:latin typeface="Arial Regular"/>
                <a:cs typeface="Arial"/>
              </a:defRPr>
            </a:lvl1pPr>
          </a:lstStyle>
          <a:p>
            <a:r>
              <a:rPr lang="en-US" dirty="0"/>
              <a:t>Page Title</a:t>
            </a:r>
            <a:endParaRPr lang="ru-RU" dirty="0"/>
          </a:p>
        </p:txBody>
      </p:sp>
      <p:sp>
        <p:nvSpPr>
          <p:cNvPr id="7" name="Content Placeholder 6">
            <a:extLst>
              <a:ext uri="{FF2B5EF4-FFF2-40B4-BE49-F238E27FC236}">
                <a16:creationId xmlns:a16="http://schemas.microsoft.com/office/drawing/2014/main" id="{72AE6E59-D569-604A-86D5-D82B08C245D7}"/>
              </a:ext>
            </a:extLst>
          </p:cNvPr>
          <p:cNvSpPr>
            <a:spLocks noGrp="1"/>
          </p:cNvSpPr>
          <p:nvPr>
            <p:ph sz="quarter" idx="13"/>
          </p:nvPr>
        </p:nvSpPr>
        <p:spPr>
          <a:xfrm>
            <a:off x="395288" y="1463040"/>
            <a:ext cx="7886700" cy="3529012"/>
          </a:xfrm>
          <a:prstGeom prst="rect">
            <a:avLst/>
          </a:prstGeom>
        </p:spPr>
        <p:txBody>
          <a:bodyPr/>
          <a:lstStyle>
            <a:lvl1pPr marL="174625" indent="-174625">
              <a:lnSpc>
                <a:spcPct val="95000"/>
              </a:lnSpc>
              <a:spcBef>
                <a:spcPts val="1000"/>
              </a:spcBef>
              <a:spcAft>
                <a:spcPts val="200"/>
              </a:spcAft>
              <a:buClr>
                <a:schemeClr val="accent1"/>
              </a:buClr>
              <a:buSzPct val="120000"/>
              <a:tabLst/>
              <a:defRPr sz="1200" b="0" i="0">
                <a:solidFill>
                  <a:schemeClr val="tx2">
                    <a:lumMod val="50000"/>
                  </a:schemeClr>
                </a:solidFill>
                <a:latin typeface="Arial Regular"/>
                <a:cs typeface="Arial"/>
              </a:defRPr>
            </a:lvl1pPr>
            <a:lvl2pPr marL="400050" indent="-169863">
              <a:lnSpc>
                <a:spcPct val="95000"/>
              </a:lnSpc>
              <a:spcBef>
                <a:spcPts val="300"/>
              </a:spcBef>
              <a:spcAft>
                <a:spcPts val="200"/>
              </a:spcAft>
              <a:buClr>
                <a:schemeClr val="accent1">
                  <a:lumMod val="90000"/>
                  <a:lumOff val="10000"/>
                </a:schemeClr>
              </a:buClr>
              <a:buSzPct val="95000"/>
              <a:buFont typeface="Arial" panose="020B0604020202020204" pitchFamily="34" charset="0"/>
              <a:buChar char="•"/>
              <a:tabLst/>
              <a:defRPr sz="1100" b="0" i="0">
                <a:solidFill>
                  <a:schemeClr val="tx2">
                    <a:lumMod val="50000"/>
                  </a:schemeClr>
                </a:solidFill>
                <a:latin typeface="Arial Regular"/>
                <a:cs typeface="Arial"/>
              </a:defRPr>
            </a:lvl2pPr>
            <a:lvl3pPr marL="631825" indent="-169863">
              <a:lnSpc>
                <a:spcPct val="95000"/>
              </a:lnSpc>
              <a:spcBef>
                <a:spcPts val="300"/>
              </a:spcBef>
              <a:spcAft>
                <a:spcPts val="200"/>
              </a:spcAft>
              <a:buClr>
                <a:schemeClr val="accent1">
                  <a:lumMod val="90000"/>
                  <a:lumOff val="10000"/>
                </a:schemeClr>
              </a:buClr>
              <a:buSzPct val="90000"/>
              <a:buFont typeface=".AppleSystemUIFont"/>
              <a:buChar char="-"/>
              <a:tabLst/>
              <a:defRPr sz="1000" b="0" i="0">
                <a:solidFill>
                  <a:schemeClr val="tx2">
                    <a:lumMod val="50000"/>
                  </a:schemeClr>
                </a:solidFill>
                <a:latin typeface="Arial Regular"/>
                <a:cs typeface="Arial"/>
              </a:defRPr>
            </a:lvl3pPr>
            <a:lvl4pPr>
              <a:defRPr sz="1200" b="0" i="0">
                <a:solidFill>
                  <a:schemeClr val="bg2">
                    <a:lumMod val="25000"/>
                  </a:schemeClr>
                </a:solidFill>
                <a:latin typeface="Microsoft Sans Serif" panose="020B0604020202020204" pitchFamily="34" charset="0"/>
                <a:cs typeface="Microsoft Sans Serif" panose="020B0604020202020204" pitchFamily="34" charset="0"/>
              </a:defRPr>
            </a:lvl4pPr>
            <a:lvl5pPr>
              <a:defRPr sz="1200" b="0" i="0">
                <a:solidFill>
                  <a:schemeClr val="bg2">
                    <a:lumMod val="25000"/>
                  </a:schemeClr>
                </a:solidFill>
                <a:latin typeface="Microsoft Sans Serif" panose="020B0604020202020204" pitchFamily="34" charset="0"/>
                <a:cs typeface="Microsoft Sans Serif"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 Placeholder 8">
            <a:extLst>
              <a:ext uri="{FF2B5EF4-FFF2-40B4-BE49-F238E27FC236}">
                <a16:creationId xmlns:a16="http://schemas.microsoft.com/office/drawing/2014/main" id="{CDE66BA5-4A1F-1342-A64C-BE70831E68F8}"/>
              </a:ext>
            </a:extLst>
          </p:cNvPr>
          <p:cNvSpPr>
            <a:spLocks noGrp="1"/>
          </p:cNvSpPr>
          <p:nvPr>
            <p:ph type="body" sz="quarter" idx="14"/>
          </p:nvPr>
        </p:nvSpPr>
        <p:spPr>
          <a:xfrm>
            <a:off x="395288" y="764704"/>
            <a:ext cx="7886700" cy="411480"/>
          </a:xfrm>
          <a:prstGeom prst="rect">
            <a:avLst/>
          </a:prstGeom>
        </p:spPr>
        <p:txBody>
          <a:bodyPr/>
          <a:lstStyle>
            <a:lvl1pPr marL="0" indent="0">
              <a:buNone/>
              <a:defRPr sz="1300" b="0" i="0">
                <a:solidFill>
                  <a:schemeClr val="tx2"/>
                </a:solidFill>
                <a:latin typeface="Arial Regular"/>
                <a:cs typeface="Arial"/>
              </a:defRPr>
            </a:lvl1pPr>
            <a:lvl2pPr marL="457200" indent="0">
              <a:buNone/>
              <a:defRPr sz="1200" b="0">
                <a:latin typeface="Helvetica" pitchFamily="2" charset="0"/>
              </a:defRPr>
            </a:lvl2pPr>
            <a:lvl3pPr marL="914400" indent="0">
              <a:buNone/>
              <a:defRPr sz="1200" b="0">
                <a:latin typeface="Helvetica" pitchFamily="2" charset="0"/>
              </a:defRPr>
            </a:lvl3pPr>
            <a:lvl4pPr marL="1371600" indent="0">
              <a:buNone/>
              <a:defRPr sz="1200" b="0">
                <a:latin typeface="Helvetica" pitchFamily="2" charset="0"/>
              </a:defRPr>
            </a:lvl4pPr>
            <a:lvl5pPr marL="1828800" indent="0">
              <a:buNone/>
              <a:defRPr sz="1200" b="0">
                <a:latin typeface="Helvetica" pitchFamily="2" charset="0"/>
              </a:defRPr>
            </a:lvl5pPr>
          </a:lstStyle>
          <a:p>
            <a:pPr lvl="0"/>
            <a:r>
              <a:rPr lang="en-US" dirty="0"/>
              <a:t>Edit Master text styles</a:t>
            </a:r>
          </a:p>
        </p:txBody>
      </p:sp>
    </p:spTree>
    <p:extLst>
      <p:ext uri="{BB962C8B-B14F-4D97-AF65-F5344CB8AC3E}">
        <p14:creationId xmlns:p14="http://schemas.microsoft.com/office/powerpoint/2010/main" val="314935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age - V1">
    <p:spTree>
      <p:nvGrpSpPr>
        <p:cNvPr id="1" name=""/>
        <p:cNvGrpSpPr/>
        <p:nvPr/>
      </p:nvGrpSpPr>
      <p:grpSpPr>
        <a:xfrm>
          <a:off x="0" y="0"/>
          <a:ext cx="0" cy="0"/>
          <a:chOff x="0" y="0"/>
          <a:chExt cx="0" cy="0"/>
        </a:xfrm>
      </p:grpSpPr>
      <p:sp>
        <p:nvSpPr>
          <p:cNvPr id="5" name="Заголовок 1"/>
          <p:cNvSpPr>
            <a:spLocks noGrp="1"/>
          </p:cNvSpPr>
          <p:nvPr>
            <p:ph type="title" hasCustomPrompt="1"/>
          </p:nvPr>
        </p:nvSpPr>
        <p:spPr>
          <a:xfrm>
            <a:off x="790015" y="3533584"/>
            <a:ext cx="7886700" cy="320040"/>
          </a:xfrm>
          <a:prstGeom prst="rect">
            <a:avLst/>
          </a:prstGeom>
        </p:spPr>
        <p:txBody>
          <a:bodyPr vert="horz" lIns="91440" tIns="45720" rIns="91440" bIns="45720" rtlCol="0" anchor="t" anchorCtr="0">
            <a:normAutofit/>
          </a:bodyPr>
          <a:lstStyle>
            <a:lvl1pPr>
              <a:defRPr sz="1600" b="1" i="0" kern="800" cap="all" spc="50" baseline="0">
                <a:solidFill>
                  <a:schemeClr val="tx2">
                    <a:lumMod val="50000"/>
                  </a:schemeClr>
                </a:solidFill>
                <a:latin typeface="Arial Regular"/>
                <a:ea typeface="Arial Regular"/>
                <a:cs typeface="Arial"/>
              </a:defRPr>
            </a:lvl1pPr>
          </a:lstStyle>
          <a:p>
            <a:r>
              <a:rPr lang="en-US" dirty="0"/>
              <a:t>SECTION PAGE</a:t>
            </a:r>
            <a:endParaRPr lang="ru-RU" dirty="0"/>
          </a:p>
        </p:txBody>
      </p:sp>
      <p:sp>
        <p:nvSpPr>
          <p:cNvPr id="15" name="Content Placeholder 14"/>
          <p:cNvSpPr>
            <a:spLocks noGrp="1"/>
          </p:cNvSpPr>
          <p:nvPr>
            <p:ph sz="quarter" idx="10" hasCustomPrompt="1"/>
          </p:nvPr>
        </p:nvSpPr>
        <p:spPr>
          <a:xfrm>
            <a:off x="792578" y="3794760"/>
            <a:ext cx="7886700" cy="338215"/>
          </a:xfrm>
          <a:prstGeom prst="rect">
            <a:avLst/>
          </a:prstGeom>
        </p:spPr>
        <p:txBody>
          <a:bodyPr vert="horz"/>
          <a:lstStyle>
            <a:lvl1pPr marL="0" indent="0">
              <a:buNone/>
              <a:defRPr sz="1200" b="0" i="0" cap="none" spc="50" baseline="0">
                <a:solidFill>
                  <a:schemeClr val="tx2"/>
                </a:solidFill>
                <a:latin typeface="Arial Regular"/>
                <a:cs typeface="Arial"/>
              </a:defRPr>
            </a:lvl1pPr>
          </a:lstStyle>
          <a:p>
            <a:pPr lvl="0"/>
            <a:r>
              <a:rPr lang="en-US" dirty="0"/>
              <a:t>Subtitle, If Needed</a:t>
            </a:r>
          </a:p>
        </p:txBody>
      </p:sp>
      <p:pic>
        <p:nvPicPr>
          <p:cNvPr id="6" name="Рисунок 9">
            <a:extLst>
              <a:ext uri="{FF2B5EF4-FFF2-40B4-BE49-F238E27FC236}">
                <a16:creationId xmlns:a16="http://schemas.microsoft.com/office/drawing/2014/main" id="{29FED368-16C5-F041-BAF6-03F6B5935B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7961" y="3578886"/>
            <a:ext cx="125210" cy="229436"/>
          </a:xfrm>
          <a:prstGeom prst="rect">
            <a:avLst/>
          </a:prstGeom>
        </p:spPr>
      </p:pic>
    </p:spTree>
    <p:extLst>
      <p:ext uri="{BB962C8B-B14F-4D97-AF65-F5344CB8AC3E}">
        <p14:creationId xmlns:p14="http://schemas.microsoft.com/office/powerpoint/2010/main" val="386741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Page - V1">
    <p:spTree>
      <p:nvGrpSpPr>
        <p:cNvPr id="1" name=""/>
        <p:cNvGrpSpPr/>
        <p:nvPr/>
      </p:nvGrpSpPr>
      <p:grpSpPr>
        <a:xfrm>
          <a:off x="0" y="0"/>
          <a:ext cx="0" cy="0"/>
          <a:chOff x="0" y="0"/>
          <a:chExt cx="0" cy="0"/>
        </a:xfrm>
      </p:grpSpPr>
      <p:sp>
        <p:nvSpPr>
          <p:cNvPr id="5" name="Заголовок 1"/>
          <p:cNvSpPr>
            <a:spLocks noGrp="1"/>
          </p:cNvSpPr>
          <p:nvPr>
            <p:ph type="title" hasCustomPrompt="1"/>
          </p:nvPr>
        </p:nvSpPr>
        <p:spPr>
          <a:xfrm>
            <a:off x="790015" y="3491187"/>
            <a:ext cx="3926001" cy="471480"/>
          </a:xfrm>
          <a:prstGeom prst="rect">
            <a:avLst/>
          </a:prstGeom>
        </p:spPr>
        <p:txBody>
          <a:bodyPr vert="horz" lIns="91440" tIns="45720" rIns="91440" bIns="45720" rtlCol="0" anchor="ctr">
            <a:normAutofit/>
          </a:bodyPr>
          <a:lstStyle>
            <a:lvl1pPr>
              <a:defRPr sz="1600" b="1" i="0" kern="800" cap="all" spc="50" baseline="0">
                <a:solidFill>
                  <a:schemeClr val="tx2">
                    <a:lumMod val="50000"/>
                  </a:schemeClr>
                </a:solidFill>
                <a:latin typeface="Arial Regular"/>
                <a:ea typeface="Arial Regular"/>
                <a:cs typeface="Arial"/>
              </a:defRPr>
            </a:lvl1pPr>
          </a:lstStyle>
          <a:p>
            <a:r>
              <a:rPr lang="en-US" dirty="0"/>
              <a:t>SECTION PAGE</a:t>
            </a:r>
            <a:endParaRPr lang="ru-RU" dirty="0"/>
          </a:p>
        </p:txBody>
      </p:sp>
      <p:sp>
        <p:nvSpPr>
          <p:cNvPr id="15" name="Content Placeholder 14"/>
          <p:cNvSpPr>
            <a:spLocks noGrp="1"/>
          </p:cNvSpPr>
          <p:nvPr>
            <p:ph sz="quarter" idx="10" hasCustomPrompt="1"/>
          </p:nvPr>
        </p:nvSpPr>
        <p:spPr>
          <a:xfrm>
            <a:off x="792578" y="3861048"/>
            <a:ext cx="3930282" cy="338215"/>
          </a:xfrm>
          <a:prstGeom prst="rect">
            <a:avLst/>
          </a:prstGeom>
        </p:spPr>
        <p:txBody>
          <a:bodyPr vert="horz"/>
          <a:lstStyle>
            <a:lvl1pPr marL="0" indent="0">
              <a:buNone/>
              <a:defRPr sz="1200" b="0" i="0" cap="none" spc="50" baseline="0">
                <a:solidFill>
                  <a:schemeClr val="tx2"/>
                </a:solidFill>
                <a:latin typeface="Arial Regular"/>
                <a:cs typeface="Arial"/>
              </a:defRPr>
            </a:lvl1pPr>
          </a:lstStyle>
          <a:p>
            <a:pPr lvl="0"/>
            <a:r>
              <a:rPr lang="en-US" dirty="0"/>
              <a:t>Subtitle, If Needed</a:t>
            </a:r>
          </a:p>
        </p:txBody>
      </p:sp>
      <p:sp>
        <p:nvSpPr>
          <p:cNvPr id="6" name="Picture Placeholder 2">
            <a:extLst>
              <a:ext uri="{FF2B5EF4-FFF2-40B4-BE49-F238E27FC236}">
                <a16:creationId xmlns:a16="http://schemas.microsoft.com/office/drawing/2014/main" id="{86F4CDDE-5C6C-DB41-8779-46B5A8A7719B}"/>
              </a:ext>
            </a:extLst>
          </p:cNvPr>
          <p:cNvSpPr>
            <a:spLocks noGrp="1"/>
          </p:cNvSpPr>
          <p:nvPr>
            <p:ph type="pic" sz="quarter" idx="11"/>
          </p:nvPr>
        </p:nvSpPr>
        <p:spPr>
          <a:xfrm>
            <a:off x="5292080" y="1340768"/>
            <a:ext cx="3242320" cy="4200376"/>
          </a:xfrm>
          <a:prstGeom prst="rect">
            <a:avLst/>
          </a:prstGeom>
        </p:spPr>
        <p:txBody>
          <a:bodyPr vert="horz"/>
          <a:lstStyle>
            <a:lvl1pPr>
              <a:defRPr b="0" i="0">
                <a:latin typeface="Arial Regular"/>
              </a:defRPr>
            </a:lvl1pPr>
          </a:lstStyle>
          <a:p>
            <a:endParaRPr lang="en-US" dirty="0"/>
          </a:p>
        </p:txBody>
      </p:sp>
      <p:pic>
        <p:nvPicPr>
          <p:cNvPr id="8" name="Рисунок 9">
            <a:extLst>
              <a:ext uri="{FF2B5EF4-FFF2-40B4-BE49-F238E27FC236}">
                <a16:creationId xmlns:a16="http://schemas.microsoft.com/office/drawing/2014/main" id="{3E29F744-C584-CE4D-AEE6-CB7F643B72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7961" y="3609238"/>
            <a:ext cx="125210" cy="229436"/>
          </a:xfrm>
          <a:prstGeom prst="rect">
            <a:avLst/>
          </a:prstGeom>
        </p:spPr>
      </p:pic>
    </p:spTree>
    <p:extLst>
      <p:ext uri="{BB962C8B-B14F-4D97-AF65-F5344CB8AC3E}">
        <p14:creationId xmlns:p14="http://schemas.microsoft.com/office/powerpoint/2010/main" val="29521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losing Pag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755576" y="2003064"/>
            <a:ext cx="7848872" cy="2767848"/>
          </a:xfrm>
          <a:prstGeom prst="rect">
            <a:avLst/>
          </a:prstGeom>
        </p:spPr>
        <p:txBody>
          <a:bodyPr vert="horz"/>
          <a:lstStyle>
            <a:lvl1pPr>
              <a:defRPr b="0" i="0">
                <a:latin typeface="Arial Regular"/>
                <a:cs typeface="Arial"/>
              </a:defRPr>
            </a:lvl1pPr>
          </a:lstStyle>
          <a:p>
            <a:endParaRPr lang="en-US" dirty="0"/>
          </a:p>
        </p:txBody>
      </p:sp>
      <p:sp>
        <p:nvSpPr>
          <p:cNvPr id="21" name="Заголовок 1"/>
          <p:cNvSpPr txBox="1">
            <a:spLocks/>
          </p:cNvSpPr>
          <p:nvPr userDrawn="1"/>
        </p:nvSpPr>
        <p:spPr>
          <a:xfrm>
            <a:off x="671531" y="1181577"/>
            <a:ext cx="2756859" cy="358932"/>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1800" b="1" i="0" kern="800" cap="all" spc="300">
                <a:solidFill>
                  <a:srgbClr val="11274E"/>
                </a:solidFill>
                <a:latin typeface="Helvetica"/>
                <a:ea typeface="Merriweather" charset="0"/>
                <a:cs typeface="Helvetica"/>
              </a:defRPr>
            </a:lvl1pPr>
          </a:lstStyle>
          <a:p>
            <a:pPr algn="l"/>
            <a:r>
              <a:rPr lang="en-US" sz="2400" b="1" i="0" cap="none" spc="0" dirty="0">
                <a:solidFill>
                  <a:schemeClr val="accent1"/>
                </a:solidFill>
                <a:latin typeface="Arial Regular"/>
                <a:ea typeface="Arial"/>
                <a:cs typeface="Arial"/>
              </a:rPr>
              <a:t>Thank You</a:t>
            </a:r>
            <a:endParaRPr lang="ru-RU" sz="2400" b="1" i="0" cap="none" spc="0" dirty="0">
              <a:solidFill>
                <a:schemeClr val="accent1"/>
              </a:solidFill>
              <a:latin typeface="Arial Regular"/>
              <a:ea typeface="Arial"/>
              <a:cs typeface="Arial"/>
            </a:endParaRPr>
          </a:p>
        </p:txBody>
      </p:sp>
      <p:sp>
        <p:nvSpPr>
          <p:cNvPr id="15" name="TextBox 14">
            <a:extLst>
              <a:ext uri="{FF2B5EF4-FFF2-40B4-BE49-F238E27FC236}">
                <a16:creationId xmlns:a16="http://schemas.microsoft.com/office/drawing/2014/main" id="{F556E9F2-4EA3-A34B-98E1-E6BFD41ED940}"/>
              </a:ext>
            </a:extLst>
          </p:cNvPr>
          <p:cNvSpPr txBox="1"/>
          <p:nvPr userDrawn="1"/>
        </p:nvSpPr>
        <p:spPr>
          <a:xfrm>
            <a:off x="6612388" y="6059086"/>
            <a:ext cx="1894331" cy="480131"/>
          </a:xfrm>
          <a:prstGeom prst="rect">
            <a:avLst/>
          </a:prstGeom>
          <a:noFill/>
        </p:spPr>
        <p:txBody>
          <a:bodyPr wrap="square" rtlCol="0">
            <a:spAutoFit/>
          </a:bodyPr>
          <a:lstStyle/>
          <a:p>
            <a:pPr algn="r">
              <a:lnSpc>
                <a:spcPct val="140000"/>
              </a:lnSpc>
            </a:pPr>
            <a:r>
              <a:rPr lang="en-US" sz="900" b="0" i="0" spc="50" baseline="0" dirty="0">
                <a:solidFill>
                  <a:schemeClr val="tx2">
                    <a:lumMod val="50000"/>
                  </a:schemeClr>
                </a:solidFill>
                <a:latin typeface="Arial Regular"/>
                <a:ea typeface="Avenir Next" charset="0"/>
                <a:cs typeface="Arial"/>
              </a:rPr>
              <a:t>WWW.RADIANGROUP.COM</a:t>
            </a:r>
          </a:p>
          <a:p>
            <a:pPr algn="r">
              <a:lnSpc>
                <a:spcPct val="140000"/>
              </a:lnSpc>
            </a:pPr>
            <a:endParaRPr lang="en-US" sz="900" b="0" i="0" spc="50" baseline="0" dirty="0">
              <a:solidFill>
                <a:schemeClr val="tx2">
                  <a:lumMod val="50000"/>
                </a:schemeClr>
              </a:solidFill>
              <a:latin typeface="Arial Regular"/>
              <a:ea typeface="Avenir Next" charset="0"/>
              <a:cs typeface="Arial"/>
            </a:endParaRPr>
          </a:p>
        </p:txBody>
      </p:sp>
      <p:pic>
        <p:nvPicPr>
          <p:cNvPr id="19" name="Picture 18" descr="Radian-Primary-Alt-Mark-LogoMark.pdf">
            <a:extLst>
              <a:ext uri="{FF2B5EF4-FFF2-40B4-BE49-F238E27FC236}">
                <a16:creationId xmlns:a16="http://schemas.microsoft.com/office/drawing/2014/main" id="{6D6F6AA3-03D3-6344-B55C-1598AA0A27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8444" y="5312698"/>
            <a:ext cx="348550" cy="348550"/>
          </a:xfrm>
          <a:prstGeom prst="rect">
            <a:avLst/>
          </a:prstGeom>
        </p:spPr>
      </p:pic>
      <p:sp>
        <p:nvSpPr>
          <p:cNvPr id="20" name="TextBox 19">
            <a:extLst>
              <a:ext uri="{FF2B5EF4-FFF2-40B4-BE49-F238E27FC236}">
                <a16:creationId xmlns:a16="http://schemas.microsoft.com/office/drawing/2014/main" id="{35518271-B4C3-7148-8CF0-1BE2BA65B764}"/>
              </a:ext>
            </a:extLst>
          </p:cNvPr>
          <p:cNvSpPr txBox="1"/>
          <p:nvPr userDrawn="1"/>
        </p:nvSpPr>
        <p:spPr>
          <a:xfrm>
            <a:off x="4861551" y="6051513"/>
            <a:ext cx="1563608" cy="480131"/>
          </a:xfrm>
          <a:prstGeom prst="rect">
            <a:avLst/>
          </a:prstGeom>
          <a:noFill/>
        </p:spPr>
        <p:txBody>
          <a:bodyPr wrap="square" rtlCol="0">
            <a:spAutoFit/>
          </a:bodyPr>
          <a:lstStyle/>
          <a:p>
            <a:pPr algn="r">
              <a:lnSpc>
                <a:spcPct val="140000"/>
              </a:lnSpc>
            </a:pPr>
            <a:r>
              <a:rPr lang="en-US" sz="900" b="0" i="0" spc="50" baseline="0" dirty="0">
                <a:solidFill>
                  <a:schemeClr val="tx2">
                    <a:lumMod val="50000"/>
                  </a:schemeClr>
                </a:solidFill>
                <a:latin typeface="Arial Regular"/>
                <a:ea typeface="Avenir Next" charset="0"/>
                <a:cs typeface="Arial"/>
              </a:rPr>
              <a:t>303 BRIDGE ST.</a:t>
            </a:r>
          </a:p>
          <a:p>
            <a:pPr algn="r">
              <a:lnSpc>
                <a:spcPct val="140000"/>
              </a:lnSpc>
            </a:pPr>
            <a:r>
              <a:rPr lang="en-US" sz="900" b="0" i="0" spc="50" baseline="0" dirty="0">
                <a:solidFill>
                  <a:schemeClr val="tx2">
                    <a:lumMod val="50000"/>
                  </a:schemeClr>
                </a:solidFill>
                <a:latin typeface="Arial Regular"/>
                <a:ea typeface="Avenir Next" charset="0"/>
                <a:cs typeface="Arial"/>
              </a:rPr>
              <a:t>FRANKLIN, TN 37064</a:t>
            </a:r>
          </a:p>
        </p:txBody>
      </p:sp>
      <p:sp>
        <p:nvSpPr>
          <p:cNvPr id="22" name="Заголовок 1">
            <a:extLst>
              <a:ext uri="{FF2B5EF4-FFF2-40B4-BE49-F238E27FC236}">
                <a16:creationId xmlns:a16="http://schemas.microsoft.com/office/drawing/2014/main" id="{1C6D25AA-9703-8043-8E28-CE0BA5016F29}"/>
              </a:ext>
            </a:extLst>
          </p:cNvPr>
          <p:cNvSpPr txBox="1">
            <a:spLocks/>
          </p:cNvSpPr>
          <p:nvPr userDrawn="1"/>
        </p:nvSpPr>
        <p:spPr>
          <a:xfrm>
            <a:off x="2843808" y="5818415"/>
            <a:ext cx="1684858" cy="35893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1800" b="1" i="0" kern="800" cap="all" spc="300">
                <a:solidFill>
                  <a:srgbClr val="11274E"/>
                </a:solidFill>
                <a:latin typeface="Helvetica"/>
                <a:ea typeface="Merriweather" charset="0"/>
                <a:cs typeface="Helvetica"/>
              </a:defRPr>
            </a:lvl1pPr>
          </a:lstStyle>
          <a:p>
            <a:pPr algn="r"/>
            <a:r>
              <a:rPr lang="en-US" sz="900" b="1" i="0" spc="50" baseline="0" dirty="0">
                <a:solidFill>
                  <a:schemeClr val="tx2">
                    <a:lumMod val="50000"/>
                  </a:schemeClr>
                </a:solidFill>
                <a:latin typeface="Arial Regular"/>
                <a:ea typeface="Arial"/>
                <a:cs typeface="Arial"/>
              </a:rPr>
              <a:t>MINNEAPOLIS</a:t>
            </a:r>
            <a:endParaRPr lang="ru-RU" sz="900" b="1" i="0" spc="50" baseline="0" dirty="0">
              <a:solidFill>
                <a:schemeClr val="tx2">
                  <a:lumMod val="50000"/>
                </a:schemeClr>
              </a:solidFill>
              <a:latin typeface="Arial Regular"/>
              <a:ea typeface="Arial"/>
              <a:cs typeface="Arial"/>
            </a:endParaRPr>
          </a:p>
        </p:txBody>
      </p:sp>
      <p:pic>
        <p:nvPicPr>
          <p:cNvPr id="23" name="Рисунок 9">
            <a:extLst>
              <a:ext uri="{FF2B5EF4-FFF2-40B4-BE49-F238E27FC236}">
                <a16:creationId xmlns:a16="http://schemas.microsoft.com/office/drawing/2014/main" id="{06A17E6B-DAEA-484E-9570-0C02FFF0B3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1836" y="5924097"/>
            <a:ext cx="90044" cy="130224"/>
          </a:xfrm>
          <a:prstGeom prst="rect">
            <a:avLst/>
          </a:prstGeom>
        </p:spPr>
      </p:pic>
      <p:sp>
        <p:nvSpPr>
          <p:cNvPr id="24" name="TextBox 23">
            <a:extLst>
              <a:ext uri="{FF2B5EF4-FFF2-40B4-BE49-F238E27FC236}">
                <a16:creationId xmlns:a16="http://schemas.microsoft.com/office/drawing/2014/main" id="{9A8370C6-B779-4246-A708-B352175C9DAC}"/>
              </a:ext>
            </a:extLst>
          </p:cNvPr>
          <p:cNvSpPr txBox="1"/>
          <p:nvPr userDrawn="1"/>
        </p:nvSpPr>
        <p:spPr>
          <a:xfrm>
            <a:off x="2845365" y="6051513"/>
            <a:ext cx="1683300" cy="480131"/>
          </a:xfrm>
          <a:prstGeom prst="rect">
            <a:avLst/>
          </a:prstGeom>
          <a:noFill/>
        </p:spPr>
        <p:txBody>
          <a:bodyPr wrap="square" rtlCol="0">
            <a:spAutoFit/>
          </a:bodyPr>
          <a:lstStyle/>
          <a:p>
            <a:pPr algn="r">
              <a:lnSpc>
                <a:spcPct val="140000"/>
              </a:lnSpc>
            </a:pPr>
            <a:r>
              <a:rPr lang="en-US" sz="900" b="0" i="0" spc="50" baseline="0" dirty="0">
                <a:solidFill>
                  <a:schemeClr val="tx2">
                    <a:lumMod val="50000"/>
                  </a:schemeClr>
                </a:solidFill>
                <a:latin typeface="Arial Regular"/>
                <a:ea typeface="Avenir Next" charset="0"/>
                <a:cs typeface="Arial"/>
              </a:rPr>
              <a:t>4600 W 77TH ST. #380</a:t>
            </a:r>
          </a:p>
          <a:p>
            <a:pPr algn="r">
              <a:lnSpc>
                <a:spcPct val="140000"/>
              </a:lnSpc>
            </a:pPr>
            <a:r>
              <a:rPr lang="en-US" sz="900" b="0" i="0" spc="50" baseline="0" dirty="0">
                <a:solidFill>
                  <a:schemeClr val="tx2">
                    <a:lumMod val="50000"/>
                  </a:schemeClr>
                </a:solidFill>
                <a:latin typeface="Arial Regular"/>
                <a:ea typeface="Avenir Next" charset="0"/>
                <a:cs typeface="Arial"/>
              </a:rPr>
              <a:t>EDINA, MN 55435</a:t>
            </a:r>
          </a:p>
        </p:txBody>
      </p:sp>
      <p:sp>
        <p:nvSpPr>
          <p:cNvPr id="25" name="Заголовок 1">
            <a:extLst>
              <a:ext uri="{FF2B5EF4-FFF2-40B4-BE49-F238E27FC236}">
                <a16:creationId xmlns:a16="http://schemas.microsoft.com/office/drawing/2014/main" id="{E91E2302-0524-384F-B1D2-2F98D316C7A4}"/>
              </a:ext>
            </a:extLst>
          </p:cNvPr>
          <p:cNvSpPr txBox="1">
            <a:spLocks/>
          </p:cNvSpPr>
          <p:nvPr userDrawn="1"/>
        </p:nvSpPr>
        <p:spPr>
          <a:xfrm>
            <a:off x="4855572" y="5813329"/>
            <a:ext cx="1569587" cy="35893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1800" b="1" i="0" kern="800" cap="all" spc="300">
                <a:solidFill>
                  <a:srgbClr val="11274E"/>
                </a:solidFill>
                <a:latin typeface="Helvetica"/>
                <a:ea typeface="Merriweather" charset="0"/>
                <a:cs typeface="Helvetica"/>
              </a:defRPr>
            </a:lvl1pPr>
          </a:lstStyle>
          <a:p>
            <a:pPr algn="r"/>
            <a:r>
              <a:rPr lang="en-US" sz="900" b="1" i="0" spc="50" baseline="0" dirty="0">
                <a:solidFill>
                  <a:schemeClr val="tx2">
                    <a:lumMod val="50000"/>
                  </a:schemeClr>
                </a:solidFill>
                <a:latin typeface="Arial Regular"/>
                <a:ea typeface="Arial"/>
                <a:cs typeface="Arial"/>
              </a:rPr>
              <a:t>NASHVILLE</a:t>
            </a:r>
            <a:endParaRPr lang="ru-RU" sz="900" b="1" i="0" spc="50" baseline="0" dirty="0">
              <a:solidFill>
                <a:schemeClr val="tx2">
                  <a:lumMod val="50000"/>
                </a:schemeClr>
              </a:solidFill>
              <a:latin typeface="Arial Regular"/>
              <a:ea typeface="Arial"/>
              <a:cs typeface="Arial"/>
            </a:endParaRPr>
          </a:p>
        </p:txBody>
      </p:sp>
      <p:pic>
        <p:nvPicPr>
          <p:cNvPr id="30" name="Рисунок 9">
            <a:extLst>
              <a:ext uri="{FF2B5EF4-FFF2-40B4-BE49-F238E27FC236}">
                <a16:creationId xmlns:a16="http://schemas.microsoft.com/office/drawing/2014/main" id="{B0D0A0D9-0999-4149-94F3-D914B30423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0068" y="5919741"/>
            <a:ext cx="90044" cy="130224"/>
          </a:xfrm>
          <a:prstGeom prst="rect">
            <a:avLst/>
          </a:prstGeom>
        </p:spPr>
      </p:pic>
      <p:sp>
        <p:nvSpPr>
          <p:cNvPr id="31" name="Заголовок 1">
            <a:extLst>
              <a:ext uri="{FF2B5EF4-FFF2-40B4-BE49-F238E27FC236}">
                <a16:creationId xmlns:a16="http://schemas.microsoft.com/office/drawing/2014/main" id="{0ABE85FB-CD1C-F545-8DFB-046869949016}"/>
              </a:ext>
            </a:extLst>
          </p:cNvPr>
          <p:cNvSpPr txBox="1">
            <a:spLocks/>
          </p:cNvSpPr>
          <p:nvPr userDrawn="1"/>
        </p:nvSpPr>
        <p:spPr>
          <a:xfrm>
            <a:off x="6758810" y="5813329"/>
            <a:ext cx="1778959" cy="35893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1800" b="1" i="0" kern="800" cap="all" spc="300">
                <a:solidFill>
                  <a:srgbClr val="11274E"/>
                </a:solidFill>
                <a:latin typeface="Helvetica"/>
                <a:ea typeface="Merriweather" charset="0"/>
                <a:cs typeface="Helvetica"/>
              </a:defRPr>
            </a:lvl1pPr>
          </a:lstStyle>
          <a:p>
            <a:pPr algn="r"/>
            <a:r>
              <a:rPr lang="en-US" sz="900" b="1" i="0" spc="50" baseline="0" dirty="0">
                <a:solidFill>
                  <a:schemeClr val="tx2">
                    <a:lumMod val="50000"/>
                  </a:schemeClr>
                </a:solidFill>
                <a:latin typeface="Arial Regular"/>
                <a:ea typeface="Arial"/>
                <a:cs typeface="Arial"/>
              </a:rPr>
              <a:t>CONTACT</a:t>
            </a:r>
            <a:endParaRPr lang="ru-RU" sz="900" b="1" i="0" spc="50" baseline="0" dirty="0">
              <a:solidFill>
                <a:schemeClr val="tx2">
                  <a:lumMod val="50000"/>
                </a:schemeClr>
              </a:solidFill>
              <a:latin typeface="Arial Regular"/>
              <a:ea typeface="Arial"/>
              <a:cs typeface="Arial"/>
            </a:endParaRPr>
          </a:p>
        </p:txBody>
      </p:sp>
      <p:pic>
        <p:nvPicPr>
          <p:cNvPr id="32" name="Рисунок 9">
            <a:extLst>
              <a:ext uri="{FF2B5EF4-FFF2-40B4-BE49-F238E27FC236}">
                <a16:creationId xmlns:a16="http://schemas.microsoft.com/office/drawing/2014/main" id="{91B115E1-829C-EC49-9E44-AA4C25B37D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2316" y="5919741"/>
            <a:ext cx="90044" cy="130224"/>
          </a:xfrm>
          <a:prstGeom prst="rect">
            <a:avLst/>
          </a:prstGeom>
        </p:spPr>
      </p:pic>
    </p:spTree>
    <p:extLst>
      <p:ext uri="{BB962C8B-B14F-4D97-AF65-F5344CB8AC3E}">
        <p14:creationId xmlns:p14="http://schemas.microsoft.com/office/powerpoint/2010/main" val="198265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losing Page">
    <p:spTree>
      <p:nvGrpSpPr>
        <p:cNvPr id="1" name=""/>
        <p:cNvGrpSpPr/>
        <p:nvPr/>
      </p:nvGrpSpPr>
      <p:grpSpPr>
        <a:xfrm>
          <a:off x="0" y="0"/>
          <a:ext cx="0" cy="0"/>
          <a:chOff x="0" y="0"/>
          <a:chExt cx="0" cy="0"/>
        </a:xfrm>
      </p:grpSpPr>
      <p:sp>
        <p:nvSpPr>
          <p:cNvPr id="21" name="Заголовок 1"/>
          <p:cNvSpPr txBox="1">
            <a:spLocks/>
          </p:cNvSpPr>
          <p:nvPr userDrawn="1"/>
        </p:nvSpPr>
        <p:spPr>
          <a:xfrm>
            <a:off x="655435" y="5269150"/>
            <a:ext cx="2756859" cy="358932"/>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1800" b="1" i="0" kern="800" cap="all" spc="300">
                <a:solidFill>
                  <a:srgbClr val="11274E"/>
                </a:solidFill>
                <a:latin typeface="Helvetica"/>
                <a:ea typeface="Merriweather" charset="0"/>
                <a:cs typeface="Helvetica"/>
              </a:defRPr>
            </a:lvl1pPr>
          </a:lstStyle>
          <a:p>
            <a:pPr algn="l"/>
            <a:r>
              <a:rPr lang="en-US" sz="2000" b="1" i="0" cap="none" spc="0" dirty="0">
                <a:solidFill>
                  <a:schemeClr val="tx2">
                    <a:lumMod val="50000"/>
                  </a:schemeClr>
                </a:solidFill>
                <a:latin typeface="Arial Regular"/>
                <a:ea typeface="Arial"/>
                <a:cs typeface="Arial"/>
              </a:rPr>
              <a:t>Thank You</a:t>
            </a:r>
            <a:endParaRPr lang="ru-RU" sz="2000" b="1" i="0" cap="none" spc="0" dirty="0">
              <a:solidFill>
                <a:schemeClr val="tx2">
                  <a:lumMod val="50000"/>
                </a:schemeClr>
              </a:solidFill>
              <a:latin typeface="Arial Regular"/>
              <a:ea typeface="Arial"/>
              <a:cs typeface="Arial"/>
            </a:endParaRPr>
          </a:p>
        </p:txBody>
      </p:sp>
      <p:sp>
        <p:nvSpPr>
          <p:cNvPr id="4" name="Text Placeholder 3">
            <a:extLst>
              <a:ext uri="{FF2B5EF4-FFF2-40B4-BE49-F238E27FC236}">
                <a16:creationId xmlns:a16="http://schemas.microsoft.com/office/drawing/2014/main" id="{20366B80-923E-814D-927C-7782CE2F0A32}"/>
              </a:ext>
            </a:extLst>
          </p:cNvPr>
          <p:cNvSpPr>
            <a:spLocks noGrp="1"/>
          </p:cNvSpPr>
          <p:nvPr>
            <p:ph type="body" sz="quarter" idx="16" hasCustomPrompt="1"/>
          </p:nvPr>
        </p:nvSpPr>
        <p:spPr>
          <a:xfrm>
            <a:off x="655433" y="1597256"/>
            <a:ext cx="3119437" cy="576263"/>
          </a:xfrm>
          <a:prstGeom prst="rect">
            <a:avLst/>
          </a:prstGeom>
        </p:spPr>
        <p:txBody>
          <a:bodyPr/>
          <a:lstStyle>
            <a:lvl1pPr marL="0" marR="0" indent="0" algn="l" defTabSz="914400" rtl="0" eaLnBrk="1" fontAlgn="auto" latinLnBrk="0" hangingPunct="1">
              <a:lnSpc>
                <a:spcPct val="100000"/>
              </a:lnSpc>
              <a:spcBef>
                <a:spcPts val="200"/>
              </a:spcBef>
              <a:spcAft>
                <a:spcPts val="200"/>
              </a:spcAft>
              <a:buClrTx/>
              <a:buSzTx/>
              <a:buFontTx/>
              <a:buNone/>
              <a:tabLst/>
              <a:defRPr sz="1000" b="0" i="0" spc="50" baseline="0">
                <a:solidFill>
                  <a:schemeClr val="accent2">
                    <a:lumMod val="50000"/>
                  </a:schemeClr>
                </a:solidFill>
                <a:latin typeface="Arial"/>
                <a:cs typeface="Arial"/>
              </a:defRPr>
            </a:lvl1pPr>
            <a:lvl2pPr marL="457200" indent="0">
              <a:buFontTx/>
              <a:buNone/>
              <a:defRPr sz="1100">
                <a:solidFill>
                  <a:srgbClr val="11274E"/>
                </a:solidFill>
                <a:latin typeface="Helvetica" pitchFamily="2" charset="0"/>
              </a:defRPr>
            </a:lvl2pPr>
            <a:lvl3pPr marL="914400" indent="0">
              <a:buFontTx/>
              <a:buNone/>
              <a:defRPr sz="1100">
                <a:solidFill>
                  <a:srgbClr val="11274E"/>
                </a:solidFill>
                <a:latin typeface="Helvetica" pitchFamily="2" charset="0"/>
              </a:defRPr>
            </a:lvl3pPr>
            <a:lvl4pPr marL="1371600" indent="0">
              <a:buFontTx/>
              <a:buNone/>
              <a:defRPr sz="1100">
                <a:solidFill>
                  <a:srgbClr val="11274E"/>
                </a:solidFill>
                <a:latin typeface="Helvetica" pitchFamily="2" charset="0"/>
              </a:defRPr>
            </a:lvl4pPr>
            <a:lvl5pPr marL="1828800" indent="0">
              <a:buFontTx/>
              <a:buNone/>
              <a:defRPr sz="1100">
                <a:solidFill>
                  <a:srgbClr val="11274E"/>
                </a:solidFill>
                <a:latin typeface="Helvetica" pitchFamily="2" charset="0"/>
              </a:defRPr>
            </a:lvl5p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1" i="0" u="none" strike="noStrike" kern="1200" cap="none" spc="30" normalizeH="0" baseline="0" noProof="0" dirty="0">
                <a:ln>
                  <a:noFill/>
                </a:ln>
                <a:solidFill>
                  <a:prstClr val="black"/>
                </a:solidFill>
                <a:effectLst/>
                <a:uLnTx/>
                <a:uFillTx/>
                <a:latin typeface="Microsoft Sans Serif" panose="020B0604020202020204" pitchFamily="34" charset="0"/>
                <a:ea typeface="Avenir Next" charset="0"/>
                <a:cs typeface="Microsoft Sans Serif" panose="020B0604020202020204" pitchFamily="34" charset="0"/>
              </a:rPr>
              <a:t>Name</a:t>
            </a:r>
            <a:r>
              <a:rPr kumimoji="0" lang="en-US" sz="1100" b="0" i="0" u="none" strike="noStrike" kern="1200" cap="none" spc="30" normalizeH="0" baseline="0" noProof="0" dirty="0">
                <a:ln>
                  <a:noFill/>
                </a:ln>
                <a:solidFill>
                  <a:prstClr val="black"/>
                </a:solidFill>
                <a:effectLst/>
                <a:uLnTx/>
                <a:uFillTx/>
                <a:latin typeface="Microsoft Sans Serif" panose="020B0604020202020204" pitchFamily="34" charset="0"/>
                <a:ea typeface="Avenir Next" charset="0"/>
                <a:cs typeface="Microsoft Sans Serif" panose="020B0604020202020204" pitchFamily="34" charset="0"/>
              </a:rPr>
              <a:t>, Title</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0" i="0" u="none" strike="noStrike" kern="1200" cap="none" spc="30" normalizeH="0" baseline="0" noProof="0" dirty="0">
                <a:ln>
                  <a:noFill/>
                </a:ln>
                <a:solidFill>
                  <a:srgbClr val="395C7F"/>
                </a:solidFill>
                <a:effectLst/>
                <a:uLnTx/>
                <a:uFillTx/>
                <a:latin typeface="Microsoft Sans Serif" panose="020B0604020202020204" pitchFamily="34" charset="0"/>
                <a:ea typeface="Avenir Next" charset="0"/>
                <a:cs typeface="Microsoft Sans Serif" panose="020B0604020202020204" pitchFamily="34" charset="0"/>
              </a:rPr>
              <a:t>E-mail</a:t>
            </a:r>
          </a:p>
        </p:txBody>
      </p:sp>
      <p:sp>
        <p:nvSpPr>
          <p:cNvPr id="9" name="Picture Placeholder 8">
            <a:extLst>
              <a:ext uri="{FF2B5EF4-FFF2-40B4-BE49-F238E27FC236}">
                <a16:creationId xmlns:a16="http://schemas.microsoft.com/office/drawing/2014/main" id="{80837265-24C8-3E45-B8EA-2AA9CADC41D9}"/>
              </a:ext>
            </a:extLst>
          </p:cNvPr>
          <p:cNvSpPr>
            <a:spLocks noGrp="1"/>
          </p:cNvSpPr>
          <p:nvPr>
            <p:ph type="pic" sz="quarter" idx="20"/>
          </p:nvPr>
        </p:nvSpPr>
        <p:spPr>
          <a:xfrm>
            <a:off x="5003800" y="1597256"/>
            <a:ext cx="3074644" cy="3076724"/>
          </a:xfrm>
          <a:prstGeom prst="rect">
            <a:avLst/>
          </a:prstGeom>
        </p:spPr>
        <p:txBody>
          <a:bodyPr/>
          <a:lstStyle>
            <a:lvl1pPr>
              <a:defRPr sz="1200" b="0" i="0">
                <a:latin typeface="Arial Regular"/>
                <a:cs typeface="Arial"/>
              </a:defRPr>
            </a:lvl1pPr>
          </a:lstStyle>
          <a:p>
            <a:endParaRPr lang="en-US" dirty="0"/>
          </a:p>
        </p:txBody>
      </p:sp>
      <p:sp>
        <p:nvSpPr>
          <p:cNvPr id="19" name="Text Placeholder 3">
            <a:extLst>
              <a:ext uri="{FF2B5EF4-FFF2-40B4-BE49-F238E27FC236}">
                <a16:creationId xmlns:a16="http://schemas.microsoft.com/office/drawing/2014/main" id="{846CF2D7-3CB2-914E-AAA3-F71E475B167B}"/>
              </a:ext>
            </a:extLst>
          </p:cNvPr>
          <p:cNvSpPr>
            <a:spLocks noGrp="1"/>
          </p:cNvSpPr>
          <p:nvPr>
            <p:ph type="body" sz="quarter" idx="21" hasCustomPrompt="1"/>
          </p:nvPr>
        </p:nvSpPr>
        <p:spPr>
          <a:xfrm>
            <a:off x="655433" y="2431267"/>
            <a:ext cx="3119437" cy="576263"/>
          </a:xfrm>
          <a:prstGeom prst="rect">
            <a:avLst/>
          </a:prstGeom>
        </p:spPr>
        <p:txBody>
          <a:bodyPr/>
          <a:lstStyle>
            <a:lvl1pPr marL="0" marR="0" indent="0" algn="l" defTabSz="914400" rtl="0" eaLnBrk="1" fontAlgn="auto" latinLnBrk="0" hangingPunct="1">
              <a:lnSpc>
                <a:spcPct val="100000"/>
              </a:lnSpc>
              <a:spcBef>
                <a:spcPts val="200"/>
              </a:spcBef>
              <a:spcAft>
                <a:spcPts val="200"/>
              </a:spcAft>
              <a:buClrTx/>
              <a:buSzTx/>
              <a:buFontTx/>
              <a:buNone/>
              <a:tabLst/>
              <a:defRPr sz="1100" b="0" i="0" spc="50" baseline="0">
                <a:solidFill>
                  <a:schemeClr val="accent2">
                    <a:lumMod val="50000"/>
                  </a:schemeClr>
                </a:solidFill>
                <a:latin typeface="Arial"/>
                <a:cs typeface="Arial"/>
              </a:defRPr>
            </a:lvl1pPr>
            <a:lvl2pPr marL="457200" indent="0">
              <a:buFontTx/>
              <a:buNone/>
              <a:defRPr sz="1100">
                <a:solidFill>
                  <a:srgbClr val="11274E"/>
                </a:solidFill>
                <a:latin typeface="Helvetica" pitchFamily="2" charset="0"/>
              </a:defRPr>
            </a:lvl2pPr>
            <a:lvl3pPr marL="914400" indent="0">
              <a:buFontTx/>
              <a:buNone/>
              <a:defRPr sz="1100">
                <a:solidFill>
                  <a:srgbClr val="11274E"/>
                </a:solidFill>
                <a:latin typeface="Helvetica" pitchFamily="2" charset="0"/>
              </a:defRPr>
            </a:lvl3pPr>
            <a:lvl4pPr marL="1371600" indent="0">
              <a:buFontTx/>
              <a:buNone/>
              <a:defRPr sz="1100">
                <a:solidFill>
                  <a:srgbClr val="11274E"/>
                </a:solidFill>
                <a:latin typeface="Helvetica" pitchFamily="2" charset="0"/>
              </a:defRPr>
            </a:lvl4pPr>
            <a:lvl5pPr marL="1828800" indent="0">
              <a:buFontTx/>
              <a:buNone/>
              <a:defRPr sz="1100">
                <a:solidFill>
                  <a:srgbClr val="11274E"/>
                </a:solidFill>
                <a:latin typeface="Helvetica" pitchFamily="2" charset="0"/>
              </a:defRPr>
            </a:lvl5p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1" i="0" u="none" strike="noStrike" kern="1200" cap="none" spc="30" normalizeH="0" baseline="0" noProof="0" dirty="0">
                <a:ln>
                  <a:noFill/>
                </a:ln>
                <a:solidFill>
                  <a:prstClr val="black"/>
                </a:solidFill>
                <a:effectLst/>
                <a:uLnTx/>
                <a:uFillTx/>
                <a:latin typeface="Microsoft Sans Serif" panose="020B0604020202020204" pitchFamily="34" charset="0"/>
                <a:ea typeface="Avenir Next" charset="0"/>
                <a:cs typeface="Microsoft Sans Serif" panose="020B0604020202020204" pitchFamily="34" charset="0"/>
              </a:rPr>
              <a:t>Name</a:t>
            </a:r>
            <a:r>
              <a:rPr kumimoji="0" lang="en-US" sz="1100" b="0" i="0" u="none" strike="noStrike" kern="1200" cap="none" spc="30" normalizeH="0" baseline="0" noProof="0" dirty="0">
                <a:ln>
                  <a:noFill/>
                </a:ln>
                <a:solidFill>
                  <a:prstClr val="black"/>
                </a:solidFill>
                <a:effectLst/>
                <a:uLnTx/>
                <a:uFillTx/>
                <a:latin typeface="Microsoft Sans Serif" panose="020B0604020202020204" pitchFamily="34" charset="0"/>
                <a:ea typeface="Avenir Next" charset="0"/>
                <a:cs typeface="Microsoft Sans Serif" panose="020B0604020202020204" pitchFamily="34" charset="0"/>
              </a:rPr>
              <a:t>, Title</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0" i="0" u="none" strike="noStrike" kern="1200" cap="none" spc="30" normalizeH="0" baseline="0" noProof="0" dirty="0">
                <a:ln>
                  <a:noFill/>
                </a:ln>
                <a:solidFill>
                  <a:srgbClr val="395C7F"/>
                </a:solidFill>
                <a:effectLst/>
                <a:uLnTx/>
                <a:uFillTx/>
                <a:latin typeface="Microsoft Sans Serif" panose="020B0604020202020204" pitchFamily="34" charset="0"/>
                <a:ea typeface="Avenir Next" charset="0"/>
                <a:cs typeface="Microsoft Sans Serif" panose="020B0604020202020204" pitchFamily="34" charset="0"/>
              </a:rPr>
              <a:t>E-mail</a:t>
            </a:r>
          </a:p>
        </p:txBody>
      </p:sp>
      <p:sp>
        <p:nvSpPr>
          <p:cNvPr id="20" name="Text Placeholder 3">
            <a:extLst>
              <a:ext uri="{FF2B5EF4-FFF2-40B4-BE49-F238E27FC236}">
                <a16:creationId xmlns:a16="http://schemas.microsoft.com/office/drawing/2014/main" id="{0AB913A8-AF55-D54F-A4C0-AD70EA190E46}"/>
              </a:ext>
            </a:extLst>
          </p:cNvPr>
          <p:cNvSpPr>
            <a:spLocks noGrp="1"/>
          </p:cNvSpPr>
          <p:nvPr>
            <p:ph type="body" sz="quarter" idx="22" hasCustomPrompt="1"/>
          </p:nvPr>
        </p:nvSpPr>
        <p:spPr>
          <a:xfrm>
            <a:off x="655433" y="3265278"/>
            <a:ext cx="3119437" cy="576263"/>
          </a:xfrm>
          <a:prstGeom prst="rect">
            <a:avLst/>
          </a:prstGeom>
        </p:spPr>
        <p:txBody>
          <a:bodyPr/>
          <a:lstStyle>
            <a:lvl1pPr marL="0" marR="0" indent="0" algn="l" defTabSz="914400" rtl="0" eaLnBrk="1" fontAlgn="auto" latinLnBrk="0" hangingPunct="1">
              <a:lnSpc>
                <a:spcPct val="100000"/>
              </a:lnSpc>
              <a:spcBef>
                <a:spcPts val="200"/>
              </a:spcBef>
              <a:spcAft>
                <a:spcPts val="200"/>
              </a:spcAft>
              <a:buClrTx/>
              <a:buSzTx/>
              <a:buFontTx/>
              <a:buNone/>
              <a:tabLst/>
              <a:defRPr sz="1100" b="0" i="0" spc="50" baseline="0">
                <a:solidFill>
                  <a:schemeClr val="accent2">
                    <a:lumMod val="50000"/>
                  </a:schemeClr>
                </a:solidFill>
                <a:latin typeface="Arial"/>
                <a:cs typeface="Arial"/>
              </a:defRPr>
            </a:lvl1pPr>
            <a:lvl2pPr marL="457200" indent="0">
              <a:buFontTx/>
              <a:buNone/>
              <a:defRPr sz="1100">
                <a:solidFill>
                  <a:srgbClr val="11274E"/>
                </a:solidFill>
                <a:latin typeface="Helvetica" pitchFamily="2" charset="0"/>
              </a:defRPr>
            </a:lvl2pPr>
            <a:lvl3pPr marL="914400" indent="0">
              <a:buFontTx/>
              <a:buNone/>
              <a:defRPr sz="1100">
                <a:solidFill>
                  <a:srgbClr val="11274E"/>
                </a:solidFill>
                <a:latin typeface="Helvetica" pitchFamily="2" charset="0"/>
              </a:defRPr>
            </a:lvl3pPr>
            <a:lvl4pPr marL="1371600" indent="0">
              <a:buFontTx/>
              <a:buNone/>
              <a:defRPr sz="1100">
                <a:solidFill>
                  <a:srgbClr val="11274E"/>
                </a:solidFill>
                <a:latin typeface="Helvetica" pitchFamily="2" charset="0"/>
              </a:defRPr>
            </a:lvl4pPr>
            <a:lvl5pPr marL="1828800" indent="0">
              <a:buFontTx/>
              <a:buNone/>
              <a:defRPr sz="1100">
                <a:solidFill>
                  <a:srgbClr val="11274E"/>
                </a:solidFill>
                <a:latin typeface="Helvetica" pitchFamily="2" charset="0"/>
              </a:defRPr>
            </a:lvl5p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1" i="0" u="none" strike="noStrike" kern="1200" cap="none" spc="30" normalizeH="0" baseline="0" noProof="0" dirty="0">
                <a:ln>
                  <a:noFill/>
                </a:ln>
                <a:solidFill>
                  <a:prstClr val="black"/>
                </a:solidFill>
                <a:effectLst/>
                <a:uLnTx/>
                <a:uFillTx/>
                <a:latin typeface="Microsoft Sans Serif" panose="020B0604020202020204" pitchFamily="34" charset="0"/>
                <a:ea typeface="Avenir Next" charset="0"/>
                <a:cs typeface="Microsoft Sans Serif" panose="020B0604020202020204" pitchFamily="34" charset="0"/>
              </a:rPr>
              <a:t>Name</a:t>
            </a:r>
            <a:r>
              <a:rPr kumimoji="0" lang="en-US" sz="1100" b="0" i="0" u="none" strike="noStrike" kern="1200" cap="none" spc="30" normalizeH="0" baseline="0" noProof="0" dirty="0">
                <a:ln>
                  <a:noFill/>
                </a:ln>
                <a:solidFill>
                  <a:prstClr val="black"/>
                </a:solidFill>
                <a:effectLst/>
                <a:uLnTx/>
                <a:uFillTx/>
                <a:latin typeface="Microsoft Sans Serif" panose="020B0604020202020204" pitchFamily="34" charset="0"/>
                <a:ea typeface="Avenir Next" charset="0"/>
                <a:cs typeface="Microsoft Sans Serif" panose="020B0604020202020204" pitchFamily="34" charset="0"/>
              </a:rPr>
              <a:t>, Title</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0" i="0" u="none" strike="noStrike" kern="1200" cap="none" spc="30" normalizeH="0" baseline="0" noProof="0" dirty="0">
                <a:ln>
                  <a:noFill/>
                </a:ln>
                <a:solidFill>
                  <a:srgbClr val="395C7F"/>
                </a:solidFill>
                <a:effectLst/>
                <a:uLnTx/>
                <a:uFillTx/>
                <a:latin typeface="Microsoft Sans Serif" panose="020B0604020202020204" pitchFamily="34" charset="0"/>
                <a:ea typeface="Avenir Next" charset="0"/>
                <a:cs typeface="Microsoft Sans Serif" panose="020B0604020202020204" pitchFamily="34" charset="0"/>
              </a:rPr>
              <a:t>E-mail</a:t>
            </a:r>
          </a:p>
        </p:txBody>
      </p:sp>
      <p:sp>
        <p:nvSpPr>
          <p:cNvPr id="23" name="Text Placeholder 3">
            <a:extLst>
              <a:ext uri="{FF2B5EF4-FFF2-40B4-BE49-F238E27FC236}">
                <a16:creationId xmlns:a16="http://schemas.microsoft.com/office/drawing/2014/main" id="{B97EF525-C8F5-EF42-9BA4-AC0664C0DA07}"/>
              </a:ext>
            </a:extLst>
          </p:cNvPr>
          <p:cNvSpPr>
            <a:spLocks noGrp="1"/>
          </p:cNvSpPr>
          <p:nvPr>
            <p:ph type="body" sz="quarter" idx="23" hasCustomPrompt="1"/>
          </p:nvPr>
        </p:nvSpPr>
        <p:spPr>
          <a:xfrm>
            <a:off x="655433" y="4099288"/>
            <a:ext cx="3119437" cy="576263"/>
          </a:xfrm>
          <a:prstGeom prst="rect">
            <a:avLst/>
          </a:prstGeom>
        </p:spPr>
        <p:txBody>
          <a:bodyPr/>
          <a:lstStyle>
            <a:lvl1pPr marL="0" marR="0" indent="0" algn="l" defTabSz="914400" rtl="0" eaLnBrk="1" fontAlgn="auto" latinLnBrk="0" hangingPunct="1">
              <a:lnSpc>
                <a:spcPct val="100000"/>
              </a:lnSpc>
              <a:spcBef>
                <a:spcPts val="200"/>
              </a:spcBef>
              <a:spcAft>
                <a:spcPts val="200"/>
              </a:spcAft>
              <a:buClrTx/>
              <a:buSzTx/>
              <a:buFontTx/>
              <a:buNone/>
              <a:tabLst/>
              <a:defRPr sz="1100" b="0" i="0" spc="50" baseline="0">
                <a:solidFill>
                  <a:schemeClr val="accent2">
                    <a:lumMod val="50000"/>
                  </a:schemeClr>
                </a:solidFill>
                <a:latin typeface="Arial"/>
                <a:cs typeface="Arial"/>
              </a:defRPr>
            </a:lvl1pPr>
            <a:lvl2pPr marL="457200" indent="0">
              <a:buFontTx/>
              <a:buNone/>
              <a:defRPr sz="1100">
                <a:solidFill>
                  <a:srgbClr val="11274E"/>
                </a:solidFill>
                <a:latin typeface="Helvetica" pitchFamily="2" charset="0"/>
              </a:defRPr>
            </a:lvl2pPr>
            <a:lvl3pPr marL="914400" indent="0">
              <a:buFontTx/>
              <a:buNone/>
              <a:defRPr sz="1100">
                <a:solidFill>
                  <a:srgbClr val="11274E"/>
                </a:solidFill>
                <a:latin typeface="Helvetica" pitchFamily="2" charset="0"/>
              </a:defRPr>
            </a:lvl3pPr>
            <a:lvl4pPr marL="1371600" indent="0">
              <a:buFontTx/>
              <a:buNone/>
              <a:defRPr sz="1100">
                <a:solidFill>
                  <a:srgbClr val="11274E"/>
                </a:solidFill>
                <a:latin typeface="Helvetica" pitchFamily="2" charset="0"/>
              </a:defRPr>
            </a:lvl4pPr>
            <a:lvl5pPr marL="1828800" indent="0">
              <a:buFontTx/>
              <a:buNone/>
              <a:defRPr sz="1100">
                <a:solidFill>
                  <a:srgbClr val="11274E"/>
                </a:solidFill>
                <a:latin typeface="Helvetica" pitchFamily="2" charset="0"/>
              </a:defRPr>
            </a:lvl5p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1" i="0" u="none" strike="noStrike" kern="1200" cap="none" spc="30" normalizeH="0" baseline="0" noProof="0" dirty="0">
                <a:ln>
                  <a:noFill/>
                </a:ln>
                <a:solidFill>
                  <a:prstClr val="black"/>
                </a:solidFill>
                <a:effectLst/>
                <a:uLnTx/>
                <a:uFillTx/>
                <a:latin typeface="Microsoft Sans Serif" panose="020B0604020202020204" pitchFamily="34" charset="0"/>
                <a:ea typeface="Avenir Next" charset="0"/>
                <a:cs typeface="Microsoft Sans Serif" panose="020B0604020202020204" pitchFamily="34" charset="0"/>
              </a:rPr>
              <a:t>Name</a:t>
            </a:r>
            <a:r>
              <a:rPr kumimoji="0" lang="en-US" sz="1100" b="0" i="0" u="none" strike="noStrike" kern="1200" cap="none" spc="30" normalizeH="0" baseline="0" noProof="0" dirty="0">
                <a:ln>
                  <a:noFill/>
                </a:ln>
                <a:solidFill>
                  <a:prstClr val="black"/>
                </a:solidFill>
                <a:effectLst/>
                <a:uLnTx/>
                <a:uFillTx/>
                <a:latin typeface="Microsoft Sans Serif" panose="020B0604020202020204" pitchFamily="34" charset="0"/>
                <a:ea typeface="Avenir Next" charset="0"/>
                <a:cs typeface="Microsoft Sans Serif" panose="020B0604020202020204" pitchFamily="34" charset="0"/>
              </a:rPr>
              <a:t>, Title</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US" sz="1100" b="0" i="0" u="none" strike="noStrike" kern="1200" cap="none" spc="30" normalizeH="0" baseline="0" noProof="0" dirty="0">
                <a:ln>
                  <a:noFill/>
                </a:ln>
                <a:solidFill>
                  <a:srgbClr val="395C7F"/>
                </a:solidFill>
                <a:effectLst/>
                <a:uLnTx/>
                <a:uFillTx/>
                <a:latin typeface="Microsoft Sans Serif" panose="020B0604020202020204" pitchFamily="34" charset="0"/>
                <a:ea typeface="Avenir Next" charset="0"/>
                <a:cs typeface="Microsoft Sans Serif" panose="020B0604020202020204" pitchFamily="34" charset="0"/>
              </a:rPr>
              <a:t>E-mail</a:t>
            </a:r>
          </a:p>
        </p:txBody>
      </p:sp>
      <p:sp>
        <p:nvSpPr>
          <p:cNvPr id="22" name="TextBox 21">
            <a:extLst>
              <a:ext uri="{FF2B5EF4-FFF2-40B4-BE49-F238E27FC236}">
                <a16:creationId xmlns:a16="http://schemas.microsoft.com/office/drawing/2014/main" id="{0A204C2F-C00F-D243-9CC9-FA95F082125C}"/>
              </a:ext>
            </a:extLst>
          </p:cNvPr>
          <p:cNvSpPr txBox="1"/>
          <p:nvPr userDrawn="1"/>
        </p:nvSpPr>
        <p:spPr>
          <a:xfrm>
            <a:off x="6612388" y="6059086"/>
            <a:ext cx="1894331" cy="480131"/>
          </a:xfrm>
          <a:prstGeom prst="rect">
            <a:avLst/>
          </a:prstGeom>
          <a:noFill/>
        </p:spPr>
        <p:txBody>
          <a:bodyPr wrap="square" rtlCol="0">
            <a:spAutoFit/>
          </a:bodyPr>
          <a:lstStyle/>
          <a:p>
            <a:pPr algn="r">
              <a:lnSpc>
                <a:spcPct val="140000"/>
              </a:lnSpc>
            </a:pPr>
            <a:r>
              <a:rPr lang="en-US" sz="900" b="0" i="0" spc="50" baseline="0" dirty="0">
                <a:solidFill>
                  <a:schemeClr val="tx2">
                    <a:lumMod val="50000"/>
                  </a:schemeClr>
                </a:solidFill>
                <a:latin typeface="Arial Regular"/>
                <a:ea typeface="Avenir Next" charset="0"/>
                <a:cs typeface="Arial"/>
              </a:rPr>
              <a:t>WWW.RADIANGROUP.COM</a:t>
            </a:r>
          </a:p>
          <a:p>
            <a:pPr algn="r">
              <a:lnSpc>
                <a:spcPct val="140000"/>
              </a:lnSpc>
            </a:pPr>
            <a:endParaRPr lang="en-US" sz="900" b="0" i="0" spc="50" baseline="0" dirty="0">
              <a:solidFill>
                <a:schemeClr val="tx2">
                  <a:lumMod val="50000"/>
                </a:schemeClr>
              </a:solidFill>
              <a:latin typeface="Arial Regular"/>
              <a:ea typeface="Avenir Next" charset="0"/>
              <a:cs typeface="Arial"/>
            </a:endParaRPr>
          </a:p>
        </p:txBody>
      </p:sp>
      <p:pic>
        <p:nvPicPr>
          <p:cNvPr id="24" name="Picture 23" descr="Radian-Primary-Alt-Mark-LogoMark.pdf">
            <a:extLst>
              <a:ext uri="{FF2B5EF4-FFF2-40B4-BE49-F238E27FC236}">
                <a16:creationId xmlns:a16="http://schemas.microsoft.com/office/drawing/2014/main" id="{E913D683-5F9B-BC43-9550-98D1CAD10F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8444" y="5312698"/>
            <a:ext cx="348550" cy="348550"/>
          </a:xfrm>
          <a:prstGeom prst="rect">
            <a:avLst/>
          </a:prstGeom>
        </p:spPr>
      </p:pic>
      <p:sp>
        <p:nvSpPr>
          <p:cNvPr id="25" name="TextBox 24">
            <a:extLst>
              <a:ext uri="{FF2B5EF4-FFF2-40B4-BE49-F238E27FC236}">
                <a16:creationId xmlns:a16="http://schemas.microsoft.com/office/drawing/2014/main" id="{4E1B9A68-3327-864E-BBFB-D0881C1D3355}"/>
              </a:ext>
            </a:extLst>
          </p:cNvPr>
          <p:cNvSpPr txBox="1"/>
          <p:nvPr userDrawn="1"/>
        </p:nvSpPr>
        <p:spPr>
          <a:xfrm>
            <a:off x="4861551" y="6051513"/>
            <a:ext cx="1563608" cy="480131"/>
          </a:xfrm>
          <a:prstGeom prst="rect">
            <a:avLst/>
          </a:prstGeom>
          <a:noFill/>
        </p:spPr>
        <p:txBody>
          <a:bodyPr wrap="square" rtlCol="0">
            <a:spAutoFit/>
          </a:bodyPr>
          <a:lstStyle/>
          <a:p>
            <a:pPr algn="r">
              <a:lnSpc>
                <a:spcPct val="140000"/>
              </a:lnSpc>
            </a:pPr>
            <a:r>
              <a:rPr lang="en-US" sz="900" b="0" i="0" spc="50" baseline="0" dirty="0">
                <a:solidFill>
                  <a:schemeClr val="tx2">
                    <a:lumMod val="50000"/>
                  </a:schemeClr>
                </a:solidFill>
                <a:latin typeface="Arial Regular"/>
                <a:ea typeface="Avenir Next" charset="0"/>
                <a:cs typeface="Arial"/>
              </a:rPr>
              <a:t>303 BRIDGE ST.</a:t>
            </a:r>
          </a:p>
          <a:p>
            <a:pPr algn="r">
              <a:lnSpc>
                <a:spcPct val="140000"/>
              </a:lnSpc>
            </a:pPr>
            <a:r>
              <a:rPr lang="en-US" sz="900" b="0" i="0" spc="50" baseline="0" dirty="0">
                <a:solidFill>
                  <a:schemeClr val="tx2">
                    <a:lumMod val="50000"/>
                  </a:schemeClr>
                </a:solidFill>
                <a:latin typeface="Arial Regular"/>
                <a:ea typeface="Avenir Next" charset="0"/>
                <a:cs typeface="Arial"/>
              </a:rPr>
              <a:t>FRANKLIN, TN 37064</a:t>
            </a:r>
          </a:p>
        </p:txBody>
      </p:sp>
      <p:sp>
        <p:nvSpPr>
          <p:cNvPr id="30" name="Заголовок 1">
            <a:extLst>
              <a:ext uri="{FF2B5EF4-FFF2-40B4-BE49-F238E27FC236}">
                <a16:creationId xmlns:a16="http://schemas.microsoft.com/office/drawing/2014/main" id="{AD5A7329-F513-A64D-B25A-A88F3EBC4CCD}"/>
              </a:ext>
            </a:extLst>
          </p:cNvPr>
          <p:cNvSpPr txBox="1">
            <a:spLocks/>
          </p:cNvSpPr>
          <p:nvPr userDrawn="1"/>
        </p:nvSpPr>
        <p:spPr>
          <a:xfrm>
            <a:off x="2843808" y="5818415"/>
            <a:ext cx="1684858" cy="35893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1800" b="1" i="0" kern="800" cap="all" spc="300">
                <a:solidFill>
                  <a:srgbClr val="11274E"/>
                </a:solidFill>
                <a:latin typeface="Helvetica"/>
                <a:ea typeface="Merriweather" charset="0"/>
                <a:cs typeface="Helvetica"/>
              </a:defRPr>
            </a:lvl1pPr>
          </a:lstStyle>
          <a:p>
            <a:pPr algn="r"/>
            <a:r>
              <a:rPr lang="en-US" sz="900" b="1" i="0" spc="50" baseline="0" dirty="0">
                <a:solidFill>
                  <a:schemeClr val="tx2">
                    <a:lumMod val="50000"/>
                  </a:schemeClr>
                </a:solidFill>
                <a:latin typeface="Arial Regular"/>
                <a:ea typeface="Arial"/>
                <a:cs typeface="Arial"/>
              </a:rPr>
              <a:t>MINNEAPOLIS</a:t>
            </a:r>
            <a:endParaRPr lang="ru-RU" sz="900" b="1" i="0" spc="50" baseline="0" dirty="0">
              <a:solidFill>
                <a:schemeClr val="tx2">
                  <a:lumMod val="50000"/>
                </a:schemeClr>
              </a:solidFill>
              <a:latin typeface="Arial Regular"/>
              <a:ea typeface="Arial"/>
              <a:cs typeface="Arial"/>
            </a:endParaRPr>
          </a:p>
        </p:txBody>
      </p:sp>
      <p:pic>
        <p:nvPicPr>
          <p:cNvPr id="31" name="Рисунок 9">
            <a:extLst>
              <a:ext uri="{FF2B5EF4-FFF2-40B4-BE49-F238E27FC236}">
                <a16:creationId xmlns:a16="http://schemas.microsoft.com/office/drawing/2014/main" id="{EC60A8B0-4019-4B41-B7C4-C993C4A822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1836" y="5924097"/>
            <a:ext cx="90044" cy="130224"/>
          </a:xfrm>
          <a:prstGeom prst="rect">
            <a:avLst/>
          </a:prstGeom>
        </p:spPr>
      </p:pic>
      <p:sp>
        <p:nvSpPr>
          <p:cNvPr id="32" name="TextBox 31">
            <a:extLst>
              <a:ext uri="{FF2B5EF4-FFF2-40B4-BE49-F238E27FC236}">
                <a16:creationId xmlns:a16="http://schemas.microsoft.com/office/drawing/2014/main" id="{27861890-34C3-9742-B32A-13B3576FC2A7}"/>
              </a:ext>
            </a:extLst>
          </p:cNvPr>
          <p:cNvSpPr txBox="1"/>
          <p:nvPr userDrawn="1"/>
        </p:nvSpPr>
        <p:spPr>
          <a:xfrm>
            <a:off x="2845365" y="6051513"/>
            <a:ext cx="1683300" cy="480131"/>
          </a:xfrm>
          <a:prstGeom prst="rect">
            <a:avLst/>
          </a:prstGeom>
          <a:noFill/>
        </p:spPr>
        <p:txBody>
          <a:bodyPr wrap="square" rtlCol="0">
            <a:spAutoFit/>
          </a:bodyPr>
          <a:lstStyle/>
          <a:p>
            <a:pPr algn="r">
              <a:lnSpc>
                <a:spcPct val="140000"/>
              </a:lnSpc>
            </a:pPr>
            <a:r>
              <a:rPr lang="en-US" sz="900" b="0" i="0" spc="50" baseline="0" dirty="0">
                <a:solidFill>
                  <a:schemeClr val="tx2">
                    <a:lumMod val="50000"/>
                  </a:schemeClr>
                </a:solidFill>
                <a:latin typeface="Arial Regular"/>
                <a:ea typeface="Avenir Next" charset="0"/>
                <a:cs typeface="Arial"/>
              </a:rPr>
              <a:t>4600 W 77TH ST. #380</a:t>
            </a:r>
          </a:p>
          <a:p>
            <a:pPr algn="r">
              <a:lnSpc>
                <a:spcPct val="140000"/>
              </a:lnSpc>
            </a:pPr>
            <a:r>
              <a:rPr lang="en-US" sz="900" b="0" i="0" spc="50" baseline="0" dirty="0">
                <a:solidFill>
                  <a:schemeClr val="tx2">
                    <a:lumMod val="50000"/>
                  </a:schemeClr>
                </a:solidFill>
                <a:latin typeface="Arial Regular"/>
                <a:ea typeface="Avenir Next" charset="0"/>
                <a:cs typeface="Arial"/>
              </a:rPr>
              <a:t>EDINA, MN 55435</a:t>
            </a:r>
          </a:p>
        </p:txBody>
      </p:sp>
      <p:sp>
        <p:nvSpPr>
          <p:cNvPr id="33" name="Заголовок 1">
            <a:extLst>
              <a:ext uri="{FF2B5EF4-FFF2-40B4-BE49-F238E27FC236}">
                <a16:creationId xmlns:a16="http://schemas.microsoft.com/office/drawing/2014/main" id="{A3D96A68-1550-5343-A4D4-C28DD7514FC4}"/>
              </a:ext>
            </a:extLst>
          </p:cNvPr>
          <p:cNvSpPr txBox="1">
            <a:spLocks/>
          </p:cNvSpPr>
          <p:nvPr userDrawn="1"/>
        </p:nvSpPr>
        <p:spPr>
          <a:xfrm>
            <a:off x="4855572" y="5813329"/>
            <a:ext cx="1569587" cy="35893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1800" b="1" i="0" kern="800" cap="all" spc="300">
                <a:solidFill>
                  <a:srgbClr val="11274E"/>
                </a:solidFill>
                <a:latin typeface="Helvetica"/>
                <a:ea typeface="Merriweather" charset="0"/>
                <a:cs typeface="Helvetica"/>
              </a:defRPr>
            </a:lvl1pPr>
          </a:lstStyle>
          <a:p>
            <a:pPr algn="r"/>
            <a:r>
              <a:rPr lang="en-US" sz="900" b="1" i="0" spc="50" baseline="0" dirty="0">
                <a:solidFill>
                  <a:schemeClr val="tx2">
                    <a:lumMod val="50000"/>
                  </a:schemeClr>
                </a:solidFill>
                <a:latin typeface="Arial Regular"/>
                <a:ea typeface="Arial"/>
                <a:cs typeface="Arial"/>
              </a:rPr>
              <a:t>NASHVILLE</a:t>
            </a:r>
            <a:endParaRPr lang="ru-RU" sz="900" b="1" i="0" spc="50" baseline="0" dirty="0">
              <a:solidFill>
                <a:schemeClr val="tx2">
                  <a:lumMod val="50000"/>
                </a:schemeClr>
              </a:solidFill>
              <a:latin typeface="Arial Regular"/>
              <a:ea typeface="Arial"/>
              <a:cs typeface="Arial"/>
            </a:endParaRPr>
          </a:p>
        </p:txBody>
      </p:sp>
      <p:pic>
        <p:nvPicPr>
          <p:cNvPr id="34" name="Рисунок 9">
            <a:extLst>
              <a:ext uri="{FF2B5EF4-FFF2-40B4-BE49-F238E27FC236}">
                <a16:creationId xmlns:a16="http://schemas.microsoft.com/office/drawing/2014/main" id="{2DDFDE7D-BD51-1948-9791-102553F006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0068" y="5919741"/>
            <a:ext cx="90044" cy="130224"/>
          </a:xfrm>
          <a:prstGeom prst="rect">
            <a:avLst/>
          </a:prstGeom>
        </p:spPr>
      </p:pic>
      <p:sp>
        <p:nvSpPr>
          <p:cNvPr id="35" name="Заголовок 1">
            <a:extLst>
              <a:ext uri="{FF2B5EF4-FFF2-40B4-BE49-F238E27FC236}">
                <a16:creationId xmlns:a16="http://schemas.microsoft.com/office/drawing/2014/main" id="{633819DA-7BFD-7F43-AA8D-93480CEE1A66}"/>
              </a:ext>
            </a:extLst>
          </p:cNvPr>
          <p:cNvSpPr txBox="1">
            <a:spLocks/>
          </p:cNvSpPr>
          <p:nvPr userDrawn="1"/>
        </p:nvSpPr>
        <p:spPr>
          <a:xfrm>
            <a:off x="6758810" y="5813329"/>
            <a:ext cx="1778959" cy="35893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1800" b="1" i="0" kern="800" cap="all" spc="300">
                <a:solidFill>
                  <a:srgbClr val="11274E"/>
                </a:solidFill>
                <a:latin typeface="Helvetica"/>
                <a:ea typeface="Merriweather" charset="0"/>
                <a:cs typeface="Helvetica"/>
              </a:defRPr>
            </a:lvl1pPr>
          </a:lstStyle>
          <a:p>
            <a:pPr algn="r"/>
            <a:r>
              <a:rPr lang="en-US" sz="900" b="1" i="0" spc="50" baseline="0" dirty="0">
                <a:solidFill>
                  <a:schemeClr val="tx2">
                    <a:lumMod val="50000"/>
                  </a:schemeClr>
                </a:solidFill>
                <a:latin typeface="Arial Regular"/>
                <a:ea typeface="Arial"/>
                <a:cs typeface="Arial"/>
              </a:rPr>
              <a:t>CONTACT</a:t>
            </a:r>
            <a:endParaRPr lang="ru-RU" sz="900" b="1" i="0" spc="50" baseline="0" dirty="0">
              <a:solidFill>
                <a:schemeClr val="tx2">
                  <a:lumMod val="50000"/>
                </a:schemeClr>
              </a:solidFill>
              <a:latin typeface="Arial Regular"/>
              <a:ea typeface="Arial"/>
              <a:cs typeface="Arial"/>
            </a:endParaRPr>
          </a:p>
        </p:txBody>
      </p:sp>
      <p:pic>
        <p:nvPicPr>
          <p:cNvPr id="36" name="Рисунок 9">
            <a:extLst>
              <a:ext uri="{FF2B5EF4-FFF2-40B4-BE49-F238E27FC236}">
                <a16:creationId xmlns:a16="http://schemas.microsoft.com/office/drawing/2014/main" id="{D10048D2-F5B2-D94A-8DC5-9AB07764EB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2316" y="5919741"/>
            <a:ext cx="90044" cy="130224"/>
          </a:xfrm>
          <a:prstGeom prst="rect">
            <a:avLst/>
          </a:prstGeom>
        </p:spPr>
      </p:pic>
    </p:spTree>
    <p:extLst>
      <p:ext uri="{BB962C8B-B14F-4D97-AF65-F5344CB8AC3E}">
        <p14:creationId xmlns:p14="http://schemas.microsoft.com/office/powerpoint/2010/main" val="8961995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685561"/>
      </p:ext>
    </p:extLst>
  </p:cSld>
  <p:clrMap bg1="lt1" tx1="dk1" bg2="lt2" tx2="dk2" accent1="accent1" accent2="accent2" accent3="accent3" accent4="accent4" accent5="accent5" accent6="accent6" hlink="hlink" folHlink="folHlink"/>
  <p:sldLayoutIdLst>
    <p:sldLayoutId id="2147483705" r:id="rId1"/>
    <p:sldLayoutId id="2147483710" r:id="rId2"/>
    <p:sldLayoutId id="2147483707" r:id="rId3"/>
    <p:sldLayoutId id="214748370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7" y="502920"/>
            <a:ext cx="7886700" cy="320040"/>
          </a:xfrm>
          <a:prstGeom prst="rect">
            <a:avLst/>
          </a:prstGeom>
        </p:spPr>
        <p:txBody>
          <a:bodyPr vert="horz" lIns="91440" tIns="45720" rIns="91440" bIns="45720" rtlCol="0" anchor="t" anchorCtr="0">
            <a:normAutofit/>
          </a:bodyPr>
          <a:lstStyle/>
          <a:p>
            <a:r>
              <a:rPr lang="en-US" dirty="0"/>
              <a:t>Page Title</a:t>
            </a:r>
            <a:endParaRPr lang="ru-RU" dirty="0"/>
          </a:p>
        </p:txBody>
      </p:sp>
      <p:sp>
        <p:nvSpPr>
          <p:cNvPr id="13" name="Нижний колонтитул 4">
            <a:extLst>
              <a:ext uri="{FF2B5EF4-FFF2-40B4-BE49-F238E27FC236}">
                <a16:creationId xmlns:a16="http://schemas.microsoft.com/office/drawing/2014/main" id="{9C7527EB-4001-444E-8895-6C57588EB4B3}"/>
              </a:ext>
            </a:extLst>
          </p:cNvPr>
          <p:cNvSpPr txBox="1">
            <a:spLocks/>
          </p:cNvSpPr>
          <p:nvPr userDrawn="1"/>
        </p:nvSpPr>
        <p:spPr>
          <a:xfrm>
            <a:off x="6460930" y="6675120"/>
            <a:ext cx="2664296" cy="182880"/>
          </a:xfrm>
          <a:prstGeom prst="rect">
            <a:avLst/>
          </a:prstGeom>
        </p:spPr>
        <p:txBody>
          <a:bodyPr vert="horz" lIns="91440" tIns="45720" rIns="91440" bIns="45720" rtlCol="0" anchor="b" anchorCtr="0"/>
          <a:lstStyle>
            <a:defPPr>
              <a:defRPr lang="ru-RU"/>
            </a:defPPr>
            <a:lvl1pPr marL="0" algn="r" defTabSz="914400" rtl="0" eaLnBrk="1" latinLnBrk="0" hangingPunct="1">
              <a:defRPr sz="650" b="0" i="0" kern="1200">
                <a:solidFill>
                  <a:srgbClr val="11274E"/>
                </a:solidFill>
                <a:latin typeface="Helvetic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b="0" i="0" spc="0" dirty="0">
                <a:solidFill>
                  <a:schemeClr val="accent1"/>
                </a:solidFill>
                <a:latin typeface="Arial Regular"/>
                <a:cs typeface="Arial"/>
              </a:rPr>
              <a:t>Copyright © 2019 Radian Group, Inc.  Proprietary and Confidential.</a:t>
            </a:r>
          </a:p>
        </p:txBody>
      </p:sp>
      <p:sp>
        <p:nvSpPr>
          <p:cNvPr id="14" name="Номер слайда 5">
            <a:extLst>
              <a:ext uri="{FF2B5EF4-FFF2-40B4-BE49-F238E27FC236}">
                <a16:creationId xmlns:a16="http://schemas.microsoft.com/office/drawing/2014/main" id="{21D2512F-3D05-524A-B754-076B04F0087D}"/>
              </a:ext>
            </a:extLst>
          </p:cNvPr>
          <p:cNvSpPr txBox="1">
            <a:spLocks/>
          </p:cNvSpPr>
          <p:nvPr userDrawn="1"/>
        </p:nvSpPr>
        <p:spPr>
          <a:xfrm>
            <a:off x="4276725" y="6675120"/>
            <a:ext cx="590550" cy="182880"/>
          </a:xfrm>
          <a:prstGeom prst="rect">
            <a:avLst/>
          </a:prstGeom>
        </p:spPr>
        <p:txBody>
          <a:bodyPr vert="horz" lIns="91440" tIns="45720" rIns="91440" bIns="45720" rtlCol="0" anchor="b" anchorCtr="0"/>
          <a:lstStyle>
            <a:defPPr>
              <a:defRPr lang="ru-RU"/>
            </a:defPPr>
            <a:lvl1pPr marL="0" algn="ctr" defTabSz="914400" rtl="0" eaLnBrk="1" latinLnBrk="0" hangingPunct="1">
              <a:defRPr sz="700" kern="1200">
                <a:solidFill>
                  <a:srgbClr val="11274E"/>
                </a:solidFill>
                <a:latin typeface="Microsoft Sans Serif" panose="020B0604020202020204" pitchFamily="34" charset="0"/>
                <a:ea typeface="+mn-ea"/>
                <a:cs typeface="Microsoft Sans Serif"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44481F-D243-4E44-BFA8-1C6C8C5928B3}" type="slidenum">
              <a:rPr lang="ru-RU" sz="600" b="1" i="0" smtClean="0">
                <a:solidFill>
                  <a:schemeClr val="accent1"/>
                </a:solidFill>
                <a:latin typeface="Arial Regular"/>
                <a:cs typeface="Arial"/>
              </a:rPr>
              <a:t>‹#›</a:t>
            </a:fld>
            <a:endParaRPr lang="ru-RU" sz="600" b="1" i="0" dirty="0">
              <a:solidFill>
                <a:schemeClr val="accent1"/>
              </a:solidFill>
              <a:latin typeface="Arial Regular"/>
              <a:cs typeface="Arial"/>
            </a:endParaRPr>
          </a:p>
        </p:txBody>
      </p:sp>
      <p:pic>
        <p:nvPicPr>
          <p:cNvPr id="6" name="Picture 5" descr="Radian-Primary-Mark-Horizontal.pdf">
            <a:extLst>
              <a:ext uri="{FF2B5EF4-FFF2-40B4-BE49-F238E27FC236}">
                <a16:creationId xmlns:a16="http://schemas.microsoft.com/office/drawing/2014/main" id="{C1BC1A83-B0B6-7340-A40E-4078E15B6F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258" y="6587970"/>
            <a:ext cx="1080120" cy="270030"/>
          </a:xfrm>
          <a:prstGeom prst="rect">
            <a:avLst/>
          </a:prstGeom>
        </p:spPr>
      </p:pic>
    </p:spTree>
    <p:extLst>
      <p:ext uri="{BB962C8B-B14F-4D97-AF65-F5344CB8AC3E}">
        <p14:creationId xmlns:p14="http://schemas.microsoft.com/office/powerpoint/2010/main" val="1650152916"/>
      </p:ext>
    </p:extLst>
  </p:cSld>
  <p:clrMap bg1="lt1" tx1="dk1" bg2="lt2" tx2="dk2" accent1="accent1" accent2="accent2" accent3="accent3" accent4="accent4" accent5="accent5" accent6="accent6" hlink="hlink" folHlink="folHlink"/>
  <p:sldLayoutIdLst>
    <p:sldLayoutId id="2147483691" r:id="rId1"/>
  </p:sldLayoutIdLst>
  <p:hf hdr="0" dt="0"/>
  <p:txStyles>
    <p:titleStyle>
      <a:lvl1pPr algn="l" defTabSz="914400" rtl="0" eaLnBrk="1" latinLnBrk="0" hangingPunct="1">
        <a:lnSpc>
          <a:spcPct val="90000"/>
        </a:lnSpc>
        <a:spcBef>
          <a:spcPct val="0"/>
        </a:spcBef>
        <a:buNone/>
        <a:defRPr sz="1600" b="1" i="0" kern="1200" cap="all" baseline="0">
          <a:solidFill>
            <a:schemeClr val="tx2">
              <a:lumMod val="50000"/>
            </a:schemeClr>
          </a:solidFill>
          <a:latin typeface="Arial Regular"/>
          <a:ea typeface="Arial Regular"/>
          <a:cs typeface="Arial"/>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Avenir Next" charset="0"/>
          <a:ea typeface="Avenir Next" charset="0"/>
          <a:cs typeface="Avenir Nex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venir Next" charset="0"/>
          <a:ea typeface="Avenir Next" charset="0"/>
          <a:cs typeface="Avenir Next"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venir Next" charset="0"/>
          <a:ea typeface="Avenir Next" charset="0"/>
          <a:cs typeface="Avenir Next"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venir Next" charset="0"/>
          <a:ea typeface="Avenir Next" charset="0"/>
          <a:cs typeface="Avenir Next"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venir Next" charset="0"/>
          <a:ea typeface="Avenir Next" charset="0"/>
          <a:cs typeface="Avenir Nex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636460"/>
      </p:ext>
    </p:extLst>
  </p:cSld>
  <p:clrMap bg1="lt1" tx1="dk1" bg2="lt2" tx2="dk2" accent1="accent1" accent2="accent2" accent3="accent3" accent4="accent4" accent5="accent5" accent6="accent6" hlink="hlink" folHlink="folHlink"/>
  <p:sldLayoutIdLst>
    <p:sldLayoutId id="2147483681" r:id="rId1"/>
    <p:sldLayoutId id="214748370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35203"/>
      </p:ext>
    </p:extLst>
  </p:cSld>
  <p:clrMap bg1="lt1" tx1="dk1" bg2="lt2" tx2="dk2" accent1="accent1" accent2="accent2" accent3="accent3" accent4="accent4" accent5="accent5" accent6="accent6" hlink="hlink" folHlink="folHlink"/>
  <p:sldLayoutIdLst>
    <p:sldLayoutId id="2147483683" r:id="rId1"/>
    <p:sldLayoutId id="2147483709" r:id="rId2"/>
  </p:sldLayoutIdLst>
  <p:hf hdr="0" dt="0"/>
  <p:txStyles>
    <p:titleStyle>
      <a:lvl1pPr algn="l" defTabSz="914400" rtl="0" eaLnBrk="1" latinLnBrk="0" hangingPunct="1">
        <a:lnSpc>
          <a:spcPct val="90000"/>
        </a:lnSpc>
        <a:spcBef>
          <a:spcPct val="0"/>
        </a:spcBef>
        <a:buNone/>
        <a:defRPr sz="3600" kern="1200">
          <a:solidFill>
            <a:srgbClr val="11274E"/>
          </a:solidFill>
          <a:latin typeface="Merriweather" charset="0"/>
          <a:ea typeface="Merriweather" charset="0"/>
          <a:cs typeface="Merriweather"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Avenir Next" charset="0"/>
          <a:ea typeface="Avenir Next" charset="0"/>
          <a:cs typeface="Avenir Nex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Avenir Next" charset="0"/>
          <a:ea typeface="Avenir Next" charset="0"/>
          <a:cs typeface="Avenir Next"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Avenir Next" charset="0"/>
          <a:ea typeface="Avenir Next" charset="0"/>
          <a:cs typeface="Avenir Next"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Avenir Next" charset="0"/>
          <a:ea typeface="Avenir Next" charset="0"/>
          <a:cs typeface="Avenir Next"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Avenir Next" charset="0"/>
          <a:ea typeface="Avenir Next" charset="0"/>
          <a:cs typeface="Avenir Nex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CA38-9E7B-D745-B5A3-EB08F6699300}"/>
              </a:ext>
            </a:extLst>
          </p:cNvPr>
          <p:cNvSpPr>
            <a:spLocks noGrp="1"/>
          </p:cNvSpPr>
          <p:nvPr>
            <p:ph type="title"/>
          </p:nvPr>
        </p:nvSpPr>
        <p:spPr/>
        <p:txBody>
          <a:bodyPr/>
          <a:lstStyle/>
          <a:p>
            <a:r>
              <a:rPr lang="en-US" dirty="0"/>
              <a:t>CASE INTERVIEW: </a:t>
            </a:r>
            <a:r>
              <a:rPr lang="en-US" dirty="0">
                <a:solidFill>
                  <a:schemeClr val="accent3"/>
                </a:solidFill>
              </a:rPr>
              <a:t>technical / data analyst</a:t>
            </a:r>
          </a:p>
        </p:txBody>
      </p:sp>
      <p:sp>
        <p:nvSpPr>
          <p:cNvPr id="4" name="Content Placeholder 3">
            <a:extLst>
              <a:ext uri="{FF2B5EF4-FFF2-40B4-BE49-F238E27FC236}">
                <a16:creationId xmlns:a16="http://schemas.microsoft.com/office/drawing/2014/main" id="{716BF34E-DEA3-7141-9FEC-9981C8968377}"/>
              </a:ext>
            </a:extLst>
          </p:cNvPr>
          <p:cNvSpPr>
            <a:spLocks noGrp="1"/>
          </p:cNvSpPr>
          <p:nvPr>
            <p:ph sz="quarter" idx="11"/>
          </p:nvPr>
        </p:nvSpPr>
        <p:spPr/>
        <p:txBody>
          <a:bodyPr/>
          <a:lstStyle/>
          <a:p>
            <a:r>
              <a:rPr lang="en-US" dirty="0"/>
              <a:t>May 2019</a:t>
            </a:r>
          </a:p>
        </p:txBody>
      </p:sp>
      <p:sp>
        <p:nvSpPr>
          <p:cNvPr id="6" name="Content Placeholder 5">
            <a:extLst>
              <a:ext uri="{FF2B5EF4-FFF2-40B4-BE49-F238E27FC236}">
                <a16:creationId xmlns:a16="http://schemas.microsoft.com/office/drawing/2014/main" id="{90A601D9-F291-414A-B71E-4C98AE67CDE7}"/>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44370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12EC-43C3-2A43-BC71-7AF2811C2A31}"/>
              </a:ext>
            </a:extLst>
          </p:cNvPr>
          <p:cNvSpPr>
            <a:spLocks noGrp="1"/>
          </p:cNvSpPr>
          <p:nvPr>
            <p:ph type="title"/>
          </p:nvPr>
        </p:nvSpPr>
        <p:spPr/>
        <p:txBody>
          <a:bodyPr>
            <a:normAutofit/>
          </a:bodyPr>
          <a:lstStyle/>
          <a:p>
            <a:r>
              <a:rPr lang="en-US" altLang="en-US" sz="1400" dirty="0"/>
              <a:t>RADIAN CASE INTERVIEW - INTRODUCTION</a:t>
            </a:r>
            <a:endParaRPr lang="en-US" sz="1400" dirty="0"/>
          </a:p>
        </p:txBody>
      </p:sp>
      <p:sp>
        <p:nvSpPr>
          <p:cNvPr id="5" name="Content Placeholder 4">
            <a:extLst>
              <a:ext uri="{FF2B5EF4-FFF2-40B4-BE49-F238E27FC236}">
                <a16:creationId xmlns:a16="http://schemas.microsoft.com/office/drawing/2014/main" id="{7C0585C4-0ABF-BC4A-8D86-76925CD02ACA}"/>
              </a:ext>
            </a:extLst>
          </p:cNvPr>
          <p:cNvSpPr>
            <a:spLocks noGrp="1"/>
          </p:cNvSpPr>
          <p:nvPr>
            <p:ph sz="quarter" idx="13"/>
          </p:nvPr>
        </p:nvSpPr>
        <p:spPr>
          <a:xfrm>
            <a:off x="533400" y="1676400"/>
            <a:ext cx="8077200" cy="3315652"/>
          </a:xfrm>
        </p:spPr>
        <p:txBody>
          <a:bodyPr/>
          <a:lstStyle/>
          <a:p>
            <a:pPr marL="0" indent="0">
              <a:buNone/>
            </a:pPr>
            <a:r>
              <a:rPr lang="en-US" altLang="en-US" sz="900" b="1" kern="400" dirty="0"/>
              <a:t>KEY QUESTIONS FROM MANAGEMENT</a:t>
            </a:r>
          </a:p>
          <a:p>
            <a:pPr marL="180975" indent="-180975">
              <a:spcBef>
                <a:spcPts val="800"/>
              </a:spcBef>
              <a:buSzPct val="100000"/>
              <a:buFont typeface="+mj-lt"/>
              <a:buAutoNum type="arabicPeriod"/>
            </a:pPr>
            <a:r>
              <a:rPr lang="en-US" altLang="en-US" sz="900" b="1" kern="400" dirty="0"/>
              <a:t>Sales Analysis</a:t>
            </a:r>
          </a:p>
          <a:p>
            <a:pPr lvl="1">
              <a:spcBef>
                <a:spcPts val="200"/>
              </a:spcBef>
              <a:buClr>
                <a:schemeClr val="accent3"/>
              </a:buClr>
              <a:buSzPct val="100000"/>
              <a:buFont typeface="System Font Regular"/>
              <a:buChar char="/"/>
            </a:pPr>
            <a:r>
              <a:rPr lang="en-US" altLang="en-US" sz="800" kern="400" dirty="0"/>
              <a:t>How big is our bakery business today? What is the sales contribution to the total store?  Average sales per store and range of variability?</a:t>
            </a:r>
          </a:p>
          <a:p>
            <a:pPr lvl="1">
              <a:spcBef>
                <a:spcPts val="200"/>
              </a:spcBef>
              <a:buClr>
                <a:schemeClr val="accent3"/>
              </a:buClr>
              <a:buSzPct val="100000"/>
              <a:buFont typeface="System Font Regular"/>
              <a:buChar char="/"/>
            </a:pPr>
            <a:r>
              <a:rPr lang="en-US" altLang="en-US" sz="800" kern="400" dirty="0"/>
              <a:t>Does size matter? </a:t>
            </a:r>
          </a:p>
          <a:p>
            <a:pPr lvl="2">
              <a:buFont typeface="Arial" panose="020B0604020202020204" pitchFamily="34" charset="0"/>
              <a:buChar char="•"/>
            </a:pPr>
            <a:r>
              <a:rPr lang="en-US" altLang="en-US" sz="800" kern="400" dirty="0"/>
              <a:t>What impact does store square footage and store sales volume have on bakery department sales? </a:t>
            </a:r>
          </a:p>
          <a:p>
            <a:pPr lvl="2">
              <a:buFont typeface="Arial" panose="020B0604020202020204" pitchFamily="34" charset="0"/>
              <a:buChar char="•"/>
            </a:pPr>
            <a:r>
              <a:rPr lang="en-US" altLang="en-US" sz="800" kern="400" dirty="0"/>
              <a:t>What impact does bakery square footage have on bakery department sales?  Are larger bakeries better?</a:t>
            </a:r>
          </a:p>
          <a:p>
            <a:pPr lvl="1">
              <a:spcBef>
                <a:spcPts val="200"/>
              </a:spcBef>
              <a:buClr>
                <a:schemeClr val="accent3"/>
              </a:buClr>
              <a:buSzPct val="100000"/>
              <a:buFont typeface="System Font Regular"/>
              <a:buChar char="/"/>
            </a:pPr>
            <a:r>
              <a:rPr lang="en-US" altLang="en-US" sz="800" kern="400" dirty="0"/>
              <a:t>What drives bakery department sales?  </a:t>
            </a:r>
          </a:p>
          <a:p>
            <a:pPr marL="180975" indent="-180975">
              <a:spcBef>
                <a:spcPts val="800"/>
              </a:spcBef>
              <a:buSzPct val="100000"/>
              <a:buFont typeface="+mj-lt"/>
              <a:buAutoNum type="arabicPeriod"/>
            </a:pPr>
            <a:r>
              <a:rPr lang="en-US" altLang="en-US" sz="900" b="1" kern="400" dirty="0"/>
              <a:t>Profitability Analysis</a:t>
            </a:r>
          </a:p>
          <a:p>
            <a:pPr lvl="1">
              <a:spcBef>
                <a:spcPts val="200"/>
              </a:spcBef>
              <a:buClr>
                <a:schemeClr val="accent3"/>
              </a:buClr>
              <a:buSzPct val="100000"/>
              <a:buFont typeface="System Font Regular"/>
              <a:buChar char="/"/>
            </a:pPr>
            <a:r>
              <a:rPr lang="en-US" altLang="en-US" sz="800" kern="400" dirty="0"/>
              <a:t>What factors impact bakery department “contribution margin”?  </a:t>
            </a:r>
          </a:p>
          <a:p>
            <a:pPr lvl="2">
              <a:buFont typeface="Arial" panose="020B0604020202020204" pitchFamily="34" charset="0"/>
              <a:buChar char="•"/>
            </a:pPr>
            <a:r>
              <a:rPr lang="en-US" altLang="en-US" sz="800" kern="400" dirty="0"/>
              <a:t>Gross margin is defined as Sales less Materials (pre-calculated in the data set). Contribution margin is calculated as Gross Margin Less Labor Costs.  Net Operating Earnings (also pre-calculated in the data set) is Gross Margin, less Labor Costs, less “Allocations.”</a:t>
            </a:r>
          </a:p>
          <a:p>
            <a:pPr lvl="1">
              <a:spcBef>
                <a:spcPts val="200"/>
              </a:spcBef>
              <a:buClr>
                <a:schemeClr val="accent3"/>
              </a:buClr>
              <a:buSzPct val="100000"/>
              <a:buFont typeface="System Font Regular"/>
              <a:buChar char="/"/>
            </a:pPr>
            <a:r>
              <a:rPr lang="en-US" altLang="en-US" sz="800" kern="400" dirty="0"/>
              <a:t>Does contribution margin vary between the two divisions?  If so, why?</a:t>
            </a:r>
          </a:p>
          <a:p>
            <a:pPr lvl="1">
              <a:spcBef>
                <a:spcPts val="200"/>
              </a:spcBef>
              <a:buClr>
                <a:schemeClr val="accent3"/>
              </a:buClr>
              <a:buSzPct val="100000"/>
              <a:buFont typeface="System Font Regular"/>
              <a:buChar char="/"/>
            </a:pPr>
            <a:r>
              <a:rPr lang="en-US" altLang="en-US" sz="800" kern="400" dirty="0"/>
              <a:t>What is the “breakeven” bakery sales level in our current stores?  (At what bakery sales level do we see a single store start achieving a positive Net Operating Earnings?)  You can assume that Materials and Labor are fully variable, and Allocations are fixed. How many store are profitable?</a:t>
            </a:r>
          </a:p>
          <a:p>
            <a:pPr marL="180975" indent="-180975">
              <a:spcBef>
                <a:spcPts val="800"/>
              </a:spcBef>
              <a:buSzPct val="100000"/>
              <a:buFont typeface="+mj-lt"/>
              <a:buAutoNum type="arabicPeriod"/>
            </a:pPr>
            <a:r>
              <a:rPr lang="en-US" altLang="en-US" sz="900" b="1" kern="400" dirty="0"/>
              <a:t>Performance by Division</a:t>
            </a:r>
          </a:p>
          <a:p>
            <a:pPr lvl="1">
              <a:spcBef>
                <a:spcPts val="200"/>
              </a:spcBef>
              <a:buClr>
                <a:schemeClr val="accent3"/>
              </a:buClr>
              <a:buSzPct val="100000"/>
              <a:buFont typeface="System Font Regular"/>
              <a:buChar char="/"/>
            </a:pPr>
            <a:r>
              <a:rPr lang="en-US" altLang="en-US" sz="800" kern="400" dirty="0"/>
              <a:t>How do sales and profitability compare between the two divisions?  What are the relevant average per store comparisons?</a:t>
            </a:r>
          </a:p>
          <a:p>
            <a:pPr lvl="1">
              <a:spcBef>
                <a:spcPts val="200"/>
              </a:spcBef>
              <a:buClr>
                <a:schemeClr val="accent3"/>
              </a:buClr>
              <a:buSzPct val="100000"/>
              <a:buFont typeface="System Font Regular"/>
              <a:buChar char="/"/>
            </a:pPr>
            <a:r>
              <a:rPr lang="en-US" altLang="en-US" sz="800" kern="400" dirty="0"/>
              <a:t>What are some of the underlying causes of the differences we see?</a:t>
            </a:r>
          </a:p>
          <a:p>
            <a:pPr lvl="1">
              <a:spcBef>
                <a:spcPts val="200"/>
              </a:spcBef>
              <a:buClr>
                <a:schemeClr val="accent3"/>
              </a:buClr>
              <a:buSzPct val="100000"/>
              <a:buFont typeface="System Font Regular"/>
              <a:buChar char="/"/>
            </a:pPr>
            <a:r>
              <a:rPr lang="en-US" altLang="en-US" sz="800" kern="400" dirty="0"/>
              <a:t>What roles do Materials, Labor and Allocations (all other store costs) have on Operating Earnings?  Why?</a:t>
            </a:r>
          </a:p>
          <a:p>
            <a:pPr lvl="1">
              <a:spcBef>
                <a:spcPts val="200"/>
              </a:spcBef>
              <a:buClr>
                <a:schemeClr val="accent3"/>
              </a:buClr>
              <a:buSzPct val="100000"/>
              <a:buFont typeface="System Font Regular"/>
              <a:buChar char="/"/>
            </a:pPr>
            <a:r>
              <a:rPr lang="en-US" altLang="en-US" sz="800" kern="400" dirty="0"/>
              <a:t>What additional data / analysis will help us address the performance gaps you identify?</a:t>
            </a:r>
          </a:p>
          <a:p>
            <a:pPr marL="180975" indent="-180975">
              <a:spcBef>
                <a:spcPts val="800"/>
              </a:spcBef>
              <a:buSzPct val="100000"/>
              <a:buFont typeface="+mj-lt"/>
              <a:buAutoNum type="arabicPeriod"/>
            </a:pPr>
            <a:r>
              <a:rPr lang="en-US" altLang="en-US" sz="900" b="1" kern="400" dirty="0"/>
              <a:t>Customer Segmentation</a:t>
            </a:r>
          </a:p>
          <a:p>
            <a:pPr lvl="1">
              <a:spcBef>
                <a:spcPts val="200"/>
              </a:spcBef>
              <a:buClr>
                <a:schemeClr val="accent3"/>
              </a:buClr>
              <a:buSzPct val="100000"/>
              <a:buFont typeface="System Font Regular"/>
              <a:buChar char="/"/>
            </a:pPr>
            <a:r>
              <a:rPr lang="en-US" altLang="en-US" sz="800" kern="400" dirty="0"/>
              <a:t>We have two store clustering structures (scheme A and B).   How do the store clusters align with performance?  </a:t>
            </a:r>
          </a:p>
          <a:p>
            <a:pPr lvl="1">
              <a:spcBef>
                <a:spcPts val="200"/>
              </a:spcBef>
              <a:buClr>
                <a:schemeClr val="accent3"/>
              </a:buClr>
              <a:buSzPct val="100000"/>
              <a:buFont typeface="System Font Regular"/>
              <a:buChar char="/"/>
            </a:pPr>
            <a:r>
              <a:rPr lang="en-US" altLang="en-US" sz="800" kern="400" dirty="0"/>
              <a:t>Which store cluster scheme would you recommend to use for the Bakery Strategy or are there other store consumer segmentation alternatives that we should consider?</a:t>
            </a:r>
          </a:p>
          <a:p>
            <a:pPr marL="180975" indent="-180975">
              <a:spcBef>
                <a:spcPts val="800"/>
              </a:spcBef>
              <a:buSzPct val="100000"/>
              <a:buFont typeface="+mj-lt"/>
              <a:buAutoNum type="arabicPeriod"/>
            </a:pPr>
            <a:r>
              <a:rPr lang="en-US" altLang="en-US" sz="900" b="1" kern="400" dirty="0"/>
              <a:t>Based on the data provided and your initial analysis </a:t>
            </a:r>
            <a:r>
              <a:rPr lang="en-US" altLang="en-US" sz="900" kern="400" dirty="0"/>
              <a:t>– what are the next steps in terms of analysis and data collection that could provide strategic insights for the Bakery department?</a:t>
            </a:r>
          </a:p>
        </p:txBody>
      </p:sp>
      <p:sp>
        <p:nvSpPr>
          <p:cNvPr id="9" name="Text Placeholder 8">
            <a:extLst>
              <a:ext uri="{FF2B5EF4-FFF2-40B4-BE49-F238E27FC236}">
                <a16:creationId xmlns:a16="http://schemas.microsoft.com/office/drawing/2014/main" id="{2FFBBD14-0900-8343-8C6C-5D440FC52F97}"/>
              </a:ext>
            </a:extLst>
          </p:cNvPr>
          <p:cNvSpPr>
            <a:spLocks noGrp="1"/>
          </p:cNvSpPr>
          <p:nvPr>
            <p:ph type="body" sz="quarter" idx="14"/>
          </p:nvPr>
        </p:nvSpPr>
        <p:spPr/>
        <p:txBody>
          <a:bodyPr/>
          <a:lstStyle/>
          <a:p>
            <a:pPr>
              <a:spcBef>
                <a:spcPts val="300"/>
              </a:spcBef>
              <a:spcAft>
                <a:spcPct val="0"/>
              </a:spcAft>
              <a:defRPr/>
            </a:pPr>
            <a:endParaRPr lang="en-US" altLang="en-US" sz="900" b="1" kern="500" dirty="0">
              <a:solidFill>
                <a:schemeClr val="accent3"/>
              </a:solidFill>
              <a:ea typeface="ＭＳ Ｐゴシック" charset="-128"/>
            </a:endParaRPr>
          </a:p>
          <a:p>
            <a:pPr>
              <a:spcBef>
                <a:spcPts val="300"/>
              </a:spcBef>
              <a:spcAft>
                <a:spcPct val="0"/>
              </a:spcAft>
              <a:defRPr/>
            </a:pPr>
            <a:r>
              <a:rPr lang="en-US" altLang="en-US" sz="900" b="1" kern="500" dirty="0">
                <a:solidFill>
                  <a:schemeClr val="accent3"/>
                </a:solidFill>
                <a:ea typeface="ＭＳ Ｐゴシック" charset="-128"/>
              </a:rPr>
              <a:t>OUR ENGAGEMENT…AND YOUR TASK</a:t>
            </a:r>
          </a:p>
          <a:p>
            <a:pPr marL="4763" indent="6350">
              <a:spcBef>
                <a:spcPts val="300"/>
              </a:spcBef>
              <a:spcAft>
                <a:spcPct val="0"/>
              </a:spcAft>
              <a:defRPr/>
            </a:pPr>
            <a:r>
              <a:rPr lang="en-US" altLang="en-US" sz="900" i="1" kern="500" dirty="0">
                <a:solidFill>
                  <a:schemeClr val="accent1"/>
                </a:solidFill>
                <a:ea typeface="ＭＳ Ｐゴシック" charset="-128"/>
              </a:rPr>
              <a:t>Radian has been engaged to develop a comprehensive </a:t>
            </a:r>
            <a:r>
              <a:rPr lang="en-US" altLang="en-US" sz="900" b="1" i="1" kern="500" dirty="0">
                <a:solidFill>
                  <a:schemeClr val="accent1"/>
                </a:solidFill>
                <a:ea typeface="ＭＳ Ｐゴシック" charset="-128"/>
              </a:rPr>
              <a:t>Bakery</a:t>
            </a:r>
            <a:r>
              <a:rPr lang="en-US" altLang="en-US" sz="900" i="1" kern="500" dirty="0">
                <a:solidFill>
                  <a:schemeClr val="accent1"/>
                </a:solidFill>
                <a:ea typeface="ＭＳ Ｐゴシック" charset="-128"/>
              </a:rPr>
              <a:t> department strategy for 2 divisions of a large regional grocery store chain with over 500 stores.  The first phase is to evaluate the current performance and clarify the critical issues.  The meeting today is for you to review the current department performance and issues and make recommendations for further analysis that can provide the foundation for a new Bakery strategy.</a:t>
            </a:r>
          </a:p>
        </p:txBody>
      </p:sp>
    </p:spTree>
    <p:extLst>
      <p:ext uri="{BB962C8B-B14F-4D97-AF65-F5344CB8AC3E}">
        <p14:creationId xmlns:p14="http://schemas.microsoft.com/office/powerpoint/2010/main" val="279988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12EC-43C3-2A43-BC71-7AF2811C2A31}"/>
              </a:ext>
            </a:extLst>
          </p:cNvPr>
          <p:cNvSpPr>
            <a:spLocks noGrp="1"/>
          </p:cNvSpPr>
          <p:nvPr>
            <p:ph type="title"/>
          </p:nvPr>
        </p:nvSpPr>
        <p:spPr/>
        <p:txBody>
          <a:bodyPr>
            <a:normAutofit fontScale="90000"/>
          </a:bodyPr>
          <a:lstStyle/>
          <a:p>
            <a:r>
              <a:rPr lang="en-US" altLang="en-US" cap="none" dirty="0">
                <a:ea typeface="ＭＳ Ｐゴシック" panose="020B0600070205080204" pitchFamily="34" charset="-128"/>
              </a:rPr>
              <a:t>RADIAN GROUP CASE INTERVIEW – ADDITIONAL DATA STRUCTURE INFORMATION</a:t>
            </a:r>
            <a:endParaRPr lang="en-US" dirty="0"/>
          </a:p>
        </p:txBody>
      </p:sp>
      <p:sp>
        <p:nvSpPr>
          <p:cNvPr id="8" name="Text Placeholder 7">
            <a:extLst>
              <a:ext uri="{FF2B5EF4-FFF2-40B4-BE49-F238E27FC236}">
                <a16:creationId xmlns:a16="http://schemas.microsoft.com/office/drawing/2014/main" id="{ED80B729-63D0-C543-A095-602FB33415A2}"/>
              </a:ext>
            </a:extLst>
          </p:cNvPr>
          <p:cNvSpPr>
            <a:spLocks noGrp="1"/>
          </p:cNvSpPr>
          <p:nvPr>
            <p:ph type="body" sz="quarter" idx="14"/>
          </p:nvPr>
        </p:nvSpPr>
        <p:spPr>
          <a:xfrm>
            <a:off x="395288" y="970444"/>
            <a:ext cx="7886700" cy="5277956"/>
          </a:xfrm>
        </p:spPr>
        <p:txBody>
          <a:bodyPr/>
          <a:lstStyle/>
          <a:p>
            <a:pPr>
              <a:spcBef>
                <a:spcPts val="300"/>
              </a:spcBef>
              <a:spcAft>
                <a:spcPct val="0"/>
              </a:spcAft>
              <a:defRPr/>
            </a:pPr>
            <a:r>
              <a:rPr lang="en-US" altLang="en-US" sz="1000" b="1" dirty="0">
                <a:solidFill>
                  <a:schemeClr val="accent3"/>
                </a:solidFill>
                <a:ea typeface="ＭＳ Ｐゴシック" charset="-128"/>
              </a:rPr>
              <a:t>EXCEL DATA SET ATTRIBUTE GROUPS</a:t>
            </a:r>
          </a:p>
          <a:p>
            <a:pPr>
              <a:spcAft>
                <a:spcPts val="500"/>
              </a:spcAft>
            </a:pPr>
            <a:endParaRPr lang="en-US" altLang="en-US" sz="1100" b="1" dirty="0">
              <a:ea typeface="ＭＳ Ｐゴシック" panose="020B0600070205080204" pitchFamily="34" charset="-128"/>
            </a:endParaRPr>
          </a:p>
          <a:p>
            <a:pPr marL="171450" indent="-171450">
              <a:spcAft>
                <a:spcPts val="500"/>
              </a:spcAft>
              <a:buFont typeface="Arial" panose="020B0604020202020204" pitchFamily="34" charset="0"/>
              <a:buChar char="•"/>
            </a:pPr>
            <a:r>
              <a:rPr lang="en-US" altLang="en-US" sz="900" b="1" dirty="0">
                <a:ea typeface="ＭＳ Ｐゴシック" charset="-128"/>
              </a:rPr>
              <a:t>TOTAL STORE </a:t>
            </a:r>
            <a:r>
              <a:rPr lang="en-US" altLang="en-US" sz="1000" dirty="0">
                <a:ea typeface="ＭＳ Ｐゴシック" panose="020B0600070205080204" pitchFamily="34" charset="-128"/>
              </a:rPr>
              <a:t>– Term used to describe all of the departments in a typical grocery store, including meat, produce, cereal, frozen, dairy, general merchandise, etc.  Attribute fields and results fields for the total store are the first group.</a:t>
            </a:r>
          </a:p>
          <a:p>
            <a:pPr marL="628650" lvl="1" indent="-171450">
              <a:spcAft>
                <a:spcPts val="500"/>
              </a:spcAft>
              <a:buFont typeface="Arial" panose="020B0604020202020204" pitchFamily="34" charset="0"/>
              <a:buChar char="•"/>
            </a:pPr>
            <a:r>
              <a:rPr lang="en-US" altLang="en-US" sz="900" dirty="0">
                <a:ea typeface="ＭＳ Ｐゴシック" panose="020B0600070205080204" pitchFamily="34" charset="-128"/>
              </a:rPr>
              <a:t>Stores are organized by Division, Market Area, and then Sub-Region. </a:t>
            </a:r>
          </a:p>
          <a:p>
            <a:pPr marL="628650" lvl="1" indent="-171450">
              <a:spcAft>
                <a:spcPts val="500"/>
              </a:spcAft>
              <a:buFont typeface="Arial" panose="020B0604020202020204" pitchFamily="34" charset="0"/>
              <a:buChar char="•"/>
            </a:pPr>
            <a:r>
              <a:rPr lang="en-US" altLang="en-US" sz="900" dirty="0">
                <a:ea typeface="ＭＳ Ｐゴシック" panose="020B0600070205080204" pitchFamily="34" charset="-128"/>
              </a:rPr>
              <a:t>Total sales, total size and selling space are listed </a:t>
            </a:r>
          </a:p>
          <a:p>
            <a:pPr marL="171450" indent="-171450">
              <a:spcAft>
                <a:spcPts val="500"/>
              </a:spcAft>
              <a:buFont typeface="Arial" panose="020B0604020202020204" pitchFamily="34" charset="0"/>
              <a:buChar char="•"/>
            </a:pPr>
            <a:r>
              <a:rPr lang="en-US" altLang="en-US" sz="900" b="1" dirty="0">
                <a:ea typeface="ＭＳ Ｐゴシック" charset="-128"/>
              </a:rPr>
              <a:t>BAKERY DEPARTMENT</a:t>
            </a:r>
            <a:r>
              <a:rPr lang="en-US" altLang="en-US" sz="1100" b="1" dirty="0">
                <a:ea typeface="ＭＳ Ｐゴシック" panose="020B0600070205080204" pitchFamily="34" charset="-128"/>
              </a:rPr>
              <a:t> </a:t>
            </a:r>
            <a:r>
              <a:rPr lang="en-US" altLang="en-US" sz="1100" dirty="0">
                <a:ea typeface="ＭＳ Ｐゴシック" panose="020B0600070205080204" pitchFamily="34" charset="-128"/>
              </a:rPr>
              <a:t>– </a:t>
            </a:r>
            <a:r>
              <a:rPr lang="en-US" altLang="en-US" sz="1000" dirty="0">
                <a:ea typeface="ＭＳ Ｐゴシック" panose="020B0600070205080204" pitchFamily="34" charset="-128"/>
              </a:rPr>
              <a:t>The in-store Bakery department within a Grocery store.  This department is separate from the “commercial aisle” with 3</a:t>
            </a:r>
            <a:r>
              <a:rPr lang="en-US" altLang="en-US" sz="1000" baseline="30000" dirty="0">
                <a:ea typeface="ＭＳ Ｐゴシック" panose="020B0600070205080204" pitchFamily="34" charset="-128"/>
              </a:rPr>
              <a:t>rd</a:t>
            </a:r>
            <a:r>
              <a:rPr lang="en-US" altLang="en-US" sz="1000" dirty="0">
                <a:ea typeface="ＭＳ Ｐゴシック" panose="020B0600070205080204" pitchFamily="34" charset="-128"/>
              </a:rPr>
              <a:t> party brands, (e.g., Wonder Bread, Entenmann’s, etc.) and separate from any coffee shop located in the store.  Attribute fields and bakery results are the second data group.</a:t>
            </a:r>
          </a:p>
          <a:p>
            <a:pPr marL="628650" lvl="1" indent="-171450">
              <a:spcAft>
                <a:spcPts val="500"/>
              </a:spcAft>
              <a:buFont typeface="Arial" panose="020B0604020202020204" pitchFamily="34" charset="0"/>
              <a:buChar char="•"/>
            </a:pPr>
            <a:r>
              <a:rPr lang="en-US" altLang="en-US" sz="900" dirty="0">
                <a:ea typeface="ＭＳ Ｐゴシック" panose="020B0600070205080204" pitchFamily="34" charset="-128"/>
              </a:rPr>
              <a:t>Sales Data</a:t>
            </a:r>
          </a:p>
          <a:p>
            <a:pPr marL="628650" lvl="1" indent="-171450">
              <a:spcAft>
                <a:spcPts val="500"/>
              </a:spcAft>
              <a:buFont typeface="Arial" panose="020B0604020202020204" pitchFamily="34" charset="0"/>
              <a:buChar char="•"/>
            </a:pPr>
            <a:r>
              <a:rPr lang="en-US" altLang="en-US" sz="900" dirty="0">
                <a:ea typeface="ＭＳ Ｐゴシック" panose="020B0600070205080204" pitchFamily="34" charset="-128"/>
              </a:rPr>
              <a:t>Margin Data</a:t>
            </a:r>
          </a:p>
          <a:p>
            <a:pPr marL="628650" lvl="1" indent="-171450">
              <a:spcAft>
                <a:spcPts val="500"/>
              </a:spcAft>
              <a:buFont typeface="Arial" panose="020B0604020202020204" pitchFamily="34" charset="0"/>
              <a:buChar char="•"/>
            </a:pPr>
            <a:r>
              <a:rPr lang="en-US" altLang="en-US" sz="900" dirty="0">
                <a:ea typeface="ＭＳ Ｐゴシック" panose="020B0600070205080204" pitchFamily="34" charset="-128"/>
              </a:rPr>
              <a:t>Labor Data</a:t>
            </a:r>
          </a:p>
          <a:p>
            <a:pPr marL="628650" lvl="1" indent="-171450">
              <a:spcAft>
                <a:spcPts val="500"/>
              </a:spcAft>
              <a:buFont typeface="Arial" panose="020B0604020202020204" pitchFamily="34" charset="0"/>
              <a:buChar char="•"/>
            </a:pPr>
            <a:r>
              <a:rPr lang="en-US" altLang="en-US" sz="900" dirty="0">
                <a:ea typeface="ＭＳ Ｐゴシック" panose="020B0600070205080204" pitchFamily="34" charset="-128"/>
              </a:rPr>
              <a:t>Bakery Size Data and Store Size Grouping</a:t>
            </a:r>
          </a:p>
          <a:p>
            <a:pPr lvl="1">
              <a:spcAft>
                <a:spcPts val="500"/>
              </a:spcAft>
            </a:pPr>
            <a:endParaRPr lang="en-US" altLang="en-US" sz="1050" dirty="0">
              <a:ea typeface="ＭＳ Ｐゴシック" panose="020B0600070205080204" pitchFamily="34" charset="-128"/>
            </a:endParaRPr>
          </a:p>
          <a:p>
            <a:pPr marL="171450" indent="-171450">
              <a:spcAft>
                <a:spcPts val="500"/>
              </a:spcAft>
              <a:buFont typeface="Arial" panose="020B0604020202020204" pitchFamily="34" charset="0"/>
              <a:buChar char="•"/>
            </a:pPr>
            <a:r>
              <a:rPr lang="en-US" altLang="en-US" sz="900" b="1" dirty="0">
                <a:ea typeface="ＭＳ Ｐゴシック" charset="-128"/>
              </a:rPr>
              <a:t>ADDITIONAL STORE ATTRIBUTES </a:t>
            </a:r>
            <a:r>
              <a:rPr lang="en-US" altLang="en-US" sz="1100" dirty="0">
                <a:ea typeface="ＭＳ Ｐゴシック" panose="020B0600070205080204" pitchFamily="34" charset="-128"/>
              </a:rPr>
              <a:t>– </a:t>
            </a:r>
            <a:r>
              <a:rPr lang="en-US" altLang="en-US" sz="1000" dirty="0">
                <a:ea typeface="ＭＳ Ｐゴシック" panose="020B0600070205080204" pitchFamily="34" charset="-128"/>
              </a:rPr>
              <a:t>Customer segmentation and store types are included in the third data group (see next page)</a:t>
            </a:r>
            <a:endParaRPr lang="en-US" altLang="en-US" sz="1100" dirty="0">
              <a:ea typeface="ＭＳ Ｐゴシック" panose="020B0600070205080204" pitchFamily="34" charset="-128"/>
            </a:endParaRPr>
          </a:p>
          <a:p>
            <a:pPr lvl="1">
              <a:spcAft>
                <a:spcPts val="500"/>
              </a:spcAft>
            </a:pPr>
            <a:endParaRPr lang="en-US" altLang="en-US" sz="1050" dirty="0">
              <a:ea typeface="ＭＳ Ｐゴシック" panose="020B0600070205080204" pitchFamily="34" charset="-128"/>
            </a:endParaRPr>
          </a:p>
        </p:txBody>
      </p:sp>
    </p:spTree>
    <p:extLst>
      <p:ext uri="{BB962C8B-B14F-4D97-AF65-F5344CB8AC3E}">
        <p14:creationId xmlns:p14="http://schemas.microsoft.com/office/powerpoint/2010/main" val="224859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12EC-43C3-2A43-BC71-7AF2811C2A31}"/>
              </a:ext>
            </a:extLst>
          </p:cNvPr>
          <p:cNvSpPr>
            <a:spLocks noGrp="1"/>
          </p:cNvSpPr>
          <p:nvPr>
            <p:ph type="title"/>
          </p:nvPr>
        </p:nvSpPr>
        <p:spPr/>
        <p:txBody>
          <a:bodyPr>
            <a:normAutofit fontScale="90000"/>
          </a:bodyPr>
          <a:lstStyle/>
          <a:p>
            <a:r>
              <a:rPr lang="en-US" altLang="en-US" cap="none" dirty="0">
                <a:ea typeface="ＭＳ Ｐゴシック" panose="020B0600070205080204" pitchFamily="34" charset="-128"/>
              </a:rPr>
              <a:t>RADIAN GROUP CASE INTERVIEW – ADDITIONAL DATA STRUCTURE INFORMATION</a:t>
            </a:r>
            <a:endParaRPr lang="en-US" dirty="0"/>
          </a:p>
        </p:txBody>
      </p:sp>
      <p:sp>
        <p:nvSpPr>
          <p:cNvPr id="8" name="Text Placeholder 7">
            <a:extLst>
              <a:ext uri="{FF2B5EF4-FFF2-40B4-BE49-F238E27FC236}">
                <a16:creationId xmlns:a16="http://schemas.microsoft.com/office/drawing/2014/main" id="{ED80B729-63D0-C543-A095-602FB33415A2}"/>
              </a:ext>
            </a:extLst>
          </p:cNvPr>
          <p:cNvSpPr>
            <a:spLocks noGrp="1"/>
          </p:cNvSpPr>
          <p:nvPr>
            <p:ph type="body" sz="quarter" idx="14"/>
          </p:nvPr>
        </p:nvSpPr>
        <p:spPr>
          <a:xfrm>
            <a:off x="395288" y="970444"/>
            <a:ext cx="7886700" cy="5277956"/>
          </a:xfrm>
        </p:spPr>
        <p:txBody>
          <a:bodyPr/>
          <a:lstStyle/>
          <a:p>
            <a:pPr>
              <a:spcAft>
                <a:spcPts val="500"/>
              </a:spcAft>
            </a:pPr>
            <a:r>
              <a:rPr lang="en-US" altLang="en-US" sz="1000" b="1" dirty="0">
                <a:solidFill>
                  <a:schemeClr val="accent3"/>
                </a:solidFill>
                <a:ea typeface="ＭＳ Ｐゴシック" charset="-128"/>
              </a:rPr>
              <a:t>EXCEL DATA SET ATTRIBUTE GROUPS</a:t>
            </a:r>
          </a:p>
          <a:p>
            <a:pPr marL="171450" indent="-171450">
              <a:spcAft>
                <a:spcPts val="500"/>
              </a:spcAft>
              <a:buFont typeface="Arial" panose="020B0604020202020204" pitchFamily="34" charset="0"/>
              <a:buChar char="•"/>
            </a:pPr>
            <a:endParaRPr lang="en-US" altLang="en-US" sz="900" b="1" dirty="0">
              <a:ea typeface="ＭＳ Ｐゴシック" charset="-128"/>
            </a:endParaRPr>
          </a:p>
          <a:p>
            <a:pPr marL="171450" indent="-171450">
              <a:spcAft>
                <a:spcPts val="500"/>
              </a:spcAft>
              <a:buFont typeface="Arial" panose="020B0604020202020204" pitchFamily="34" charset="0"/>
              <a:buChar char="•"/>
            </a:pPr>
            <a:r>
              <a:rPr lang="en-US" altLang="en-US" sz="900" b="1" dirty="0">
                <a:ea typeface="ＭＳ Ｐゴシック" charset="-128"/>
              </a:rPr>
              <a:t>STORE SEGMENTATION AND CUSTOMER PROFILE </a:t>
            </a:r>
            <a:r>
              <a:rPr lang="en-US" altLang="en-US" sz="1000" dirty="0">
                <a:ea typeface="ＭＳ Ｐゴシック" panose="020B0600070205080204" pitchFamily="34" charset="-128"/>
              </a:rPr>
              <a:t>–  </a:t>
            </a:r>
            <a:r>
              <a:rPr lang="en-US" altLang="en-US" sz="800" dirty="0">
                <a:ea typeface="ＭＳ Ｐゴシック" panose="020B0600070205080204" pitchFamily="34" charset="-128"/>
              </a:rPr>
              <a:t>Store level assignments based on two separate segmentation frameworks and customer type profiles for each store are the third data group.</a:t>
            </a:r>
          </a:p>
          <a:p>
            <a:pPr marL="171450" indent="-171450">
              <a:spcAft>
                <a:spcPts val="500"/>
              </a:spcAft>
              <a:buFont typeface="Arial" panose="020B0604020202020204" pitchFamily="34" charset="0"/>
              <a:buChar char="•"/>
            </a:pPr>
            <a:r>
              <a:rPr lang="en-US" altLang="en-US" sz="900" b="1" dirty="0">
                <a:ea typeface="ＭＳ Ｐゴシック" charset="-128"/>
              </a:rPr>
              <a:t>STORE CLUSTER ‘SCHEME A’ </a:t>
            </a:r>
            <a:r>
              <a:rPr lang="en-US" altLang="en-US" sz="1000" dirty="0">
                <a:ea typeface="ＭＳ Ｐゴシック" panose="020B0600070205080204" pitchFamily="34" charset="-128"/>
              </a:rPr>
              <a:t>– </a:t>
            </a:r>
            <a:r>
              <a:rPr lang="en-US" altLang="en-US" sz="800" dirty="0">
                <a:ea typeface="ＭＳ Ｐゴシック" panose="020B0600070205080204" pitchFamily="34" charset="-128"/>
              </a:rPr>
              <a:t>A clustering schema developed by advanced heuristics and statistical patterns of detailed item sales transactions and the general store design elements.</a:t>
            </a:r>
          </a:p>
          <a:p>
            <a:pPr marL="628650" lvl="1" indent="-171450">
              <a:spcAft>
                <a:spcPts val="400"/>
              </a:spcAft>
              <a:buFont typeface="Arial" panose="020B0604020202020204" pitchFamily="34" charset="0"/>
              <a:buChar char="•"/>
            </a:pPr>
            <a:r>
              <a:rPr lang="en-US" altLang="en-US" sz="800" b="1" dirty="0">
                <a:ea typeface="ＭＳ Ｐゴシック" panose="020B0600070205080204" pitchFamily="34" charset="-128"/>
              </a:rPr>
              <a:t>Quality Places </a:t>
            </a:r>
            <a:r>
              <a:rPr lang="en-US" altLang="en-US" sz="800" dirty="0">
                <a:ea typeface="ＭＳ Ｐゴシック" panose="020B0600070205080204" pitchFamily="34" charset="-128"/>
              </a:rPr>
              <a:t>– Stores focused on a more upscale offering to the consumer and aims at competing with premium grocers</a:t>
            </a:r>
          </a:p>
          <a:p>
            <a:pPr marL="628650" lvl="1" indent="-171450">
              <a:spcAft>
                <a:spcPts val="400"/>
              </a:spcAft>
              <a:buFont typeface="Arial" panose="020B0604020202020204" pitchFamily="34" charset="0"/>
              <a:buChar char="•"/>
            </a:pPr>
            <a:r>
              <a:rPr lang="en-US" altLang="en-US" sz="800" b="1" dirty="0">
                <a:ea typeface="ＭＳ Ｐゴシック" panose="020B0600070205080204" pitchFamily="34" charset="-128"/>
              </a:rPr>
              <a:t>Mainstream</a:t>
            </a:r>
            <a:r>
              <a:rPr lang="en-US" altLang="en-US" sz="800" dirty="0">
                <a:ea typeface="ＭＳ Ｐゴシック" panose="020B0600070205080204" pitchFamily="34" charset="-128"/>
              </a:rPr>
              <a:t> – Stores that have a traditional grocery store look in feel in terms of size, colors, products, pricing, etc.</a:t>
            </a:r>
          </a:p>
          <a:p>
            <a:pPr marL="628650" lvl="1" indent="-171450">
              <a:spcAft>
                <a:spcPts val="400"/>
              </a:spcAft>
              <a:buFont typeface="Arial" panose="020B0604020202020204" pitchFamily="34" charset="0"/>
              <a:buChar char="•"/>
            </a:pPr>
            <a:r>
              <a:rPr lang="en-US" altLang="en-US" sz="800" b="1" dirty="0">
                <a:ea typeface="ＭＳ Ｐゴシック" panose="020B0600070205080204" pitchFamily="34" charset="-128"/>
              </a:rPr>
              <a:t>Saving Centers </a:t>
            </a:r>
            <a:r>
              <a:rPr lang="en-US" altLang="en-US" sz="800" dirty="0">
                <a:ea typeface="ＭＳ Ｐゴシック" panose="020B0600070205080204" pitchFamily="34" charset="-128"/>
              </a:rPr>
              <a:t>– Stores focused in design and format on competing against large “big box” competitors</a:t>
            </a:r>
          </a:p>
          <a:p>
            <a:pPr marL="171450" indent="-171450">
              <a:spcAft>
                <a:spcPts val="500"/>
              </a:spcAft>
              <a:buFont typeface="Arial" panose="020B0604020202020204" pitchFamily="34" charset="0"/>
              <a:buChar char="•"/>
            </a:pPr>
            <a:r>
              <a:rPr lang="en-US" altLang="en-US" sz="900" b="1" dirty="0">
                <a:ea typeface="ＭＳ Ｐゴシック" charset="-128"/>
              </a:rPr>
              <a:t>STORE CLUSTER ‘SCHEME B</a:t>
            </a:r>
            <a:r>
              <a:rPr lang="en-US" altLang="en-US" sz="700" b="1" dirty="0">
                <a:ea typeface="ＭＳ Ｐゴシック" charset="-128"/>
              </a:rPr>
              <a:t>’ </a:t>
            </a:r>
            <a:r>
              <a:rPr lang="en-US" altLang="en-US" sz="800" dirty="0">
                <a:ea typeface="ＭＳ Ｐゴシック" panose="020B0600070205080204" pitchFamily="34" charset="-128"/>
              </a:rPr>
              <a:t>– A clustering schema developed by optimization software using the latest mixed integer linear programming techniques of store cardholder household information, demographics, etc. </a:t>
            </a:r>
          </a:p>
          <a:p>
            <a:pPr marL="628650" lvl="1" indent="-171450">
              <a:spcAft>
                <a:spcPts val="400"/>
              </a:spcAft>
              <a:buFont typeface="Arial" panose="020B0604020202020204" pitchFamily="34" charset="0"/>
              <a:buChar char="•"/>
            </a:pPr>
            <a:r>
              <a:rPr lang="en-US" altLang="en-US" sz="800" b="1" dirty="0">
                <a:ea typeface="ＭＳ Ｐゴシック" panose="020B0600070205080204" pitchFamily="34" charset="-128"/>
              </a:rPr>
              <a:t>Affluent Stores </a:t>
            </a:r>
            <a:r>
              <a:rPr lang="en-US" altLang="en-US" sz="800" dirty="0">
                <a:ea typeface="ＭＳ Ｐゴシック" panose="020B0600070205080204" pitchFamily="34" charset="-128"/>
              </a:rPr>
              <a:t>– Stores located in areas with significantly higher demographic profiles of it’s customers and those in the surrounding trade area</a:t>
            </a:r>
          </a:p>
          <a:p>
            <a:pPr marL="628650" lvl="1" indent="-171450">
              <a:spcAft>
                <a:spcPts val="400"/>
              </a:spcAft>
              <a:buFont typeface="Arial" panose="020B0604020202020204" pitchFamily="34" charset="0"/>
              <a:buChar char="•"/>
            </a:pPr>
            <a:r>
              <a:rPr lang="en-US" altLang="en-US" sz="800" b="1" dirty="0">
                <a:ea typeface="ＭＳ Ｐゴシック" panose="020B0600070205080204" pitchFamily="34" charset="-128"/>
              </a:rPr>
              <a:t>Mid/Traditional Store </a:t>
            </a:r>
            <a:r>
              <a:rPr lang="en-US" altLang="en-US" sz="800" dirty="0">
                <a:ea typeface="ＭＳ Ｐゴシック" panose="020B0600070205080204" pitchFamily="34" charset="-128"/>
              </a:rPr>
              <a:t>– Stores located in “middle America” neighborhoods with a good representation of “average” household income, education, age, number of children, etc.</a:t>
            </a:r>
          </a:p>
          <a:p>
            <a:pPr marL="628650" lvl="1" indent="-171450">
              <a:spcAft>
                <a:spcPts val="400"/>
              </a:spcAft>
              <a:buFont typeface="Arial" panose="020B0604020202020204" pitchFamily="34" charset="0"/>
              <a:buChar char="•"/>
            </a:pPr>
            <a:r>
              <a:rPr lang="en-US" altLang="en-US" sz="800" b="1" dirty="0">
                <a:ea typeface="ＭＳ Ｐゴシック" panose="020B0600070205080204" pitchFamily="34" charset="-128"/>
              </a:rPr>
              <a:t>Economy</a:t>
            </a:r>
            <a:r>
              <a:rPr lang="en-US" altLang="en-US" sz="800" dirty="0">
                <a:ea typeface="ＭＳ Ｐゴシック" panose="020B0600070205080204" pitchFamily="34" charset="-128"/>
              </a:rPr>
              <a:t> – Stores located in value focused areas with lower than average incomes</a:t>
            </a:r>
          </a:p>
          <a:p>
            <a:pPr marL="171450" indent="-171450">
              <a:spcAft>
                <a:spcPts val="500"/>
              </a:spcAft>
              <a:buFont typeface="Arial" panose="020B0604020202020204" pitchFamily="34" charset="0"/>
              <a:buChar char="•"/>
            </a:pPr>
            <a:r>
              <a:rPr lang="en-US" altLang="en-US" sz="900" b="1" dirty="0">
                <a:ea typeface="ＭＳ Ｐゴシック" charset="-128"/>
              </a:rPr>
              <a:t>CONSUMER SEGMENTS </a:t>
            </a:r>
            <a:r>
              <a:rPr lang="en-US" altLang="en-US" sz="1000" dirty="0">
                <a:ea typeface="ＭＳ Ｐゴシック" panose="020B0600070205080204" pitchFamily="34" charset="-128"/>
              </a:rPr>
              <a:t>– </a:t>
            </a:r>
            <a:r>
              <a:rPr lang="en-US" altLang="en-US" sz="800" dirty="0">
                <a:ea typeface="ＭＳ Ｐゴシック" panose="020B0600070205080204" pitchFamily="34" charset="-128"/>
              </a:rPr>
              <a:t>Customer segments used within store clustering “Scheme B”</a:t>
            </a:r>
          </a:p>
          <a:p>
            <a:pPr marL="628650" lvl="1" indent="-171450">
              <a:spcAft>
                <a:spcPts val="200"/>
              </a:spcAft>
              <a:buFont typeface="Arial" panose="020B0604020202020204" pitchFamily="34" charset="0"/>
              <a:buChar char="•"/>
            </a:pPr>
            <a:r>
              <a:rPr lang="en-US" altLang="en-US" sz="800" b="1" dirty="0">
                <a:ea typeface="ＭＳ Ｐゴシック" panose="020B0600070205080204" pitchFamily="34" charset="-128"/>
              </a:rPr>
              <a:t>Discerning Diners</a:t>
            </a:r>
            <a:r>
              <a:rPr lang="en-US" altLang="en-US" sz="800" dirty="0">
                <a:ea typeface="ＭＳ Ｐゴシック" panose="020B0600070205080204" pitchFamily="34" charset="-128"/>
              </a:rPr>
              <a:t> – “Foodies” that can and do spend more on their meal occasions and eating experience</a:t>
            </a:r>
          </a:p>
          <a:p>
            <a:pPr marL="628650" lvl="1" indent="-171450">
              <a:spcAft>
                <a:spcPts val="200"/>
              </a:spcAft>
              <a:buFont typeface="Arial" panose="020B0604020202020204" pitchFamily="34" charset="0"/>
              <a:buChar char="•"/>
            </a:pPr>
            <a:r>
              <a:rPr lang="en-US" altLang="en-US" sz="800" b="1" dirty="0">
                <a:ea typeface="ＭＳ Ｐゴシック" panose="020B0600070205080204" pitchFamily="34" charset="-128"/>
              </a:rPr>
              <a:t>Good Lifers </a:t>
            </a:r>
            <a:r>
              <a:rPr lang="en-US" altLang="en-US" sz="800" dirty="0">
                <a:ea typeface="ＭＳ Ｐゴシック" panose="020B0600070205080204" pitchFamily="34" charset="-128"/>
              </a:rPr>
              <a:t>– Households that typically splurge on the grocery store purchases, but not necessarily into specialty items</a:t>
            </a:r>
          </a:p>
          <a:p>
            <a:pPr marL="628650" lvl="1" indent="-171450">
              <a:spcAft>
                <a:spcPts val="200"/>
              </a:spcAft>
              <a:buFont typeface="Arial" panose="020B0604020202020204" pitchFamily="34" charset="0"/>
              <a:buChar char="•"/>
            </a:pPr>
            <a:r>
              <a:rPr lang="en-US" altLang="en-US" sz="800" b="1" dirty="0">
                <a:ea typeface="ＭＳ Ｐゴシック" panose="020B0600070205080204" pitchFamily="34" charset="-128"/>
              </a:rPr>
              <a:t>Quick Fixers</a:t>
            </a:r>
            <a:r>
              <a:rPr lang="en-US" altLang="en-US" sz="800" dirty="0">
                <a:ea typeface="ＭＳ Ｐゴシック" panose="020B0600070205080204" pitchFamily="34" charset="-128"/>
              </a:rPr>
              <a:t> – Significantly focused on maximizing the use of their time with family and want minimize meal prep time</a:t>
            </a:r>
          </a:p>
          <a:p>
            <a:pPr marL="628650" lvl="1" indent="-171450">
              <a:spcAft>
                <a:spcPts val="200"/>
              </a:spcAft>
              <a:buFont typeface="Arial" panose="020B0604020202020204" pitchFamily="34" charset="0"/>
              <a:buChar char="•"/>
            </a:pPr>
            <a:r>
              <a:rPr lang="en-US" altLang="en-US" sz="800" b="1" dirty="0">
                <a:ea typeface="ＭＳ Ｐゴシック" panose="020B0600070205080204" pitchFamily="34" charset="-128"/>
              </a:rPr>
              <a:t>Traditionalists</a:t>
            </a:r>
            <a:r>
              <a:rPr lang="en-US" altLang="en-US" sz="800" dirty="0">
                <a:ea typeface="ＭＳ Ｐゴシック" panose="020B0600070205080204" pitchFamily="34" charset="-128"/>
              </a:rPr>
              <a:t> – Households with average to slightly below average demographics and small bias towards older households</a:t>
            </a:r>
          </a:p>
          <a:p>
            <a:pPr marL="628650" lvl="1" indent="-171450">
              <a:spcAft>
                <a:spcPts val="200"/>
              </a:spcAft>
              <a:buFont typeface="Arial" panose="020B0604020202020204" pitchFamily="34" charset="0"/>
              <a:buChar char="•"/>
            </a:pPr>
            <a:r>
              <a:rPr lang="en-US" altLang="en-US" sz="800" b="1" dirty="0">
                <a:ea typeface="ＭＳ Ｐゴシック" panose="020B0600070205080204" pitchFamily="34" charset="-128"/>
              </a:rPr>
              <a:t>Urban Seekers </a:t>
            </a:r>
            <a:r>
              <a:rPr lang="en-US" altLang="en-US" sz="800" dirty="0">
                <a:ea typeface="ＭＳ Ｐゴシック" panose="020B0600070205080204" pitchFamily="34" charset="-128"/>
              </a:rPr>
              <a:t>– Households primarily in urban areas, with a moderate level of ethnic households</a:t>
            </a:r>
          </a:p>
          <a:p>
            <a:pPr marL="628650" lvl="1" indent="-171450">
              <a:spcAft>
                <a:spcPts val="200"/>
              </a:spcAft>
              <a:buFont typeface="Arial" panose="020B0604020202020204" pitchFamily="34" charset="0"/>
              <a:buChar char="•"/>
            </a:pPr>
            <a:r>
              <a:rPr lang="en-US" altLang="en-US" sz="800" b="1" dirty="0">
                <a:ea typeface="ＭＳ Ｐゴシック" panose="020B0600070205080204" pitchFamily="34" charset="-128"/>
              </a:rPr>
              <a:t>Budgeters</a:t>
            </a:r>
            <a:r>
              <a:rPr lang="en-US" altLang="en-US" sz="800" dirty="0">
                <a:ea typeface="ＭＳ Ｐゴシック" panose="020B0600070205080204" pitchFamily="34" charset="-128"/>
              </a:rPr>
              <a:t> – Value focused households that have real budget constraints for their weekly groceries</a:t>
            </a:r>
            <a:endParaRPr lang="en-US" altLang="en-US" sz="1050" dirty="0">
              <a:ea typeface="ＭＳ Ｐゴシック" panose="020B0600070205080204" pitchFamily="34" charset="-128"/>
            </a:endParaRPr>
          </a:p>
        </p:txBody>
      </p:sp>
    </p:spTree>
    <p:extLst>
      <p:ext uri="{BB962C8B-B14F-4D97-AF65-F5344CB8AC3E}">
        <p14:creationId xmlns:p14="http://schemas.microsoft.com/office/powerpoint/2010/main" val="2123798087"/>
      </p:ext>
    </p:extLst>
  </p:cSld>
  <p:clrMapOvr>
    <a:masterClrMapping/>
  </p:clrMapOvr>
</p:sld>
</file>

<file path=ppt/theme/theme1.xml><?xml version="1.0" encoding="utf-8"?>
<a:theme xmlns:a="http://schemas.openxmlformats.org/drawingml/2006/main" name="Cover Page">
  <a:themeElements>
    <a:clrScheme name="Radian Colors 9000">
      <a:dk1>
        <a:srgbClr val="4D4C4D"/>
      </a:dk1>
      <a:lt1>
        <a:srgbClr val="FFFFFF"/>
      </a:lt1>
      <a:dk2>
        <a:srgbClr val="32363B"/>
      </a:dk2>
      <a:lt2>
        <a:srgbClr val="C5C6C5"/>
      </a:lt2>
      <a:accent1>
        <a:srgbClr val="13274C"/>
      </a:accent1>
      <a:accent2>
        <a:srgbClr val="7D93A2"/>
      </a:accent2>
      <a:accent3>
        <a:srgbClr val="CA4E27"/>
      </a:accent3>
      <a:accent4>
        <a:srgbClr val="E3B632"/>
      </a:accent4>
      <a:accent5>
        <a:srgbClr val="512871"/>
      </a:accent5>
      <a:accent6>
        <a:srgbClr val="82CDBF"/>
      </a:accent6>
      <a:hlink>
        <a:srgbClr val="81AA2B"/>
      </a:hlink>
      <a:folHlink>
        <a:srgbClr val="6D6F7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200" dirty="0" err="1" smtClean="0">
            <a:solidFill>
              <a:schemeClr val="bg2">
                <a:lumMod val="25000"/>
              </a:schemeClr>
            </a:solidFill>
            <a:latin typeface="Helvetica" pitchFamily="2" charset="0"/>
            <a:ea typeface="Avenir Next" charset="0"/>
            <a:cs typeface="Avenir Next" charset="0"/>
          </a:defRPr>
        </a:defPPr>
      </a:lstStyle>
    </a:txDef>
  </a:objectDefaults>
  <a:extraClrSchemeLst/>
  <a:extLst>
    <a:ext uri="{05A4C25C-085E-4340-85A3-A5531E510DB2}">
      <thm15:themeFamily xmlns:thm15="http://schemas.microsoft.com/office/thememl/2012/main" name="2018 Radian Template (PowerPoint).pptx" id="{C298934B-28FA-2746-825F-4072A42E7FC5}" vid="{734BC219-2383-3840-A6D2-C05D5DFFA61A}"/>
    </a:ext>
  </a:extLst>
</a:theme>
</file>

<file path=ppt/theme/theme2.xml><?xml version="1.0" encoding="utf-8"?>
<a:theme xmlns:a="http://schemas.openxmlformats.org/drawingml/2006/main" name="Interior Page">
  <a:themeElements>
    <a:clrScheme name="Radian Colors 9000">
      <a:dk1>
        <a:srgbClr val="4D4C4D"/>
      </a:dk1>
      <a:lt1>
        <a:srgbClr val="FFFFFF"/>
      </a:lt1>
      <a:dk2>
        <a:srgbClr val="32363B"/>
      </a:dk2>
      <a:lt2>
        <a:srgbClr val="C5C6C5"/>
      </a:lt2>
      <a:accent1>
        <a:srgbClr val="13274C"/>
      </a:accent1>
      <a:accent2>
        <a:srgbClr val="7D93A2"/>
      </a:accent2>
      <a:accent3>
        <a:srgbClr val="CA4E27"/>
      </a:accent3>
      <a:accent4>
        <a:srgbClr val="E3B632"/>
      </a:accent4>
      <a:accent5>
        <a:srgbClr val="512871"/>
      </a:accent5>
      <a:accent6>
        <a:srgbClr val="82CDBF"/>
      </a:accent6>
      <a:hlink>
        <a:srgbClr val="81AA2B"/>
      </a:hlink>
      <a:folHlink>
        <a:srgbClr val="6D6F7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E5D9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spc="30" dirty="0" smtClean="0">
            <a:solidFill>
              <a:schemeClr val="bg2">
                <a:lumMod val="25000"/>
              </a:schemeClr>
            </a:solidFill>
            <a:latin typeface="Arial" panose="020B0604020202020204" pitchFamily="34" charset="0"/>
            <a:ea typeface="Avenir Next" charset="0"/>
            <a:cs typeface="Arial" panose="020B0604020202020204" pitchFamily="34" charset="0"/>
          </a:defRPr>
        </a:defPPr>
      </a:lstStyle>
    </a:txDef>
  </a:objectDefaults>
  <a:extraClrSchemeLst/>
  <a:extLst>
    <a:ext uri="{05A4C25C-085E-4340-85A3-A5531E510DB2}">
      <thm15:themeFamily xmlns:thm15="http://schemas.microsoft.com/office/thememl/2012/main" name="2018 Radian Template (PowerPoint).pptx" id="{C298934B-28FA-2746-825F-4072A42E7FC5}" vid="{A6B9D669-DE1B-0747-A9FA-439053389905}"/>
    </a:ext>
  </a:extLst>
</a:theme>
</file>

<file path=ppt/theme/theme3.xml><?xml version="1.0" encoding="utf-8"?>
<a:theme xmlns:a="http://schemas.openxmlformats.org/drawingml/2006/main" name="Section Pagwe">
  <a:themeElements>
    <a:clrScheme name="Radian Colors 9000">
      <a:dk1>
        <a:srgbClr val="4D4C4D"/>
      </a:dk1>
      <a:lt1>
        <a:srgbClr val="FFFFFF"/>
      </a:lt1>
      <a:dk2>
        <a:srgbClr val="32363B"/>
      </a:dk2>
      <a:lt2>
        <a:srgbClr val="C5C6C5"/>
      </a:lt2>
      <a:accent1>
        <a:srgbClr val="13274C"/>
      </a:accent1>
      <a:accent2>
        <a:srgbClr val="7D93A2"/>
      </a:accent2>
      <a:accent3>
        <a:srgbClr val="CA4E27"/>
      </a:accent3>
      <a:accent4>
        <a:srgbClr val="E3B632"/>
      </a:accent4>
      <a:accent5>
        <a:srgbClr val="512871"/>
      </a:accent5>
      <a:accent6>
        <a:srgbClr val="82CDBF"/>
      </a:accent6>
      <a:hlink>
        <a:srgbClr val="81AA2B"/>
      </a:hlink>
      <a:folHlink>
        <a:srgbClr val="6D6F7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spc="30" dirty="0" err="1" smtClean="0">
            <a:solidFill>
              <a:schemeClr val="bg2">
                <a:lumMod val="25000"/>
              </a:schemeClr>
            </a:solidFill>
            <a:latin typeface="Helvetica" pitchFamily="2" charset="0"/>
          </a:defRPr>
        </a:defPPr>
      </a:lstStyle>
    </a:txDef>
  </a:objectDefaults>
  <a:extraClrSchemeLst/>
  <a:extLst>
    <a:ext uri="{05A4C25C-085E-4340-85A3-A5531E510DB2}">
      <thm15:themeFamily xmlns:thm15="http://schemas.microsoft.com/office/thememl/2012/main" name="2018 Radian Template (PowerPoint).pptx" id="{C298934B-28FA-2746-825F-4072A42E7FC5}" vid="{D3364011-AD48-8840-A930-8EB1CB1FC487}"/>
    </a:ext>
  </a:extLst>
</a:theme>
</file>

<file path=ppt/theme/theme4.xml><?xml version="1.0" encoding="utf-8"?>
<a:theme xmlns:a="http://schemas.openxmlformats.org/drawingml/2006/main" name="Closing Page">
  <a:themeElements>
    <a:clrScheme name="Radian Colors 9000">
      <a:dk1>
        <a:srgbClr val="4D4C4D"/>
      </a:dk1>
      <a:lt1>
        <a:srgbClr val="FFFFFF"/>
      </a:lt1>
      <a:dk2>
        <a:srgbClr val="32363B"/>
      </a:dk2>
      <a:lt2>
        <a:srgbClr val="C5C6C5"/>
      </a:lt2>
      <a:accent1>
        <a:srgbClr val="13274C"/>
      </a:accent1>
      <a:accent2>
        <a:srgbClr val="7D93A2"/>
      </a:accent2>
      <a:accent3>
        <a:srgbClr val="CA4E27"/>
      </a:accent3>
      <a:accent4>
        <a:srgbClr val="E3B632"/>
      </a:accent4>
      <a:accent5>
        <a:srgbClr val="512871"/>
      </a:accent5>
      <a:accent6>
        <a:srgbClr val="82CDBF"/>
      </a:accent6>
      <a:hlink>
        <a:srgbClr val="81AA2B"/>
      </a:hlink>
      <a:folHlink>
        <a:srgbClr val="6D6F7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E5D9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400" spc="30" dirty="0" err="1" smtClean="0">
            <a:latin typeface="Helvetica" pitchFamily="2" charset="0"/>
            <a:ea typeface="Avenir Next" charset="0"/>
            <a:cs typeface="Avenir Next" charset="0"/>
          </a:defRPr>
        </a:defPPr>
      </a:lstStyle>
    </a:txDef>
  </a:objectDefaults>
  <a:extraClrSchemeLst/>
  <a:extLst>
    <a:ext uri="{05A4C25C-085E-4340-85A3-A5531E510DB2}">
      <thm15:themeFamily xmlns:thm15="http://schemas.microsoft.com/office/thememl/2012/main" name="2018 Radian Template (PowerPoint).pptx" id="{C298934B-28FA-2746-825F-4072A42E7FC5}" vid="{591430D8-0102-E24A-8942-D69FDEBFBDDC}"/>
    </a:ext>
  </a:extLst>
</a:theme>
</file>

<file path=ppt/theme/theme5.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2018 Radian Template (PowerPoint)</Template>
  <TotalTime>238</TotalTime>
  <Words>869</Words>
  <Application>Microsoft Macintosh PowerPoint</Application>
  <PresentationFormat>Letter Paper (8.5x11 in)</PresentationFormat>
  <Paragraphs>59</Paragraphs>
  <Slides>4</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4</vt:i4>
      </vt:variant>
    </vt:vector>
  </HeadingPairs>
  <TitlesOfParts>
    <vt:vector size="16" baseType="lpstr">
      <vt:lpstr>.AppleSystemUIFont</vt:lpstr>
      <vt:lpstr>Arial</vt:lpstr>
      <vt:lpstr>Arial Regular</vt:lpstr>
      <vt:lpstr>Avenir Next</vt:lpstr>
      <vt:lpstr>Helvetica</vt:lpstr>
      <vt:lpstr>Merriweather</vt:lpstr>
      <vt:lpstr>Microsoft Sans Serif</vt:lpstr>
      <vt:lpstr>System Font Regular</vt:lpstr>
      <vt:lpstr>Cover Page</vt:lpstr>
      <vt:lpstr>Interior Page</vt:lpstr>
      <vt:lpstr>Section Pagwe</vt:lpstr>
      <vt:lpstr>Closing Page</vt:lpstr>
      <vt:lpstr>CASE INTERVIEW: technical / data analyst</vt:lpstr>
      <vt:lpstr>RADIAN CASE INTERVIEW - INTRODUCTION</vt:lpstr>
      <vt:lpstr>RADIAN GROUP CASE INTERVIEW – ADDITIONAL DATA STRUCTURE INFORMATION</vt:lpstr>
      <vt:lpstr>RADIAN GROUP CASE INTERVIEW – ADDITIONAL DATA STRUCTURE INFORMATION</vt:lpstr>
    </vt:vector>
  </TitlesOfParts>
  <Manager>RADIAN GROUP, INC</Manager>
  <Company>Radian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INTERVIEW: Vinay Kumar Srivastava</dc:title>
  <dc:subject>New Radian Brand (2018)</dc:subject>
  <dc:creator>Ambuj Agarwal</dc:creator>
  <cp:keywords/>
  <dc:description/>
  <cp:lastModifiedBy>Roger Mercado</cp:lastModifiedBy>
  <cp:revision>14</cp:revision>
  <cp:lastPrinted>2018-04-16T19:09:35Z</cp:lastPrinted>
  <dcterms:created xsi:type="dcterms:W3CDTF">2018-06-05T19:22:15Z</dcterms:created>
  <dcterms:modified xsi:type="dcterms:W3CDTF">2019-07-08T21:37:08Z</dcterms:modified>
  <cp:category/>
</cp:coreProperties>
</file>