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3"/>
  </p:notesMasterIdLst>
  <p:sldIdLst>
    <p:sldId id="258" r:id="rId2"/>
    <p:sldId id="293" r:id="rId3"/>
    <p:sldId id="301" r:id="rId4"/>
    <p:sldId id="294" r:id="rId5"/>
    <p:sldId id="297" r:id="rId6"/>
    <p:sldId id="302" r:id="rId7"/>
    <p:sldId id="295" r:id="rId8"/>
    <p:sldId id="298" r:id="rId9"/>
    <p:sldId id="299" r:id="rId10"/>
    <p:sldId id="300" r:id="rId11"/>
    <p:sldId id="296" r:id="rId1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99" y="-5059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5D0D5-E842-4B0F-9F15-C7E9A964B27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A4169AC-F7B3-410E-B81F-B2A89C8D8440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altLang="en-US" sz="2000" dirty="0"/>
            <a:t>、程序员用</a:t>
          </a:r>
          <a:r>
            <a:rPr lang="en-US" altLang="zh-CN" sz="2000" dirty="0"/>
            <a:t>C</a:t>
          </a:r>
          <a:r>
            <a:rPr lang="zh-CN" altLang="en-US" sz="2000" dirty="0"/>
            <a:t>语言等高级语言编写程序</a:t>
          </a:r>
        </a:p>
      </dgm:t>
    </dgm:pt>
    <dgm:pt modelId="{75393033-AF18-40D0-817B-25E092AC3E0A}" type="parTrans" cxnId="{356CB2DA-F495-4169-BA26-FF2C4560D185}">
      <dgm:prSet/>
      <dgm:spPr/>
      <dgm:t>
        <a:bodyPr/>
        <a:lstStyle/>
        <a:p>
          <a:endParaRPr lang="zh-CN" altLang="en-US" sz="2000"/>
        </a:p>
      </dgm:t>
    </dgm:pt>
    <dgm:pt modelId="{E538B62D-D6C6-47C5-8619-694F163FF5D6}" type="sibTrans" cxnId="{356CB2DA-F495-4169-BA26-FF2C4560D185}">
      <dgm:prSet/>
      <dgm:spPr/>
      <dgm:t>
        <a:bodyPr/>
        <a:lstStyle/>
        <a:p>
          <a:endParaRPr lang="zh-CN" altLang="en-US" sz="2000"/>
        </a:p>
      </dgm:t>
    </dgm:pt>
    <dgm:pt modelId="{2C8B8346-FBA7-4A3C-9B81-1454B2C74341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altLang="en-US" sz="2000" dirty="0"/>
            <a:t>、将程序</a:t>
          </a:r>
          <a:r>
            <a:rPr lang="zh-CN" altLang="en-US" sz="2000" dirty="0">
              <a:highlight>
                <a:srgbClr val="000080"/>
              </a:highlight>
            </a:rPr>
            <a:t>编译</a:t>
          </a:r>
          <a:r>
            <a:rPr lang="zh-CN" altLang="en-US" sz="2000" dirty="0"/>
            <a:t>后转换成机器语言的</a:t>
          </a:r>
          <a:r>
            <a:rPr lang="en-US" altLang="zh-CN" sz="2000" dirty="0"/>
            <a:t>exe</a:t>
          </a:r>
          <a:r>
            <a:rPr lang="zh-CN" altLang="en-US" sz="2000" dirty="0"/>
            <a:t>文件</a:t>
          </a:r>
        </a:p>
      </dgm:t>
    </dgm:pt>
    <dgm:pt modelId="{E2C94DD4-6788-465A-B5CA-9C06655CA14D}" type="parTrans" cxnId="{64FF58B1-92AA-46C0-B31D-729B766AC442}">
      <dgm:prSet/>
      <dgm:spPr/>
      <dgm:t>
        <a:bodyPr/>
        <a:lstStyle/>
        <a:p>
          <a:endParaRPr lang="zh-CN" altLang="en-US" sz="2000"/>
        </a:p>
      </dgm:t>
    </dgm:pt>
    <dgm:pt modelId="{AFF47FAF-4782-4F20-873E-D4DA64B05571}" type="sibTrans" cxnId="{64FF58B1-92AA-46C0-B31D-729B766AC442}">
      <dgm:prSet/>
      <dgm:spPr/>
      <dgm:t>
        <a:bodyPr/>
        <a:lstStyle/>
        <a:p>
          <a:endParaRPr lang="zh-CN" altLang="en-US" sz="2000"/>
        </a:p>
      </dgm:t>
    </dgm:pt>
    <dgm:pt modelId="{5B5E610A-CC78-44CD-8B22-BDFD8D8F7061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、程序运行时，在内存中生成</a:t>
          </a:r>
          <a:r>
            <a:rPr lang="en-US" altLang="zh-CN" sz="2000" dirty="0"/>
            <a:t>exe</a:t>
          </a:r>
          <a:r>
            <a:rPr lang="zh-CN" altLang="en-US" sz="2000" dirty="0"/>
            <a:t>文件的副本</a:t>
          </a:r>
        </a:p>
      </dgm:t>
    </dgm:pt>
    <dgm:pt modelId="{CA2FAA9D-1943-46A3-B923-19FBA6B02E58}" type="parTrans" cxnId="{276C5AB7-693F-4607-B974-115A0BF4FFD0}">
      <dgm:prSet/>
      <dgm:spPr/>
      <dgm:t>
        <a:bodyPr/>
        <a:lstStyle/>
        <a:p>
          <a:endParaRPr lang="zh-CN" altLang="en-US" sz="2000"/>
        </a:p>
      </dgm:t>
    </dgm:pt>
    <dgm:pt modelId="{FD7C1668-6080-457F-9E15-12B5D26C6E3C}" type="sibTrans" cxnId="{276C5AB7-693F-4607-B974-115A0BF4FFD0}">
      <dgm:prSet/>
      <dgm:spPr/>
      <dgm:t>
        <a:bodyPr/>
        <a:lstStyle/>
        <a:p>
          <a:endParaRPr lang="zh-CN" altLang="en-US" sz="2000"/>
        </a:p>
      </dgm:t>
    </dgm:pt>
    <dgm:pt modelId="{317720DC-2387-4BFE-85C6-3D30899936FC}">
      <dgm:prSet phldrT="[文本]" custT="1"/>
      <dgm:spPr/>
      <dgm:t>
        <a:bodyPr/>
        <a:lstStyle/>
        <a:p>
          <a:r>
            <a:rPr lang="en-US" altLang="zh-CN" sz="2000" dirty="0"/>
            <a:t>4</a:t>
          </a:r>
          <a:r>
            <a:rPr lang="zh-CN" altLang="en-US" sz="2000" dirty="0"/>
            <a:t>、</a:t>
          </a:r>
          <a:r>
            <a:rPr lang="en-US" altLang="zh-CN" sz="2000" dirty="0"/>
            <a:t>CPU</a:t>
          </a:r>
          <a:r>
            <a:rPr lang="zh-CN" altLang="en-US" sz="2000" dirty="0"/>
            <a:t>解释并执行程序内容</a:t>
          </a:r>
        </a:p>
      </dgm:t>
    </dgm:pt>
    <dgm:pt modelId="{0CD2042B-9023-43FC-BC5D-BBCEDCAD6211}" type="parTrans" cxnId="{445B3D5B-11B4-4D26-A99F-4820E5B62B45}">
      <dgm:prSet/>
      <dgm:spPr/>
      <dgm:t>
        <a:bodyPr/>
        <a:lstStyle/>
        <a:p>
          <a:endParaRPr lang="zh-CN" altLang="en-US" sz="2000"/>
        </a:p>
      </dgm:t>
    </dgm:pt>
    <dgm:pt modelId="{23821B84-C194-4428-B069-639F24698879}" type="sibTrans" cxnId="{445B3D5B-11B4-4D26-A99F-4820E5B62B45}">
      <dgm:prSet/>
      <dgm:spPr/>
      <dgm:t>
        <a:bodyPr/>
        <a:lstStyle/>
        <a:p>
          <a:endParaRPr lang="zh-CN" altLang="en-US" sz="2000"/>
        </a:p>
      </dgm:t>
    </dgm:pt>
    <dgm:pt modelId="{EAA70252-B288-45CB-80F8-8A3F70C70653}" type="pres">
      <dgm:prSet presAssocID="{BDA5D0D5-E842-4B0F-9F15-C7E9A964B27F}" presName="CompostProcess" presStyleCnt="0">
        <dgm:presLayoutVars>
          <dgm:dir/>
          <dgm:resizeHandles val="exact"/>
        </dgm:presLayoutVars>
      </dgm:prSet>
      <dgm:spPr/>
    </dgm:pt>
    <dgm:pt modelId="{4A46018F-C189-466D-879F-83B5F43BBB38}" type="pres">
      <dgm:prSet presAssocID="{BDA5D0D5-E842-4B0F-9F15-C7E9A964B27F}" presName="arrow" presStyleLbl="bgShp" presStyleIdx="0" presStyleCnt="1"/>
      <dgm:spPr/>
    </dgm:pt>
    <dgm:pt modelId="{757545D0-E10F-4128-B3C1-1C284F17856D}" type="pres">
      <dgm:prSet presAssocID="{BDA5D0D5-E842-4B0F-9F15-C7E9A964B27F}" presName="linearProcess" presStyleCnt="0"/>
      <dgm:spPr/>
    </dgm:pt>
    <dgm:pt modelId="{DC4E74B7-AA22-4BC5-A8D1-0C543C1B9821}" type="pres">
      <dgm:prSet presAssocID="{3A4169AC-F7B3-410E-B81F-B2A89C8D8440}" presName="textNode" presStyleLbl="node1" presStyleIdx="0" presStyleCnt="4" custScaleX="72533" custLinFactNeighborX="-30435">
        <dgm:presLayoutVars>
          <dgm:bulletEnabled val="1"/>
        </dgm:presLayoutVars>
      </dgm:prSet>
      <dgm:spPr/>
    </dgm:pt>
    <dgm:pt modelId="{B2406A48-3F26-485A-B264-0C64D54CECDB}" type="pres">
      <dgm:prSet presAssocID="{E538B62D-D6C6-47C5-8619-694F163FF5D6}" presName="sibTrans" presStyleCnt="0"/>
      <dgm:spPr/>
    </dgm:pt>
    <dgm:pt modelId="{7105A1E5-AA4C-4347-B469-9856E36CE5B8}" type="pres">
      <dgm:prSet presAssocID="{2C8B8346-FBA7-4A3C-9B81-1454B2C74341}" presName="textNode" presStyleLbl="node1" presStyleIdx="1" presStyleCnt="4" custScaleX="72533" custLinFactNeighborX="-30435">
        <dgm:presLayoutVars>
          <dgm:bulletEnabled val="1"/>
        </dgm:presLayoutVars>
      </dgm:prSet>
      <dgm:spPr/>
    </dgm:pt>
    <dgm:pt modelId="{3527CBF5-86BF-4994-8215-7F0305524B1A}" type="pres">
      <dgm:prSet presAssocID="{AFF47FAF-4782-4F20-873E-D4DA64B05571}" presName="sibTrans" presStyleCnt="0"/>
      <dgm:spPr/>
    </dgm:pt>
    <dgm:pt modelId="{60E6B997-74E4-4337-92B1-981A8E24120A}" type="pres">
      <dgm:prSet presAssocID="{5B5E610A-CC78-44CD-8B22-BDFD8D8F7061}" presName="textNode" presStyleLbl="node1" presStyleIdx="2" presStyleCnt="4" custScaleX="72533" custLinFactNeighborX="-30435">
        <dgm:presLayoutVars>
          <dgm:bulletEnabled val="1"/>
        </dgm:presLayoutVars>
      </dgm:prSet>
      <dgm:spPr/>
    </dgm:pt>
    <dgm:pt modelId="{C4ADD338-E387-434B-A8F6-6A347AB914E7}" type="pres">
      <dgm:prSet presAssocID="{FD7C1668-6080-457F-9E15-12B5D26C6E3C}" presName="sibTrans" presStyleCnt="0"/>
      <dgm:spPr/>
    </dgm:pt>
    <dgm:pt modelId="{729C2392-3BCD-4713-B3B7-E7840BA71179}" type="pres">
      <dgm:prSet presAssocID="{317720DC-2387-4BFE-85C6-3D30899936FC}" presName="textNode" presStyleLbl="node1" presStyleIdx="3" presStyleCnt="4" custScaleX="72533" custLinFactNeighborX="-30435">
        <dgm:presLayoutVars>
          <dgm:bulletEnabled val="1"/>
        </dgm:presLayoutVars>
      </dgm:prSet>
      <dgm:spPr/>
    </dgm:pt>
  </dgm:ptLst>
  <dgm:cxnLst>
    <dgm:cxn modelId="{E27AA615-601B-4C94-B47D-D931D11917A5}" type="presOf" srcId="{BDA5D0D5-E842-4B0F-9F15-C7E9A964B27F}" destId="{EAA70252-B288-45CB-80F8-8A3F70C70653}" srcOrd="0" destOrd="0" presId="urn:microsoft.com/office/officeart/2005/8/layout/hProcess9"/>
    <dgm:cxn modelId="{445B3D5B-11B4-4D26-A99F-4820E5B62B45}" srcId="{BDA5D0D5-E842-4B0F-9F15-C7E9A964B27F}" destId="{317720DC-2387-4BFE-85C6-3D30899936FC}" srcOrd="3" destOrd="0" parTransId="{0CD2042B-9023-43FC-BC5D-BBCEDCAD6211}" sibTransId="{23821B84-C194-4428-B069-639F24698879}"/>
    <dgm:cxn modelId="{2055D467-9A31-4AA4-A2BB-8DBE1BDB5FBD}" type="presOf" srcId="{5B5E610A-CC78-44CD-8B22-BDFD8D8F7061}" destId="{60E6B997-74E4-4337-92B1-981A8E24120A}" srcOrd="0" destOrd="0" presId="urn:microsoft.com/office/officeart/2005/8/layout/hProcess9"/>
    <dgm:cxn modelId="{E8944781-2B9D-4964-B90E-31A058FBEEDC}" type="presOf" srcId="{2C8B8346-FBA7-4A3C-9B81-1454B2C74341}" destId="{7105A1E5-AA4C-4347-B469-9856E36CE5B8}" srcOrd="0" destOrd="0" presId="urn:microsoft.com/office/officeart/2005/8/layout/hProcess9"/>
    <dgm:cxn modelId="{64FF58B1-92AA-46C0-B31D-729B766AC442}" srcId="{BDA5D0D5-E842-4B0F-9F15-C7E9A964B27F}" destId="{2C8B8346-FBA7-4A3C-9B81-1454B2C74341}" srcOrd="1" destOrd="0" parTransId="{E2C94DD4-6788-465A-B5CA-9C06655CA14D}" sibTransId="{AFF47FAF-4782-4F20-873E-D4DA64B05571}"/>
    <dgm:cxn modelId="{276C5AB7-693F-4607-B974-115A0BF4FFD0}" srcId="{BDA5D0D5-E842-4B0F-9F15-C7E9A964B27F}" destId="{5B5E610A-CC78-44CD-8B22-BDFD8D8F7061}" srcOrd="2" destOrd="0" parTransId="{CA2FAA9D-1943-46A3-B923-19FBA6B02E58}" sibTransId="{FD7C1668-6080-457F-9E15-12B5D26C6E3C}"/>
    <dgm:cxn modelId="{356CB2DA-F495-4169-BA26-FF2C4560D185}" srcId="{BDA5D0D5-E842-4B0F-9F15-C7E9A964B27F}" destId="{3A4169AC-F7B3-410E-B81F-B2A89C8D8440}" srcOrd="0" destOrd="0" parTransId="{75393033-AF18-40D0-817B-25E092AC3E0A}" sibTransId="{E538B62D-D6C6-47C5-8619-694F163FF5D6}"/>
    <dgm:cxn modelId="{6C5906E2-C288-48DD-BC56-92714FFCC76F}" type="presOf" srcId="{3A4169AC-F7B3-410E-B81F-B2A89C8D8440}" destId="{DC4E74B7-AA22-4BC5-A8D1-0C543C1B9821}" srcOrd="0" destOrd="0" presId="urn:microsoft.com/office/officeart/2005/8/layout/hProcess9"/>
    <dgm:cxn modelId="{02205DF7-2209-46F2-B708-3D2642D64688}" type="presOf" srcId="{317720DC-2387-4BFE-85C6-3D30899936FC}" destId="{729C2392-3BCD-4713-B3B7-E7840BA71179}" srcOrd="0" destOrd="0" presId="urn:microsoft.com/office/officeart/2005/8/layout/hProcess9"/>
    <dgm:cxn modelId="{2CE5C08C-9C13-4F09-82A5-F0AC6C41287A}" type="presParOf" srcId="{EAA70252-B288-45CB-80F8-8A3F70C70653}" destId="{4A46018F-C189-466D-879F-83B5F43BBB38}" srcOrd="0" destOrd="0" presId="urn:microsoft.com/office/officeart/2005/8/layout/hProcess9"/>
    <dgm:cxn modelId="{DD4C8375-9C76-4062-9E4F-B293CB0D580F}" type="presParOf" srcId="{EAA70252-B288-45CB-80F8-8A3F70C70653}" destId="{757545D0-E10F-4128-B3C1-1C284F17856D}" srcOrd="1" destOrd="0" presId="urn:microsoft.com/office/officeart/2005/8/layout/hProcess9"/>
    <dgm:cxn modelId="{EC36CEE9-0694-4B54-8292-F33C4606A595}" type="presParOf" srcId="{757545D0-E10F-4128-B3C1-1C284F17856D}" destId="{DC4E74B7-AA22-4BC5-A8D1-0C543C1B9821}" srcOrd="0" destOrd="0" presId="urn:microsoft.com/office/officeart/2005/8/layout/hProcess9"/>
    <dgm:cxn modelId="{D4B48192-3D57-41FD-8AFD-04FAF13AA8EA}" type="presParOf" srcId="{757545D0-E10F-4128-B3C1-1C284F17856D}" destId="{B2406A48-3F26-485A-B264-0C64D54CECDB}" srcOrd="1" destOrd="0" presId="urn:microsoft.com/office/officeart/2005/8/layout/hProcess9"/>
    <dgm:cxn modelId="{140C6944-FF05-4ABA-A980-B1117DE489CC}" type="presParOf" srcId="{757545D0-E10F-4128-B3C1-1C284F17856D}" destId="{7105A1E5-AA4C-4347-B469-9856E36CE5B8}" srcOrd="2" destOrd="0" presId="urn:microsoft.com/office/officeart/2005/8/layout/hProcess9"/>
    <dgm:cxn modelId="{9CCE24DF-9722-432E-9F9E-13D3AA42022C}" type="presParOf" srcId="{757545D0-E10F-4128-B3C1-1C284F17856D}" destId="{3527CBF5-86BF-4994-8215-7F0305524B1A}" srcOrd="3" destOrd="0" presId="urn:microsoft.com/office/officeart/2005/8/layout/hProcess9"/>
    <dgm:cxn modelId="{939A84F6-D654-4067-B879-70F63A110C57}" type="presParOf" srcId="{757545D0-E10F-4128-B3C1-1C284F17856D}" destId="{60E6B997-74E4-4337-92B1-981A8E24120A}" srcOrd="4" destOrd="0" presId="urn:microsoft.com/office/officeart/2005/8/layout/hProcess9"/>
    <dgm:cxn modelId="{50221091-EAC4-464B-AFFC-C528755614FB}" type="presParOf" srcId="{757545D0-E10F-4128-B3C1-1C284F17856D}" destId="{C4ADD338-E387-434B-A8F6-6A347AB914E7}" srcOrd="5" destOrd="0" presId="urn:microsoft.com/office/officeart/2005/8/layout/hProcess9"/>
    <dgm:cxn modelId="{1FE29464-D8E1-4534-851C-D577D96E6796}" type="presParOf" srcId="{757545D0-E10F-4128-B3C1-1C284F17856D}" destId="{729C2392-3BCD-4713-B3B7-E7840BA711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5D0D5-E842-4B0F-9F15-C7E9A964B27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A4169AC-F7B3-410E-B81F-B2A89C8D8440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代码</a:t>
          </a:r>
        </a:p>
      </dgm:t>
    </dgm:pt>
    <dgm:pt modelId="{75393033-AF18-40D0-817B-25E092AC3E0A}" type="parTrans" cxnId="{356CB2DA-F495-4169-BA26-FF2C4560D185}">
      <dgm:prSet/>
      <dgm:spPr/>
      <dgm:t>
        <a:bodyPr/>
        <a:lstStyle/>
        <a:p>
          <a:endParaRPr lang="zh-CN" altLang="en-US" sz="2000"/>
        </a:p>
      </dgm:t>
    </dgm:pt>
    <dgm:pt modelId="{E538B62D-D6C6-47C5-8619-694F163FF5D6}" type="sibTrans" cxnId="{356CB2DA-F495-4169-BA26-FF2C4560D185}">
      <dgm:prSet/>
      <dgm:spPr/>
      <dgm:t>
        <a:bodyPr/>
        <a:lstStyle/>
        <a:p>
          <a:endParaRPr lang="zh-CN" altLang="en-US" sz="2000"/>
        </a:p>
      </dgm:t>
    </dgm:pt>
    <dgm:pt modelId="{2C8B8346-FBA7-4A3C-9B81-1454B2C74341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机器码</a:t>
          </a:r>
        </a:p>
      </dgm:t>
    </dgm:pt>
    <dgm:pt modelId="{E2C94DD4-6788-465A-B5CA-9C06655CA14D}" type="parTrans" cxnId="{64FF58B1-92AA-46C0-B31D-729B766AC442}">
      <dgm:prSet/>
      <dgm:spPr/>
      <dgm:t>
        <a:bodyPr/>
        <a:lstStyle/>
        <a:p>
          <a:endParaRPr lang="zh-CN" altLang="en-US" sz="2000"/>
        </a:p>
      </dgm:t>
    </dgm:pt>
    <dgm:pt modelId="{AFF47FAF-4782-4F20-873E-D4DA64B05571}" type="sibTrans" cxnId="{64FF58B1-92AA-46C0-B31D-729B766AC442}">
      <dgm:prSet/>
      <dgm:spPr/>
      <dgm:t>
        <a:bodyPr/>
        <a:lstStyle/>
        <a:p>
          <a:endParaRPr lang="zh-CN" altLang="en-US" sz="2000"/>
        </a:p>
      </dgm:t>
    </dgm:pt>
    <dgm:pt modelId="{5B5E610A-CC78-44CD-8B22-BDFD8D8F7061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/>
            <a:t>加载到内存</a:t>
          </a:r>
        </a:p>
      </dgm:t>
    </dgm:pt>
    <dgm:pt modelId="{CA2FAA9D-1943-46A3-B923-19FBA6B02E58}" type="parTrans" cxnId="{276C5AB7-693F-4607-B974-115A0BF4FFD0}">
      <dgm:prSet/>
      <dgm:spPr/>
      <dgm:t>
        <a:bodyPr/>
        <a:lstStyle/>
        <a:p>
          <a:endParaRPr lang="zh-CN" altLang="en-US" sz="2000"/>
        </a:p>
      </dgm:t>
    </dgm:pt>
    <dgm:pt modelId="{FD7C1668-6080-457F-9E15-12B5D26C6E3C}" type="sibTrans" cxnId="{276C5AB7-693F-4607-B974-115A0BF4FFD0}">
      <dgm:prSet/>
      <dgm:spPr/>
      <dgm:t>
        <a:bodyPr/>
        <a:lstStyle/>
        <a:p>
          <a:endParaRPr lang="zh-CN" altLang="en-US" sz="2000"/>
        </a:p>
      </dgm:t>
    </dgm:pt>
    <dgm:pt modelId="{317720DC-2387-4BFE-85C6-3D30899936FC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/>
            <a:t>CPU</a:t>
          </a:r>
          <a:r>
            <a:rPr lang="zh-CN" altLang="en-US" sz="2000" dirty="0"/>
            <a:t>执行</a:t>
          </a:r>
        </a:p>
      </dgm:t>
    </dgm:pt>
    <dgm:pt modelId="{0CD2042B-9023-43FC-BC5D-BBCEDCAD6211}" type="parTrans" cxnId="{445B3D5B-11B4-4D26-A99F-4820E5B62B45}">
      <dgm:prSet/>
      <dgm:spPr/>
      <dgm:t>
        <a:bodyPr/>
        <a:lstStyle/>
        <a:p>
          <a:endParaRPr lang="zh-CN" altLang="en-US" sz="2000"/>
        </a:p>
      </dgm:t>
    </dgm:pt>
    <dgm:pt modelId="{23821B84-C194-4428-B069-639F24698879}" type="sibTrans" cxnId="{445B3D5B-11B4-4D26-A99F-4820E5B62B45}">
      <dgm:prSet/>
      <dgm:spPr/>
      <dgm:t>
        <a:bodyPr/>
        <a:lstStyle/>
        <a:p>
          <a:endParaRPr lang="zh-CN" altLang="en-US" sz="2000"/>
        </a:p>
      </dgm:t>
    </dgm:pt>
    <dgm:pt modelId="{EAA70252-B288-45CB-80F8-8A3F70C70653}" type="pres">
      <dgm:prSet presAssocID="{BDA5D0D5-E842-4B0F-9F15-C7E9A964B27F}" presName="CompostProcess" presStyleCnt="0">
        <dgm:presLayoutVars>
          <dgm:dir/>
          <dgm:resizeHandles val="exact"/>
        </dgm:presLayoutVars>
      </dgm:prSet>
      <dgm:spPr/>
    </dgm:pt>
    <dgm:pt modelId="{4A46018F-C189-466D-879F-83B5F43BBB38}" type="pres">
      <dgm:prSet presAssocID="{BDA5D0D5-E842-4B0F-9F15-C7E9A964B27F}" presName="arrow" presStyleLbl="bgShp" presStyleIdx="0" presStyleCnt="1"/>
      <dgm:spPr/>
    </dgm:pt>
    <dgm:pt modelId="{757545D0-E10F-4128-B3C1-1C284F17856D}" type="pres">
      <dgm:prSet presAssocID="{BDA5D0D5-E842-4B0F-9F15-C7E9A964B27F}" presName="linearProcess" presStyleCnt="0"/>
      <dgm:spPr/>
    </dgm:pt>
    <dgm:pt modelId="{DC4E74B7-AA22-4BC5-A8D1-0C543C1B9821}" type="pres">
      <dgm:prSet presAssocID="{3A4169AC-F7B3-410E-B81F-B2A89C8D8440}" presName="textNode" presStyleLbl="node1" presStyleIdx="0" presStyleCnt="4" custScaleX="72533" custLinFactNeighborX="-30435">
        <dgm:presLayoutVars>
          <dgm:bulletEnabled val="1"/>
        </dgm:presLayoutVars>
      </dgm:prSet>
      <dgm:spPr/>
    </dgm:pt>
    <dgm:pt modelId="{B2406A48-3F26-485A-B264-0C64D54CECDB}" type="pres">
      <dgm:prSet presAssocID="{E538B62D-D6C6-47C5-8619-694F163FF5D6}" presName="sibTrans" presStyleCnt="0"/>
      <dgm:spPr/>
    </dgm:pt>
    <dgm:pt modelId="{7105A1E5-AA4C-4347-B469-9856E36CE5B8}" type="pres">
      <dgm:prSet presAssocID="{2C8B8346-FBA7-4A3C-9B81-1454B2C74341}" presName="textNode" presStyleLbl="node1" presStyleIdx="1" presStyleCnt="4" custScaleX="72533" custLinFactNeighborX="-30435">
        <dgm:presLayoutVars>
          <dgm:bulletEnabled val="1"/>
        </dgm:presLayoutVars>
      </dgm:prSet>
      <dgm:spPr/>
    </dgm:pt>
    <dgm:pt modelId="{3527CBF5-86BF-4994-8215-7F0305524B1A}" type="pres">
      <dgm:prSet presAssocID="{AFF47FAF-4782-4F20-873E-D4DA64B05571}" presName="sibTrans" presStyleCnt="0"/>
      <dgm:spPr/>
    </dgm:pt>
    <dgm:pt modelId="{60E6B997-74E4-4337-92B1-981A8E24120A}" type="pres">
      <dgm:prSet presAssocID="{5B5E610A-CC78-44CD-8B22-BDFD8D8F7061}" presName="textNode" presStyleLbl="node1" presStyleIdx="2" presStyleCnt="4" custScaleX="72533" custLinFactNeighborX="-30435">
        <dgm:presLayoutVars>
          <dgm:bulletEnabled val="1"/>
        </dgm:presLayoutVars>
      </dgm:prSet>
      <dgm:spPr/>
    </dgm:pt>
    <dgm:pt modelId="{C4ADD338-E387-434B-A8F6-6A347AB914E7}" type="pres">
      <dgm:prSet presAssocID="{FD7C1668-6080-457F-9E15-12B5D26C6E3C}" presName="sibTrans" presStyleCnt="0"/>
      <dgm:spPr/>
    </dgm:pt>
    <dgm:pt modelId="{729C2392-3BCD-4713-B3B7-E7840BA71179}" type="pres">
      <dgm:prSet presAssocID="{317720DC-2387-4BFE-85C6-3D30899936FC}" presName="textNode" presStyleLbl="node1" presStyleIdx="3" presStyleCnt="4" custScaleX="72533" custLinFactNeighborX="-30435">
        <dgm:presLayoutVars>
          <dgm:bulletEnabled val="1"/>
        </dgm:presLayoutVars>
      </dgm:prSet>
      <dgm:spPr/>
    </dgm:pt>
  </dgm:ptLst>
  <dgm:cxnLst>
    <dgm:cxn modelId="{E27AA615-601B-4C94-B47D-D931D11917A5}" type="presOf" srcId="{BDA5D0D5-E842-4B0F-9F15-C7E9A964B27F}" destId="{EAA70252-B288-45CB-80F8-8A3F70C70653}" srcOrd="0" destOrd="0" presId="urn:microsoft.com/office/officeart/2005/8/layout/hProcess9"/>
    <dgm:cxn modelId="{445B3D5B-11B4-4D26-A99F-4820E5B62B45}" srcId="{BDA5D0D5-E842-4B0F-9F15-C7E9A964B27F}" destId="{317720DC-2387-4BFE-85C6-3D30899936FC}" srcOrd="3" destOrd="0" parTransId="{0CD2042B-9023-43FC-BC5D-BBCEDCAD6211}" sibTransId="{23821B84-C194-4428-B069-639F24698879}"/>
    <dgm:cxn modelId="{2055D467-9A31-4AA4-A2BB-8DBE1BDB5FBD}" type="presOf" srcId="{5B5E610A-CC78-44CD-8B22-BDFD8D8F7061}" destId="{60E6B997-74E4-4337-92B1-981A8E24120A}" srcOrd="0" destOrd="0" presId="urn:microsoft.com/office/officeart/2005/8/layout/hProcess9"/>
    <dgm:cxn modelId="{E8944781-2B9D-4964-B90E-31A058FBEEDC}" type="presOf" srcId="{2C8B8346-FBA7-4A3C-9B81-1454B2C74341}" destId="{7105A1E5-AA4C-4347-B469-9856E36CE5B8}" srcOrd="0" destOrd="0" presId="urn:microsoft.com/office/officeart/2005/8/layout/hProcess9"/>
    <dgm:cxn modelId="{64FF58B1-92AA-46C0-B31D-729B766AC442}" srcId="{BDA5D0D5-E842-4B0F-9F15-C7E9A964B27F}" destId="{2C8B8346-FBA7-4A3C-9B81-1454B2C74341}" srcOrd="1" destOrd="0" parTransId="{E2C94DD4-6788-465A-B5CA-9C06655CA14D}" sibTransId="{AFF47FAF-4782-4F20-873E-D4DA64B05571}"/>
    <dgm:cxn modelId="{276C5AB7-693F-4607-B974-115A0BF4FFD0}" srcId="{BDA5D0D5-E842-4B0F-9F15-C7E9A964B27F}" destId="{5B5E610A-CC78-44CD-8B22-BDFD8D8F7061}" srcOrd="2" destOrd="0" parTransId="{CA2FAA9D-1943-46A3-B923-19FBA6B02E58}" sibTransId="{FD7C1668-6080-457F-9E15-12B5D26C6E3C}"/>
    <dgm:cxn modelId="{356CB2DA-F495-4169-BA26-FF2C4560D185}" srcId="{BDA5D0D5-E842-4B0F-9F15-C7E9A964B27F}" destId="{3A4169AC-F7B3-410E-B81F-B2A89C8D8440}" srcOrd="0" destOrd="0" parTransId="{75393033-AF18-40D0-817B-25E092AC3E0A}" sibTransId="{E538B62D-D6C6-47C5-8619-694F163FF5D6}"/>
    <dgm:cxn modelId="{6C5906E2-C288-48DD-BC56-92714FFCC76F}" type="presOf" srcId="{3A4169AC-F7B3-410E-B81F-B2A89C8D8440}" destId="{DC4E74B7-AA22-4BC5-A8D1-0C543C1B9821}" srcOrd="0" destOrd="0" presId="urn:microsoft.com/office/officeart/2005/8/layout/hProcess9"/>
    <dgm:cxn modelId="{02205DF7-2209-46F2-B708-3D2642D64688}" type="presOf" srcId="{317720DC-2387-4BFE-85C6-3D30899936FC}" destId="{729C2392-3BCD-4713-B3B7-E7840BA71179}" srcOrd="0" destOrd="0" presId="urn:microsoft.com/office/officeart/2005/8/layout/hProcess9"/>
    <dgm:cxn modelId="{2CE5C08C-9C13-4F09-82A5-F0AC6C41287A}" type="presParOf" srcId="{EAA70252-B288-45CB-80F8-8A3F70C70653}" destId="{4A46018F-C189-466D-879F-83B5F43BBB38}" srcOrd="0" destOrd="0" presId="urn:microsoft.com/office/officeart/2005/8/layout/hProcess9"/>
    <dgm:cxn modelId="{DD4C8375-9C76-4062-9E4F-B293CB0D580F}" type="presParOf" srcId="{EAA70252-B288-45CB-80F8-8A3F70C70653}" destId="{757545D0-E10F-4128-B3C1-1C284F17856D}" srcOrd="1" destOrd="0" presId="urn:microsoft.com/office/officeart/2005/8/layout/hProcess9"/>
    <dgm:cxn modelId="{EC36CEE9-0694-4B54-8292-F33C4606A595}" type="presParOf" srcId="{757545D0-E10F-4128-B3C1-1C284F17856D}" destId="{DC4E74B7-AA22-4BC5-A8D1-0C543C1B9821}" srcOrd="0" destOrd="0" presId="urn:microsoft.com/office/officeart/2005/8/layout/hProcess9"/>
    <dgm:cxn modelId="{D4B48192-3D57-41FD-8AFD-04FAF13AA8EA}" type="presParOf" srcId="{757545D0-E10F-4128-B3C1-1C284F17856D}" destId="{B2406A48-3F26-485A-B264-0C64D54CECDB}" srcOrd="1" destOrd="0" presId="urn:microsoft.com/office/officeart/2005/8/layout/hProcess9"/>
    <dgm:cxn modelId="{140C6944-FF05-4ABA-A980-B1117DE489CC}" type="presParOf" srcId="{757545D0-E10F-4128-B3C1-1C284F17856D}" destId="{7105A1E5-AA4C-4347-B469-9856E36CE5B8}" srcOrd="2" destOrd="0" presId="urn:microsoft.com/office/officeart/2005/8/layout/hProcess9"/>
    <dgm:cxn modelId="{9CCE24DF-9722-432E-9F9E-13D3AA42022C}" type="presParOf" srcId="{757545D0-E10F-4128-B3C1-1C284F17856D}" destId="{3527CBF5-86BF-4994-8215-7F0305524B1A}" srcOrd="3" destOrd="0" presId="urn:microsoft.com/office/officeart/2005/8/layout/hProcess9"/>
    <dgm:cxn modelId="{939A84F6-D654-4067-B879-70F63A110C57}" type="presParOf" srcId="{757545D0-E10F-4128-B3C1-1C284F17856D}" destId="{60E6B997-74E4-4337-92B1-981A8E24120A}" srcOrd="4" destOrd="0" presId="urn:microsoft.com/office/officeart/2005/8/layout/hProcess9"/>
    <dgm:cxn modelId="{50221091-EAC4-464B-AFFC-C528755614FB}" type="presParOf" srcId="{757545D0-E10F-4128-B3C1-1C284F17856D}" destId="{C4ADD338-E387-434B-A8F6-6A347AB914E7}" srcOrd="5" destOrd="0" presId="urn:microsoft.com/office/officeart/2005/8/layout/hProcess9"/>
    <dgm:cxn modelId="{1FE29464-D8E1-4534-851C-D577D96E6796}" type="presParOf" srcId="{757545D0-E10F-4128-B3C1-1C284F17856D}" destId="{729C2392-3BCD-4713-B3B7-E7840BA711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ABA35-F554-4B53-8239-0CAF16E692CE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9D0A2-0A05-4DE9-B11E-6B0061E21BEA}">
      <dgm:prSet/>
      <dgm:spPr/>
      <dgm:t>
        <a:bodyPr/>
        <a:lstStyle/>
        <a:p>
          <a:r>
            <a:rPr lang="zh-CN" b="1" dirty="0"/>
            <a:t>控制器</a:t>
          </a:r>
          <a:r>
            <a:rPr lang="zh-CN" b="0" dirty="0"/>
            <a:t>：把</a:t>
          </a:r>
          <a:r>
            <a:rPr lang="zh-CN" dirty="0"/>
            <a:t>内存上的指令、数据等读入寄存器，并根据指令的执行结果来控制整个计算机。</a:t>
          </a:r>
        </a:p>
      </dgm:t>
    </dgm:pt>
    <dgm:pt modelId="{A20799AA-C929-4BBD-ABB2-E8C2BA232429}" type="par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321C7C99-C7BD-41A9-A7D2-D5E0FCB579BC}" type="sib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F19AB8DB-B1D6-4F6D-B50A-345DF5EACAC7}" type="pres">
      <dgm:prSet presAssocID="{6A0ABA35-F554-4B53-8239-0CAF16E692C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98D7F5C-9D0D-48B7-ABC7-4163338A3EC7}" type="pres">
      <dgm:prSet presAssocID="{3439D0A2-0A05-4DE9-B11E-6B0061E21BEA}" presName="circle1" presStyleLbl="node1" presStyleIdx="0" presStyleCnt="1"/>
      <dgm:spPr/>
    </dgm:pt>
    <dgm:pt modelId="{AB59EAD5-DAEB-4DB5-8BAF-E84382234596}" type="pres">
      <dgm:prSet presAssocID="{3439D0A2-0A05-4DE9-B11E-6B0061E21BEA}" presName="space" presStyleCnt="0"/>
      <dgm:spPr/>
    </dgm:pt>
    <dgm:pt modelId="{8E588E51-80B3-4CFB-B4F2-1C3B8D6324D2}" type="pres">
      <dgm:prSet presAssocID="{3439D0A2-0A05-4DE9-B11E-6B0061E21BEA}" presName="rect1" presStyleLbl="alignAcc1" presStyleIdx="0" presStyleCnt="1"/>
      <dgm:spPr/>
    </dgm:pt>
    <dgm:pt modelId="{EB619383-06E7-4F66-8FB3-D67A770C7230}" type="pres">
      <dgm:prSet presAssocID="{3439D0A2-0A05-4DE9-B11E-6B0061E21B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70D2810-2A8D-4969-8494-46D734AFC781}" type="presOf" srcId="{6A0ABA35-F554-4B53-8239-0CAF16E692CE}" destId="{F19AB8DB-B1D6-4F6D-B50A-345DF5EACAC7}" srcOrd="0" destOrd="0" presId="urn:microsoft.com/office/officeart/2005/8/layout/target3"/>
    <dgm:cxn modelId="{AB30D45E-74EC-4B08-A0D4-39F52DB7BC12}" srcId="{6A0ABA35-F554-4B53-8239-0CAF16E692CE}" destId="{3439D0A2-0A05-4DE9-B11E-6B0061E21BEA}" srcOrd="0" destOrd="0" parTransId="{A20799AA-C929-4BBD-ABB2-E8C2BA232429}" sibTransId="{321C7C99-C7BD-41A9-A7D2-D5E0FCB579BC}"/>
    <dgm:cxn modelId="{6719496F-64B2-4417-BE5D-A7874DE8436A}" type="presOf" srcId="{3439D0A2-0A05-4DE9-B11E-6B0061E21BEA}" destId="{8E588E51-80B3-4CFB-B4F2-1C3B8D6324D2}" srcOrd="0" destOrd="0" presId="urn:microsoft.com/office/officeart/2005/8/layout/target3"/>
    <dgm:cxn modelId="{856CFFD2-6A98-4CAD-AFD7-A619C3C4C958}" type="presOf" srcId="{3439D0A2-0A05-4DE9-B11E-6B0061E21BEA}" destId="{EB619383-06E7-4F66-8FB3-D67A770C7230}" srcOrd="1" destOrd="0" presId="urn:microsoft.com/office/officeart/2005/8/layout/target3"/>
    <dgm:cxn modelId="{A927D970-4F58-4376-94B9-FD2302E3B58F}" type="presParOf" srcId="{F19AB8DB-B1D6-4F6D-B50A-345DF5EACAC7}" destId="{198D7F5C-9D0D-48B7-ABC7-4163338A3EC7}" srcOrd="0" destOrd="0" presId="urn:microsoft.com/office/officeart/2005/8/layout/target3"/>
    <dgm:cxn modelId="{1061109B-A7CF-4579-85D2-C277AADCB02A}" type="presParOf" srcId="{F19AB8DB-B1D6-4F6D-B50A-345DF5EACAC7}" destId="{AB59EAD5-DAEB-4DB5-8BAF-E84382234596}" srcOrd="1" destOrd="0" presId="urn:microsoft.com/office/officeart/2005/8/layout/target3"/>
    <dgm:cxn modelId="{161D9DF4-B836-43D3-AA79-A6459F431AB8}" type="presParOf" srcId="{F19AB8DB-B1D6-4F6D-B50A-345DF5EACAC7}" destId="{8E588E51-80B3-4CFB-B4F2-1C3B8D6324D2}" srcOrd="2" destOrd="0" presId="urn:microsoft.com/office/officeart/2005/8/layout/target3"/>
    <dgm:cxn modelId="{C468229D-1345-46B8-B476-0CC802A90E65}" type="presParOf" srcId="{F19AB8DB-B1D6-4F6D-B50A-345DF5EACAC7}" destId="{EB619383-06E7-4F66-8FB3-D67A770C723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0ABA35-F554-4B53-8239-0CAF16E692CE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9D0A2-0A05-4DE9-B11E-6B0061E21BEA}">
      <dgm:prSet/>
      <dgm:spPr/>
      <dgm:t>
        <a:bodyPr/>
        <a:lstStyle/>
        <a:p>
          <a:r>
            <a:rPr lang="zh-CN" altLang="en-US" b="1" dirty="0"/>
            <a:t>运算器</a:t>
          </a:r>
          <a:r>
            <a:rPr lang="zh-CN" b="0" dirty="0"/>
            <a:t>：</a:t>
          </a:r>
          <a:r>
            <a:rPr lang="zh-CN" altLang="en-US" b="0" dirty="0"/>
            <a:t>运算从内存读入寄存器的数据</a:t>
          </a:r>
          <a:r>
            <a:rPr lang="zh-CN" dirty="0"/>
            <a:t>。</a:t>
          </a:r>
        </a:p>
      </dgm:t>
    </dgm:pt>
    <dgm:pt modelId="{A20799AA-C929-4BBD-ABB2-E8C2BA232429}" type="par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321C7C99-C7BD-41A9-A7D2-D5E0FCB579BC}" type="sib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F19AB8DB-B1D6-4F6D-B50A-345DF5EACAC7}" type="pres">
      <dgm:prSet presAssocID="{6A0ABA35-F554-4B53-8239-0CAF16E692C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98D7F5C-9D0D-48B7-ABC7-4163338A3EC7}" type="pres">
      <dgm:prSet presAssocID="{3439D0A2-0A05-4DE9-B11E-6B0061E21BEA}" presName="circle1" presStyleLbl="node1" presStyleIdx="0" presStyleCnt="1"/>
      <dgm:spPr/>
    </dgm:pt>
    <dgm:pt modelId="{AB59EAD5-DAEB-4DB5-8BAF-E84382234596}" type="pres">
      <dgm:prSet presAssocID="{3439D0A2-0A05-4DE9-B11E-6B0061E21BEA}" presName="space" presStyleCnt="0"/>
      <dgm:spPr/>
    </dgm:pt>
    <dgm:pt modelId="{8E588E51-80B3-4CFB-B4F2-1C3B8D6324D2}" type="pres">
      <dgm:prSet presAssocID="{3439D0A2-0A05-4DE9-B11E-6B0061E21BEA}" presName="rect1" presStyleLbl="alignAcc1" presStyleIdx="0" presStyleCnt="1" custLinFactY="35188" custLinFactNeighborX="-963" custLinFactNeighborY="100000"/>
      <dgm:spPr/>
    </dgm:pt>
    <dgm:pt modelId="{EB619383-06E7-4F66-8FB3-D67A770C7230}" type="pres">
      <dgm:prSet presAssocID="{3439D0A2-0A05-4DE9-B11E-6B0061E21B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70D2810-2A8D-4969-8494-46D734AFC781}" type="presOf" srcId="{6A0ABA35-F554-4B53-8239-0CAF16E692CE}" destId="{F19AB8DB-B1D6-4F6D-B50A-345DF5EACAC7}" srcOrd="0" destOrd="0" presId="urn:microsoft.com/office/officeart/2005/8/layout/target3"/>
    <dgm:cxn modelId="{AB30D45E-74EC-4B08-A0D4-39F52DB7BC12}" srcId="{6A0ABA35-F554-4B53-8239-0CAF16E692CE}" destId="{3439D0A2-0A05-4DE9-B11E-6B0061E21BEA}" srcOrd="0" destOrd="0" parTransId="{A20799AA-C929-4BBD-ABB2-E8C2BA232429}" sibTransId="{321C7C99-C7BD-41A9-A7D2-D5E0FCB579BC}"/>
    <dgm:cxn modelId="{6719496F-64B2-4417-BE5D-A7874DE8436A}" type="presOf" srcId="{3439D0A2-0A05-4DE9-B11E-6B0061E21BEA}" destId="{8E588E51-80B3-4CFB-B4F2-1C3B8D6324D2}" srcOrd="0" destOrd="0" presId="urn:microsoft.com/office/officeart/2005/8/layout/target3"/>
    <dgm:cxn modelId="{856CFFD2-6A98-4CAD-AFD7-A619C3C4C958}" type="presOf" srcId="{3439D0A2-0A05-4DE9-B11E-6B0061E21BEA}" destId="{EB619383-06E7-4F66-8FB3-D67A770C7230}" srcOrd="1" destOrd="0" presId="urn:microsoft.com/office/officeart/2005/8/layout/target3"/>
    <dgm:cxn modelId="{A927D970-4F58-4376-94B9-FD2302E3B58F}" type="presParOf" srcId="{F19AB8DB-B1D6-4F6D-B50A-345DF5EACAC7}" destId="{198D7F5C-9D0D-48B7-ABC7-4163338A3EC7}" srcOrd="0" destOrd="0" presId="urn:microsoft.com/office/officeart/2005/8/layout/target3"/>
    <dgm:cxn modelId="{1061109B-A7CF-4579-85D2-C277AADCB02A}" type="presParOf" srcId="{F19AB8DB-B1D6-4F6D-B50A-345DF5EACAC7}" destId="{AB59EAD5-DAEB-4DB5-8BAF-E84382234596}" srcOrd="1" destOrd="0" presId="urn:microsoft.com/office/officeart/2005/8/layout/target3"/>
    <dgm:cxn modelId="{161D9DF4-B836-43D3-AA79-A6459F431AB8}" type="presParOf" srcId="{F19AB8DB-B1D6-4F6D-B50A-345DF5EACAC7}" destId="{8E588E51-80B3-4CFB-B4F2-1C3B8D6324D2}" srcOrd="2" destOrd="0" presId="urn:microsoft.com/office/officeart/2005/8/layout/target3"/>
    <dgm:cxn modelId="{C468229D-1345-46B8-B476-0CC802A90E65}" type="presParOf" srcId="{F19AB8DB-B1D6-4F6D-B50A-345DF5EACAC7}" destId="{EB619383-06E7-4F66-8FB3-D67A770C723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0ABA35-F554-4B53-8239-0CAF16E692CE}" type="doc">
      <dgm:prSet loTypeId="urn:microsoft.com/office/officeart/2005/8/layout/target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9D0A2-0A05-4DE9-B11E-6B0061E21BEA}">
      <dgm:prSet/>
      <dgm:spPr/>
      <dgm:t>
        <a:bodyPr/>
        <a:lstStyle/>
        <a:p>
          <a:r>
            <a:rPr lang="zh-CN" altLang="en-US" b="1" dirty="0"/>
            <a:t>时钟</a:t>
          </a:r>
          <a:r>
            <a:rPr lang="zh-CN" b="0" dirty="0"/>
            <a:t>：</a:t>
          </a:r>
          <a:r>
            <a:rPr lang="zh-CN" altLang="en-US" b="0" dirty="0"/>
            <a:t>发出</a:t>
          </a:r>
          <a:r>
            <a:rPr lang="en-US" altLang="zh-CN" b="0" dirty="0"/>
            <a:t>CPU</a:t>
          </a:r>
          <a:r>
            <a:rPr lang="zh-CN" altLang="en-US" b="0" dirty="0"/>
            <a:t>开始计时</a:t>
          </a:r>
          <a:r>
            <a:rPr lang="zh-CN" altLang="en-US" b="0"/>
            <a:t>的时钟信号，</a:t>
          </a:r>
          <a:endParaRPr lang="en-US" altLang="zh-CN" b="0"/>
        </a:p>
        <a:p>
          <a:r>
            <a:rPr lang="en-US" altLang="zh-CN" b="0"/>
            <a:t>1 GHz = 10 </a:t>
          </a:r>
          <a:r>
            <a:rPr lang="zh-CN" altLang="zh-CN" b="0"/>
            <a:t>亿次 </a:t>
          </a:r>
          <a:r>
            <a:rPr lang="en-US" altLang="zh-CN" b="0"/>
            <a:t>/ </a:t>
          </a:r>
          <a:r>
            <a:rPr lang="zh-CN" altLang="zh-CN" b="0"/>
            <a:t>秒</a:t>
          </a:r>
          <a:endParaRPr lang="zh-CN" dirty="0"/>
        </a:p>
      </dgm:t>
    </dgm:pt>
    <dgm:pt modelId="{A20799AA-C929-4BBD-ABB2-E8C2BA232429}" type="par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321C7C99-C7BD-41A9-A7D2-D5E0FCB579BC}" type="sibTrans" cxnId="{AB30D45E-74EC-4B08-A0D4-39F52DB7BC12}">
      <dgm:prSet/>
      <dgm:spPr/>
      <dgm:t>
        <a:bodyPr/>
        <a:lstStyle/>
        <a:p>
          <a:endParaRPr lang="zh-CN" altLang="en-US"/>
        </a:p>
      </dgm:t>
    </dgm:pt>
    <dgm:pt modelId="{F19AB8DB-B1D6-4F6D-B50A-345DF5EACAC7}" type="pres">
      <dgm:prSet presAssocID="{6A0ABA35-F554-4B53-8239-0CAF16E692C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98D7F5C-9D0D-48B7-ABC7-4163338A3EC7}" type="pres">
      <dgm:prSet presAssocID="{3439D0A2-0A05-4DE9-B11E-6B0061E21BEA}" presName="circle1" presStyleLbl="node1" presStyleIdx="0" presStyleCnt="1"/>
      <dgm:spPr/>
    </dgm:pt>
    <dgm:pt modelId="{AB59EAD5-DAEB-4DB5-8BAF-E84382234596}" type="pres">
      <dgm:prSet presAssocID="{3439D0A2-0A05-4DE9-B11E-6B0061E21BEA}" presName="space" presStyleCnt="0"/>
      <dgm:spPr/>
    </dgm:pt>
    <dgm:pt modelId="{8E588E51-80B3-4CFB-B4F2-1C3B8D6324D2}" type="pres">
      <dgm:prSet presAssocID="{3439D0A2-0A05-4DE9-B11E-6B0061E21BEA}" presName="rect1" presStyleLbl="alignAcc1" presStyleIdx="0" presStyleCnt="1" custLinFactY="35188" custLinFactNeighborX="-963" custLinFactNeighborY="100000"/>
      <dgm:spPr/>
    </dgm:pt>
    <dgm:pt modelId="{EB619383-06E7-4F66-8FB3-D67A770C7230}" type="pres">
      <dgm:prSet presAssocID="{3439D0A2-0A05-4DE9-B11E-6B0061E21BE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70D2810-2A8D-4969-8494-46D734AFC781}" type="presOf" srcId="{6A0ABA35-F554-4B53-8239-0CAF16E692CE}" destId="{F19AB8DB-B1D6-4F6D-B50A-345DF5EACAC7}" srcOrd="0" destOrd="0" presId="urn:microsoft.com/office/officeart/2005/8/layout/target3"/>
    <dgm:cxn modelId="{AB30D45E-74EC-4B08-A0D4-39F52DB7BC12}" srcId="{6A0ABA35-F554-4B53-8239-0CAF16E692CE}" destId="{3439D0A2-0A05-4DE9-B11E-6B0061E21BEA}" srcOrd="0" destOrd="0" parTransId="{A20799AA-C929-4BBD-ABB2-E8C2BA232429}" sibTransId="{321C7C99-C7BD-41A9-A7D2-D5E0FCB579BC}"/>
    <dgm:cxn modelId="{6719496F-64B2-4417-BE5D-A7874DE8436A}" type="presOf" srcId="{3439D0A2-0A05-4DE9-B11E-6B0061E21BEA}" destId="{8E588E51-80B3-4CFB-B4F2-1C3B8D6324D2}" srcOrd="0" destOrd="0" presId="urn:microsoft.com/office/officeart/2005/8/layout/target3"/>
    <dgm:cxn modelId="{856CFFD2-6A98-4CAD-AFD7-A619C3C4C958}" type="presOf" srcId="{3439D0A2-0A05-4DE9-B11E-6B0061E21BEA}" destId="{EB619383-06E7-4F66-8FB3-D67A770C7230}" srcOrd="1" destOrd="0" presId="urn:microsoft.com/office/officeart/2005/8/layout/target3"/>
    <dgm:cxn modelId="{A927D970-4F58-4376-94B9-FD2302E3B58F}" type="presParOf" srcId="{F19AB8DB-B1D6-4F6D-B50A-345DF5EACAC7}" destId="{198D7F5C-9D0D-48B7-ABC7-4163338A3EC7}" srcOrd="0" destOrd="0" presId="urn:microsoft.com/office/officeart/2005/8/layout/target3"/>
    <dgm:cxn modelId="{1061109B-A7CF-4579-85D2-C277AADCB02A}" type="presParOf" srcId="{F19AB8DB-B1D6-4F6D-B50A-345DF5EACAC7}" destId="{AB59EAD5-DAEB-4DB5-8BAF-E84382234596}" srcOrd="1" destOrd="0" presId="urn:microsoft.com/office/officeart/2005/8/layout/target3"/>
    <dgm:cxn modelId="{161D9DF4-B836-43D3-AA79-A6459F431AB8}" type="presParOf" srcId="{F19AB8DB-B1D6-4F6D-B50A-345DF5EACAC7}" destId="{8E588E51-80B3-4CFB-B4F2-1C3B8D6324D2}" srcOrd="2" destOrd="0" presId="urn:microsoft.com/office/officeart/2005/8/layout/target3"/>
    <dgm:cxn modelId="{C468229D-1345-46B8-B476-0CC802A90E65}" type="presParOf" srcId="{F19AB8DB-B1D6-4F6D-B50A-345DF5EACAC7}" destId="{EB619383-06E7-4F66-8FB3-D67A770C723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6018F-C189-466D-879F-83B5F43BBB38}">
      <dsp:nvSpPr>
        <dsp:cNvPr id="0" name=""/>
        <dsp:cNvSpPr/>
      </dsp:nvSpPr>
      <dsp:spPr>
        <a:xfrm>
          <a:off x="753617" y="0"/>
          <a:ext cx="8541004" cy="264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E74B7-AA22-4BC5-A8D1-0C543C1B9821}">
      <dsp:nvSpPr>
        <dsp:cNvPr id="0" name=""/>
        <dsp:cNvSpPr/>
      </dsp:nvSpPr>
      <dsp:spPr>
        <a:xfrm>
          <a:off x="0" y="792480"/>
          <a:ext cx="2274612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altLang="en-US" sz="2000" kern="1200" dirty="0"/>
            <a:t>、程序员用</a:t>
          </a:r>
          <a:r>
            <a:rPr lang="en-US" altLang="zh-CN" sz="2000" kern="1200" dirty="0"/>
            <a:t>C</a:t>
          </a:r>
          <a:r>
            <a:rPr lang="zh-CN" altLang="en-US" sz="2000" kern="1200" dirty="0"/>
            <a:t>语言等高级语言编写程序</a:t>
          </a:r>
        </a:p>
      </dsp:txBody>
      <dsp:txXfrm>
        <a:off x="51581" y="844061"/>
        <a:ext cx="2171450" cy="953478"/>
      </dsp:txXfrm>
    </dsp:sp>
    <dsp:sp modelId="{7105A1E5-AA4C-4347-B469-9856E36CE5B8}">
      <dsp:nvSpPr>
        <dsp:cNvPr id="0" name=""/>
        <dsp:cNvSpPr/>
      </dsp:nvSpPr>
      <dsp:spPr>
        <a:xfrm>
          <a:off x="2497911" y="792480"/>
          <a:ext cx="2274612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altLang="en-US" sz="2000" kern="1200" dirty="0"/>
            <a:t>、将程序</a:t>
          </a:r>
          <a:r>
            <a:rPr lang="zh-CN" altLang="en-US" sz="2000" kern="1200" dirty="0">
              <a:highlight>
                <a:srgbClr val="000080"/>
              </a:highlight>
            </a:rPr>
            <a:t>编译</a:t>
          </a:r>
          <a:r>
            <a:rPr lang="zh-CN" altLang="en-US" sz="2000" kern="1200" dirty="0"/>
            <a:t>后转换成机器语言的</a:t>
          </a:r>
          <a:r>
            <a:rPr lang="en-US" altLang="zh-CN" sz="2000" kern="1200" dirty="0"/>
            <a:t>exe</a:t>
          </a:r>
          <a:r>
            <a:rPr lang="zh-CN" altLang="en-US" sz="2000" kern="1200" dirty="0"/>
            <a:t>文件</a:t>
          </a:r>
        </a:p>
      </dsp:txBody>
      <dsp:txXfrm>
        <a:off x="2549492" y="844061"/>
        <a:ext cx="2171450" cy="953478"/>
      </dsp:txXfrm>
    </dsp:sp>
    <dsp:sp modelId="{60E6B997-74E4-4337-92B1-981A8E24120A}">
      <dsp:nvSpPr>
        <dsp:cNvPr id="0" name=""/>
        <dsp:cNvSpPr/>
      </dsp:nvSpPr>
      <dsp:spPr>
        <a:xfrm>
          <a:off x="5085318" y="792480"/>
          <a:ext cx="2274612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、程序运行时，在内存中生成</a:t>
          </a:r>
          <a:r>
            <a:rPr lang="en-US" altLang="zh-CN" sz="2000" kern="1200" dirty="0"/>
            <a:t>exe</a:t>
          </a:r>
          <a:r>
            <a:rPr lang="zh-CN" altLang="en-US" sz="2000" kern="1200" dirty="0"/>
            <a:t>文件的副本</a:t>
          </a:r>
        </a:p>
      </dsp:txBody>
      <dsp:txXfrm>
        <a:off x="5136899" y="844061"/>
        <a:ext cx="2171450" cy="953478"/>
      </dsp:txXfrm>
    </dsp:sp>
    <dsp:sp modelId="{729C2392-3BCD-4713-B3B7-E7840BA71179}">
      <dsp:nvSpPr>
        <dsp:cNvPr id="0" name=""/>
        <dsp:cNvSpPr/>
      </dsp:nvSpPr>
      <dsp:spPr>
        <a:xfrm>
          <a:off x="7672725" y="792480"/>
          <a:ext cx="2274612" cy="105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</a:t>
          </a:r>
          <a:r>
            <a:rPr lang="zh-CN" altLang="en-US" sz="2000" kern="1200" dirty="0"/>
            <a:t>、</a:t>
          </a:r>
          <a:r>
            <a:rPr lang="en-US" altLang="zh-CN" sz="2000" kern="1200" dirty="0"/>
            <a:t>CPU</a:t>
          </a:r>
          <a:r>
            <a:rPr lang="zh-CN" altLang="en-US" sz="2000" kern="1200" dirty="0"/>
            <a:t>解释并执行程序内容</a:t>
          </a:r>
        </a:p>
      </dsp:txBody>
      <dsp:txXfrm>
        <a:off x="7724306" y="844061"/>
        <a:ext cx="2171450" cy="95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6018F-C189-466D-879F-83B5F43BBB38}">
      <dsp:nvSpPr>
        <dsp:cNvPr id="0" name=""/>
        <dsp:cNvSpPr/>
      </dsp:nvSpPr>
      <dsp:spPr>
        <a:xfrm>
          <a:off x="550163" y="0"/>
          <a:ext cx="6235192" cy="15138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E74B7-AA22-4BC5-A8D1-0C543C1B9821}">
      <dsp:nvSpPr>
        <dsp:cNvPr id="0" name=""/>
        <dsp:cNvSpPr/>
      </dsp:nvSpPr>
      <dsp:spPr>
        <a:xfrm>
          <a:off x="0" y="454152"/>
          <a:ext cx="1568143" cy="60553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代码</a:t>
          </a:r>
        </a:p>
      </dsp:txBody>
      <dsp:txXfrm>
        <a:off x="29560" y="483712"/>
        <a:ext cx="1509023" cy="546416"/>
      </dsp:txXfrm>
    </dsp:sp>
    <dsp:sp modelId="{7105A1E5-AA4C-4347-B469-9856E36CE5B8}">
      <dsp:nvSpPr>
        <dsp:cNvPr id="0" name=""/>
        <dsp:cNvSpPr/>
      </dsp:nvSpPr>
      <dsp:spPr>
        <a:xfrm>
          <a:off x="1815729" y="454152"/>
          <a:ext cx="1568143" cy="60553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机器码</a:t>
          </a:r>
        </a:p>
      </dsp:txBody>
      <dsp:txXfrm>
        <a:off x="1845289" y="483712"/>
        <a:ext cx="1509023" cy="546416"/>
      </dsp:txXfrm>
    </dsp:sp>
    <dsp:sp modelId="{60E6B997-74E4-4337-92B1-981A8E24120A}">
      <dsp:nvSpPr>
        <dsp:cNvPr id="0" name=""/>
        <dsp:cNvSpPr/>
      </dsp:nvSpPr>
      <dsp:spPr>
        <a:xfrm>
          <a:off x="3736812" y="454152"/>
          <a:ext cx="1568143" cy="60553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加载到内存</a:t>
          </a:r>
        </a:p>
      </dsp:txBody>
      <dsp:txXfrm>
        <a:off x="3766372" y="483712"/>
        <a:ext cx="1509023" cy="546416"/>
      </dsp:txXfrm>
    </dsp:sp>
    <dsp:sp modelId="{729C2392-3BCD-4713-B3B7-E7840BA71179}">
      <dsp:nvSpPr>
        <dsp:cNvPr id="0" name=""/>
        <dsp:cNvSpPr/>
      </dsp:nvSpPr>
      <dsp:spPr>
        <a:xfrm>
          <a:off x="5657895" y="454152"/>
          <a:ext cx="1568143" cy="60553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CPU</a:t>
          </a:r>
          <a:r>
            <a:rPr lang="zh-CN" altLang="en-US" sz="2000" kern="1200" dirty="0"/>
            <a:t>执行</a:t>
          </a:r>
        </a:p>
      </dsp:txBody>
      <dsp:txXfrm>
        <a:off x="5687455" y="483712"/>
        <a:ext cx="1509023" cy="546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D7F5C-9D0D-48B7-ABC7-4163338A3EC7}">
      <dsp:nvSpPr>
        <dsp:cNvPr id="0" name=""/>
        <dsp:cNvSpPr/>
      </dsp:nvSpPr>
      <dsp:spPr>
        <a:xfrm>
          <a:off x="0" y="0"/>
          <a:ext cx="864264" cy="86426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88E51-80B3-4CFB-B4F2-1C3B8D6324D2}">
      <dsp:nvSpPr>
        <dsp:cNvPr id="0" name=""/>
        <dsp:cNvSpPr/>
      </dsp:nvSpPr>
      <dsp:spPr>
        <a:xfrm>
          <a:off x="432132" y="0"/>
          <a:ext cx="5365020" cy="8642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控制器</a:t>
          </a:r>
          <a:r>
            <a:rPr lang="zh-CN" sz="2000" b="0" kern="1200" dirty="0"/>
            <a:t>：把</a:t>
          </a:r>
          <a:r>
            <a:rPr lang="zh-CN" sz="2000" kern="1200" dirty="0"/>
            <a:t>内存上的指令、数据等读入寄存器，并根据指令的执行结果来控制整个计算机。</a:t>
          </a:r>
        </a:p>
      </dsp:txBody>
      <dsp:txXfrm>
        <a:off x="432132" y="0"/>
        <a:ext cx="5365020" cy="864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D7F5C-9D0D-48B7-ABC7-4163338A3EC7}">
      <dsp:nvSpPr>
        <dsp:cNvPr id="0" name=""/>
        <dsp:cNvSpPr/>
      </dsp:nvSpPr>
      <dsp:spPr>
        <a:xfrm>
          <a:off x="0" y="0"/>
          <a:ext cx="864264" cy="86426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88E51-80B3-4CFB-B4F2-1C3B8D6324D2}">
      <dsp:nvSpPr>
        <dsp:cNvPr id="0" name=""/>
        <dsp:cNvSpPr/>
      </dsp:nvSpPr>
      <dsp:spPr>
        <a:xfrm>
          <a:off x="380466" y="0"/>
          <a:ext cx="5365020" cy="8642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运算器</a:t>
          </a:r>
          <a:r>
            <a:rPr lang="zh-CN" sz="2300" b="0" kern="1200" dirty="0"/>
            <a:t>：</a:t>
          </a:r>
          <a:r>
            <a:rPr lang="zh-CN" altLang="en-US" sz="2300" b="0" kern="1200" dirty="0"/>
            <a:t>运算从内存读入寄存器的数据</a:t>
          </a:r>
          <a:r>
            <a:rPr lang="zh-CN" sz="2300" kern="1200" dirty="0"/>
            <a:t>。</a:t>
          </a:r>
        </a:p>
      </dsp:txBody>
      <dsp:txXfrm>
        <a:off x="380466" y="0"/>
        <a:ext cx="5365020" cy="864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D7F5C-9D0D-48B7-ABC7-4163338A3EC7}">
      <dsp:nvSpPr>
        <dsp:cNvPr id="0" name=""/>
        <dsp:cNvSpPr/>
      </dsp:nvSpPr>
      <dsp:spPr>
        <a:xfrm>
          <a:off x="0" y="0"/>
          <a:ext cx="864264" cy="86426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88E51-80B3-4CFB-B4F2-1C3B8D6324D2}">
      <dsp:nvSpPr>
        <dsp:cNvPr id="0" name=""/>
        <dsp:cNvSpPr/>
      </dsp:nvSpPr>
      <dsp:spPr>
        <a:xfrm>
          <a:off x="380466" y="0"/>
          <a:ext cx="5365020" cy="8642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时钟</a:t>
          </a:r>
          <a:r>
            <a:rPr lang="zh-CN" sz="2000" b="0" kern="1200" dirty="0"/>
            <a:t>：</a:t>
          </a:r>
          <a:r>
            <a:rPr lang="zh-CN" altLang="en-US" sz="2000" b="0" kern="1200" dirty="0"/>
            <a:t>发出</a:t>
          </a:r>
          <a:r>
            <a:rPr lang="en-US" altLang="zh-CN" sz="2000" b="0" kern="1200" dirty="0"/>
            <a:t>CPU</a:t>
          </a:r>
          <a:r>
            <a:rPr lang="zh-CN" altLang="en-US" sz="2000" b="0" kern="1200" dirty="0"/>
            <a:t>开始计时</a:t>
          </a:r>
          <a:r>
            <a:rPr lang="zh-CN" altLang="en-US" sz="2000" b="0" kern="1200"/>
            <a:t>的时钟信号，</a:t>
          </a:r>
          <a:endParaRPr lang="en-US" altLang="zh-CN" sz="2000" b="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/>
            <a:t>1 GHz = 10 </a:t>
          </a:r>
          <a:r>
            <a:rPr lang="zh-CN" altLang="zh-CN" sz="2000" b="0" kern="1200"/>
            <a:t>亿次 </a:t>
          </a:r>
          <a:r>
            <a:rPr lang="en-US" altLang="zh-CN" sz="2000" b="0" kern="1200"/>
            <a:t>/ </a:t>
          </a:r>
          <a:r>
            <a:rPr lang="zh-CN" altLang="zh-CN" sz="2000" b="0" kern="1200"/>
            <a:t>秒</a:t>
          </a:r>
          <a:endParaRPr lang="zh-CN" sz="2000" kern="1200" dirty="0"/>
        </a:p>
      </dsp:txBody>
      <dsp:txXfrm>
        <a:off x="380466" y="0"/>
        <a:ext cx="5365020" cy="864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13:51:07.7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 24575,'3'-7'0,"5"-3"0,5 5 0,4 6 0,2 3 0,-1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11:58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24575,'29'14'0,"24"6"0,17-2 0,12-7 0,5-9 0,-1-5 0,-4-2 0,-16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17:53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04:07:45.4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0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7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710556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customXml" Target="../ink/ink1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对程序员来说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是什么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  <p:pic>
        <p:nvPicPr>
          <p:cNvPr id="1028" name="Picture 4" descr="电脑组成部分_台式电脑组成部分 - 随意云">
            <a:extLst>
              <a:ext uri="{FF2B5EF4-FFF2-40B4-BE49-F238E27FC236}">
                <a16:creationId xmlns:a16="http://schemas.microsoft.com/office/drawing/2014/main" id="{124F611D-5CF8-5543-D4FA-0DEF6A4F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18" y="9049068"/>
            <a:ext cx="47339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4EE74C-6669-9C47-CCD8-8B31930A5586}"/>
              </a:ext>
            </a:extLst>
          </p:cNvPr>
          <p:cNvSpPr txBox="1"/>
          <p:nvPr/>
        </p:nvSpPr>
        <p:spPr>
          <a:xfrm>
            <a:off x="6701576" y="91580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（仓库）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517D53-D435-FD20-396E-3E44A8AC5372}"/>
              </a:ext>
            </a:extLst>
          </p:cNvPr>
          <p:cNvSpPr txBox="1"/>
          <p:nvPr/>
        </p:nvSpPr>
        <p:spPr>
          <a:xfrm>
            <a:off x="2254948" y="103577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（大脑）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BBDD16-3129-C04D-74D5-4E5874FDDEDA}"/>
              </a:ext>
            </a:extLst>
          </p:cNvPr>
          <p:cNvSpPr txBox="1"/>
          <p:nvPr/>
        </p:nvSpPr>
        <p:spPr>
          <a:xfrm>
            <a:off x="5195224" y="123428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（背包）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CFCB02-1F48-4A90-54DD-8FDEAFEF5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493" y="3945536"/>
            <a:ext cx="3990975" cy="4038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6D42B9-652D-2C06-AE1F-171C31ECD416}"/>
              </a:ext>
            </a:extLst>
          </p:cNvPr>
          <p:cNvSpPr/>
          <p:nvPr/>
        </p:nvSpPr>
        <p:spPr>
          <a:xfrm>
            <a:off x="5312569" y="11982006"/>
            <a:ext cx="811760" cy="2743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7084DF-8D99-48DD-F901-56D9200F3C83}"/>
              </a:ext>
            </a:extLst>
          </p:cNvPr>
          <p:cNvCxnSpPr>
            <a:stCxn id="9" idx="3"/>
          </p:cNvCxnSpPr>
          <p:nvPr/>
        </p:nvCxnSpPr>
        <p:spPr>
          <a:xfrm>
            <a:off x="6124329" y="12119166"/>
            <a:ext cx="172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43C8C0-1015-CF01-0F34-C993990DAA81}"/>
              </a:ext>
            </a:extLst>
          </p:cNvPr>
          <p:cNvSpPr txBox="1"/>
          <p:nvPr/>
        </p:nvSpPr>
        <p:spPr>
          <a:xfrm>
            <a:off x="7818266" y="119427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地址的概念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6BFB88-0CAD-0A10-F0BC-AB46ED9E9D14}"/>
              </a:ext>
            </a:extLst>
          </p:cNvPr>
          <p:cNvSpPr txBox="1"/>
          <p:nvPr/>
        </p:nvSpPr>
        <p:spPr>
          <a:xfrm>
            <a:off x="416560" y="314518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1.6</a:t>
            </a:r>
            <a:r>
              <a:rPr lang="zh-CN" altLang="en-US" sz="2000" b="1">
                <a:solidFill>
                  <a:schemeClr val="bg1"/>
                </a:solidFill>
              </a:rPr>
              <a:t>　通过地址和索引实现数组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293BB4-C328-3961-83E3-1E6963EE1C65}"/>
              </a:ext>
            </a:extLst>
          </p:cNvPr>
          <p:cNvSpPr txBox="1"/>
          <p:nvPr/>
        </p:nvSpPr>
        <p:spPr>
          <a:xfrm>
            <a:off x="725964" y="742890"/>
            <a:ext cx="377634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通过基址寄存器和变址寄存器，可以对主内存上特定的内存区域进行划分，从而实现类似于数组的操作。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5FC500-EAAD-6DF3-73F0-DF51779D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24" y="2186621"/>
            <a:ext cx="8324850" cy="4552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7BF60F-D9CC-ECF3-9C95-E4DC0F9DF034}"/>
              </a:ext>
            </a:extLst>
          </p:cNvPr>
          <p:cNvSpPr txBox="1"/>
          <p:nvPr/>
        </p:nvSpPr>
        <p:spPr>
          <a:xfrm>
            <a:off x="517049" y="7000051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1.7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CPU </a:t>
            </a:r>
            <a:r>
              <a:rPr lang="zh-CN" altLang="en-US" sz="2000" b="1">
                <a:solidFill>
                  <a:schemeClr val="bg1"/>
                </a:solidFill>
              </a:rPr>
              <a:t>的处理其实很简单</a:t>
            </a: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5C6A3C47-088B-3A65-B671-A324A0362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79679"/>
              </p:ext>
            </p:extLst>
          </p:nvPr>
        </p:nvGraphicFramePr>
        <p:xfrm>
          <a:off x="868116" y="7921121"/>
          <a:ext cx="9168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50">
                  <a:extLst>
                    <a:ext uri="{9D8B030D-6E8A-4147-A177-3AD203B41FA5}">
                      <a16:colId xmlns:a16="http://schemas.microsoft.com/office/drawing/2014/main" val="2418746886"/>
                    </a:ext>
                  </a:extLst>
                </a:gridCol>
                <a:gridCol w="7146156">
                  <a:extLst>
                    <a:ext uri="{9D8B030D-6E8A-4147-A177-3AD203B41FA5}">
                      <a16:colId xmlns:a16="http://schemas.microsoft.com/office/drawing/2014/main" val="152373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3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数据传送指令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寄存器和内存、内存和内存、寄存器和外围设备之间的数据读写操作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/>
                        <a:t>运算指令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用累加寄存器执行算术运算、逻辑运算、比较运算和移位运算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跳转指令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实现条件分支、循环、强制跳转等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call/return</a:t>
                      </a:r>
                      <a:r>
                        <a:rPr lang="zh-CN" altLang="en-US" sz="2000" b="1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accent1"/>
                          </a:solidFill>
                        </a:rPr>
                        <a:t>函数的调用、</a:t>
                      </a:r>
                      <a:r>
                        <a:rPr lang="zh-CN" altLang="en-US" sz="2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返回调用前的地址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34445"/>
                  </a:ext>
                </a:extLst>
              </a:tr>
            </a:tbl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51BEF3-739D-FBB5-97D0-C8B05008B85B}"/>
              </a:ext>
            </a:extLst>
          </p:cNvPr>
          <p:cNvSpPr/>
          <p:nvPr/>
        </p:nvSpPr>
        <p:spPr>
          <a:xfrm>
            <a:off x="4611122" y="831886"/>
            <a:ext cx="5478640" cy="1116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实际地址</a:t>
            </a:r>
            <a:r>
              <a:rPr lang="en-US" altLang="zh-CN" sz="20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20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基址寄存器的值</a:t>
            </a:r>
            <a:r>
              <a:rPr lang="en-US" altLang="zh-CN" sz="20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000" b="1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变址寄存器的值</a:t>
            </a:r>
            <a:endParaRPr lang="en-US" altLang="zh-CN" sz="2000" b="1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变址寄存器的值相当于高级语言中的数组索引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024F7-A72E-7790-6685-247AF5BB3C70}"/>
              </a:ext>
            </a:extLst>
          </p:cNvPr>
          <p:cNvSpPr txBox="1"/>
          <p:nvPr/>
        </p:nvSpPr>
        <p:spPr>
          <a:xfrm>
            <a:off x="517049" y="7475975"/>
            <a:ext cx="7319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按照功能对 </a:t>
            </a:r>
            <a:r>
              <a:rPr lang="en-US" altLang="zh-CN">
                <a:solidFill>
                  <a:schemeClr val="bg1"/>
                </a:solidFill>
              </a:rPr>
              <a:t>CPU</a:t>
            </a:r>
            <a:r>
              <a:rPr lang="zh-CN" altLang="en-US">
                <a:solidFill>
                  <a:schemeClr val="bg1"/>
                </a:solidFill>
              </a:rPr>
              <a:t>能执行的机器语言指令进行了大体分类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9B3AFE-0928-9C13-F263-B18CFBD9A04E}"/>
              </a:ext>
            </a:extLst>
          </p:cNvPr>
          <p:cNvSpPr/>
          <p:nvPr/>
        </p:nvSpPr>
        <p:spPr>
          <a:xfrm>
            <a:off x="1396524" y="10558195"/>
            <a:ext cx="7909560" cy="579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围设备指的是连接到计算机的键盘、鼠标、显示器、设备装置、打印机等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DA813DFC-B604-3619-3B44-A1AD9F53913F}"/>
                  </a:ext>
                </a:extLst>
              </p14:cNvPr>
              <p14:cNvContentPartPr/>
              <p14:nvPr/>
            </p14:nvContentPartPr>
            <p14:xfrm>
              <a:off x="9631320" y="5547240"/>
              <a:ext cx="360" cy="36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DA813DFC-B604-3619-3B44-A1AD9F539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320" y="5538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66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2581EA-B83A-4687-A43A-221822899997}"/>
              </a:ext>
            </a:extLst>
          </p:cNvPr>
          <p:cNvSpPr/>
          <p:nvPr/>
        </p:nvSpPr>
        <p:spPr>
          <a:xfrm>
            <a:off x="2120397" y="1624050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什么是程序？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答：程序是计算机每一步动作的一组指令。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解释：运动会、音乐会、公司开会等都有相应的程序流程。指的是“行事的先后次序”计算机程序也是一样的道理。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9F2C30-4422-48F7-B07E-BDE6DC511FD4}"/>
              </a:ext>
            </a:extLst>
          </p:cNvPr>
          <p:cNvSpPr/>
          <p:nvPr/>
        </p:nvSpPr>
        <p:spPr>
          <a:xfrm>
            <a:off x="2120397" y="3479844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程序是由什么组成的？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答：指令和数据。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解释：程序是指令和数据的组合。例如，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语言的“ 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</a:rPr>
              <a:t>printf(“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你好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</a:rPr>
              <a:t>”);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”</a:t>
            </a:r>
            <a:r>
              <a:rPr lang="zh-CN" altLang="en-US" sz="2000" dirty="0"/>
              <a:t>中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</a:rPr>
              <a:t>printf</a:t>
            </a:r>
            <a:r>
              <a:rPr lang="zh-CN" altLang="en-US" sz="2000" dirty="0"/>
              <a:t>是指令，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你好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</a:rPr>
              <a:t>”</a:t>
            </a:r>
            <a:r>
              <a:rPr lang="zh-CN" altLang="en-US" sz="2000" dirty="0"/>
              <a:t>是数据。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C65F79-0C08-4393-A232-61E8D2E8C1EC}"/>
              </a:ext>
            </a:extLst>
          </p:cNvPr>
          <p:cNvSpPr/>
          <p:nvPr/>
        </p:nvSpPr>
        <p:spPr>
          <a:xfrm>
            <a:off x="2120397" y="5335638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什么是机器语言？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可以直接识别并使用的语言。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等语言编写的程序，最后都需要转换为机器语言才能执行。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0ACFF5-3E03-4297-948A-B02508A69A05}"/>
              </a:ext>
            </a:extLst>
          </p:cNvPr>
          <p:cNvSpPr/>
          <p:nvPr/>
        </p:nvSpPr>
        <p:spPr>
          <a:xfrm>
            <a:off x="2120397" y="7191432"/>
            <a:ext cx="6969560" cy="117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正在运行的程序存储在什么位置？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答：内存。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解释：硬盘等媒介上保存的程序被复制到内存后才能运行。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886A9B-03B3-44AA-B441-CBA78B337865}"/>
              </a:ext>
            </a:extLst>
          </p:cNvPr>
          <p:cNvSpPr/>
          <p:nvPr/>
        </p:nvSpPr>
        <p:spPr>
          <a:xfrm>
            <a:off x="2120397" y="8809911"/>
            <a:ext cx="6969560" cy="117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什么是内存地址？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答：内存中，用来表示命令和数据存储位置的数值。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解释：地址由整数值表示。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848EAE-AC03-43BF-BC52-6B8ACF0CB9A5}"/>
              </a:ext>
            </a:extLst>
          </p:cNvPr>
          <p:cNvSpPr/>
          <p:nvPr/>
        </p:nvSpPr>
        <p:spPr>
          <a:xfrm>
            <a:off x="2120397" y="10428391"/>
            <a:ext cx="6969560" cy="13472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计算机中，负责程序的解释和运行的是哪个元件？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Central Processing Unit</a:t>
            </a:r>
            <a:r>
              <a:rPr lang="zh-CN" altLang="en-US" sz="2000" dirty="0"/>
              <a:t>（中央处理器）。相当于计算机的大脑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CDC7F00-482D-7C17-ED41-F47CED2B6907}"/>
                  </a:ext>
                </a:extLst>
              </p14:cNvPr>
              <p14:cNvContentPartPr/>
              <p14:nvPr/>
            </p14:nvContentPartPr>
            <p14:xfrm>
              <a:off x="6494777" y="5725331"/>
              <a:ext cx="360" cy="3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CDC7F00-482D-7C17-ED41-F47CED2B6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6137" y="57166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377A64A-3032-4AC3-A0F2-4FC283364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087201"/>
              </p:ext>
            </p:extLst>
          </p:nvPr>
        </p:nvGraphicFramePr>
        <p:xfrm>
          <a:off x="576898" y="6284403"/>
          <a:ext cx="1004824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CABEC60-6A8F-4897-9C4B-A70A0936B54F}"/>
              </a:ext>
            </a:extLst>
          </p:cNvPr>
          <p:cNvSpPr txBox="1"/>
          <p:nvPr/>
        </p:nvSpPr>
        <p:spPr>
          <a:xfrm>
            <a:off x="1277938" y="643680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程序运行流程示例：</a:t>
            </a:r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FFE611B8-4DED-4B88-B540-3604EDAB8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369476"/>
              </p:ext>
            </p:extLst>
          </p:nvPr>
        </p:nvGraphicFramePr>
        <p:xfrm>
          <a:off x="1638128" y="8588636"/>
          <a:ext cx="7335520" cy="151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56CAA1-8235-40A9-A209-A927BF006E56}"/>
              </a:ext>
            </a:extLst>
          </p:cNvPr>
          <p:cNvSpPr/>
          <p:nvPr/>
        </p:nvSpPr>
        <p:spPr>
          <a:xfrm>
            <a:off x="5117438" y="10444206"/>
            <a:ext cx="3891678" cy="592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IC:Integrated</a:t>
            </a:r>
            <a:r>
              <a:rPr lang="en-US" altLang="zh-CN" sz="2000" dirty="0"/>
              <a:t> Circuit,</a:t>
            </a:r>
            <a:r>
              <a:rPr lang="zh-CN" altLang="en-US" sz="2000" dirty="0"/>
              <a:t>集成电路</a:t>
            </a:r>
            <a:endParaRPr lang="en-US" altLang="zh-CN" sz="20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7ACC57B-7C99-40AC-BC1B-1F36B5569A5A}"/>
              </a:ext>
            </a:extLst>
          </p:cNvPr>
          <p:cNvCxnSpPr/>
          <p:nvPr/>
        </p:nvCxnSpPr>
        <p:spPr>
          <a:xfrm flipH="1" flipV="1">
            <a:off x="6334673" y="9645276"/>
            <a:ext cx="546015" cy="7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78020A2-CDD2-4EC6-8632-8D98AA08A1FE}"/>
              </a:ext>
            </a:extLst>
          </p:cNvPr>
          <p:cNvCxnSpPr>
            <a:stCxn id="9" idx="0"/>
          </p:cNvCxnSpPr>
          <p:nvPr/>
        </p:nvCxnSpPr>
        <p:spPr>
          <a:xfrm flipV="1">
            <a:off x="7063277" y="9645276"/>
            <a:ext cx="722406" cy="7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E3E27C3-00DB-D70C-C04A-7CF8F904CBF5}"/>
              </a:ext>
            </a:extLst>
          </p:cNvPr>
          <p:cNvSpPr txBox="1"/>
          <p:nvPr/>
        </p:nvSpPr>
        <p:spPr>
          <a:xfrm>
            <a:off x="369667" y="481333"/>
            <a:ext cx="5353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1.1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CPU </a:t>
            </a:r>
            <a:r>
              <a:rPr lang="zh-CN" altLang="en-US" sz="2000" b="1">
                <a:solidFill>
                  <a:schemeClr val="bg1"/>
                </a:solidFill>
              </a:rPr>
              <a:t>的内部结构解析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46DB1A-5D4C-2B0F-F0A6-A3B832BEDCB8}"/>
              </a:ext>
            </a:extLst>
          </p:cNvPr>
          <p:cNvSpPr txBox="1"/>
          <p:nvPr/>
        </p:nvSpPr>
        <p:spPr>
          <a:xfrm>
            <a:off x="442506" y="1062223"/>
            <a:ext cx="9602826" cy="5012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CPU </a:t>
            </a:r>
            <a:r>
              <a:rPr lang="zh-CN" altLang="en-US" sz="2000">
                <a:solidFill>
                  <a:schemeClr val="tx1"/>
                </a:solidFill>
              </a:rPr>
              <a:t>是英文 </a:t>
            </a:r>
            <a:r>
              <a:rPr lang="en-US" altLang="zh-CN" sz="2000">
                <a:solidFill>
                  <a:schemeClr val="tx1"/>
                </a:solidFill>
              </a:rPr>
              <a:t>Central Processing Unit</a:t>
            </a:r>
            <a:r>
              <a:rPr lang="zh-CN" altLang="en-US" sz="2000">
                <a:solidFill>
                  <a:schemeClr val="tx1"/>
                </a:solidFill>
              </a:rPr>
              <a:t>（中央处理器）的缩写，相当于计算机的大脑。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678F64C-9D0E-5CC9-F2CF-C2C9C3BB1C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754" y="2298955"/>
            <a:ext cx="4095750" cy="35337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A709E06-E745-6547-0229-7E5722F71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1018" y="3591141"/>
            <a:ext cx="4000500" cy="233362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CBD93E7-94FE-BAF8-262D-A08132332B69}"/>
              </a:ext>
            </a:extLst>
          </p:cNvPr>
          <p:cNvSpPr txBox="1"/>
          <p:nvPr/>
        </p:nvSpPr>
        <p:spPr>
          <a:xfrm>
            <a:off x="525228" y="1744294"/>
            <a:ext cx="531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程序运行流程示例：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2DA3359-4FA1-E28A-B85E-7C1BEC14CF97}"/>
              </a:ext>
            </a:extLst>
          </p:cNvPr>
          <p:cNvSpPr/>
          <p:nvPr/>
        </p:nvSpPr>
        <p:spPr>
          <a:xfrm>
            <a:off x="5601018" y="2241668"/>
            <a:ext cx="3939223" cy="1178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练习：问</a:t>
            </a:r>
            <a:r>
              <a:rPr lang="en-US" altLang="zh-CN"/>
              <a:t>AI</a:t>
            </a:r>
            <a:r>
              <a:rPr lang="zh-CN" altLang="en-US"/>
              <a:t>，“</a:t>
            </a:r>
            <a:r>
              <a:rPr lang="en-US" altLang="zh-CN"/>
              <a:t>int a; </a:t>
            </a:r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语言，</a:t>
            </a:r>
            <a:r>
              <a:rPr lang="en-US" altLang="zh-CN"/>
              <a:t>X86</a:t>
            </a:r>
            <a:r>
              <a:rPr lang="zh-CN" altLang="en-US"/>
              <a:t>平台上的汇编指令是什么？翻译成二进制又是什么？”</a:t>
            </a:r>
          </a:p>
        </p:txBody>
      </p:sp>
    </p:spTree>
    <p:extLst>
      <p:ext uri="{BB962C8B-B14F-4D97-AF65-F5344CB8AC3E}">
        <p14:creationId xmlns:p14="http://schemas.microsoft.com/office/powerpoint/2010/main" val="11977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3BF09F23-A735-463E-4192-2740775A7ECC}"/>
              </a:ext>
            </a:extLst>
          </p:cNvPr>
          <p:cNvSpPr/>
          <p:nvPr/>
        </p:nvSpPr>
        <p:spPr>
          <a:xfrm>
            <a:off x="88346" y="489134"/>
            <a:ext cx="4449021" cy="36372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1E5360-75B9-23BF-9D77-1594A2881EA5}"/>
              </a:ext>
            </a:extLst>
          </p:cNvPr>
          <p:cNvGrpSpPr/>
          <p:nvPr/>
        </p:nvGrpSpPr>
        <p:grpSpPr>
          <a:xfrm>
            <a:off x="479069" y="4538816"/>
            <a:ext cx="2934692" cy="1320882"/>
            <a:chOff x="1317534" y="6761481"/>
            <a:chExt cx="3850123" cy="182791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8AFA53C-5087-5E72-75F8-A5F7F0EDF791}"/>
                </a:ext>
              </a:extLst>
            </p:cNvPr>
            <p:cNvSpPr/>
            <p:nvPr/>
          </p:nvSpPr>
          <p:spPr>
            <a:xfrm>
              <a:off x="1317534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AEFBA4-0E36-71C8-B126-51971996A26B}"/>
                </a:ext>
              </a:extLst>
            </p:cNvPr>
            <p:cNvSpPr/>
            <p:nvPr/>
          </p:nvSpPr>
          <p:spPr>
            <a:xfrm>
              <a:off x="4124287" y="8146665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8A1BDB-9EF0-E61F-7A8A-5800EC819F46}"/>
                </a:ext>
              </a:extLst>
            </p:cNvPr>
            <p:cNvSpPr/>
            <p:nvPr/>
          </p:nvSpPr>
          <p:spPr>
            <a:xfrm>
              <a:off x="1745400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EB47F3-718D-B6FC-4D6A-3F83AC29BCC6}"/>
                </a:ext>
              </a:extLst>
            </p:cNvPr>
            <p:cNvSpPr/>
            <p:nvPr/>
          </p:nvSpPr>
          <p:spPr>
            <a:xfrm>
              <a:off x="2173266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6AB08B-C7A3-4340-99B5-3049B929DC72}"/>
                </a:ext>
              </a:extLst>
            </p:cNvPr>
            <p:cNvSpPr/>
            <p:nvPr/>
          </p:nvSpPr>
          <p:spPr>
            <a:xfrm>
              <a:off x="2601132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D77E5F-8555-2E3F-3D54-5146CB4F452A}"/>
                </a:ext>
              </a:extLst>
            </p:cNvPr>
            <p:cNvSpPr/>
            <p:nvPr/>
          </p:nvSpPr>
          <p:spPr>
            <a:xfrm>
              <a:off x="3028998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F2492E-3E3E-05BF-6B4B-D763536CFDA7}"/>
                </a:ext>
              </a:extLst>
            </p:cNvPr>
            <p:cNvSpPr/>
            <p:nvPr/>
          </p:nvSpPr>
          <p:spPr>
            <a:xfrm>
              <a:off x="3884728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5DB82F-F5A6-F4A6-10CD-80AC12193DC4}"/>
                </a:ext>
              </a:extLst>
            </p:cNvPr>
            <p:cNvSpPr/>
            <p:nvPr/>
          </p:nvSpPr>
          <p:spPr>
            <a:xfrm>
              <a:off x="3456864" y="833716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BBB9D9-7DFA-4FB3-625A-ACA650F41491}"/>
                </a:ext>
              </a:extLst>
            </p:cNvPr>
            <p:cNvSpPr/>
            <p:nvPr/>
          </p:nvSpPr>
          <p:spPr>
            <a:xfrm>
              <a:off x="5120151" y="7105649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4FDCDA-5B38-AF18-7415-685A437E7C62}"/>
                </a:ext>
              </a:extLst>
            </p:cNvPr>
            <p:cNvSpPr/>
            <p:nvPr/>
          </p:nvSpPr>
          <p:spPr>
            <a:xfrm>
              <a:off x="4318127" y="7931649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02F7A55-BB6B-07E1-D1D4-FFC465F49226}"/>
                </a:ext>
              </a:extLst>
            </p:cNvPr>
            <p:cNvSpPr/>
            <p:nvPr/>
          </p:nvSpPr>
          <p:spPr>
            <a:xfrm>
              <a:off x="4489107" y="7768530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08A66C-9C6C-C11D-B69D-280AED96CCF9}"/>
                </a:ext>
              </a:extLst>
            </p:cNvPr>
            <p:cNvSpPr/>
            <p:nvPr/>
          </p:nvSpPr>
          <p:spPr>
            <a:xfrm>
              <a:off x="4637227" y="7618224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C537D8B-98E8-F0F4-DCF4-3AD29392D34F}"/>
                </a:ext>
              </a:extLst>
            </p:cNvPr>
            <p:cNvSpPr/>
            <p:nvPr/>
          </p:nvSpPr>
          <p:spPr>
            <a:xfrm>
              <a:off x="4888228" y="7357881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E9E327-844A-6F36-E3A9-6B1530AB93F8}"/>
                </a:ext>
              </a:extLst>
            </p:cNvPr>
            <p:cNvSpPr/>
            <p:nvPr/>
          </p:nvSpPr>
          <p:spPr>
            <a:xfrm>
              <a:off x="5022469" y="7235036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F760787-1CB5-2DC0-7084-2CAE15D6F3E6}"/>
                </a:ext>
              </a:extLst>
            </p:cNvPr>
            <p:cNvSpPr/>
            <p:nvPr/>
          </p:nvSpPr>
          <p:spPr>
            <a:xfrm>
              <a:off x="4762487" y="7494528"/>
              <a:ext cx="45719" cy="2522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1ECF32F-76ED-5C46-A433-CF0CB5A1222F}"/>
                </a:ext>
              </a:extLst>
            </p:cNvPr>
            <p:cNvGrpSpPr/>
            <p:nvPr/>
          </p:nvGrpSpPr>
          <p:grpSpPr>
            <a:xfrm>
              <a:off x="1317534" y="6761481"/>
              <a:ext cx="3850123" cy="1579879"/>
              <a:chOff x="1294675" y="7408506"/>
              <a:chExt cx="5740608" cy="2444621"/>
            </a:xfrm>
          </p:grpSpPr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32EAEEB8-D948-B410-FB9F-D9FA3EA60D02}"/>
                  </a:ext>
                </a:extLst>
              </p:cNvPr>
              <p:cNvSpPr/>
              <p:nvPr/>
            </p:nvSpPr>
            <p:spPr>
              <a:xfrm>
                <a:off x="1294675" y="7408506"/>
                <a:ext cx="5740608" cy="2444621"/>
              </a:xfrm>
              <a:prstGeom prst="cube">
                <a:avLst>
                  <a:gd name="adj" fmla="val 785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E75FA04-B7CF-34BC-2313-F856947D53D8}"/>
                  </a:ext>
                </a:extLst>
              </p:cNvPr>
              <p:cNvSpPr txBox="1"/>
              <p:nvPr/>
            </p:nvSpPr>
            <p:spPr>
              <a:xfrm>
                <a:off x="3681514" y="7984485"/>
                <a:ext cx="1049736" cy="922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CPU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9DFB31-F9A7-4BC4-A4B2-61EAB6774D7C}"/>
              </a:ext>
            </a:extLst>
          </p:cNvPr>
          <p:cNvSpPr/>
          <p:nvPr/>
        </p:nvSpPr>
        <p:spPr>
          <a:xfrm>
            <a:off x="563622" y="876374"/>
            <a:ext cx="1361440" cy="641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F4E938-4322-8EEC-F32E-A67ABFA170DE}"/>
              </a:ext>
            </a:extLst>
          </p:cNvPr>
          <p:cNvSpPr/>
          <p:nvPr/>
        </p:nvSpPr>
        <p:spPr>
          <a:xfrm>
            <a:off x="563622" y="1783457"/>
            <a:ext cx="1361440" cy="641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D2549B-C937-C6E4-D8A4-04BE3C5D050A}"/>
              </a:ext>
            </a:extLst>
          </p:cNvPr>
          <p:cNvSpPr/>
          <p:nvPr/>
        </p:nvSpPr>
        <p:spPr>
          <a:xfrm>
            <a:off x="563622" y="2690540"/>
            <a:ext cx="1361440" cy="641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C79CD5-F08F-59AC-432A-B6B17A33E091}"/>
              </a:ext>
            </a:extLst>
          </p:cNvPr>
          <p:cNvSpPr/>
          <p:nvPr/>
        </p:nvSpPr>
        <p:spPr>
          <a:xfrm>
            <a:off x="2667848" y="578102"/>
            <a:ext cx="1361440" cy="641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A16534-5854-AFE7-0380-A712D16A8AAD}"/>
              </a:ext>
            </a:extLst>
          </p:cNvPr>
          <p:cNvSpPr/>
          <p:nvPr/>
        </p:nvSpPr>
        <p:spPr>
          <a:xfrm>
            <a:off x="2667848" y="1436495"/>
            <a:ext cx="1361440" cy="641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9A5BD8-5B35-D518-6584-5E45A96D640E}"/>
              </a:ext>
            </a:extLst>
          </p:cNvPr>
          <p:cNvSpPr/>
          <p:nvPr/>
        </p:nvSpPr>
        <p:spPr>
          <a:xfrm>
            <a:off x="2667848" y="3286872"/>
            <a:ext cx="1361440" cy="641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FA1859-8204-D69A-D82B-1F53A4A8B2FA}"/>
              </a:ext>
            </a:extLst>
          </p:cNvPr>
          <p:cNvSpPr/>
          <p:nvPr/>
        </p:nvSpPr>
        <p:spPr>
          <a:xfrm>
            <a:off x="2667848" y="2227911"/>
            <a:ext cx="1361440" cy="952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009A51-2BE9-8F0F-ADDE-DB16BC0C5ACD}"/>
              </a:ext>
            </a:extLst>
          </p:cNvPr>
          <p:cNvCxnSpPr>
            <a:cxnSpLocks/>
          </p:cNvCxnSpPr>
          <p:nvPr/>
        </p:nvCxnSpPr>
        <p:spPr>
          <a:xfrm>
            <a:off x="2304849" y="719011"/>
            <a:ext cx="0" cy="32093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ED66185-6F8B-0AB3-4D65-E97F663D8837}"/>
              </a:ext>
            </a:extLst>
          </p:cNvPr>
          <p:cNvCxnSpPr>
            <a:endCxn id="27" idx="1"/>
          </p:cNvCxnSpPr>
          <p:nvPr/>
        </p:nvCxnSpPr>
        <p:spPr>
          <a:xfrm>
            <a:off x="2312856" y="898840"/>
            <a:ext cx="3549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5837E3-43CF-96FB-11EC-2F46328CB078}"/>
              </a:ext>
            </a:extLst>
          </p:cNvPr>
          <p:cNvCxnSpPr/>
          <p:nvPr/>
        </p:nvCxnSpPr>
        <p:spPr>
          <a:xfrm>
            <a:off x="2298415" y="1712241"/>
            <a:ext cx="3549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4BA969A-4618-36F7-BBD8-F2D7543F0B0B}"/>
              </a:ext>
            </a:extLst>
          </p:cNvPr>
          <p:cNvCxnSpPr/>
          <p:nvPr/>
        </p:nvCxnSpPr>
        <p:spPr>
          <a:xfrm>
            <a:off x="2309818" y="2632185"/>
            <a:ext cx="3549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B5F9FD-EA72-D873-0178-79AF60A30164}"/>
              </a:ext>
            </a:extLst>
          </p:cNvPr>
          <p:cNvCxnSpPr/>
          <p:nvPr/>
        </p:nvCxnSpPr>
        <p:spPr>
          <a:xfrm>
            <a:off x="2310945" y="3558224"/>
            <a:ext cx="3549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BA11E15-6421-A9EE-A619-CF1DEC471C0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925062" y="3009305"/>
            <a:ext cx="383416" cy="1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5E63E6B-0FF2-15D7-278B-E413B95E2752}"/>
              </a:ext>
            </a:extLst>
          </p:cNvPr>
          <p:cNvCxnSpPr>
            <a:cxnSpLocks/>
          </p:cNvCxnSpPr>
          <p:nvPr/>
        </p:nvCxnSpPr>
        <p:spPr>
          <a:xfrm flipV="1">
            <a:off x="1921433" y="2124704"/>
            <a:ext cx="383416" cy="1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7834329-90AE-DD29-25CC-805791042E38}"/>
              </a:ext>
            </a:extLst>
          </p:cNvPr>
          <p:cNvCxnSpPr>
            <a:cxnSpLocks/>
          </p:cNvCxnSpPr>
          <p:nvPr/>
        </p:nvCxnSpPr>
        <p:spPr>
          <a:xfrm flipV="1">
            <a:off x="1921433" y="1214639"/>
            <a:ext cx="383416" cy="1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9" name="图示 38">
            <a:extLst>
              <a:ext uri="{FF2B5EF4-FFF2-40B4-BE49-F238E27FC236}">
                <a16:creationId xmlns:a16="http://schemas.microsoft.com/office/drawing/2014/main" id="{53B4C916-5118-9235-C7E5-648BC5D51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955119"/>
              </p:ext>
            </p:extLst>
          </p:nvPr>
        </p:nvGraphicFramePr>
        <p:xfrm>
          <a:off x="4739640" y="653587"/>
          <a:ext cx="5797152" cy="86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1547A3E1-9620-1D9F-C906-5D5EF7DDB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903435"/>
              </p:ext>
            </p:extLst>
          </p:nvPr>
        </p:nvGraphicFramePr>
        <p:xfrm>
          <a:off x="4739640" y="1831446"/>
          <a:ext cx="5797152" cy="86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94CE283-1E28-643F-628C-D84CA64C3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00091"/>
              </p:ext>
            </p:extLst>
          </p:nvPr>
        </p:nvGraphicFramePr>
        <p:xfrm>
          <a:off x="4739640" y="3009305"/>
          <a:ext cx="5797152" cy="86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2D88B32-556F-7E7D-E818-AC803F59AFC4}"/>
              </a:ext>
            </a:extLst>
          </p:cNvPr>
          <p:cNvSpPr/>
          <p:nvPr/>
        </p:nvSpPr>
        <p:spPr>
          <a:xfrm>
            <a:off x="5522159" y="4488744"/>
            <a:ext cx="4623911" cy="737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对于程序员来说，上面三个无需过多关注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61649B-91A4-7828-F0EC-AB31B2862F4F}"/>
              </a:ext>
            </a:extLst>
          </p:cNvPr>
          <p:cNvSpPr txBox="1"/>
          <p:nvPr/>
        </p:nvSpPr>
        <p:spPr>
          <a:xfrm>
            <a:off x="5312569" y="5448793"/>
            <a:ext cx="4623911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程序启动后：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根据</a:t>
            </a:r>
            <a:r>
              <a:rPr lang="zh-CN" altLang="en-US" sz="2000" b="1" dirty="0">
                <a:highlight>
                  <a:srgbClr val="FFFF00"/>
                </a:highlight>
              </a:rPr>
              <a:t>时钟</a:t>
            </a:r>
            <a:r>
              <a:rPr lang="zh-CN" altLang="en-US" sz="2000" dirty="0">
                <a:solidFill>
                  <a:schemeClr val="bg1"/>
                </a:solidFill>
              </a:rPr>
              <a:t>信号，</a:t>
            </a:r>
            <a:r>
              <a:rPr lang="zh-CN" altLang="en-US" sz="2000" b="1" dirty="0">
                <a:highlight>
                  <a:srgbClr val="FFFF00"/>
                </a:highlight>
              </a:rPr>
              <a:t>控制器</a:t>
            </a:r>
            <a:r>
              <a:rPr lang="zh-CN" altLang="en-US" sz="2000" dirty="0">
                <a:solidFill>
                  <a:schemeClr val="bg1"/>
                </a:solidFill>
              </a:rPr>
              <a:t>会从内存中读取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指令和数据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r>
              <a:rPr lang="zh-CN" altLang="en-US" sz="2000" b="1" dirty="0">
                <a:highlight>
                  <a:srgbClr val="FFFF00"/>
                </a:highlight>
              </a:rPr>
              <a:t>运算器</a:t>
            </a:r>
            <a:r>
              <a:rPr lang="zh-CN" altLang="en-US" sz="2000" dirty="0">
                <a:solidFill>
                  <a:schemeClr val="bg1"/>
                </a:solidFill>
              </a:rPr>
              <a:t>对数据进行运算；</a:t>
            </a:r>
            <a:r>
              <a:rPr lang="zh-CN" altLang="en-US" sz="2000" b="1" dirty="0">
                <a:highlight>
                  <a:srgbClr val="FFFF00"/>
                </a:highlight>
              </a:rPr>
              <a:t>控制器</a:t>
            </a:r>
            <a:r>
              <a:rPr lang="zh-CN" altLang="en-US" sz="2000" dirty="0">
                <a:solidFill>
                  <a:schemeClr val="bg1"/>
                </a:solidFill>
              </a:rPr>
              <a:t>根据运算结果来控制计算机。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C1B03BE-E165-7D90-A41D-E1CA35C3CF86}"/>
              </a:ext>
            </a:extLst>
          </p:cNvPr>
          <p:cNvSpPr/>
          <p:nvPr/>
        </p:nvSpPr>
        <p:spPr>
          <a:xfrm>
            <a:off x="697591" y="6428674"/>
            <a:ext cx="3934437" cy="58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程序员能做的就是把指令和数据放到合适的寄存器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8" name="墨迹 327">
                <a:extLst>
                  <a:ext uri="{FF2B5EF4-FFF2-40B4-BE49-F238E27FC236}">
                    <a16:creationId xmlns:a16="http://schemas.microsoft.com/office/drawing/2014/main" id="{851F1DAC-86CB-059B-DE83-EBE0EF180A70}"/>
                  </a:ext>
                </a:extLst>
              </p14:cNvPr>
              <p14:cNvContentPartPr/>
              <p14:nvPr/>
            </p14:nvContentPartPr>
            <p14:xfrm>
              <a:off x="7200600" y="3321360"/>
              <a:ext cx="28440" cy="8280"/>
            </p14:xfrm>
          </p:contentPart>
        </mc:Choice>
        <mc:Fallback xmlns="">
          <p:pic>
            <p:nvPicPr>
              <p:cNvPr id="328" name="墨迹 327">
                <a:extLst>
                  <a:ext uri="{FF2B5EF4-FFF2-40B4-BE49-F238E27FC236}">
                    <a16:creationId xmlns:a16="http://schemas.microsoft.com/office/drawing/2014/main" id="{851F1DAC-86CB-059B-DE83-EBE0EF180A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91600" y="3312720"/>
                <a:ext cx="4608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6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E919B1-2CD9-4C74-9CAA-8D5A347730BE}"/>
              </a:ext>
            </a:extLst>
          </p:cNvPr>
          <p:cNvSpPr/>
          <p:nvPr/>
        </p:nvSpPr>
        <p:spPr>
          <a:xfrm>
            <a:off x="1813560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207838-3C6D-4AAA-BE3D-2E51B4D84404}"/>
              </a:ext>
            </a:extLst>
          </p:cNvPr>
          <p:cNvSpPr/>
          <p:nvPr/>
        </p:nvSpPr>
        <p:spPr>
          <a:xfrm>
            <a:off x="2252218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24AEBA-8D38-428F-B206-F5D0D4678A8A}"/>
              </a:ext>
            </a:extLst>
          </p:cNvPr>
          <p:cNvSpPr/>
          <p:nvPr/>
        </p:nvSpPr>
        <p:spPr>
          <a:xfrm>
            <a:off x="2690876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845C3E-F8C5-4173-BBBD-43DBE2E9BB6B}"/>
              </a:ext>
            </a:extLst>
          </p:cNvPr>
          <p:cNvSpPr/>
          <p:nvPr/>
        </p:nvSpPr>
        <p:spPr>
          <a:xfrm>
            <a:off x="3129534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403EE-86D7-48F7-B681-62AB17C14D7E}"/>
              </a:ext>
            </a:extLst>
          </p:cNvPr>
          <p:cNvSpPr/>
          <p:nvPr/>
        </p:nvSpPr>
        <p:spPr>
          <a:xfrm>
            <a:off x="3568192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5747E-74C8-4A09-A9B1-3D14F00A3C21}"/>
              </a:ext>
            </a:extLst>
          </p:cNvPr>
          <p:cNvSpPr/>
          <p:nvPr/>
        </p:nvSpPr>
        <p:spPr>
          <a:xfrm>
            <a:off x="4006850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313B4D-5299-4738-B803-499FD026C216}"/>
              </a:ext>
            </a:extLst>
          </p:cNvPr>
          <p:cNvSpPr/>
          <p:nvPr/>
        </p:nvSpPr>
        <p:spPr>
          <a:xfrm>
            <a:off x="4445508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523D5-1FDE-48A3-8B42-D793261CADCA}"/>
              </a:ext>
            </a:extLst>
          </p:cNvPr>
          <p:cNvSpPr/>
          <p:nvPr/>
        </p:nvSpPr>
        <p:spPr>
          <a:xfrm>
            <a:off x="4884166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7F50C3-7176-49B6-A692-314EC4AB90EC}"/>
              </a:ext>
            </a:extLst>
          </p:cNvPr>
          <p:cNvSpPr/>
          <p:nvPr/>
        </p:nvSpPr>
        <p:spPr>
          <a:xfrm>
            <a:off x="5322824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69770F-7A5A-4AD5-AB7F-8FC9073BF061}"/>
              </a:ext>
            </a:extLst>
          </p:cNvPr>
          <p:cNvSpPr/>
          <p:nvPr/>
        </p:nvSpPr>
        <p:spPr>
          <a:xfrm>
            <a:off x="5761482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27FC24-E1D6-4212-9A04-50C929156F41}"/>
              </a:ext>
            </a:extLst>
          </p:cNvPr>
          <p:cNvSpPr/>
          <p:nvPr/>
        </p:nvSpPr>
        <p:spPr>
          <a:xfrm>
            <a:off x="6200140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04B022-B9F2-43C0-8B98-81EFC4847EAB}"/>
              </a:ext>
            </a:extLst>
          </p:cNvPr>
          <p:cNvSpPr/>
          <p:nvPr/>
        </p:nvSpPr>
        <p:spPr>
          <a:xfrm>
            <a:off x="6638798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F13A06-2856-4B73-8EE9-9F074896D292}"/>
              </a:ext>
            </a:extLst>
          </p:cNvPr>
          <p:cNvSpPr/>
          <p:nvPr/>
        </p:nvSpPr>
        <p:spPr>
          <a:xfrm>
            <a:off x="7077456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5A46D-20DA-4943-9D44-D5E6A0F22CFE}"/>
              </a:ext>
            </a:extLst>
          </p:cNvPr>
          <p:cNvSpPr/>
          <p:nvPr/>
        </p:nvSpPr>
        <p:spPr>
          <a:xfrm>
            <a:off x="7516114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223AFA-B29E-4ED9-BD7A-32D5EEDF7866}"/>
              </a:ext>
            </a:extLst>
          </p:cNvPr>
          <p:cNvSpPr/>
          <p:nvPr/>
        </p:nvSpPr>
        <p:spPr>
          <a:xfrm>
            <a:off x="7954772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51F6E8-2CD4-40D8-A32B-D4235F47DDD3}"/>
              </a:ext>
            </a:extLst>
          </p:cNvPr>
          <p:cNvSpPr/>
          <p:nvPr/>
        </p:nvSpPr>
        <p:spPr>
          <a:xfrm>
            <a:off x="8393430" y="4572508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424255-8A17-402B-987B-8C59940B3C81}"/>
              </a:ext>
            </a:extLst>
          </p:cNvPr>
          <p:cNvSpPr/>
          <p:nvPr/>
        </p:nvSpPr>
        <p:spPr>
          <a:xfrm>
            <a:off x="1813560" y="2667000"/>
            <a:ext cx="6690360" cy="192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800" b="1" dirty="0">
                <a:solidFill>
                  <a:schemeClr val="tx1"/>
                </a:solidFill>
                <a:highlight>
                  <a:srgbClr val="00FF00"/>
                </a:highlight>
              </a:rPr>
              <a:t>基址寄存器、变址寄存器</a:t>
            </a:r>
            <a:r>
              <a:rPr lang="zh-CN" alt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、</a:t>
            </a:r>
            <a:r>
              <a:rPr lang="zh-CN" altLang="en-US" sz="1800" b="1" dirty="0">
                <a:solidFill>
                  <a:schemeClr val="tx1"/>
                </a:solidFill>
                <a:highlight>
                  <a:srgbClr val="00FF00"/>
                </a:highlight>
              </a:rPr>
              <a:t>通用寄存器</a:t>
            </a:r>
            <a:r>
              <a:rPr lang="zh-CN" altLang="en-US" b="1" dirty="0">
                <a:solidFill>
                  <a:schemeClr val="bg1"/>
                </a:solidFill>
              </a:rPr>
              <a:t>都不止一个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2829D9-D0CC-4464-A53F-0E4015F1818F}"/>
              </a:ext>
            </a:extLst>
          </p:cNvPr>
          <p:cNvSpPr/>
          <p:nvPr/>
        </p:nvSpPr>
        <p:spPr>
          <a:xfrm>
            <a:off x="1813560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84AEC9-1A62-467B-8D2E-6614ECACD446}"/>
              </a:ext>
            </a:extLst>
          </p:cNvPr>
          <p:cNvSpPr/>
          <p:nvPr/>
        </p:nvSpPr>
        <p:spPr>
          <a:xfrm>
            <a:off x="2252218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92551B-590E-4C02-8075-8D1877866FC6}"/>
              </a:ext>
            </a:extLst>
          </p:cNvPr>
          <p:cNvSpPr/>
          <p:nvPr/>
        </p:nvSpPr>
        <p:spPr>
          <a:xfrm>
            <a:off x="2690876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60F980-E796-42FF-ABA2-075D3740EDC3}"/>
              </a:ext>
            </a:extLst>
          </p:cNvPr>
          <p:cNvSpPr/>
          <p:nvPr/>
        </p:nvSpPr>
        <p:spPr>
          <a:xfrm>
            <a:off x="3129534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40E68C-3345-4225-8FD4-F04D97FE521C}"/>
              </a:ext>
            </a:extLst>
          </p:cNvPr>
          <p:cNvSpPr/>
          <p:nvPr/>
        </p:nvSpPr>
        <p:spPr>
          <a:xfrm>
            <a:off x="3568192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4C5474-9CE7-4C3B-A5D5-73116434E913}"/>
              </a:ext>
            </a:extLst>
          </p:cNvPr>
          <p:cNvSpPr/>
          <p:nvPr/>
        </p:nvSpPr>
        <p:spPr>
          <a:xfrm>
            <a:off x="4006850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E002366-B051-489F-B4A0-20A1746B6F0F}"/>
              </a:ext>
            </a:extLst>
          </p:cNvPr>
          <p:cNvSpPr/>
          <p:nvPr/>
        </p:nvSpPr>
        <p:spPr>
          <a:xfrm>
            <a:off x="4445508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614D3C-D4A7-4EF0-844D-0851E07D9927}"/>
              </a:ext>
            </a:extLst>
          </p:cNvPr>
          <p:cNvSpPr/>
          <p:nvPr/>
        </p:nvSpPr>
        <p:spPr>
          <a:xfrm>
            <a:off x="4884166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6C5037-3ED2-469F-B58C-29027AC3F578}"/>
              </a:ext>
            </a:extLst>
          </p:cNvPr>
          <p:cNvSpPr/>
          <p:nvPr/>
        </p:nvSpPr>
        <p:spPr>
          <a:xfrm>
            <a:off x="5322824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AA75CF-737D-4B5A-8DBA-C6E39FCB4565}"/>
              </a:ext>
            </a:extLst>
          </p:cNvPr>
          <p:cNvSpPr/>
          <p:nvPr/>
        </p:nvSpPr>
        <p:spPr>
          <a:xfrm>
            <a:off x="5761482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E080C14-9CE5-44BE-BE6E-547C1ACEC0E0}"/>
              </a:ext>
            </a:extLst>
          </p:cNvPr>
          <p:cNvSpPr/>
          <p:nvPr/>
        </p:nvSpPr>
        <p:spPr>
          <a:xfrm>
            <a:off x="6200140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C5DD2A-7949-4DAD-AD8B-74B6C12EF1B9}"/>
              </a:ext>
            </a:extLst>
          </p:cNvPr>
          <p:cNvSpPr/>
          <p:nvPr/>
        </p:nvSpPr>
        <p:spPr>
          <a:xfrm>
            <a:off x="6638798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F606E4-4F88-417B-82AA-AB9082F10327}"/>
              </a:ext>
            </a:extLst>
          </p:cNvPr>
          <p:cNvSpPr/>
          <p:nvPr/>
        </p:nvSpPr>
        <p:spPr>
          <a:xfrm>
            <a:off x="7077456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AE477A-F156-4E28-A2E1-50D47C577684}"/>
              </a:ext>
            </a:extLst>
          </p:cNvPr>
          <p:cNvSpPr/>
          <p:nvPr/>
        </p:nvSpPr>
        <p:spPr>
          <a:xfrm>
            <a:off x="7516114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D0C1F4-CBE3-489F-BCAA-4AF25F59750B}"/>
              </a:ext>
            </a:extLst>
          </p:cNvPr>
          <p:cNvSpPr/>
          <p:nvPr/>
        </p:nvSpPr>
        <p:spPr>
          <a:xfrm>
            <a:off x="7954772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E32318-F0E6-4DA5-BF91-86334ECC5D8E}"/>
              </a:ext>
            </a:extLst>
          </p:cNvPr>
          <p:cNvSpPr/>
          <p:nvPr/>
        </p:nvSpPr>
        <p:spPr>
          <a:xfrm>
            <a:off x="8393430" y="2103120"/>
            <a:ext cx="10668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C6977A-138D-4758-9416-16071593693F}"/>
              </a:ext>
            </a:extLst>
          </p:cNvPr>
          <p:cNvSpPr txBox="1"/>
          <p:nvPr/>
        </p:nvSpPr>
        <p:spPr>
          <a:xfrm>
            <a:off x="2238650" y="5578106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程序员眼中的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</a:rPr>
              <a:t>是寄存器的集合体）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E899D9-3C20-40BD-85B7-6BEB743CADCE}"/>
              </a:ext>
            </a:extLst>
          </p:cNvPr>
          <p:cNvSpPr/>
          <p:nvPr/>
        </p:nvSpPr>
        <p:spPr>
          <a:xfrm>
            <a:off x="1897380" y="2811671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程序计数器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EEE617F-A074-4E7C-8570-A39D0F7A0AFA}"/>
              </a:ext>
            </a:extLst>
          </p:cNvPr>
          <p:cNvSpPr/>
          <p:nvPr/>
        </p:nvSpPr>
        <p:spPr>
          <a:xfrm>
            <a:off x="4117594" y="2811671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标志寄存器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B26E85-FF2F-4683-8C74-75D505A0E173}"/>
              </a:ext>
            </a:extLst>
          </p:cNvPr>
          <p:cNvSpPr/>
          <p:nvPr/>
        </p:nvSpPr>
        <p:spPr>
          <a:xfrm>
            <a:off x="6353048" y="2811671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累加寄存器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81B54E5-0493-46D5-8B1D-DA8D0D29DA09}"/>
              </a:ext>
            </a:extLst>
          </p:cNvPr>
          <p:cNvSpPr/>
          <p:nvPr/>
        </p:nvSpPr>
        <p:spPr>
          <a:xfrm>
            <a:off x="1897380" y="3481989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基址寄存器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B8AA4F-249E-4960-B9B0-0F2F67903576}"/>
              </a:ext>
            </a:extLst>
          </p:cNvPr>
          <p:cNvSpPr/>
          <p:nvPr/>
        </p:nvSpPr>
        <p:spPr>
          <a:xfrm>
            <a:off x="4117594" y="3481989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变址寄存器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B1D531-D65F-4C6F-AAF3-0F6E85BE09C4}"/>
              </a:ext>
            </a:extLst>
          </p:cNvPr>
          <p:cNvSpPr/>
          <p:nvPr/>
        </p:nvSpPr>
        <p:spPr>
          <a:xfrm>
            <a:off x="6353048" y="3481989"/>
            <a:ext cx="20866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通用寄存器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59BC774A-7582-4A74-8841-5F3762E56BA1}"/>
              </a:ext>
            </a:extLst>
          </p:cNvPr>
          <p:cNvSpPr/>
          <p:nvPr/>
        </p:nvSpPr>
        <p:spPr>
          <a:xfrm>
            <a:off x="1697990" y="937260"/>
            <a:ext cx="2286000" cy="7946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程序是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</a:t>
            </a:r>
            <a:r>
              <a:rPr lang="zh-CN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寄存器</a:t>
            </a:r>
            <a:r>
              <a:rPr lang="zh-CN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作为对象来描述的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703915-6D6C-2D0C-2048-6B990A3A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26" y="7129787"/>
            <a:ext cx="5366447" cy="429449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7136F165-86A9-3BDD-191C-B3010FCAC2AD}"/>
              </a:ext>
            </a:extLst>
          </p:cNvPr>
          <p:cNvSpPr txBox="1"/>
          <p:nvPr/>
        </p:nvSpPr>
        <p:spPr>
          <a:xfrm>
            <a:off x="390558" y="7151169"/>
            <a:ext cx="76295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_asm {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mov eax, 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mov a, eax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//__asm mov eax, 10</a:t>
            </a:r>
            <a:endParaRPr lang="en-US" altLang="zh-C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//__asm mov a, eax</a:t>
            </a:r>
            <a:endParaRPr lang="en-US" altLang="zh-C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 &lt;&lt;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1B71305-859F-19BC-5313-BA0A4379CC3A}"/>
              </a:ext>
            </a:extLst>
          </p:cNvPr>
          <p:cNvSpPr/>
          <p:nvPr/>
        </p:nvSpPr>
        <p:spPr>
          <a:xfrm>
            <a:off x="1370488" y="6435769"/>
            <a:ext cx="7884160" cy="4616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汇编语言采用助记符（</a:t>
            </a:r>
            <a:r>
              <a:rPr lang="en-US" altLang="zh-CN" dirty="0" err="1"/>
              <a:t>memonic</a:t>
            </a:r>
            <a:r>
              <a:rPr lang="zh-CN" altLang="en-US" dirty="0"/>
              <a:t>）来编写程序，与机器语言基本一一对应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963FAD0-3634-25A4-AC7B-186BB4FAB11A}"/>
              </a:ext>
            </a:extLst>
          </p:cNvPr>
          <p:cNvSpPr/>
          <p:nvPr/>
        </p:nvSpPr>
        <p:spPr>
          <a:xfrm>
            <a:off x="9347104" y="9125589"/>
            <a:ext cx="887476" cy="4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十六进制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8A494C-F1E8-F5D7-6137-C0F0A93F7217}"/>
              </a:ext>
            </a:extLst>
          </p:cNvPr>
          <p:cNvSpPr/>
          <p:nvPr/>
        </p:nvSpPr>
        <p:spPr>
          <a:xfrm>
            <a:off x="1391824" y="11897360"/>
            <a:ext cx="7955280" cy="1148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汇编：汇编代码  </a:t>
            </a:r>
            <a:r>
              <a:rPr lang="en-US" altLang="zh-CN" sz="2000">
                <a:sym typeface="Wingdings" panose="05000000000000000000" pitchFamily="2" charset="2"/>
              </a:rPr>
              <a:t>  </a:t>
            </a:r>
            <a:r>
              <a:rPr lang="zh-CN" altLang="en-US" sz="2000">
                <a:sym typeface="Wingdings" panose="05000000000000000000" pitchFamily="2" charset="2"/>
              </a:rPr>
              <a:t>到机器码</a:t>
            </a:r>
            <a:endParaRPr lang="en-US" altLang="zh-CN" sz="200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sym typeface="Wingdings" panose="05000000000000000000" pitchFamily="2" charset="2"/>
              </a:rPr>
              <a:t>反汇编：机器码</a:t>
            </a:r>
            <a:r>
              <a:rPr lang="en-US" altLang="zh-CN" sz="2000"/>
              <a:t>   </a:t>
            </a:r>
            <a:r>
              <a:rPr lang="en-US" altLang="zh-CN" sz="2000">
                <a:sym typeface="Wingdings" panose="05000000000000000000" pitchFamily="2" charset="2"/>
              </a:rPr>
              <a:t>  </a:t>
            </a:r>
            <a:r>
              <a:rPr lang="zh-CN" altLang="en-US" sz="2000">
                <a:sym typeface="Wingdings" panose="05000000000000000000" pitchFamily="2" charset="2"/>
              </a:rPr>
              <a:t>到汇编代码</a:t>
            </a:r>
            <a:endParaRPr lang="zh-CN" altLang="en-US" sz="2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C1550ED-8F58-AC4C-8685-D19C3A17F10B}"/>
              </a:ext>
            </a:extLst>
          </p:cNvPr>
          <p:cNvSpPr txBox="1"/>
          <p:nvPr/>
        </p:nvSpPr>
        <p:spPr>
          <a:xfrm>
            <a:off x="390558" y="342392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1.2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CPU </a:t>
            </a:r>
            <a:r>
              <a:rPr lang="zh-CN" altLang="en-US" sz="2000" b="1">
                <a:solidFill>
                  <a:schemeClr val="bg1"/>
                </a:solidFill>
              </a:rPr>
              <a:t>是寄存器的集合体</a:t>
            </a:r>
          </a:p>
        </p:txBody>
      </p:sp>
      <p:sp>
        <p:nvSpPr>
          <p:cNvPr id="50" name="思想气泡: 云 49">
            <a:extLst>
              <a:ext uri="{FF2B5EF4-FFF2-40B4-BE49-F238E27FC236}">
                <a16:creationId xmlns:a16="http://schemas.microsoft.com/office/drawing/2014/main" id="{1F085766-FA28-444F-587E-72DEEF1B2201}"/>
              </a:ext>
            </a:extLst>
          </p:cNvPr>
          <p:cNvSpPr/>
          <p:nvPr/>
        </p:nvSpPr>
        <p:spPr>
          <a:xfrm>
            <a:off x="8277002" y="11483449"/>
            <a:ext cx="1513840" cy="8853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什么是反汇编？</a:t>
            </a:r>
          </a:p>
        </p:txBody>
      </p:sp>
    </p:spTree>
    <p:extLst>
      <p:ext uri="{BB962C8B-B14F-4D97-AF65-F5344CB8AC3E}">
        <p14:creationId xmlns:p14="http://schemas.microsoft.com/office/powerpoint/2010/main" val="198564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A798AD5-F899-AF73-4C21-448D305D0F5E}"/>
              </a:ext>
            </a:extLst>
          </p:cNvPr>
          <p:cNvSpPr txBox="1"/>
          <p:nvPr/>
        </p:nvSpPr>
        <p:spPr>
          <a:xfrm>
            <a:off x="4868585" y="522263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B6884E-B51B-AEFE-573B-D4663D3123C5}"/>
              </a:ext>
            </a:extLst>
          </p:cNvPr>
          <p:cNvSpPr txBox="1"/>
          <p:nvPr/>
        </p:nvSpPr>
        <p:spPr>
          <a:xfrm>
            <a:off x="746760" y="3308515"/>
            <a:ext cx="9131618" cy="10156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mov	</a:t>
            </a:r>
            <a:r>
              <a:rPr lang="en-US" altLang="zh-CN" sz="2000" dirty="0" err="1">
                <a:solidFill>
                  <a:srgbClr val="FFFF00"/>
                </a:solidFill>
              </a:rPr>
              <a:t>eax</a:t>
            </a:r>
            <a:r>
              <a:rPr lang="en-US" altLang="zh-CN" sz="2000" dirty="0">
                <a:solidFill>
                  <a:schemeClr val="bg1"/>
                </a:solidFill>
              </a:rPr>
              <a:t> , </a:t>
            </a:r>
            <a:r>
              <a:rPr lang="en-US" altLang="zh-CN" sz="2000" dirty="0" err="1">
                <a:solidFill>
                  <a:schemeClr val="bg1"/>
                </a:solidFill>
              </a:rPr>
              <a:t>dword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ptr</a:t>
            </a:r>
            <a:r>
              <a:rPr lang="en-US" altLang="zh-CN" sz="2000" dirty="0">
                <a:solidFill>
                  <a:schemeClr val="bg1"/>
                </a:solidFill>
              </a:rPr>
              <a:t> [</a:t>
            </a:r>
            <a:r>
              <a:rPr lang="en-US" altLang="zh-CN" sz="2000" dirty="0">
                <a:solidFill>
                  <a:srgbClr val="FFFF00"/>
                </a:solidFill>
              </a:rPr>
              <a:t>ebp</a:t>
            </a:r>
            <a:r>
              <a:rPr lang="en-US" altLang="zh-CN" sz="2000" dirty="0">
                <a:solidFill>
                  <a:schemeClr val="bg1"/>
                </a:solidFill>
              </a:rPr>
              <a:t>-8]	</a:t>
            </a:r>
            <a:r>
              <a:rPr lang="en-US" altLang="zh-CN" sz="2000" dirty="0">
                <a:solidFill>
                  <a:srgbClr val="FFC000"/>
                </a:solidFill>
              </a:rPr>
              <a:t>…</a:t>
            </a:r>
            <a:r>
              <a:rPr lang="zh-CN" altLang="en-US" sz="2000" dirty="0">
                <a:solidFill>
                  <a:srgbClr val="FFC000"/>
                </a:solidFill>
              </a:rPr>
              <a:t>把</a:t>
            </a:r>
            <a:r>
              <a:rPr lang="zh-CN" altLang="en-US" sz="2000">
                <a:solidFill>
                  <a:srgbClr val="FFC000"/>
                </a:solidFill>
              </a:rPr>
              <a:t>数值从内存复制</a:t>
            </a:r>
            <a:r>
              <a:rPr lang="zh-CN" altLang="en-US" sz="2000" dirty="0">
                <a:solidFill>
                  <a:srgbClr val="FFC000"/>
                </a:solidFill>
              </a:rPr>
              <a:t>到</a:t>
            </a:r>
            <a:r>
              <a:rPr lang="en-US" altLang="zh-CN" sz="2000" dirty="0" err="1">
                <a:solidFill>
                  <a:srgbClr val="FFC000"/>
                </a:solidFill>
              </a:rPr>
              <a:t>eax</a:t>
            </a:r>
            <a:r>
              <a:rPr lang="zh-CN" altLang="en-US" sz="2000" dirty="0">
                <a:solidFill>
                  <a:srgbClr val="FFC000"/>
                </a:solidFill>
              </a:rPr>
              <a:t>（累加）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add	</a:t>
            </a:r>
            <a:r>
              <a:rPr lang="en-US" altLang="zh-CN" sz="2000" dirty="0" err="1">
                <a:solidFill>
                  <a:srgbClr val="FFFF00"/>
                </a:solidFill>
              </a:rPr>
              <a:t>eax</a:t>
            </a:r>
            <a:r>
              <a:rPr lang="en-US" altLang="zh-CN" sz="2000" dirty="0">
                <a:solidFill>
                  <a:schemeClr val="bg1"/>
                </a:solidFill>
              </a:rPr>
              <a:t> , </a:t>
            </a:r>
            <a:r>
              <a:rPr lang="en-US" altLang="zh-CN" sz="2000" dirty="0" err="1">
                <a:solidFill>
                  <a:schemeClr val="bg1"/>
                </a:solidFill>
              </a:rPr>
              <a:t>dword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ptr</a:t>
            </a:r>
            <a:r>
              <a:rPr lang="en-US" altLang="zh-CN" sz="2000" dirty="0">
                <a:solidFill>
                  <a:schemeClr val="bg1"/>
                </a:solidFill>
              </a:rPr>
              <a:t> [</a:t>
            </a:r>
            <a:r>
              <a:rPr lang="en-US" altLang="zh-CN" sz="2000" dirty="0">
                <a:solidFill>
                  <a:srgbClr val="FFFF00"/>
                </a:solidFill>
              </a:rPr>
              <a:t>ebp</a:t>
            </a:r>
            <a:r>
              <a:rPr lang="en-US" altLang="zh-CN" sz="2000" dirty="0">
                <a:solidFill>
                  <a:schemeClr val="bg1"/>
                </a:solidFill>
              </a:rPr>
              <a:t>-0Ch]	</a:t>
            </a:r>
            <a:r>
              <a:rPr lang="en-US" altLang="zh-CN" sz="2000" dirty="0">
                <a:solidFill>
                  <a:srgbClr val="FFC000"/>
                </a:solidFill>
              </a:rPr>
              <a:t>…</a:t>
            </a:r>
            <a:r>
              <a:rPr lang="en-US" altLang="zh-CN" sz="2000" dirty="0" err="1">
                <a:solidFill>
                  <a:srgbClr val="FFC000"/>
                </a:solidFill>
              </a:rPr>
              <a:t>eax</a:t>
            </a:r>
            <a:r>
              <a:rPr lang="zh-CN" altLang="en-US" sz="2000" dirty="0">
                <a:solidFill>
                  <a:srgbClr val="FFC000"/>
                </a:solidFill>
              </a:rPr>
              <a:t>的数值和内存的数值相加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mov	</a:t>
            </a:r>
            <a:r>
              <a:rPr lang="en-US" altLang="zh-CN" sz="2000" dirty="0" err="1">
                <a:solidFill>
                  <a:schemeClr val="bg1"/>
                </a:solidFill>
              </a:rPr>
              <a:t>dword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ptr</a:t>
            </a:r>
            <a:r>
              <a:rPr lang="en-US" altLang="zh-CN" sz="2000" dirty="0">
                <a:solidFill>
                  <a:schemeClr val="bg1"/>
                </a:solidFill>
              </a:rPr>
              <a:t> [</a:t>
            </a:r>
            <a:r>
              <a:rPr lang="en-US" altLang="zh-CN" sz="2000" dirty="0">
                <a:solidFill>
                  <a:srgbClr val="FFFF00"/>
                </a:solidFill>
              </a:rPr>
              <a:t>ebp-4</a:t>
            </a:r>
            <a:r>
              <a:rPr lang="en-US" altLang="zh-CN" sz="2000" dirty="0">
                <a:solidFill>
                  <a:schemeClr val="bg1"/>
                </a:solidFill>
              </a:rPr>
              <a:t>] , </a:t>
            </a:r>
            <a:r>
              <a:rPr lang="en-US" altLang="zh-CN" sz="2000" dirty="0" err="1">
                <a:solidFill>
                  <a:srgbClr val="FFFF00"/>
                </a:solidFill>
              </a:rPr>
              <a:t>eax</a:t>
            </a: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>
                <a:solidFill>
                  <a:srgbClr val="FFC000"/>
                </a:solidFill>
              </a:rPr>
              <a:t>…</a:t>
            </a:r>
            <a:r>
              <a:rPr lang="zh-CN" altLang="en-US" sz="2000" dirty="0">
                <a:solidFill>
                  <a:srgbClr val="FFC000"/>
                </a:solidFill>
              </a:rPr>
              <a:t>把</a:t>
            </a:r>
            <a:r>
              <a:rPr lang="en-US" altLang="zh-CN" sz="2000" dirty="0" err="1">
                <a:solidFill>
                  <a:srgbClr val="FFC000"/>
                </a:solidFill>
              </a:rPr>
              <a:t>eax</a:t>
            </a:r>
            <a:r>
              <a:rPr lang="zh-CN" altLang="en-US" sz="2000" dirty="0">
                <a:solidFill>
                  <a:srgbClr val="FFC000"/>
                </a:solidFill>
              </a:rPr>
              <a:t>的数值（上一步的结果）存储在内存中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1E52D-6327-6A28-2D24-DDDC8B26D70B}"/>
              </a:ext>
            </a:extLst>
          </p:cNvPr>
          <p:cNvSpPr txBox="1"/>
          <p:nvPr/>
        </p:nvSpPr>
        <p:spPr>
          <a:xfrm>
            <a:off x="6872427" y="4269501"/>
            <a:ext cx="300595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汇编语言编写的程序示例</a:t>
            </a:r>
          </a:p>
        </p:txBody>
      </p:sp>
      <p:graphicFrame>
        <p:nvGraphicFramePr>
          <p:cNvPr id="13" name="表格 52">
            <a:extLst>
              <a:ext uri="{FF2B5EF4-FFF2-40B4-BE49-F238E27FC236}">
                <a16:creationId xmlns:a16="http://schemas.microsoft.com/office/drawing/2014/main" id="{54B3C7A1-3053-2E4A-22FC-81499479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7088"/>
              </p:ext>
            </p:extLst>
          </p:nvPr>
        </p:nvGraphicFramePr>
        <p:xfrm>
          <a:off x="1001593" y="4830959"/>
          <a:ext cx="8275512" cy="353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912">
                  <a:extLst>
                    <a:ext uri="{9D8B030D-6E8A-4147-A177-3AD203B41FA5}">
                      <a16:colId xmlns:a16="http://schemas.microsoft.com/office/drawing/2014/main" val="236623709"/>
                    </a:ext>
                  </a:extLst>
                </a:gridCol>
                <a:gridCol w="4921600">
                  <a:extLst>
                    <a:ext uri="{9D8B030D-6E8A-4147-A177-3AD203B41FA5}">
                      <a16:colId xmlns:a16="http://schemas.microsoft.com/office/drawing/2014/main" val="384240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寄存器主要种类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累加寄存器（</a:t>
                      </a:r>
                      <a:r>
                        <a:rPr lang="en-US" altLang="zh-CN" dirty="0"/>
                        <a:t>accumulator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存储执行运算的数据和运算后的数据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00FF00"/>
                          </a:highlight>
                        </a:rPr>
                        <a:t>标志寄存器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flag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存储运算处理后的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2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程序计数器（</a:t>
                      </a:r>
                      <a:r>
                        <a:rPr lang="en-US" altLang="zh-CN" dirty="0"/>
                        <a:t>program counter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存储下一条指令所内存的地址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3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基址寄存器（</a:t>
                      </a:r>
                      <a:r>
                        <a:rPr lang="en-US" altLang="zh-CN" dirty="0"/>
                        <a:t>base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存储数据内存的起始地址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变址寄存器（</a:t>
                      </a:r>
                      <a:r>
                        <a:rPr lang="en-US" altLang="zh-CN" dirty="0"/>
                        <a:t>index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存储基址寄存器的相对地址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通用寄存器（</a:t>
                      </a:r>
                      <a:r>
                        <a:rPr lang="en-US" altLang="zh-CN" dirty="0"/>
                        <a:t>general purpose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存储任意数据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3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指令寄存器（</a:t>
                      </a:r>
                      <a:r>
                        <a:rPr lang="en-US" altLang="zh-CN" dirty="0"/>
                        <a:t>instruction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存储指令。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内部使用，程序员无法通过程序对该寄存器进行读写操作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栈寄存器（</a:t>
                      </a:r>
                      <a:r>
                        <a:rPr lang="en-US" altLang="zh-CN" dirty="0"/>
                        <a:t>stack register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存储栈区域的起始地址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7546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81A352-6A21-7701-536B-8AB561F0F422}"/>
              </a:ext>
            </a:extLst>
          </p:cNvPr>
          <p:cNvCxnSpPr>
            <a:cxnSpLocks/>
          </p:cNvCxnSpPr>
          <p:nvPr/>
        </p:nvCxnSpPr>
        <p:spPr>
          <a:xfrm flipV="1">
            <a:off x="2946059" y="4232730"/>
            <a:ext cx="971931" cy="9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D655C05-9620-5154-BCF0-398D05415DF6}"/>
              </a:ext>
            </a:extLst>
          </p:cNvPr>
          <p:cNvCxnSpPr>
            <a:cxnSpLocks/>
          </p:cNvCxnSpPr>
          <p:nvPr/>
        </p:nvCxnSpPr>
        <p:spPr>
          <a:xfrm flipV="1">
            <a:off x="874403" y="4269502"/>
            <a:ext cx="2292382" cy="52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3143E1-71D4-F019-DD1F-C5005A27A415}"/>
              </a:ext>
            </a:extLst>
          </p:cNvPr>
          <p:cNvCxnSpPr>
            <a:cxnSpLocks/>
          </p:cNvCxnSpPr>
          <p:nvPr/>
        </p:nvCxnSpPr>
        <p:spPr>
          <a:xfrm flipH="1">
            <a:off x="874404" y="4794186"/>
            <a:ext cx="1" cy="17238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39CAFF8-9F53-C765-C939-BA9056103017}"/>
              </a:ext>
            </a:extLst>
          </p:cNvPr>
          <p:cNvCxnSpPr>
            <a:cxnSpLocks/>
          </p:cNvCxnSpPr>
          <p:nvPr/>
        </p:nvCxnSpPr>
        <p:spPr>
          <a:xfrm>
            <a:off x="874403" y="6518031"/>
            <a:ext cx="23752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2275722-A8E6-3D6A-C79F-725BB9C2DF46}"/>
              </a:ext>
            </a:extLst>
          </p:cNvPr>
          <p:cNvSpPr/>
          <p:nvPr/>
        </p:nvSpPr>
        <p:spPr>
          <a:xfrm>
            <a:off x="1920240" y="8471190"/>
            <a:ext cx="6784658" cy="10938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数值分为：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用于运算的数值。（放在累加寄存器）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表示内存地址的数值。（放在基址寄存器、变址寄存器）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273DD6-75F0-9C5B-D357-6BC0C1D60ADD}"/>
              </a:ext>
            </a:extLst>
          </p:cNvPr>
          <p:cNvCxnSpPr>
            <a:cxnSpLocks/>
          </p:cNvCxnSpPr>
          <p:nvPr/>
        </p:nvCxnSpPr>
        <p:spPr>
          <a:xfrm flipH="1" flipV="1">
            <a:off x="1111925" y="2574233"/>
            <a:ext cx="571500" cy="155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8564CD-A91D-BE06-57F0-E040293149F8}"/>
              </a:ext>
            </a:extLst>
          </p:cNvPr>
          <p:cNvSpPr/>
          <p:nvPr/>
        </p:nvSpPr>
        <p:spPr>
          <a:xfrm>
            <a:off x="829774" y="724865"/>
            <a:ext cx="4656625" cy="18117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800" dirty="0" err="1"/>
              <a:t>dword</a:t>
            </a:r>
            <a:r>
              <a:rPr lang="zh-CN" altLang="zh-CN" sz="1800" dirty="0"/>
              <a:t>：</a:t>
            </a:r>
            <a:r>
              <a:rPr lang="en-US" altLang="zh-CN" sz="1800"/>
              <a:t>double word</a:t>
            </a:r>
            <a:r>
              <a:rPr lang="zh-CN" altLang="zh-CN" sz="1800"/>
              <a:t>，</a:t>
            </a:r>
            <a:r>
              <a:rPr lang="zh-CN" altLang="en-US" sz="1800"/>
              <a:t>一个</a:t>
            </a:r>
            <a:r>
              <a:rPr lang="en-US" altLang="zh-CN" sz="1800"/>
              <a:t>word</a:t>
            </a:r>
            <a:r>
              <a:rPr lang="zh-CN" altLang="en-US" sz="1800"/>
              <a:t>是</a:t>
            </a:r>
            <a:r>
              <a:rPr lang="en-US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bytes</a:t>
            </a:r>
            <a:r>
              <a:rPr lang="zh-CN" altLang="en-US" sz="1800"/>
              <a:t>，</a:t>
            </a:r>
            <a:r>
              <a:rPr lang="zh-CN" altLang="zh-CN" sz="1800"/>
              <a:t>即</a:t>
            </a:r>
            <a:r>
              <a:rPr lang="en-US" altLang="zh-CN" sz="1800" dirty="0"/>
              <a:t>32</a:t>
            </a:r>
            <a:r>
              <a:rPr lang="zh-CN" altLang="zh-CN" sz="1800" dirty="0"/>
              <a:t>位，</a:t>
            </a:r>
            <a:r>
              <a:rPr lang="en-US" altLang="zh-CN" sz="1800" dirty="0"/>
              <a:t>32</a:t>
            </a:r>
            <a:r>
              <a:rPr lang="zh-CN" altLang="zh-CN" sz="1800" dirty="0"/>
              <a:t>位的</a:t>
            </a:r>
            <a:r>
              <a:rPr lang="en-US" altLang="zh-CN" sz="1800" dirty="0"/>
              <a:t>CPU</a:t>
            </a:r>
            <a:r>
              <a:rPr lang="zh-CN" altLang="zh-CN" sz="1800" dirty="0"/>
              <a:t>，寄存器也是</a:t>
            </a:r>
            <a:r>
              <a:rPr lang="en-US" altLang="zh-CN" sz="1800" dirty="0"/>
              <a:t>32</a:t>
            </a:r>
            <a:r>
              <a:rPr lang="zh-CN" altLang="zh-CN" sz="1800" dirty="0"/>
              <a:t>位的。</a:t>
            </a:r>
            <a:endParaRPr lang="en-US" altLang="zh-CN" sz="1800" dirty="0"/>
          </a:p>
          <a:p>
            <a:pPr lvl="0"/>
            <a:r>
              <a:rPr lang="en-US" altLang="zh-CN" sz="1800" dirty="0" err="1"/>
              <a:t>ptr</a:t>
            </a:r>
            <a:r>
              <a:rPr lang="zh-CN" altLang="en-US" sz="1800" dirty="0"/>
              <a:t>：</a:t>
            </a:r>
            <a:r>
              <a:rPr lang="en-US" altLang="zh-CN" sz="1800" b="0" i="0" dirty="0"/>
              <a:t>pointer （</a:t>
            </a:r>
            <a:r>
              <a:rPr lang="zh-CN" altLang="en-US" sz="1800" b="0" i="0" dirty="0"/>
              <a:t>既指针）。</a:t>
            </a:r>
            <a:r>
              <a:rPr lang="zh-CN" altLang="en-US" sz="1800" dirty="0"/>
              <a:t>类似</a:t>
            </a:r>
            <a:r>
              <a:rPr lang="en-US" altLang="zh-CN" sz="1800" dirty="0"/>
              <a:t>C</a:t>
            </a:r>
            <a:r>
              <a:rPr lang="zh-CN" altLang="en-US" sz="1800" dirty="0"/>
              <a:t>语言里的*</a:t>
            </a:r>
            <a:endParaRPr lang="en-US" altLang="zh-CN" sz="1800" dirty="0"/>
          </a:p>
          <a:p>
            <a:pPr lvl="0"/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zh-CN" altLang="en-US" dirty="0"/>
              <a:t>就是“以</a:t>
            </a:r>
            <a:r>
              <a:rPr lang="en-US" altLang="zh-CN" dirty="0"/>
              <a:t>32</a:t>
            </a:r>
            <a:r>
              <a:rPr lang="zh-CN" altLang="en-US" dirty="0"/>
              <a:t>位的形式去访问指向的内存地址”</a:t>
            </a:r>
            <a:endParaRPr lang="zh-CN" altLang="zh-CN" sz="18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CCF4CC6-B723-012F-2D14-A4A2D74A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3296"/>
              </p:ext>
            </p:extLst>
          </p:nvPr>
        </p:nvGraphicFramePr>
        <p:xfrm>
          <a:off x="7094697" y="789851"/>
          <a:ext cx="1355638" cy="231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8">
                  <a:extLst>
                    <a:ext uri="{9D8B030D-6E8A-4147-A177-3AD203B41FA5}">
                      <a16:colId xmlns:a16="http://schemas.microsoft.com/office/drawing/2014/main" val="2776575480"/>
                    </a:ext>
                  </a:extLst>
                </a:gridCol>
              </a:tblGrid>
              <a:tr h="310462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8250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265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81370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874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36422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459"/>
                  </a:ext>
                </a:extLst>
              </a:tr>
              <a:tr h="3104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84254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4DE011-E83F-5D10-1B2E-3CF0017BFC91}"/>
              </a:ext>
            </a:extLst>
          </p:cNvPr>
          <p:cNvCxnSpPr/>
          <p:nvPr/>
        </p:nvCxnSpPr>
        <p:spPr>
          <a:xfrm>
            <a:off x="6461760" y="2492522"/>
            <a:ext cx="63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44D8E8D-235C-9C52-E469-AC8AE0266DDC}"/>
              </a:ext>
            </a:extLst>
          </p:cNvPr>
          <p:cNvSpPr txBox="1"/>
          <p:nvPr/>
        </p:nvSpPr>
        <p:spPr>
          <a:xfrm>
            <a:off x="5920979" y="2307856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FFFF00"/>
                </a:solidFill>
              </a:rPr>
              <a:t>ebp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E9FAB9-498F-5949-6BFD-CB04161168BE}"/>
              </a:ext>
            </a:extLst>
          </p:cNvPr>
          <p:cNvSpPr txBox="1"/>
          <p:nvPr/>
        </p:nvSpPr>
        <p:spPr>
          <a:xfrm>
            <a:off x="5774238" y="1593091"/>
            <a:ext cx="126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FFFF00"/>
                </a:solidFill>
              </a:rPr>
              <a:t>ebp</a:t>
            </a:r>
            <a:r>
              <a:rPr lang="en-US" altLang="zh-CN" sz="1800">
                <a:solidFill>
                  <a:schemeClr val="bg1"/>
                </a:solidFill>
              </a:rPr>
              <a:t>-8</a:t>
            </a:r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80D8E25-385A-7A11-C6C9-E3F38E97A3DE}"/>
              </a:ext>
            </a:extLst>
          </p:cNvPr>
          <p:cNvCxnSpPr/>
          <p:nvPr/>
        </p:nvCxnSpPr>
        <p:spPr>
          <a:xfrm>
            <a:off x="6492479" y="1801399"/>
            <a:ext cx="63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7690B92-BE4C-7C98-926E-4DA3EB206C42}"/>
              </a:ext>
            </a:extLst>
          </p:cNvPr>
          <p:cNvCxnSpPr/>
          <p:nvPr/>
        </p:nvCxnSpPr>
        <p:spPr>
          <a:xfrm>
            <a:off x="8725218" y="998759"/>
            <a:ext cx="0" cy="21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326D427-6809-F7DC-950E-B57BC22C6F8C}"/>
              </a:ext>
            </a:extLst>
          </p:cNvPr>
          <p:cNvSpPr txBox="1"/>
          <p:nvPr/>
        </p:nvSpPr>
        <p:spPr>
          <a:xfrm>
            <a:off x="5555013" y="1233852"/>
            <a:ext cx="1019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FFFF00"/>
                </a:solidFill>
              </a:rPr>
              <a:t>ebp</a:t>
            </a:r>
            <a:r>
              <a:rPr lang="en-US" altLang="zh-CN" sz="1800">
                <a:solidFill>
                  <a:schemeClr val="bg1"/>
                </a:solidFill>
              </a:rPr>
              <a:t>-0Ch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99C3E5-2548-6E42-4543-42FC1271D114}"/>
              </a:ext>
            </a:extLst>
          </p:cNvPr>
          <p:cNvCxnSpPr/>
          <p:nvPr/>
        </p:nvCxnSpPr>
        <p:spPr>
          <a:xfrm>
            <a:off x="6492479" y="1448542"/>
            <a:ext cx="63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0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CCE845-280F-04F0-E961-45C75E7FC5EC}"/>
              </a:ext>
            </a:extLst>
          </p:cNvPr>
          <p:cNvSpPr txBox="1"/>
          <p:nvPr/>
        </p:nvSpPr>
        <p:spPr>
          <a:xfrm>
            <a:off x="406908" y="427982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1.3</a:t>
            </a:r>
            <a:r>
              <a:rPr lang="zh-CN" altLang="en-US" sz="2000" b="1">
                <a:solidFill>
                  <a:schemeClr val="bg1"/>
                </a:solidFill>
              </a:rPr>
              <a:t>　决定程序流程的程序计数器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68ADAF-9D78-94DC-8C66-A97EC9ED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4" y="2318181"/>
            <a:ext cx="8705850" cy="5429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1660AA-CF57-1240-C59E-45C0A38D9B4D}"/>
              </a:ext>
            </a:extLst>
          </p:cNvPr>
          <p:cNvSpPr txBox="1"/>
          <p:nvPr/>
        </p:nvSpPr>
        <p:spPr>
          <a:xfrm>
            <a:off x="688150" y="911417"/>
            <a:ext cx="897734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/>
              <a:t>CPU </a:t>
            </a:r>
            <a:r>
              <a:rPr lang="zh-CN" altLang="en-US" sz="2000"/>
              <a:t>每执行一个指令，程序计数器的值就会自动加 </a:t>
            </a:r>
            <a:r>
              <a:rPr lang="en-US" altLang="zh-CN" sz="2000"/>
              <a:t>1</a:t>
            </a:r>
            <a:r>
              <a:rPr lang="zh-CN" altLang="en-US" sz="2000"/>
              <a:t>。例如，</a:t>
            </a:r>
            <a:r>
              <a:rPr lang="en-US" altLang="zh-CN" sz="2000"/>
              <a:t>CPU </a:t>
            </a:r>
            <a:r>
              <a:rPr lang="zh-CN" altLang="en-US" sz="2000"/>
              <a:t>执行 </a:t>
            </a:r>
            <a:r>
              <a:rPr lang="en-US" altLang="zh-CN" sz="2000"/>
              <a:t>0100 </a:t>
            </a:r>
            <a:r>
              <a:rPr lang="zh-CN" altLang="en-US" sz="2000"/>
              <a:t>地址的指令后，程序计数器的值就变成了 </a:t>
            </a:r>
            <a:r>
              <a:rPr lang="en-US" altLang="zh-CN" sz="2000"/>
              <a:t>0101</a:t>
            </a:r>
            <a:r>
              <a:rPr lang="zh-CN" altLang="en-US" sz="2000"/>
              <a:t>（当执行的指令占据多个内存地址时，增加与指令长度相应的数值）。然后，</a:t>
            </a:r>
            <a:r>
              <a:rPr lang="en-US" altLang="zh-CN" sz="2000"/>
              <a:t>CPU </a:t>
            </a:r>
            <a:r>
              <a:rPr lang="zh-CN" altLang="en-US" sz="2000"/>
              <a:t>的控制器就会参照程序计数器的数值，从内存中读取命令并执行。也就是说，程序计数器决定着程序的流程。</a:t>
            </a:r>
          </a:p>
        </p:txBody>
      </p:sp>
    </p:spTree>
    <p:extLst>
      <p:ext uri="{BB962C8B-B14F-4D97-AF65-F5344CB8AC3E}">
        <p14:creationId xmlns:p14="http://schemas.microsoft.com/office/powerpoint/2010/main" val="14387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CB1728-BB59-4027-BC4C-FD8B129EA155}"/>
              </a:ext>
            </a:extLst>
          </p:cNvPr>
          <p:cNvSpPr/>
          <p:nvPr/>
        </p:nvSpPr>
        <p:spPr>
          <a:xfrm>
            <a:off x="633175" y="1077572"/>
            <a:ext cx="9358788" cy="14929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程序执行（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程序计数器中存放下一条需要执行的指令的地址。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顺序执行（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程序计数器每次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条件分支（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跳转指令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循环（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反复执行跳转指令</a:t>
            </a:r>
            <a:r>
              <a:rPr lang="zh-CN" altLang="en-US" sz="2000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DAF503-E1AB-F0F0-9A1B-EA2693E1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37" y="2942431"/>
            <a:ext cx="6848475" cy="4257675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E48B993-F312-99DD-573A-10BC37871283}"/>
              </a:ext>
            </a:extLst>
          </p:cNvPr>
          <p:cNvSpPr/>
          <p:nvPr/>
        </p:nvSpPr>
        <p:spPr>
          <a:xfrm>
            <a:off x="357516" y="3497342"/>
            <a:ext cx="2759868" cy="27133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solidFill>
                  <a:schemeClr val="bg1"/>
                </a:solidFill>
              </a:rPr>
              <a:t>无论当前累加寄存器的运算结果是负数、零还是正数，标志寄存器都会将其保存（也负责存放溢出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和奇偶校验的结果 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A87E48-50A3-7F9D-8A72-D815EBB5CDEA}"/>
              </a:ext>
            </a:extLst>
          </p:cNvPr>
          <p:cNvSpPr txBox="1"/>
          <p:nvPr/>
        </p:nvSpPr>
        <p:spPr>
          <a:xfrm>
            <a:off x="511344" y="470654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1.4</a:t>
            </a:r>
            <a:r>
              <a:rPr lang="zh-CN" altLang="en-US" sz="2000" b="1">
                <a:solidFill>
                  <a:schemeClr val="bg1"/>
                </a:solidFill>
              </a:rPr>
              <a:t>　条件分支和循环机制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27D52F3-9967-D424-C987-1EA13B0B88EA}"/>
              </a:ext>
            </a:extLst>
          </p:cNvPr>
          <p:cNvSpPr/>
          <p:nvPr/>
        </p:nvSpPr>
        <p:spPr>
          <a:xfrm>
            <a:off x="1299369" y="7725648"/>
            <a:ext cx="8026400" cy="80264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例如：比较累加寄存器中的</a:t>
            </a:r>
            <a:r>
              <a:rPr lang="en-US" altLang="zh-CN" sz="2000" b="1" dirty="0">
                <a:solidFill>
                  <a:schemeClr val="bg1"/>
                </a:solidFill>
              </a:rPr>
              <a:t>XXX</a:t>
            </a:r>
            <a:r>
              <a:rPr lang="zh-CN" altLang="en-US" sz="2000" b="1" dirty="0">
                <a:solidFill>
                  <a:schemeClr val="bg1"/>
                </a:solidFill>
              </a:rPr>
              <a:t>，和通用寄存器中的</a:t>
            </a:r>
            <a:r>
              <a:rPr lang="en-US" altLang="zh-CN" sz="2000" b="1" dirty="0">
                <a:solidFill>
                  <a:schemeClr val="bg1"/>
                </a:solidFill>
              </a:rPr>
              <a:t>YYY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执行</a:t>
            </a:r>
            <a:r>
              <a:rPr lang="en-US" altLang="zh-CN" sz="2000" b="1" dirty="0">
                <a:solidFill>
                  <a:schemeClr val="bg1"/>
                </a:solidFill>
              </a:rPr>
              <a:t>XXX-YYY</a:t>
            </a:r>
            <a:r>
              <a:rPr lang="zh-CN" altLang="en-US" sz="2000" b="1" dirty="0">
                <a:solidFill>
                  <a:schemeClr val="bg1"/>
                </a:solidFill>
              </a:rPr>
              <a:t>，并根据结果设置标志寄存器的值。</a:t>
            </a:r>
          </a:p>
        </p:txBody>
      </p:sp>
      <p:graphicFrame>
        <p:nvGraphicFramePr>
          <p:cNvPr id="38" name="表格 5">
            <a:extLst>
              <a:ext uri="{FF2B5EF4-FFF2-40B4-BE49-F238E27FC236}">
                <a16:creationId xmlns:a16="http://schemas.microsoft.com/office/drawing/2014/main" id="{40B65488-9034-C30F-C8B4-A41E1EA77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13505"/>
              </p:ext>
            </p:extLst>
          </p:nvPr>
        </p:nvGraphicFramePr>
        <p:xfrm>
          <a:off x="1245526" y="10274299"/>
          <a:ext cx="7083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57">
                  <a:extLst>
                    <a:ext uri="{9D8B030D-6E8A-4147-A177-3AD203B41FA5}">
                      <a16:colId xmlns:a16="http://schemas.microsoft.com/office/drawing/2014/main" val="2528980893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825255877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924791382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197644000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2417244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272804447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450536015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742123450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21761477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124340189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340072274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777381017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97522205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227602628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4163418213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631114624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643410197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220088071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726054469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696224052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09150263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130399387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433775183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923955651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917057958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361422393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531135325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815625113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502067026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4205737728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3518835168"/>
                    </a:ext>
                  </a:extLst>
                </a:gridCol>
                <a:gridCol w="221357">
                  <a:extLst>
                    <a:ext uri="{9D8B030D-6E8A-4147-A177-3AD203B41FA5}">
                      <a16:colId xmlns:a16="http://schemas.microsoft.com/office/drawing/2014/main" val="266485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47371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585489A8-94C8-6FFD-18A8-C18D190C900A}"/>
              </a:ext>
            </a:extLst>
          </p:cNvPr>
          <p:cNvSpPr txBox="1"/>
          <p:nvPr/>
        </p:nvSpPr>
        <p:spPr>
          <a:xfrm>
            <a:off x="7608858" y="1064513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2  1  0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9E705E-C062-D6BB-4558-63BBB102E123}"/>
              </a:ext>
            </a:extLst>
          </p:cNvPr>
          <p:cNvSpPr txBox="1"/>
          <p:nvPr/>
        </p:nvSpPr>
        <p:spPr>
          <a:xfrm>
            <a:off x="1160589" y="1064513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A694632-E4F5-FDE9-5996-C373A82F742C}"/>
              </a:ext>
            </a:extLst>
          </p:cNvPr>
          <p:cNvSpPr/>
          <p:nvPr/>
        </p:nvSpPr>
        <p:spPr>
          <a:xfrm>
            <a:off x="1160589" y="9882875"/>
            <a:ext cx="1767840" cy="3708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标志寄存器</a:t>
            </a:r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108C6683-7DCE-85F7-7FB9-DDC84CD4D7B3}"/>
              </a:ext>
            </a:extLst>
          </p:cNvPr>
          <p:cNvSpPr/>
          <p:nvPr/>
        </p:nvSpPr>
        <p:spPr>
          <a:xfrm>
            <a:off x="8714261" y="8835917"/>
            <a:ext cx="1324595" cy="777240"/>
          </a:xfrm>
          <a:prstGeom prst="wedgeRoundRectCallout">
            <a:avLst>
              <a:gd name="adj1" fmla="val -86527"/>
              <a:gd name="adj2" fmla="val 15848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运算结果为正则为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BE03A64C-A215-E9B5-39F4-58C6F7D2B8BA}"/>
              </a:ext>
            </a:extLst>
          </p:cNvPr>
          <p:cNvSpPr/>
          <p:nvPr/>
        </p:nvSpPr>
        <p:spPr>
          <a:xfrm>
            <a:off x="7420015" y="8845549"/>
            <a:ext cx="1182713" cy="777240"/>
          </a:xfrm>
          <a:prstGeom prst="wedgeRoundRectCallout">
            <a:avLst>
              <a:gd name="adj1" fmla="val -1825"/>
              <a:gd name="adj2" fmla="val 1506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运算结果为</a:t>
            </a:r>
            <a:r>
              <a:rPr lang="en-US" altLang="zh-CN" dirty="0"/>
              <a:t>0</a:t>
            </a:r>
            <a:r>
              <a:rPr lang="zh-CN" altLang="en-US" dirty="0"/>
              <a:t>则为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C03249EF-3F5E-26B5-46C3-53D801C58527}"/>
              </a:ext>
            </a:extLst>
          </p:cNvPr>
          <p:cNvSpPr/>
          <p:nvPr/>
        </p:nvSpPr>
        <p:spPr>
          <a:xfrm>
            <a:off x="5983887" y="8842745"/>
            <a:ext cx="1324595" cy="802640"/>
          </a:xfrm>
          <a:prstGeom prst="wedgeRoundRectCallout">
            <a:avLst>
              <a:gd name="adj1" fmla="val 85450"/>
              <a:gd name="adj2" fmla="val 1485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运算结果为负则为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19A5474D-1443-B2D8-2AED-768F42B8FCE2}"/>
                  </a:ext>
                </a:extLst>
              </p14:cNvPr>
              <p14:cNvContentPartPr/>
              <p14:nvPr/>
            </p14:nvContentPartPr>
            <p14:xfrm>
              <a:off x="5074440" y="10614540"/>
              <a:ext cx="200160" cy="2376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19A5474D-1443-B2D8-2AED-768F42B8F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5440" y="10605540"/>
                <a:ext cx="2178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4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95B54E0-5109-7153-6648-F3BAC6B606C5}"/>
              </a:ext>
            </a:extLst>
          </p:cNvPr>
          <p:cNvSpPr/>
          <p:nvPr/>
        </p:nvSpPr>
        <p:spPr>
          <a:xfrm>
            <a:off x="1212820" y="965891"/>
            <a:ext cx="8270240" cy="1356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函数调用（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单纯的跳转指令无法实现函数的调用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call</a:t>
            </a:r>
            <a:r>
              <a:rPr lang="zh-CN" altLang="en-US" sz="2000" dirty="0"/>
              <a:t>指令（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将返回目的地（函数的下一个指令）地址</a:t>
            </a:r>
            <a:r>
              <a:rPr lang="zh-CN" alt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压栈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return</a:t>
            </a:r>
            <a:r>
              <a:rPr lang="zh-CN" altLang="en-US" sz="2000" dirty="0"/>
              <a:t>指令（</a:t>
            </a:r>
            <a:r>
              <a:rPr lang="zh-CN" alt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出栈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0F041B-FC4D-EBBE-747D-27BC49EFA51E}"/>
              </a:ext>
            </a:extLst>
          </p:cNvPr>
          <p:cNvSpPr/>
          <p:nvPr/>
        </p:nvSpPr>
        <p:spPr>
          <a:xfrm>
            <a:off x="1128971" y="9647918"/>
            <a:ext cx="2702560" cy="1356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程序计数器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DD2AF4-76E5-E2F7-52AF-AB11A07E1337}"/>
              </a:ext>
            </a:extLst>
          </p:cNvPr>
          <p:cNvSpPr txBox="1"/>
          <p:nvPr/>
        </p:nvSpPr>
        <p:spPr>
          <a:xfrm>
            <a:off x="2170711" y="925414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CAB142-B4C2-F477-67CE-67C3DC7165E6}"/>
              </a:ext>
            </a:extLst>
          </p:cNvPr>
          <p:cNvSpPr/>
          <p:nvPr/>
        </p:nvSpPr>
        <p:spPr>
          <a:xfrm>
            <a:off x="6020026" y="8940808"/>
            <a:ext cx="1864201" cy="1432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390B5A-C5D9-3A95-BD4E-E400EF9759E8}"/>
                  </a:ext>
                </a:extLst>
              </p:cNvPr>
              <p:cNvSpPr/>
              <p:nvPr/>
            </p:nvSpPr>
            <p:spPr>
              <a:xfrm>
                <a:off x="6028300" y="10941962"/>
                <a:ext cx="1864201" cy="51599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390B5A-C5D9-3A95-BD4E-E400EF97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00" y="10941962"/>
                <a:ext cx="1864201" cy="5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0D199510-5301-F439-2996-620E7C4151B2}"/>
              </a:ext>
            </a:extLst>
          </p:cNvPr>
          <p:cNvSpPr txBox="1"/>
          <p:nvPr/>
        </p:nvSpPr>
        <p:spPr>
          <a:xfrm>
            <a:off x="6611586" y="85569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DAB0300-C0B9-E1B7-F72D-D2A0C1E70C82}"/>
              </a:ext>
            </a:extLst>
          </p:cNvPr>
          <p:cNvSpPr/>
          <p:nvPr/>
        </p:nvSpPr>
        <p:spPr>
          <a:xfrm>
            <a:off x="7985183" y="11457952"/>
            <a:ext cx="349819" cy="1570463"/>
          </a:xfrm>
          <a:prstGeom prst="rightBrace">
            <a:avLst>
              <a:gd name="adj1" fmla="val 7222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F370BC-0B5C-0D9B-F09A-8588D9B5CDAA}"/>
              </a:ext>
            </a:extLst>
          </p:cNvPr>
          <p:cNvSpPr txBox="1"/>
          <p:nvPr/>
        </p:nvSpPr>
        <p:spPr>
          <a:xfrm>
            <a:off x="8168657" y="118672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栈区域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A189DC-F1D7-BFCB-C7B2-4CEA27A61ABC}"/>
                  </a:ext>
                </a:extLst>
              </p:cNvPr>
              <p:cNvSpPr/>
              <p:nvPr/>
            </p:nvSpPr>
            <p:spPr>
              <a:xfrm>
                <a:off x="6028300" y="11458677"/>
                <a:ext cx="1864201" cy="51599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A189DC-F1D7-BFCB-C7B2-4CEA27A61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00" y="11458677"/>
                <a:ext cx="1864201" cy="5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94CC7367-50EF-BD23-EA0A-48F9B4A04134}"/>
              </a:ext>
            </a:extLst>
          </p:cNvPr>
          <p:cNvSpPr/>
          <p:nvPr/>
        </p:nvSpPr>
        <p:spPr>
          <a:xfrm>
            <a:off x="6028300" y="11975392"/>
            <a:ext cx="1864201" cy="51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（函数下一条指令的地址）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FB9EB79-3E52-DAD0-6F25-C4E68B1284C9}"/>
                  </a:ext>
                </a:extLst>
              </p:cNvPr>
              <p:cNvSpPr/>
              <p:nvPr/>
            </p:nvSpPr>
            <p:spPr>
              <a:xfrm>
                <a:off x="6028300" y="12492105"/>
                <a:ext cx="1864201" cy="51599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FB9EB79-3E52-DAD0-6F25-C4E68B128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00" y="12492105"/>
                <a:ext cx="1864201" cy="515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FD8029CC-191B-C31A-5BF2-1C74AA4CB5EA}"/>
              </a:ext>
            </a:extLst>
          </p:cNvPr>
          <p:cNvSpPr/>
          <p:nvPr/>
        </p:nvSpPr>
        <p:spPr>
          <a:xfrm>
            <a:off x="6006094" y="13013176"/>
            <a:ext cx="1878133" cy="1116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044AB80-433D-63CB-D81B-E008D93560BA}"/>
              </a:ext>
            </a:extLst>
          </p:cNvPr>
          <p:cNvSpPr/>
          <p:nvPr/>
        </p:nvSpPr>
        <p:spPr>
          <a:xfrm>
            <a:off x="6028300" y="10425247"/>
            <a:ext cx="1864201" cy="51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下一条指令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A595697-F720-AFA9-CD3C-430832A088AF}"/>
              </a:ext>
            </a:extLst>
          </p:cNvPr>
          <p:cNvSpPr/>
          <p:nvPr/>
        </p:nvSpPr>
        <p:spPr>
          <a:xfrm>
            <a:off x="6028300" y="9908532"/>
            <a:ext cx="1864201" cy="51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2B0462-E9B2-755B-8750-9FE83B01891A}"/>
              </a:ext>
            </a:extLst>
          </p:cNvPr>
          <p:cNvSpPr txBox="1"/>
          <p:nvPr/>
        </p:nvSpPr>
        <p:spPr>
          <a:xfrm>
            <a:off x="9158070" y="115042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完整的程序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122F557B-83C2-3523-AC89-0B38E9699792}"/>
              </a:ext>
            </a:extLst>
          </p:cNvPr>
          <p:cNvSpPr/>
          <p:nvPr/>
        </p:nvSpPr>
        <p:spPr>
          <a:xfrm>
            <a:off x="8983161" y="9363328"/>
            <a:ext cx="349819" cy="3665087"/>
          </a:xfrm>
          <a:prstGeom prst="rightBrace">
            <a:avLst>
              <a:gd name="adj1" fmla="val 72229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2DBF3CA-1467-CA79-5AE4-5A6801196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28300" y="10673443"/>
            <a:ext cx="12700" cy="1550145"/>
          </a:xfrm>
          <a:prstGeom prst="bentConnector3">
            <a:avLst>
              <a:gd name="adj1" fmla="val 292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08B3C31B-5279-DDFE-65DF-545EB22D9802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3831532" y="10325967"/>
            <a:ext cx="2214945" cy="20153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6B0C5A-904E-3AC2-E211-A3FEDB889443}"/>
                  </a:ext>
                </a:extLst>
              </p:cNvPr>
              <p:cNvSpPr/>
              <p:nvPr/>
            </p:nvSpPr>
            <p:spPr>
              <a:xfrm>
                <a:off x="6028300" y="9373488"/>
                <a:ext cx="1864201" cy="51599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6B0C5A-904E-3AC2-E211-A3FEDB889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00" y="9373488"/>
                <a:ext cx="1864201" cy="515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E9799CB8-1207-685C-BE1D-2E6216EF8B2F}"/>
              </a:ext>
            </a:extLst>
          </p:cNvPr>
          <p:cNvSpPr txBox="1"/>
          <p:nvPr/>
        </p:nvSpPr>
        <p:spPr>
          <a:xfrm>
            <a:off x="5053629" y="12087912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pop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7E6F36-091C-F694-9218-615C15A3AB2D}"/>
              </a:ext>
            </a:extLst>
          </p:cNvPr>
          <p:cNvSpPr txBox="1"/>
          <p:nvPr/>
        </p:nvSpPr>
        <p:spPr>
          <a:xfrm>
            <a:off x="5331722" y="1028815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push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21C451-24B5-35EA-D06C-0717DD4347ED}"/>
              </a:ext>
            </a:extLst>
          </p:cNvPr>
          <p:cNvSpPr/>
          <p:nvPr/>
        </p:nvSpPr>
        <p:spPr>
          <a:xfrm>
            <a:off x="1577077" y="10249270"/>
            <a:ext cx="1864201" cy="51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6D034EA-C3D8-D193-183D-6A69374BB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456" y="2751612"/>
            <a:ext cx="7134225" cy="5457825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C80C0B05-3394-46DF-3643-EEAD40D6D231}"/>
              </a:ext>
            </a:extLst>
          </p:cNvPr>
          <p:cNvSpPr txBox="1"/>
          <p:nvPr/>
        </p:nvSpPr>
        <p:spPr>
          <a:xfrm>
            <a:off x="612685" y="370872"/>
            <a:ext cx="5339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1.5</a:t>
            </a:r>
            <a:r>
              <a:rPr lang="zh-CN" altLang="en-US" sz="2000" b="1">
                <a:solidFill>
                  <a:schemeClr val="bg1"/>
                </a:solidFill>
              </a:rPr>
              <a:t>　函数的调用机制</a:t>
            </a:r>
          </a:p>
        </p:txBody>
      </p:sp>
    </p:spTree>
    <p:extLst>
      <p:ext uri="{BB962C8B-B14F-4D97-AF65-F5344CB8AC3E}">
        <p14:creationId xmlns:p14="http://schemas.microsoft.com/office/powerpoint/2010/main" val="33402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0ABCD1-B249-635A-FB32-4E1930E3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4" y="865346"/>
            <a:ext cx="9429750" cy="533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2869E9-8C2A-6CE1-BB4B-65D387BB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4" y="6199346"/>
            <a:ext cx="9429750" cy="5191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799C6F-91F8-C89F-8AFE-12BCB328A8BA}"/>
              </a:ext>
            </a:extLst>
          </p:cNvPr>
          <p:cNvSpPr txBox="1"/>
          <p:nvPr/>
        </p:nvSpPr>
        <p:spPr>
          <a:xfrm>
            <a:off x="597694" y="36576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函数调用中程序计算器和栈的职能：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6583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10439</TotalTime>
  <Words>1348</Words>
  <Application>Microsoft Office PowerPoint</Application>
  <PresentationFormat>自定义</PresentationFormat>
  <Paragraphs>180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黑体</vt:lpstr>
      <vt:lpstr>华文琥珀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466</cp:revision>
  <dcterms:created xsi:type="dcterms:W3CDTF">2020-06-26T01:00:01Z</dcterms:created>
  <dcterms:modified xsi:type="dcterms:W3CDTF">2023-12-17T14:20:33Z</dcterms:modified>
</cp:coreProperties>
</file>