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15"/>
  </p:notesMasterIdLst>
  <p:sldIdLst>
    <p:sldId id="258" r:id="rId2"/>
    <p:sldId id="302" r:id="rId3"/>
    <p:sldId id="303" r:id="rId4"/>
    <p:sldId id="305" r:id="rId5"/>
    <p:sldId id="310" r:id="rId6"/>
    <p:sldId id="304" r:id="rId7"/>
    <p:sldId id="306" r:id="rId8"/>
    <p:sldId id="307" r:id="rId9"/>
    <p:sldId id="311" r:id="rId10"/>
    <p:sldId id="309" r:id="rId11"/>
    <p:sldId id="308" r:id="rId12"/>
    <p:sldId id="312" r:id="rId13"/>
    <p:sldId id="300" r:id="rId14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19" autoAdjust="0"/>
  </p:normalViewPr>
  <p:slideViewPr>
    <p:cSldViewPr snapToGrid="0" showGuides="1">
      <p:cViewPr>
        <p:scale>
          <a:sx n="105" d="100"/>
          <a:sy n="105" d="100"/>
        </p:scale>
        <p:origin x="312" y="-619"/>
      </p:cViewPr>
      <p:guideLst>
        <p:guide orient="horz" pos="4536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19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34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46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2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7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6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83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59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5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2"/>
            </a:lvl1pPr>
            <a:lvl2pPr marL="398450" indent="0" algn="ctr">
              <a:buNone/>
              <a:defRPr sz="1743"/>
            </a:lvl2pPr>
            <a:lvl3pPr marL="796900" indent="0" algn="ctr">
              <a:buNone/>
              <a:defRPr sz="1569"/>
            </a:lvl3pPr>
            <a:lvl4pPr marL="1195349" indent="0" algn="ctr">
              <a:buNone/>
              <a:defRPr sz="1394"/>
            </a:lvl4pPr>
            <a:lvl5pPr marL="1593799" indent="0" algn="ctr">
              <a:buNone/>
              <a:defRPr sz="1394"/>
            </a:lvl5pPr>
            <a:lvl6pPr marL="1992249" indent="0" algn="ctr">
              <a:buNone/>
              <a:defRPr sz="1394"/>
            </a:lvl6pPr>
            <a:lvl7pPr marL="2390699" indent="0" algn="ctr">
              <a:buNone/>
              <a:defRPr sz="1394"/>
            </a:lvl7pPr>
            <a:lvl8pPr marL="2789149" indent="0" algn="ctr">
              <a:buNone/>
              <a:defRPr sz="1394"/>
            </a:lvl8pPr>
            <a:lvl9pPr marL="3187598" indent="0" algn="ctr">
              <a:buNone/>
              <a:defRPr sz="139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4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0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2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2">
                <a:solidFill>
                  <a:schemeClr val="tx1">
                    <a:tint val="75000"/>
                  </a:schemeClr>
                </a:solidFill>
              </a:defRPr>
            </a:lvl1pPr>
            <a:lvl2pPr marL="398450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796900" indent="0">
              <a:buNone/>
              <a:defRPr sz="1569">
                <a:solidFill>
                  <a:schemeClr val="tx1">
                    <a:tint val="75000"/>
                  </a:schemeClr>
                </a:solidFill>
              </a:defRPr>
            </a:lvl3pPr>
            <a:lvl4pPr marL="11953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4pPr>
            <a:lvl5pPr marL="15937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5pPr>
            <a:lvl6pPr marL="19922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6pPr>
            <a:lvl7pPr marL="239069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7pPr>
            <a:lvl8pPr marL="2789149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8pPr>
            <a:lvl9pPr marL="3187598" indent="0">
              <a:buNone/>
              <a:defRPr sz="13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1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2" b="1"/>
            </a:lvl1pPr>
            <a:lvl2pPr marL="398450" indent="0">
              <a:buNone/>
              <a:defRPr sz="1743" b="1"/>
            </a:lvl2pPr>
            <a:lvl3pPr marL="796900" indent="0">
              <a:buNone/>
              <a:defRPr sz="1569" b="1"/>
            </a:lvl3pPr>
            <a:lvl4pPr marL="1195349" indent="0">
              <a:buNone/>
              <a:defRPr sz="1394" b="1"/>
            </a:lvl4pPr>
            <a:lvl5pPr marL="1593799" indent="0">
              <a:buNone/>
              <a:defRPr sz="1394" b="1"/>
            </a:lvl5pPr>
            <a:lvl6pPr marL="1992249" indent="0">
              <a:buNone/>
              <a:defRPr sz="1394" b="1"/>
            </a:lvl6pPr>
            <a:lvl7pPr marL="2390699" indent="0">
              <a:buNone/>
              <a:defRPr sz="1394" b="1"/>
            </a:lvl7pPr>
            <a:lvl8pPr marL="2789149" indent="0">
              <a:buNone/>
              <a:defRPr sz="1394" b="1"/>
            </a:lvl8pPr>
            <a:lvl9pPr marL="3187598" indent="0">
              <a:buNone/>
              <a:defRPr sz="139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58127-58EF-4C04-BA6F-8CB72EFD62CC}"/>
              </a:ext>
            </a:extLst>
          </p:cNvPr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1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2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89"/>
            </a:lvl1pPr>
            <a:lvl2pPr>
              <a:defRPr sz="2440"/>
            </a:lvl2pPr>
            <a:lvl3pPr>
              <a:defRPr sz="2092"/>
            </a:lvl3pPr>
            <a:lvl4pPr>
              <a:defRPr sz="1743"/>
            </a:lvl4pPr>
            <a:lvl5pPr>
              <a:defRPr sz="1743"/>
            </a:lvl5pPr>
            <a:lvl6pPr>
              <a:defRPr sz="1743"/>
            </a:lvl6pPr>
            <a:lvl7pPr>
              <a:defRPr sz="1743"/>
            </a:lvl7pPr>
            <a:lvl8pPr>
              <a:defRPr sz="1743"/>
            </a:lvl8pPr>
            <a:lvl9pPr>
              <a:defRPr sz="17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5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89"/>
            </a:lvl1pPr>
            <a:lvl2pPr marL="398450" indent="0">
              <a:buNone/>
              <a:defRPr sz="2440"/>
            </a:lvl2pPr>
            <a:lvl3pPr marL="796900" indent="0">
              <a:buNone/>
              <a:defRPr sz="2092"/>
            </a:lvl3pPr>
            <a:lvl4pPr marL="1195349" indent="0">
              <a:buNone/>
              <a:defRPr sz="1743"/>
            </a:lvl4pPr>
            <a:lvl5pPr marL="1593799" indent="0">
              <a:buNone/>
              <a:defRPr sz="1743"/>
            </a:lvl5pPr>
            <a:lvl6pPr marL="1992249" indent="0">
              <a:buNone/>
              <a:defRPr sz="1743"/>
            </a:lvl6pPr>
            <a:lvl7pPr marL="2390699" indent="0">
              <a:buNone/>
              <a:defRPr sz="1743"/>
            </a:lvl7pPr>
            <a:lvl8pPr marL="2789149" indent="0">
              <a:buNone/>
              <a:defRPr sz="1743"/>
            </a:lvl8pPr>
            <a:lvl9pPr marL="3187598" indent="0">
              <a:buNone/>
              <a:defRPr sz="1743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4"/>
            </a:lvl1pPr>
            <a:lvl2pPr marL="398450" indent="0">
              <a:buNone/>
              <a:defRPr sz="1220"/>
            </a:lvl2pPr>
            <a:lvl3pPr marL="796900" indent="0">
              <a:buNone/>
              <a:defRPr sz="1046"/>
            </a:lvl3pPr>
            <a:lvl4pPr marL="1195349" indent="0">
              <a:buNone/>
              <a:defRPr sz="872"/>
            </a:lvl4pPr>
            <a:lvl5pPr marL="1593799" indent="0">
              <a:buNone/>
              <a:defRPr sz="872"/>
            </a:lvl5pPr>
            <a:lvl6pPr marL="1992249" indent="0">
              <a:buNone/>
              <a:defRPr sz="872"/>
            </a:lvl6pPr>
            <a:lvl7pPr marL="2390699" indent="0">
              <a:buNone/>
              <a:defRPr sz="872"/>
            </a:lvl7pPr>
            <a:lvl8pPr marL="2789149" indent="0">
              <a:buNone/>
              <a:defRPr sz="872"/>
            </a:lvl8pPr>
            <a:lvl9pPr marL="3187598" indent="0">
              <a:buNone/>
              <a:defRPr sz="8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3C213569-60A2-4CE3-A231-3E6F2F72C44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7" y="210029"/>
            <a:ext cx="458896" cy="4588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8D3287-1439-480E-ABE1-DF35C45EBE59}"/>
              </a:ext>
            </a:extLst>
          </p:cNvPr>
          <p:cNvSpPr txBox="1"/>
          <p:nvPr userDrawn="1"/>
        </p:nvSpPr>
        <p:spPr>
          <a:xfrm>
            <a:off x="6831241" y="26256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 dirty="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  <p:extLst>
      <p:ext uri="{BB962C8B-B14F-4D97-AF65-F5344CB8AC3E}">
        <p14:creationId xmlns:p14="http://schemas.microsoft.com/office/powerpoint/2010/main" val="1933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796900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225" indent="-199225" algn="l" defTabSz="796900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67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2092" kern="1200">
          <a:solidFill>
            <a:schemeClr val="tx1"/>
          </a:solidFill>
          <a:latin typeface="+mn-lt"/>
          <a:ea typeface="+mn-ea"/>
          <a:cs typeface="+mn-cs"/>
        </a:defRPr>
      </a:lvl2pPr>
      <a:lvl3pPr marL="996125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945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7930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21914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58992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988374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386823" indent="-199225" algn="l" defTabSz="796900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1pPr>
      <a:lvl2pPr marL="39845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2pPr>
      <a:lvl3pPr marL="796900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3pPr>
      <a:lvl4pPr marL="11953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4pPr>
      <a:lvl5pPr marL="15937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5pPr>
      <a:lvl6pPr marL="19922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6pPr>
      <a:lvl7pPr marL="239069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7pPr>
      <a:lvl8pPr marL="2789149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8pPr>
      <a:lvl9pPr marL="3187598" algn="l" defTabSz="796900" rtl="0" eaLnBrk="1" latinLnBrk="0" hangingPunct="1">
        <a:defRPr sz="15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6" y="1439607"/>
            <a:ext cx="5916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通过汇编语言了解程序的实际构成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程序是怎么跑起来的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69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 dirty="0">
                <a:solidFill>
                  <a:schemeClr val="bg1"/>
                </a:solidFill>
                <a:cs typeface="+mn-ea"/>
                <a:sym typeface="+mn-lt"/>
              </a:rPr>
              <a:t>10</a:t>
            </a:r>
            <a:r>
              <a:rPr lang="zh-CN" altLang="en-US" sz="2440" dirty="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46368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9AAF16-4DF6-4199-93FE-9D9734FB7C94}"/>
              </a:ext>
            </a:extLst>
          </p:cNvPr>
          <p:cNvSpPr txBox="1"/>
          <p:nvPr/>
        </p:nvSpPr>
        <p:spPr>
          <a:xfrm>
            <a:off x="464671" y="506652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局部变量是临时保存</a:t>
            </a:r>
            <a:r>
              <a:rPr lang="zh-CN" altLang="en-US" sz="2000" dirty="0">
                <a:solidFill>
                  <a:schemeClr val="bg1"/>
                </a:solidFill>
              </a:rPr>
              <a:t>在寄存器和栈中的。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函数内部利用的是栈，在函数处理完毕之后会回复到初始状态。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738386-0531-4633-AC47-F5EEA1256D3F}"/>
                  </a:ext>
                </a:extLst>
              </p:cNvPr>
              <p:cNvSpPr txBox="1"/>
              <p:nvPr/>
            </p:nvSpPr>
            <p:spPr>
              <a:xfrm>
                <a:off x="6608934" y="848149"/>
                <a:ext cx="3802844" cy="5016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00008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_TEXT	SEGMENT</a:t>
                </a:r>
                <a:r>
                  <a:rPr lang="en-US" altLang="zh-CN" sz="2000" dirty="0">
                    <a:solidFill>
                      <a:srgbClr val="FFFF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		</a:t>
                </a: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_main	PROC</a:t>
                </a:r>
                <a:endParaRPr lang="en-US" altLang="zh-CN" sz="2000" dirty="0">
                  <a:solidFill>
                    <a:srgbClr val="00FF00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sz="2000" dirty="0">
                    <a:solidFill>
                      <a:srgbClr val="00FF00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; 8    : int main(){</a:t>
                </a: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push	</a:t>
                </a:r>
                <a:r>
                  <a:rPr lang="en-US" altLang="zh-CN" sz="2000" dirty="0" err="1">
                    <a:solidFill>
                      <a:srgbClr val="FFFF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ebp</a:t>
                </a:r>
                <a:endParaRPr lang="en-US" altLang="zh-CN" sz="2000" dirty="0">
                  <a:solidFill>
                    <a:srgbClr val="FFFF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	mov	</a:t>
                </a:r>
                <a:r>
                  <a:rPr lang="en-US" altLang="zh-CN" sz="2000" dirty="0" err="1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ebp</a:t>
                </a:r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, </a:t>
                </a:r>
                <a:r>
                  <a:rPr lang="en-US" altLang="zh-CN" sz="2000" dirty="0" err="1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esp</a:t>
                </a:r>
                <a:endParaRPr lang="en-US" altLang="zh-CN" sz="2000" dirty="0">
                  <a:solidFill>
                    <a:srgbClr val="FFFFFF"/>
                  </a:solidFill>
                  <a:highlight>
                    <a:srgbClr val="800000"/>
                  </a:highlight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	add	</a:t>
                </a:r>
                <a:r>
                  <a:rPr lang="en-US" altLang="zh-CN" sz="2000" dirty="0" err="1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esp</a:t>
                </a:r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, -16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         		 </a:t>
                </a:r>
                <a14:m>
                  <m:oMath xmlns:m="http://schemas.openxmlformats.org/officeDocument/2006/math">
                    <m:r>
                      <a:rPr kumimoji="0" lang="zh-CN" alt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⋮</m:t>
                    </m:r>
                  </m:oMath>
                </a14:m>
                <a:endParaRPr lang="en-US" altLang="zh-CN" sz="2000" dirty="0">
                  <a:solidFill>
                    <a:schemeClr val="bg1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sz="2000" dirty="0">
                    <a:solidFill>
                      <a:schemeClr val="bg1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	mov	</a:t>
                </a:r>
                <a:r>
                  <a:rPr lang="en-US" altLang="zh-CN" sz="2000" dirty="0" err="1">
                    <a:solidFill>
                      <a:schemeClr val="bg1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esp</a:t>
                </a:r>
                <a:r>
                  <a:rPr lang="en-US" altLang="zh-CN" sz="2000" dirty="0">
                    <a:solidFill>
                      <a:schemeClr val="bg1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, </a:t>
                </a:r>
                <a:r>
                  <a:rPr lang="en-US" altLang="zh-CN" sz="2000" dirty="0" err="1">
                    <a:solidFill>
                      <a:schemeClr val="bg1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ebp</a:t>
                </a:r>
                <a:endParaRPr lang="en-US" altLang="zh-CN" sz="2000" dirty="0">
                  <a:solidFill>
                    <a:schemeClr val="bg1"/>
                  </a:solidFill>
                  <a:highlight>
                    <a:srgbClr val="800000"/>
                  </a:highlight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pop	</a:t>
                </a:r>
                <a:r>
                  <a:rPr lang="en-US" altLang="zh-CN" sz="2000" dirty="0" err="1">
                    <a:solidFill>
                      <a:srgbClr val="FFFF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ebp</a:t>
                </a:r>
                <a:endParaRPr lang="en-US" altLang="zh-CN" sz="2000" dirty="0">
                  <a:solidFill>
                    <a:srgbClr val="FFFFFF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latin typeface="新宋体" panose="02010609030101010101" pitchFamily="49" charset="-122"/>
                    <a:ea typeface="新宋体" panose="02010609030101010101" pitchFamily="49" charset="-122"/>
                  </a:rPr>
                  <a:t>	ret	0</a:t>
                </a: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80000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_main	ENDP</a:t>
                </a:r>
              </a:p>
              <a:p>
                <a:r>
                  <a:rPr lang="en-US" altLang="zh-CN" sz="2000" dirty="0">
                    <a:solidFill>
                      <a:srgbClr val="FFFFFF"/>
                    </a:solidFill>
                    <a:highlight>
                      <a:srgbClr val="000080"/>
                    </a:highlight>
                    <a:latin typeface="新宋体" panose="02010609030101010101" pitchFamily="49" charset="-122"/>
                    <a:ea typeface="新宋体" panose="02010609030101010101" pitchFamily="49" charset="-122"/>
                  </a:rPr>
                  <a:t>_TEXT	ENDS</a:t>
                </a:r>
              </a:p>
              <a:p>
                <a:endParaRPr lang="en-US" altLang="zh-CN" sz="2000" dirty="0">
                  <a:solidFill>
                    <a:schemeClr val="bg1"/>
                  </a:solidFill>
                  <a:latin typeface="新宋体" panose="02010609030101010101" pitchFamily="49" charset="-122"/>
                  <a:ea typeface="新宋体" panose="02010609030101010101" pitchFamily="49" charset="-122"/>
                </a:endParaRPr>
              </a:p>
              <a:p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738386-0531-4633-AC47-F5EEA1256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4" y="848149"/>
                <a:ext cx="3802844" cy="5016758"/>
              </a:xfrm>
              <a:prstGeom prst="rect">
                <a:avLst/>
              </a:prstGeom>
              <a:blipFill>
                <a:blip r:embed="rId3"/>
                <a:stretch>
                  <a:fillRect l="-1603" t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D42F94E-21CA-40A6-9713-B3ABCCEE9F74}"/>
              </a:ext>
            </a:extLst>
          </p:cNvPr>
          <p:cNvSpPr/>
          <p:nvPr/>
        </p:nvSpPr>
        <p:spPr>
          <a:xfrm>
            <a:off x="381611" y="1185406"/>
            <a:ext cx="1706880" cy="1940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未使用的空间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5DFC7A-163E-472A-BA56-346343DF8649}"/>
              </a:ext>
            </a:extLst>
          </p:cNvPr>
          <p:cNvSpPr/>
          <p:nvPr/>
        </p:nvSpPr>
        <p:spPr>
          <a:xfrm>
            <a:off x="381611" y="3125966"/>
            <a:ext cx="170688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使用的空间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FC71C9-809D-499D-A637-8016243F07A6}"/>
              </a:ext>
            </a:extLst>
          </p:cNvPr>
          <p:cNvSpPr/>
          <p:nvPr/>
        </p:nvSpPr>
        <p:spPr>
          <a:xfrm>
            <a:off x="3566160" y="1158240"/>
            <a:ext cx="1706880" cy="12496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未使用的空间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8B36FD-0624-4F00-B078-A5ED8C45E6FB}"/>
              </a:ext>
            </a:extLst>
          </p:cNvPr>
          <p:cNvSpPr/>
          <p:nvPr/>
        </p:nvSpPr>
        <p:spPr>
          <a:xfrm>
            <a:off x="3566160" y="3098800"/>
            <a:ext cx="170688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使用的空间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B5A939-214F-4522-B702-E075A4540131}"/>
              </a:ext>
            </a:extLst>
          </p:cNvPr>
          <p:cNvSpPr/>
          <p:nvPr/>
        </p:nvSpPr>
        <p:spPr>
          <a:xfrm>
            <a:off x="3566160" y="2407920"/>
            <a:ext cx="170688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用于局部变量的空间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CBDE024-ECBF-4CFB-9990-DB78AC2672CF}"/>
              </a:ext>
            </a:extLst>
          </p:cNvPr>
          <p:cNvSpPr/>
          <p:nvPr/>
        </p:nvSpPr>
        <p:spPr>
          <a:xfrm>
            <a:off x="213360" y="812800"/>
            <a:ext cx="5902960" cy="35560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CDAB83-3087-4FAD-87BA-A2A29DEBA376}"/>
              </a:ext>
            </a:extLst>
          </p:cNvPr>
          <p:cNvSpPr/>
          <p:nvPr/>
        </p:nvSpPr>
        <p:spPr>
          <a:xfrm>
            <a:off x="495151" y="4278699"/>
            <a:ext cx="3936941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用于局部变量的栈空间的分配和释放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27B6CD1-E330-4695-B2D6-8A9DD8D0A46A}"/>
              </a:ext>
            </a:extLst>
          </p:cNvPr>
          <p:cNvSpPr/>
          <p:nvPr/>
        </p:nvSpPr>
        <p:spPr>
          <a:xfrm>
            <a:off x="2088491" y="2450753"/>
            <a:ext cx="1477669" cy="4064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B471FE4-9135-4D04-B0AB-8688BAFE8539}"/>
              </a:ext>
            </a:extLst>
          </p:cNvPr>
          <p:cNvSpPr txBox="1"/>
          <p:nvPr/>
        </p:nvSpPr>
        <p:spPr>
          <a:xfrm>
            <a:off x="2012902" y="1809468"/>
            <a:ext cx="1776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mov </a:t>
            </a:r>
            <a:r>
              <a:rPr lang="en-US" altLang="zh-CN" sz="2000" dirty="0" err="1">
                <a:solidFill>
                  <a:srgbClr val="FFFFFF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ebp,esp</a:t>
            </a:r>
            <a:endParaRPr lang="en-US" altLang="zh-CN" sz="2000" dirty="0">
              <a:solidFill>
                <a:srgbClr val="FFFFFF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 esp,-16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804C092-E587-4D4A-938D-BA5181DD37CE}"/>
              </a:ext>
            </a:extLst>
          </p:cNvPr>
          <p:cNvCxnSpPr>
            <a:cxnSpLocks/>
          </p:cNvCxnSpPr>
          <p:nvPr/>
        </p:nvCxnSpPr>
        <p:spPr>
          <a:xfrm flipH="1">
            <a:off x="5284484" y="2425369"/>
            <a:ext cx="740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8EE39D6-7ED8-4E96-88BB-9ABA264804C7}"/>
              </a:ext>
            </a:extLst>
          </p:cNvPr>
          <p:cNvSpPr txBox="1"/>
          <p:nvPr/>
        </p:nvSpPr>
        <p:spPr>
          <a:xfrm>
            <a:off x="5355989" y="2117244"/>
            <a:ext cx="76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</a:rPr>
              <a:t>esp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A35EA29-29BE-40A1-952E-1DEBC2244A60}"/>
              </a:ext>
            </a:extLst>
          </p:cNvPr>
          <p:cNvCxnSpPr>
            <a:cxnSpLocks/>
          </p:cNvCxnSpPr>
          <p:nvPr/>
        </p:nvCxnSpPr>
        <p:spPr>
          <a:xfrm flipH="1">
            <a:off x="5266852" y="3133604"/>
            <a:ext cx="740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85CEF81-9F92-4217-BFCA-45294D3C6BED}"/>
              </a:ext>
            </a:extLst>
          </p:cNvPr>
          <p:cNvSpPr txBox="1"/>
          <p:nvPr/>
        </p:nvSpPr>
        <p:spPr>
          <a:xfrm>
            <a:off x="5338357" y="2825479"/>
            <a:ext cx="760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</a:rPr>
              <a:t>ebp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C47CF5-1B3A-4B63-A125-C9316A1D2530}"/>
              </a:ext>
            </a:extLst>
          </p:cNvPr>
          <p:cNvCxnSpPr>
            <a:cxnSpLocks/>
          </p:cNvCxnSpPr>
          <p:nvPr/>
        </p:nvCxnSpPr>
        <p:spPr>
          <a:xfrm flipH="1">
            <a:off x="2058460" y="3138124"/>
            <a:ext cx="1299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C96B21A-510C-4F99-B075-C7C28E0AE1DC}"/>
              </a:ext>
            </a:extLst>
          </p:cNvPr>
          <p:cNvSpPr txBox="1"/>
          <p:nvPr/>
        </p:nvSpPr>
        <p:spPr>
          <a:xfrm>
            <a:off x="2203773" y="2825479"/>
            <a:ext cx="134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</a:rPr>
              <a:t>esp</a:t>
            </a:r>
            <a:r>
              <a:rPr lang="en-US" altLang="zh-CN" sz="2000" dirty="0">
                <a:solidFill>
                  <a:schemeClr val="bg1"/>
                </a:solidFill>
              </a:rPr>
              <a:t>=</a:t>
            </a:r>
            <a:r>
              <a:rPr lang="en-US" altLang="zh-CN" sz="2000" dirty="0" err="1">
                <a:solidFill>
                  <a:schemeClr val="bg1"/>
                </a:solidFill>
              </a:rPr>
              <a:t>ebp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3" name="表格 33">
            <a:extLst>
              <a:ext uri="{FF2B5EF4-FFF2-40B4-BE49-F238E27FC236}">
                <a16:creationId xmlns:a16="http://schemas.microsoft.com/office/drawing/2014/main" id="{E8B26A08-86DF-4AED-9B55-0650C8B89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17264"/>
              </p:ext>
            </p:extLst>
          </p:nvPr>
        </p:nvGraphicFramePr>
        <p:xfrm>
          <a:off x="1863244" y="6626297"/>
          <a:ext cx="2988826" cy="15849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88826">
                  <a:extLst>
                    <a:ext uri="{9D8B030D-6E8A-4147-A177-3AD203B41FA5}">
                      <a16:colId xmlns:a16="http://schemas.microsoft.com/office/drawing/2014/main" val="74295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/>
                        <a:t>局部变量</a:t>
                      </a:r>
                      <a:r>
                        <a:rPr lang="en-US" altLang="zh-CN" sz="2000"/>
                        <a:t>c4</a:t>
                      </a:r>
                      <a:r>
                        <a:rPr lang="zh-CN" altLang="en-US" sz="2000"/>
                        <a:t>的</a:t>
                      </a:r>
                      <a:r>
                        <a:rPr lang="zh-CN" altLang="en-US" sz="2000" dirty="0"/>
                        <a:t>内存空间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69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局部变量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c3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的内存空间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局部变量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c2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的内存空间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7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局部变量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c1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的内存空间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21853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D29314-0E37-4B45-A3CB-E77CC1BFF578}"/>
              </a:ext>
            </a:extLst>
          </p:cNvPr>
          <p:cNvCxnSpPr>
            <a:stCxn id="12" idx="2"/>
          </p:cNvCxnSpPr>
          <p:nvPr/>
        </p:nvCxnSpPr>
        <p:spPr>
          <a:xfrm>
            <a:off x="4419600" y="3115806"/>
            <a:ext cx="12492" cy="3510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1AE85C7F-31D1-4006-86DE-01993E0C624F}"/>
              </a:ext>
            </a:extLst>
          </p:cNvPr>
          <p:cNvSpPr/>
          <p:nvPr/>
        </p:nvSpPr>
        <p:spPr>
          <a:xfrm>
            <a:off x="1695888" y="6626297"/>
            <a:ext cx="167356" cy="1584960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A194FC-220D-452A-955A-EA47292BCF7C}"/>
              </a:ext>
            </a:extLst>
          </p:cNvPr>
          <p:cNvSpPr txBox="1"/>
          <p:nvPr/>
        </p:nvSpPr>
        <p:spPr>
          <a:xfrm>
            <a:off x="565772" y="7200106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16</a:t>
            </a:r>
            <a:r>
              <a:rPr lang="zh-CN" altLang="en-US" sz="2000" dirty="0">
                <a:solidFill>
                  <a:schemeClr val="bg1"/>
                </a:solidFill>
              </a:rPr>
              <a:t>个字节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225147E-F1E0-44EF-9B9A-DD259C0C32C9}"/>
              </a:ext>
            </a:extLst>
          </p:cNvPr>
          <p:cNvCxnSpPr>
            <a:cxnSpLocks/>
          </p:cNvCxnSpPr>
          <p:nvPr/>
        </p:nvCxnSpPr>
        <p:spPr>
          <a:xfrm flipH="1">
            <a:off x="4872873" y="6643746"/>
            <a:ext cx="1192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7EA5A9B-374B-4742-8AB1-9159B1204C34}"/>
              </a:ext>
            </a:extLst>
          </p:cNvPr>
          <p:cNvSpPr txBox="1"/>
          <p:nvPr/>
        </p:nvSpPr>
        <p:spPr>
          <a:xfrm>
            <a:off x="4908596" y="6335621"/>
            <a:ext cx="115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ebp-16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43C056D-D1DB-4851-BAF6-FC5FDF08FA19}"/>
              </a:ext>
            </a:extLst>
          </p:cNvPr>
          <p:cNvCxnSpPr>
            <a:cxnSpLocks/>
          </p:cNvCxnSpPr>
          <p:nvPr/>
        </p:nvCxnSpPr>
        <p:spPr>
          <a:xfrm flipH="1">
            <a:off x="4872873" y="7026042"/>
            <a:ext cx="1192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6BCB149-6F9B-4050-ADB8-AF28DA5A18D3}"/>
              </a:ext>
            </a:extLst>
          </p:cNvPr>
          <p:cNvSpPr txBox="1"/>
          <p:nvPr/>
        </p:nvSpPr>
        <p:spPr>
          <a:xfrm>
            <a:off x="4908596" y="6717917"/>
            <a:ext cx="115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ebp-12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BAFDF37-B2FD-49B3-9C8B-46A3CAA7E0EA}"/>
              </a:ext>
            </a:extLst>
          </p:cNvPr>
          <p:cNvCxnSpPr>
            <a:cxnSpLocks/>
          </p:cNvCxnSpPr>
          <p:nvPr/>
        </p:nvCxnSpPr>
        <p:spPr>
          <a:xfrm flipH="1">
            <a:off x="4872873" y="7414364"/>
            <a:ext cx="1192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053CE3E-7777-4554-AD08-719EF523AD90}"/>
              </a:ext>
            </a:extLst>
          </p:cNvPr>
          <p:cNvSpPr txBox="1"/>
          <p:nvPr/>
        </p:nvSpPr>
        <p:spPr>
          <a:xfrm>
            <a:off x="4908596" y="7106239"/>
            <a:ext cx="115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ebp-8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BA0DFC-31CE-4621-8BDC-D4D8BA299AD4}"/>
              </a:ext>
            </a:extLst>
          </p:cNvPr>
          <p:cNvCxnSpPr>
            <a:cxnSpLocks/>
          </p:cNvCxnSpPr>
          <p:nvPr/>
        </p:nvCxnSpPr>
        <p:spPr>
          <a:xfrm flipH="1">
            <a:off x="4872873" y="7414363"/>
            <a:ext cx="1192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904B221-890D-4458-BB0E-2AD5B7285024}"/>
              </a:ext>
            </a:extLst>
          </p:cNvPr>
          <p:cNvCxnSpPr>
            <a:cxnSpLocks/>
          </p:cNvCxnSpPr>
          <p:nvPr/>
        </p:nvCxnSpPr>
        <p:spPr>
          <a:xfrm flipH="1">
            <a:off x="4872873" y="7802685"/>
            <a:ext cx="1192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F4D4B88-8A67-4D2C-AE78-98D0EB2DB038}"/>
              </a:ext>
            </a:extLst>
          </p:cNvPr>
          <p:cNvSpPr txBox="1"/>
          <p:nvPr/>
        </p:nvSpPr>
        <p:spPr>
          <a:xfrm>
            <a:off x="4908596" y="7494560"/>
            <a:ext cx="115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ebp-4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AB6592F-A46E-4784-AD02-21C896D65FA3}"/>
              </a:ext>
            </a:extLst>
          </p:cNvPr>
          <p:cNvCxnSpPr>
            <a:cxnSpLocks/>
          </p:cNvCxnSpPr>
          <p:nvPr/>
        </p:nvCxnSpPr>
        <p:spPr>
          <a:xfrm flipH="1">
            <a:off x="4872873" y="8201468"/>
            <a:ext cx="11920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9BFB3D9-A0E3-4B42-9FD6-ECFDA993BD4F}"/>
              </a:ext>
            </a:extLst>
          </p:cNvPr>
          <p:cNvSpPr txBox="1"/>
          <p:nvPr/>
        </p:nvSpPr>
        <p:spPr>
          <a:xfrm>
            <a:off x="4908596" y="7893343"/>
            <a:ext cx="115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</a:t>
            </a:r>
            <a:r>
              <a:rPr lang="en-US" altLang="zh-CN" sz="2000" dirty="0" err="1">
                <a:solidFill>
                  <a:schemeClr val="bg1"/>
                </a:solidFill>
              </a:rPr>
              <a:t>ebp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3BE6A69-09CC-40ED-A97D-040F376690CD}"/>
              </a:ext>
            </a:extLst>
          </p:cNvPr>
          <p:cNvSpPr txBox="1"/>
          <p:nvPr/>
        </p:nvSpPr>
        <p:spPr>
          <a:xfrm>
            <a:off x="6135733" y="6104094"/>
            <a:ext cx="45936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12   : 	</a:t>
            </a:r>
            <a:r>
              <a:rPr lang="en-US" altLang="zh-CN" sz="180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给局部变量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赋值*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13   : 	c1 = 1;</a:t>
            </a: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[ebp-4], 1</a:t>
            </a: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14   : 	c2 = 2;</a:t>
            </a: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[ebp-8], 2</a:t>
            </a: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15   : 	c3 = 3;</a:t>
            </a: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[ebp-12], 3</a:t>
            </a: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16   : 	c4 = 4;</a:t>
            </a: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[ebp-16], 4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34E27BD-E050-4915-BDF1-6461220CC147}"/>
              </a:ext>
            </a:extLst>
          </p:cNvPr>
          <p:cNvCxnSpPr/>
          <p:nvPr/>
        </p:nvCxnSpPr>
        <p:spPr>
          <a:xfrm>
            <a:off x="7995920" y="3225589"/>
            <a:ext cx="184912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421F06-B368-4E37-833D-048FEE485437}"/>
              </a:ext>
            </a:extLst>
          </p:cNvPr>
          <p:cNvCxnSpPr>
            <a:cxnSpLocks/>
          </p:cNvCxnSpPr>
          <p:nvPr/>
        </p:nvCxnSpPr>
        <p:spPr>
          <a:xfrm>
            <a:off x="9845040" y="3225589"/>
            <a:ext cx="0" cy="2789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99B83B6-D502-65D3-F88C-33C31670CA53}"/>
              </a:ext>
            </a:extLst>
          </p:cNvPr>
          <p:cNvSpPr txBox="1"/>
          <p:nvPr/>
        </p:nvSpPr>
        <p:spPr>
          <a:xfrm>
            <a:off x="495151" y="199108"/>
            <a:ext cx="53648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10.10　临时确保局部变量用的内存空间</a:t>
            </a:r>
          </a:p>
        </p:txBody>
      </p:sp>
    </p:spTree>
    <p:extLst>
      <p:ext uri="{BB962C8B-B14F-4D97-AF65-F5344CB8AC3E}">
        <p14:creationId xmlns:p14="http://schemas.microsoft.com/office/powerpoint/2010/main" val="1097578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456C0DD6-A6B8-4B81-98FC-9ECEC344CCE7}"/>
              </a:ext>
            </a:extLst>
          </p:cNvPr>
          <p:cNvSpPr txBox="1"/>
          <p:nvPr/>
        </p:nvSpPr>
        <p:spPr>
          <a:xfrm>
            <a:off x="5201921" y="897090"/>
            <a:ext cx="523239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9    : 	int </a:t>
            </a:r>
            <a:r>
              <a:rPr lang="en-US" altLang="zh-CN" sz="2000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10   : 	for(</a:t>
            </a:r>
            <a:r>
              <a:rPr lang="en-US" altLang="zh-CN" sz="2000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=0;i&lt;10;i++){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_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$[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 0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SHORT $LN3@main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$LN2@main: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DWORD PTR _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$[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add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_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$[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$LN3@main: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DWORD PTR _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$[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 10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jge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SHORT $LN1@main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11   : 		</a:t>
            </a:r>
            <a:r>
              <a:rPr lang="en-US" altLang="zh-CN" sz="2000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MySub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call	?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MySub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@@YAXXZ			; 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   : 	}</a:t>
            </a:r>
          </a:p>
          <a:p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SHORT $LN2@main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$LN1@main: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13   : 	return 0;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43590-D251-406A-B734-09E347EB4B88}"/>
              </a:ext>
            </a:extLst>
          </p:cNvPr>
          <p:cNvSpPr txBox="1"/>
          <p:nvPr/>
        </p:nvSpPr>
        <p:spPr>
          <a:xfrm>
            <a:off x="340360" y="897090"/>
            <a:ext cx="38455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</a:t>
            </a:r>
            <a:r>
              <a:rPr lang="en-US" altLang="zh-CN" sz="2000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MySub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函数*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MySub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(){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0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=0;i&lt;10;i++){</a:t>
            </a:r>
          </a:p>
          <a:p>
            <a:pPr lvl="1"/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MySub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23547A-9F2B-4AB6-95C6-502C2BD62E36}"/>
              </a:ext>
            </a:extLst>
          </p:cNvPr>
          <p:cNvSpPr/>
          <p:nvPr/>
        </p:nvSpPr>
        <p:spPr>
          <a:xfrm>
            <a:off x="1105218" y="7083994"/>
            <a:ext cx="8414702" cy="13469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cmp</a:t>
            </a:r>
            <a:r>
              <a:rPr lang="zh-CN" altLang="en-US" sz="2000" dirty="0">
                <a:latin typeface="+mj-ea"/>
                <a:ea typeface="+mj-ea"/>
              </a:rPr>
              <a:t>：比较指令，比较结果会保存在标志寄存器</a:t>
            </a:r>
            <a:endParaRPr lang="en-US" altLang="zh-CN" sz="2000" dirty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SHORT</a:t>
            </a:r>
            <a:r>
              <a:rPr lang="zh-CN" altLang="en-US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：修改范围：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-128~127</a:t>
            </a:r>
            <a:r>
              <a:rPr lang="zh-CN" altLang="en-US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"short"</a:t>
            </a:r>
            <a:r>
              <a:rPr lang="zh-CN" altLang="en-US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说明进行短转移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jge</a:t>
            </a:r>
            <a:r>
              <a:rPr lang="zh-CN" altLang="en-US" sz="2000" dirty="0">
                <a:latin typeface="+mj-ea"/>
                <a:ea typeface="+mj-ea"/>
              </a:rPr>
              <a:t>：</a:t>
            </a:r>
            <a:r>
              <a:rPr lang="en-US" altLang="zh-CN" sz="2000" dirty="0">
                <a:latin typeface="+mj-ea"/>
                <a:ea typeface="+mj-ea"/>
              </a:rPr>
              <a:t>jump on greater or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j-ea"/>
                <a:ea typeface="+mj-ea"/>
              </a:rPr>
              <a:t>jmp</a:t>
            </a:r>
            <a:r>
              <a:rPr lang="zh-CN" altLang="en-US" sz="2000" dirty="0">
                <a:latin typeface="+mj-ea"/>
                <a:ea typeface="+mj-ea"/>
              </a:rPr>
              <a:t>：跳转指令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1928A8-BE63-037E-6106-5C602407468B}"/>
              </a:ext>
            </a:extLst>
          </p:cNvPr>
          <p:cNvSpPr txBox="1"/>
          <p:nvPr/>
        </p:nvSpPr>
        <p:spPr>
          <a:xfrm>
            <a:off x="340360" y="373572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10.11　循环处理的实现方法</a:t>
            </a:r>
          </a:p>
        </p:txBody>
      </p:sp>
    </p:spTree>
    <p:extLst>
      <p:ext uri="{BB962C8B-B14F-4D97-AF65-F5344CB8AC3E}">
        <p14:creationId xmlns:p14="http://schemas.microsoft.com/office/powerpoint/2010/main" val="1561233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4AF4BC0-C739-87BB-9F45-522BD9B6B085}"/>
              </a:ext>
            </a:extLst>
          </p:cNvPr>
          <p:cNvSpPr txBox="1"/>
          <p:nvPr/>
        </p:nvSpPr>
        <p:spPr>
          <a:xfrm>
            <a:off x="966486" y="687511"/>
            <a:ext cx="419582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MySub1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不做任何处理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MySub2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不做任何处理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MySub3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不做任何处理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MyFunc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根据条件调用不同的函数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&gt;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(a &lt;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C7AF52-A8EC-4EBD-9F82-4D6BBF12A469}"/>
              </a:ext>
            </a:extLst>
          </p:cNvPr>
          <p:cNvSpPr txBox="1"/>
          <p:nvPr/>
        </p:nvSpPr>
        <p:spPr>
          <a:xfrm>
            <a:off x="408008" y="228568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10.12</a:t>
            </a:r>
            <a:r>
              <a:rPr lang="zh-CN" altLang="en-US" sz="2000" b="1">
                <a:solidFill>
                  <a:schemeClr val="bg1"/>
                </a:solidFill>
              </a:rPr>
              <a:t>　条件分支的实现方法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6C40F1-E43E-222F-4265-DEA1F5831B23}"/>
              </a:ext>
            </a:extLst>
          </p:cNvPr>
          <p:cNvSpPr txBox="1"/>
          <p:nvPr/>
        </p:nvSpPr>
        <p:spPr>
          <a:xfrm>
            <a:off x="3976914" y="559151"/>
            <a:ext cx="6532899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_MyFunc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proc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near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push ebp;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mov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ebp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esp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mov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存入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eax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寄存器中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cmp eax,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寄存器的值同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进行比较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jle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比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小时，跳转到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标签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 _MySub1;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jmp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跳转到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标签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cmp eax,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把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寄存器的值同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进行比较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jge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大于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时，跳转到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标签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call _MySub2;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</a:t>
            </a:r>
          </a:p>
          <a:p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jmp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zh-CN" altLang="en-US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跳转到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标签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call _MySub3;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调用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MySub4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pop ebp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ret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_MyFunc endp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3C46DB-0897-4ED5-68FB-8194F7985CA4}"/>
              </a:ext>
            </a:extLst>
          </p:cNvPr>
          <p:cNvSpPr txBox="1"/>
          <p:nvPr/>
        </p:nvSpPr>
        <p:spPr>
          <a:xfrm>
            <a:off x="520860" y="7630451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10.13</a:t>
            </a:r>
            <a:r>
              <a:rPr lang="zh-CN" altLang="en-US" sz="2000" b="1">
                <a:solidFill>
                  <a:schemeClr val="bg1"/>
                </a:solidFill>
              </a:rPr>
              <a:t>　了解程序运行方式的必要性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2DF99D-C896-E437-2E4C-61871BD9BDB7}"/>
              </a:ext>
            </a:extLst>
          </p:cNvPr>
          <p:cNvSpPr txBox="1"/>
          <p:nvPr/>
        </p:nvSpPr>
        <p:spPr>
          <a:xfrm>
            <a:off x="454306" y="8073178"/>
            <a:ext cx="9416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从汇编语言源代码中获得的知识，在某些情况下对查找 </a:t>
            </a:r>
            <a:r>
              <a:rPr lang="en-US" altLang="zh-CN">
                <a:solidFill>
                  <a:schemeClr val="bg1"/>
                </a:solidFill>
              </a:rPr>
              <a:t>bug </a:t>
            </a:r>
            <a:r>
              <a:rPr lang="zh-CN" altLang="en-US">
                <a:solidFill>
                  <a:schemeClr val="bg1"/>
                </a:solidFill>
              </a:rPr>
              <a:t>的原因也是有帮助的这里，假设我们利用多线程处理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，同时调用了 </a:t>
            </a:r>
            <a:r>
              <a:rPr lang="en-US" altLang="zh-CN">
                <a:solidFill>
                  <a:schemeClr val="bg1"/>
                </a:solidFill>
              </a:rPr>
              <a:t>MyFunc1 </a:t>
            </a:r>
            <a:r>
              <a:rPr lang="zh-CN" altLang="en-US">
                <a:solidFill>
                  <a:schemeClr val="bg1"/>
                </a:solidFill>
              </a:rPr>
              <a:t>函数和 </a:t>
            </a:r>
            <a:r>
              <a:rPr lang="en-US" altLang="zh-CN">
                <a:solidFill>
                  <a:schemeClr val="bg1"/>
                </a:solidFill>
              </a:rPr>
              <a:t>MyFunc2 </a:t>
            </a:r>
            <a:r>
              <a:rPr lang="zh-CN" altLang="en-US">
                <a:solidFill>
                  <a:schemeClr val="bg1"/>
                </a:solidFill>
              </a:rPr>
              <a:t>函数。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21ECF9-C382-5C0D-BE88-A9BEA2E3BA71}"/>
              </a:ext>
            </a:extLst>
          </p:cNvPr>
          <p:cNvSpPr txBox="1"/>
          <p:nvPr/>
        </p:nvSpPr>
        <p:spPr>
          <a:xfrm>
            <a:off x="619246" y="9326430"/>
            <a:ext cx="5312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定义全局变量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MyFunc1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MyFunc1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counter *=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定义 </a:t>
            </a:r>
            <a:r>
              <a:rPr lang="en-US" altLang="zh-CN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MyFunc2 </a:t>
            </a:r>
            <a:r>
              <a:rPr lang="zh-CN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函数</a:t>
            </a:r>
            <a:endParaRPr lang="zh-CN" alt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MyFunc2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counter *=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03EDE1-F88D-2793-08F0-3B80BF5FEC9B}"/>
              </a:ext>
            </a:extLst>
          </p:cNvPr>
          <p:cNvSpPr txBox="1"/>
          <p:nvPr/>
        </p:nvSpPr>
        <p:spPr>
          <a:xfrm>
            <a:off x="808572" y="12359727"/>
            <a:ext cx="900799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 eax,dword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[_counter] 	;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的值读入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eax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寄存器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 eax,eax 			;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eax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寄存器的值扩大至原来的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倍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mov dword </a:t>
            </a:r>
            <a:r>
              <a:rPr lang="en-US" altLang="zh-CN" b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[_counter],eax 	;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将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eax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寄存器的数值存入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中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3D807F7-D0EC-D28E-5CC3-E6794D32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5" y="9369046"/>
            <a:ext cx="6249290" cy="286232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BD9A351F-9E18-E099-FA2D-A8AF805D4221}"/>
              </a:ext>
            </a:extLst>
          </p:cNvPr>
          <p:cNvSpPr/>
          <p:nvPr/>
        </p:nvSpPr>
        <p:spPr>
          <a:xfrm>
            <a:off x="4815068" y="7078654"/>
            <a:ext cx="5503762" cy="866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“线程”是操作系统分配给 </a:t>
            </a:r>
            <a:r>
              <a:rPr lang="en-US" altLang="zh-CN"/>
              <a:t>CPU </a:t>
            </a:r>
            <a:r>
              <a:rPr lang="zh-CN" altLang="en-US"/>
              <a:t>的最小运行单位。源代码的一个函数就相当于一个线程。多线程处理指的是在一个程序中同时运行多个函数的意思。</a:t>
            </a:r>
          </a:p>
        </p:txBody>
      </p:sp>
    </p:spTree>
    <p:extLst>
      <p:ext uri="{BB962C8B-B14F-4D97-AF65-F5344CB8AC3E}">
        <p14:creationId xmlns:p14="http://schemas.microsoft.com/office/powerpoint/2010/main" val="360834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45981-0DF2-46A2-AE65-5A8027083496}"/>
              </a:ext>
            </a:extLst>
          </p:cNvPr>
          <p:cNvSpPr/>
          <p:nvPr/>
        </p:nvSpPr>
        <p:spPr>
          <a:xfrm>
            <a:off x="1827789" y="651565"/>
            <a:ext cx="6969560" cy="1582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本地代码的指令中，表示其功能的英语缩写称为什么？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答：助记符。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zh-CN" altLang="en-US" sz="2000" dirty="0"/>
              <a:t>解释：汇编语言是通过利用助记符来记述程序的。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1DD17A-5B9C-45F5-9067-8F315BEF06E1}"/>
              </a:ext>
            </a:extLst>
          </p:cNvPr>
          <p:cNvSpPr/>
          <p:nvPr/>
        </p:nvSpPr>
        <p:spPr>
          <a:xfrm>
            <a:off x="1827789" y="5447393"/>
            <a:ext cx="6969560" cy="16227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汇编语言的源文件的扩展名，通常是什么格式？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</a:t>
            </a:r>
            <a:r>
              <a:rPr lang="en-US" altLang="zh-CN" sz="2000" b="1" dirty="0">
                <a:solidFill>
                  <a:schemeClr val="bg1"/>
                </a:solidFill>
              </a:rPr>
              <a:t>.</a:t>
            </a:r>
            <a:r>
              <a:rPr lang="en-US" altLang="zh-CN" sz="2000" b="1" dirty="0" err="1">
                <a:solidFill>
                  <a:schemeClr val="bg1"/>
                </a:solidFill>
              </a:rPr>
              <a:t>asm</a:t>
            </a:r>
            <a:r>
              <a:rPr lang="zh-CN" altLang="en-US" sz="2000" b="1" dirty="0">
                <a:solidFill>
                  <a:schemeClr val="bg1"/>
                </a:solidFill>
              </a:rPr>
              <a:t>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en-US" altLang="zh-CN" sz="2000" b="1" dirty="0">
                <a:solidFill>
                  <a:schemeClr val="bg1"/>
                </a:solidFill>
              </a:rPr>
              <a:t> .</a:t>
            </a:r>
            <a:r>
              <a:rPr lang="en-US" altLang="zh-CN" sz="2000" b="1" dirty="0" err="1">
                <a:solidFill>
                  <a:schemeClr val="bg1"/>
                </a:solidFill>
              </a:rPr>
              <a:t>asm</a:t>
            </a:r>
            <a:r>
              <a:rPr lang="zh-CN" altLang="en-US" sz="2000" b="1" dirty="0">
                <a:solidFill>
                  <a:schemeClr val="bg1"/>
                </a:solidFill>
              </a:rPr>
              <a:t>是</a:t>
            </a:r>
            <a:r>
              <a:rPr lang="en-US" altLang="zh-CN" sz="2000" b="1" dirty="0">
                <a:solidFill>
                  <a:schemeClr val="bg1"/>
                </a:solidFill>
              </a:rPr>
              <a:t>assembler</a:t>
            </a:r>
            <a:r>
              <a:rPr lang="zh-CN" altLang="en-US" sz="2000" b="1" dirty="0">
                <a:solidFill>
                  <a:schemeClr val="bg1"/>
                </a:solidFill>
              </a:rPr>
              <a:t>（汇编器）的缩写</a:t>
            </a:r>
            <a:r>
              <a:rPr lang="zh-CN" altLang="en-US" sz="2000" dirty="0"/>
              <a:t>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A42EAC4-C3BF-417E-8BCF-36B693AAE4E6}"/>
              </a:ext>
            </a:extLst>
          </p:cNvPr>
          <p:cNvSpPr/>
          <p:nvPr/>
        </p:nvSpPr>
        <p:spPr>
          <a:xfrm>
            <a:off x="1827789" y="7124106"/>
            <a:ext cx="6969560" cy="1536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汇编语言程序中的段定义指的是什么？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答：构成程序的命令和数据的集合组。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解释：在高级语言中，既是指令和数据在编写时是分散的，编译后也会在段定义中集合汇总起来。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2BAE916-8ED2-46F1-9459-76F3C83FAEF2}"/>
              </a:ext>
            </a:extLst>
          </p:cNvPr>
          <p:cNvSpPr/>
          <p:nvPr/>
        </p:nvSpPr>
        <p:spPr>
          <a:xfrm>
            <a:off x="1827789" y="2365681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汇编语言的源代码转换成本地代码的方式称为什么？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答：汇编。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解释：使用汇编器这个工具来进行汇编。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40B3806-7307-430B-BD45-CAD6BE243AE3}"/>
              </a:ext>
            </a:extLst>
          </p:cNvPr>
          <p:cNvSpPr/>
          <p:nvPr/>
        </p:nvSpPr>
        <p:spPr>
          <a:xfrm>
            <a:off x="1827789" y="3906537"/>
            <a:ext cx="6969560" cy="14096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本地代码转换成汇编语言的源代码的方式称为什么？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答：反汇编。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解释：通过反汇编，得到人们可以理解的代码。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1DCF9A-F249-46CA-997A-FF7A006C8BE9}"/>
              </a:ext>
            </a:extLst>
          </p:cNvPr>
          <p:cNvSpPr/>
          <p:nvPr/>
        </p:nvSpPr>
        <p:spPr>
          <a:xfrm>
            <a:off x="1827789" y="8721200"/>
            <a:ext cx="6969560" cy="14798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汇编语言的跳转指令，是在何种情况下使用的？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答：将程序流程跳转到其他地址时需要用到的指令。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zh-CN" altLang="en-US" sz="2000" dirty="0"/>
              <a:t>解释：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在汇编语言中，通过跳转指令，可以实现分支好循环。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0438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7974EB-67EF-45D8-A61F-B9B7FC4AF45D}"/>
              </a:ext>
            </a:extLst>
          </p:cNvPr>
          <p:cNvSpPr/>
          <p:nvPr/>
        </p:nvSpPr>
        <p:spPr>
          <a:xfrm>
            <a:off x="1320800" y="1209040"/>
            <a:ext cx="8199120" cy="31394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EDF446-7AA2-4F7B-9F47-3EE23AD59589}"/>
              </a:ext>
            </a:extLst>
          </p:cNvPr>
          <p:cNvSpPr/>
          <p:nvPr/>
        </p:nvSpPr>
        <p:spPr>
          <a:xfrm>
            <a:off x="1627247" y="4226560"/>
            <a:ext cx="5252720" cy="5892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汇编语言的源代码和本地代码是一一对应的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F119C3-1592-4AC6-9E25-00B2255F2F93}"/>
              </a:ext>
            </a:extLst>
          </p:cNvPr>
          <p:cNvSpPr/>
          <p:nvPr/>
        </p:nvSpPr>
        <p:spPr>
          <a:xfrm>
            <a:off x="1635760" y="1432560"/>
            <a:ext cx="4023360" cy="269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汇编语言的代码</a:t>
            </a:r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en-US" altLang="zh-CN" dirty="0">
                <a:latin typeface="+mn-ea"/>
              </a:rPr>
              <a:t>mov   </a:t>
            </a:r>
            <a:r>
              <a:rPr lang="en-US" altLang="zh-CN" dirty="0" err="1">
                <a:latin typeface="+mn-ea"/>
              </a:rPr>
              <a:t>dword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ptr</a:t>
            </a:r>
            <a:r>
              <a:rPr lang="en-US" altLang="zh-CN" dirty="0">
                <a:latin typeface="+mn-ea"/>
              </a:rPr>
              <a:t> [ebp-4] , 7Bh</a:t>
            </a:r>
          </a:p>
          <a:p>
            <a:r>
              <a:rPr lang="en-US" altLang="zh-CN" dirty="0">
                <a:latin typeface="+mn-ea"/>
              </a:rPr>
              <a:t>mov</a:t>
            </a:r>
            <a:r>
              <a:rPr lang="zh-CN" altLang="en-US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dword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ptr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[ebp-8] , 1C8h</a:t>
            </a:r>
          </a:p>
          <a:p>
            <a:r>
              <a:rPr lang="en-US" altLang="zh-CN" dirty="0">
                <a:latin typeface="+mn-ea"/>
              </a:rPr>
              <a:t>mov   </a:t>
            </a:r>
            <a:r>
              <a:rPr lang="en-US" altLang="zh-CN" dirty="0" err="1">
                <a:latin typeface="+mn-ea"/>
              </a:rPr>
              <a:t>eax</a:t>
            </a:r>
            <a:r>
              <a:rPr lang="en-US" altLang="zh-CN" dirty="0">
                <a:latin typeface="+mn-ea"/>
              </a:rPr>
              <a:t> , </a:t>
            </a:r>
            <a:r>
              <a:rPr lang="en-US" altLang="zh-CN" dirty="0" err="1">
                <a:latin typeface="+mn-ea"/>
              </a:rPr>
              <a:t>dword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ptr</a:t>
            </a:r>
            <a:r>
              <a:rPr lang="en-US" altLang="zh-CN" dirty="0">
                <a:latin typeface="+mn-ea"/>
              </a:rPr>
              <a:t> [ebp-4] </a:t>
            </a:r>
          </a:p>
          <a:p>
            <a:r>
              <a:rPr lang="en-US" altLang="zh-CN" dirty="0">
                <a:latin typeface="+mn-ea"/>
              </a:rPr>
              <a:t>add   </a:t>
            </a:r>
            <a:r>
              <a:rPr lang="en-US" altLang="zh-CN" dirty="0" err="1">
                <a:latin typeface="+mn-ea"/>
              </a:rPr>
              <a:t>eax</a:t>
            </a:r>
            <a:r>
              <a:rPr lang="en-US" altLang="zh-CN" dirty="0">
                <a:latin typeface="+mn-ea"/>
              </a:rPr>
              <a:t> , </a:t>
            </a:r>
            <a:r>
              <a:rPr lang="en-US" altLang="zh-CN" dirty="0" err="1">
                <a:latin typeface="+mn-ea"/>
              </a:rPr>
              <a:t>dward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ptr</a:t>
            </a:r>
            <a:r>
              <a:rPr lang="en-US" altLang="zh-CN" dirty="0">
                <a:latin typeface="+mn-ea"/>
              </a:rPr>
              <a:t> [ebp-8]</a:t>
            </a:r>
          </a:p>
          <a:p>
            <a:r>
              <a:rPr lang="en-US" altLang="zh-CN" dirty="0" err="1">
                <a:latin typeface="+mn-ea"/>
              </a:rPr>
              <a:t>cdq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sub   </a:t>
            </a:r>
            <a:r>
              <a:rPr lang="en-US" altLang="zh-CN" dirty="0" err="1">
                <a:latin typeface="+mn-ea"/>
              </a:rPr>
              <a:t>eax</a:t>
            </a:r>
            <a:r>
              <a:rPr lang="en-US" altLang="zh-CN" dirty="0">
                <a:latin typeface="+mn-ea"/>
              </a:rPr>
              <a:t> , </a:t>
            </a:r>
            <a:r>
              <a:rPr lang="en-US" altLang="zh-CN" dirty="0" err="1">
                <a:latin typeface="+mn-ea"/>
              </a:rPr>
              <a:t>edx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sar</a:t>
            </a: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eax</a:t>
            </a:r>
            <a:r>
              <a:rPr lang="en-US" altLang="zh-CN" dirty="0">
                <a:latin typeface="+mn-ea"/>
              </a:rPr>
              <a:t> , 1</a:t>
            </a:r>
          </a:p>
          <a:p>
            <a:r>
              <a:rPr lang="en-US" altLang="zh-CN" dirty="0">
                <a:latin typeface="+mn-ea"/>
              </a:rPr>
              <a:t>mov   </a:t>
            </a:r>
            <a:r>
              <a:rPr lang="en-US" altLang="zh-CN" dirty="0" err="1">
                <a:latin typeface="+mn-ea"/>
              </a:rPr>
              <a:t>dwrd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ptr</a:t>
            </a:r>
            <a:r>
              <a:rPr lang="en-US" altLang="zh-CN" dirty="0">
                <a:latin typeface="+mn-ea"/>
              </a:rPr>
              <a:t> [ebp-0Ch] , </a:t>
            </a:r>
            <a:r>
              <a:rPr lang="en-US" altLang="zh-CN" dirty="0" err="1">
                <a:latin typeface="+mn-ea"/>
              </a:rPr>
              <a:t>eax</a:t>
            </a:r>
            <a:endParaRPr lang="en-US" altLang="zh-CN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3E317A7-6D87-48E2-A4BE-DE22F7E8523A}"/>
              </a:ext>
            </a:extLst>
          </p:cNvPr>
          <p:cNvSpPr/>
          <p:nvPr/>
        </p:nvSpPr>
        <p:spPr>
          <a:xfrm>
            <a:off x="6929120" y="1432560"/>
            <a:ext cx="2255520" cy="269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本地代码</a:t>
            </a:r>
            <a:endParaRPr lang="en-US" altLang="zh-CN" dirty="0"/>
          </a:p>
          <a:p>
            <a:r>
              <a:rPr lang="en-US" altLang="zh-CN" dirty="0"/>
              <a:t>C7 45 FC 7B 00 00 00</a:t>
            </a:r>
          </a:p>
          <a:p>
            <a:r>
              <a:rPr lang="en-US" altLang="zh-CN" dirty="0"/>
              <a:t>C7 45 F8 C8 01 00 00</a:t>
            </a:r>
          </a:p>
          <a:p>
            <a:r>
              <a:rPr lang="en-US" altLang="zh-CN" dirty="0"/>
              <a:t>8B 45 FC</a:t>
            </a:r>
          </a:p>
          <a:p>
            <a:r>
              <a:rPr lang="en-US" altLang="zh-CN" dirty="0"/>
              <a:t>03 45 F8</a:t>
            </a:r>
          </a:p>
          <a:p>
            <a:r>
              <a:rPr lang="en-US" altLang="zh-CN" dirty="0"/>
              <a:t>99</a:t>
            </a:r>
          </a:p>
          <a:p>
            <a:r>
              <a:rPr lang="en-US" altLang="zh-CN" dirty="0"/>
              <a:t>2B C2</a:t>
            </a:r>
          </a:p>
          <a:p>
            <a:r>
              <a:rPr lang="en-US" altLang="zh-CN" dirty="0"/>
              <a:t>D1 F8</a:t>
            </a:r>
          </a:p>
          <a:p>
            <a:r>
              <a:rPr lang="en-US" altLang="zh-CN" dirty="0"/>
              <a:t>89 45 F4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7EAA18FF-2855-41AB-B608-26A7A07D1885}"/>
              </a:ext>
            </a:extLst>
          </p:cNvPr>
          <p:cNvSpPr/>
          <p:nvPr/>
        </p:nvSpPr>
        <p:spPr>
          <a:xfrm>
            <a:off x="5659120" y="1950720"/>
            <a:ext cx="1300480" cy="508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汇编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D2C6B407-7887-4398-AAFB-0E3861556A25}"/>
              </a:ext>
            </a:extLst>
          </p:cNvPr>
          <p:cNvSpPr/>
          <p:nvPr/>
        </p:nvSpPr>
        <p:spPr>
          <a:xfrm flipH="1">
            <a:off x="5659120" y="2682240"/>
            <a:ext cx="1249680" cy="508000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反汇编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F855CA-4D96-424E-9320-FC1398C49DDB}"/>
              </a:ext>
            </a:extLst>
          </p:cNvPr>
          <p:cNvSpPr txBox="1"/>
          <p:nvPr/>
        </p:nvSpPr>
        <p:spPr>
          <a:xfrm>
            <a:off x="1627247" y="779660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汇编语言：使用助记符的编程语言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BB5176D-F5D1-44AD-B718-6EE849207CA2}"/>
              </a:ext>
            </a:extLst>
          </p:cNvPr>
          <p:cNvSpPr txBox="1"/>
          <p:nvPr/>
        </p:nvSpPr>
        <p:spPr>
          <a:xfrm>
            <a:off x="956686" y="5601790"/>
            <a:ext cx="44687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求和*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a+b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8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c;</a:t>
            </a:r>
          </a:p>
          <a:p>
            <a:pPr lvl="1"/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</a:t>
            </a:r>
            <a:r>
              <a:rPr lang="en-US" altLang="zh-CN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(123,456);</a:t>
            </a: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D507D07-3E88-41AF-A90D-29C1D2C3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5176350"/>
            <a:ext cx="3533775" cy="4267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7B82B4-A355-332D-7A77-0C0CF2CE3C28}"/>
              </a:ext>
            </a:extLst>
          </p:cNvPr>
          <p:cNvSpPr txBox="1"/>
          <p:nvPr/>
        </p:nvSpPr>
        <p:spPr>
          <a:xfrm>
            <a:off x="534924" y="284480"/>
            <a:ext cx="5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10.1　汇编语言和本地代码是一一对应的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0B7F88-523F-69E5-5037-428D573F191C}"/>
              </a:ext>
            </a:extLst>
          </p:cNvPr>
          <p:cNvSpPr txBox="1"/>
          <p:nvPr/>
        </p:nvSpPr>
        <p:spPr>
          <a:xfrm>
            <a:off x="536448" y="5106610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10.2</a:t>
            </a:r>
            <a:r>
              <a:rPr lang="zh-CN" altLang="en-US" sz="2000" b="1">
                <a:solidFill>
                  <a:schemeClr val="bg1"/>
                </a:solidFill>
              </a:rPr>
              <a:t>　通过编译器输出汇编语言的源代码</a:t>
            </a:r>
          </a:p>
        </p:txBody>
      </p:sp>
    </p:spTree>
    <p:extLst>
      <p:ext uri="{BB962C8B-B14F-4D97-AF65-F5344CB8AC3E}">
        <p14:creationId xmlns:p14="http://schemas.microsoft.com/office/powerpoint/2010/main" val="1182079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F9340-6A0C-448F-933D-658E081060B2}"/>
              </a:ext>
            </a:extLst>
          </p:cNvPr>
          <p:cNvSpPr txBox="1"/>
          <p:nvPr/>
        </p:nvSpPr>
        <p:spPr>
          <a:xfrm>
            <a:off x="0" y="0"/>
            <a:ext cx="5313680" cy="12280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SEGMENT</a:t>
            </a:r>
            <a:endParaRPr lang="en-US" altLang="zh-CN" sz="1800" dirty="0">
              <a:solidFill>
                <a:srgbClr val="DCDCDC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_c$ = -8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 = 4</a:t>
            </a:r>
          </a:p>
          <a:p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_main	</a:t>
            </a:r>
            <a:r>
              <a:rPr lang="en-US" altLang="zh-CN" sz="1800">
                <a:solidFill>
                  <a:srgbClr val="DCDCDC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PROC</a:t>
            </a:r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COMDAT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7    : int main(){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sub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204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000000ccH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lea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DWORD PTR [ebp-204]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51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00000033H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-858993460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ccccccccH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rep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stosd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8    : 	int c;</a:t>
            </a:r>
          </a:p>
          <a:p>
            <a:r>
              <a:rPr lang="en-US" altLang="zh-CN" sz="18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9    : 	c = </a:t>
            </a:r>
            <a:r>
              <a:rPr lang="en-US" altLang="zh-CN" sz="1800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(123, 456);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456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000001c8H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123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0000007bH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call	?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@@YAHHH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@Z;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add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8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DWORD PTR _c$[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10   : 	return 0;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11   : }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add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204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000000ccH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call	__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RTC_CheckEsp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	0</a:t>
            </a:r>
          </a:p>
          <a:p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_main	</a:t>
            </a:r>
            <a:r>
              <a:rPr lang="en-US" altLang="zh-CN" sz="1800">
                <a:solidFill>
                  <a:srgbClr val="DCDCDC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sz="1800" dirty="0">
              <a:solidFill>
                <a:srgbClr val="DCDCDC"/>
              </a:solidFill>
              <a:highlight>
                <a:srgbClr val="00008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	</a:t>
            </a:r>
            <a:r>
              <a:rPr lang="en-US" altLang="zh-CN" sz="180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ENDS</a:t>
            </a:r>
            <a:endParaRPr lang="en-US" altLang="zh-CN" sz="1800" dirty="0">
              <a:solidFill>
                <a:srgbClr val="DCDCDC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F3788A-CC4A-4DCA-BA3A-5C83C4B2D879}"/>
              </a:ext>
            </a:extLst>
          </p:cNvPr>
          <p:cNvSpPr txBox="1"/>
          <p:nvPr/>
        </p:nvSpPr>
        <p:spPr>
          <a:xfrm>
            <a:off x="5250180" y="-109"/>
            <a:ext cx="5313680" cy="923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	</a:t>
            </a:r>
            <a:r>
              <a:rPr lang="en-US" altLang="zh-CN" sz="180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SEGMENT</a:t>
            </a:r>
            <a:endParaRPr lang="en-US" altLang="zh-CN" sz="1800" dirty="0">
              <a:solidFill>
                <a:srgbClr val="DCDCDC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_a$ = 8	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 = 4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_b$ = 12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size = 4</a:t>
            </a:r>
          </a:p>
          <a:p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?AddNum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@@YAHHH@</a:t>
            </a:r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Z </a:t>
            </a:r>
            <a:r>
              <a:rPr lang="en-US" altLang="zh-CN" sz="1800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PROC</a:t>
            </a:r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COMDAT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4    :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 AddNum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(int a, int b){</a:t>
            </a: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sub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192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000000c0H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lea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DWORD PTR [ebp-192]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48	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00000030H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-858993460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;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ccccccccH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rep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stosd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5    : 	return a + b;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DWORD PTR _a$[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add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DWORD PTR _b$[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 6    : }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	0</a:t>
            </a:r>
          </a:p>
          <a:p>
            <a:r>
              <a:rPr lang="en-US" altLang="zh-CN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?AddNum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@@YAHHH@Z </a:t>
            </a:r>
            <a:r>
              <a:rPr lang="en-US" altLang="zh-CN" sz="1800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		;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	</a:t>
            </a:r>
            <a:r>
              <a:rPr lang="en-US" altLang="zh-CN" sz="180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ENDS</a:t>
            </a:r>
            <a:endParaRPr lang="en-US" altLang="zh-CN" sz="1800" dirty="0">
              <a:solidFill>
                <a:srgbClr val="DCDCDC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A57966-A514-477F-BAAF-DED50C4F66A8}"/>
              </a:ext>
            </a:extLst>
          </p:cNvPr>
          <p:cNvSpPr/>
          <p:nvPr/>
        </p:nvSpPr>
        <p:spPr>
          <a:xfrm>
            <a:off x="3632200" y="10590381"/>
            <a:ext cx="6868160" cy="3330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伪指令：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负责把程序的构造及汇编的方法指示给汇编器（转换程序）。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源代码的开始位置，定义了 </a:t>
            </a:r>
            <a:r>
              <a:rPr lang="en-US" altLang="zh-CN"/>
              <a:t>3 </a:t>
            </a:r>
            <a:r>
              <a:rPr lang="zh-CN" altLang="en-US"/>
              <a:t>个名称分别为 </a:t>
            </a:r>
            <a:r>
              <a:rPr lang="en-US" altLang="zh-CN"/>
              <a:t>_TEXT</a:t>
            </a:r>
            <a:r>
              <a:rPr lang="zh-CN" altLang="en-US"/>
              <a:t>、</a:t>
            </a:r>
            <a:r>
              <a:rPr lang="en-US" altLang="zh-CN"/>
              <a:t>_DATA</a:t>
            </a:r>
            <a:r>
              <a:rPr lang="zh-CN" altLang="en-US"/>
              <a:t>、</a:t>
            </a:r>
            <a:r>
              <a:rPr lang="en-US" altLang="zh-CN"/>
              <a:t>_BSS</a:t>
            </a:r>
            <a:r>
              <a:rPr lang="zh-CN" altLang="en-US"/>
              <a:t>的段定义。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_TEXT </a:t>
            </a:r>
            <a:r>
              <a:rPr lang="zh-CN" altLang="en-US"/>
              <a:t>是指令的段定义，</a:t>
            </a:r>
            <a:r>
              <a:rPr lang="en-US" altLang="zh-CN"/>
              <a:t>_DATA </a:t>
            </a:r>
            <a:r>
              <a:rPr lang="zh-CN" altLang="en-US"/>
              <a:t>是被初始化（有初始值）的数据的段定义，</a:t>
            </a:r>
            <a:r>
              <a:rPr lang="en-US" altLang="zh-CN"/>
              <a:t>_BSS </a:t>
            </a:r>
            <a:r>
              <a:rPr lang="zh-CN" altLang="en-US"/>
              <a:t>是尚未初始化的数据的段定义。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SEGMENT</a:t>
            </a:r>
            <a:r>
              <a:rPr lang="zh-CN" altLang="en-US" dirty="0"/>
              <a:t>和</a:t>
            </a:r>
            <a:r>
              <a:rPr lang="en-US" altLang="zh-CN" dirty="0"/>
              <a:t>ENDS</a:t>
            </a:r>
            <a:r>
              <a:rPr lang="zh-CN" altLang="en-US" dirty="0"/>
              <a:t>围起来的部分，称为段定义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给构成程序的命令和数据的集合加上一个名字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PROC</a:t>
            </a:r>
            <a:r>
              <a:rPr lang="zh-CN" altLang="en-US" dirty="0"/>
              <a:t>和</a:t>
            </a:r>
            <a:r>
              <a:rPr lang="en-US" altLang="zh-CN" dirty="0"/>
              <a:t>ENDP</a:t>
            </a:r>
            <a:r>
              <a:rPr lang="zh-CN" altLang="en-US" dirty="0"/>
              <a:t>围起来的部分，称为过程（</a:t>
            </a:r>
            <a:r>
              <a:rPr lang="en-US" altLang="zh-CN" dirty="0"/>
              <a:t>procedure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过程相当于</a:t>
            </a:r>
            <a:r>
              <a:rPr lang="en-US" altLang="zh-CN" dirty="0"/>
              <a:t>C</a:t>
            </a:r>
            <a:r>
              <a:rPr lang="zh-CN" altLang="en-US" dirty="0"/>
              <a:t>语言里的函数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末尾的</a:t>
            </a:r>
            <a:r>
              <a:rPr lang="en-US" altLang="zh-CN" dirty="0"/>
              <a:t>END</a:t>
            </a:r>
            <a:r>
              <a:rPr lang="zh-CN" altLang="en-US" dirty="0"/>
              <a:t>表示源代码的结束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EADFF6-9680-0E32-8B65-61AD545F2EAA}"/>
              </a:ext>
            </a:extLst>
          </p:cNvPr>
          <p:cNvSpPr txBox="1"/>
          <p:nvPr/>
        </p:nvSpPr>
        <p:spPr>
          <a:xfrm>
            <a:off x="3632200" y="10190271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10.3</a:t>
            </a:r>
            <a:r>
              <a:rPr lang="zh-CN" altLang="en-US" sz="2000" b="1">
                <a:solidFill>
                  <a:schemeClr val="bg1"/>
                </a:solidFill>
              </a:rPr>
              <a:t>　不会转换成本地代码的伪指令</a:t>
            </a:r>
          </a:p>
        </p:txBody>
      </p:sp>
    </p:spTree>
    <p:extLst>
      <p:ext uri="{BB962C8B-B14F-4D97-AF65-F5344CB8AC3E}">
        <p14:creationId xmlns:p14="http://schemas.microsoft.com/office/powerpoint/2010/main" val="1767567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F571EC3-F042-426F-A1F0-EEFA7061C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89646"/>
              </p:ext>
            </p:extLst>
          </p:nvPr>
        </p:nvGraphicFramePr>
        <p:xfrm>
          <a:off x="1637779" y="1358730"/>
          <a:ext cx="7558341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774">
                  <a:extLst>
                    <a:ext uri="{9D8B030D-6E8A-4147-A177-3AD203B41FA5}">
                      <a16:colId xmlns:a16="http://schemas.microsoft.com/office/drawing/2014/main" val="356162291"/>
                    </a:ext>
                  </a:extLst>
                </a:gridCol>
                <a:gridCol w="1760759">
                  <a:extLst>
                    <a:ext uri="{9D8B030D-6E8A-4147-A177-3AD203B41FA5}">
                      <a16:colId xmlns:a16="http://schemas.microsoft.com/office/drawing/2014/main" val="3029229764"/>
                    </a:ext>
                  </a:extLst>
                </a:gridCol>
                <a:gridCol w="4117808">
                  <a:extLst>
                    <a:ext uri="{9D8B030D-6E8A-4147-A177-3AD203B41FA5}">
                      <a16:colId xmlns:a16="http://schemas.microsoft.com/office/drawing/2014/main" val="3695690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  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46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mov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把</a:t>
                      </a:r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的值赋给</a:t>
                      </a:r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5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add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，</a:t>
                      </a:r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把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通</a:t>
                      </a:r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的值相加，并将结果赋给</a:t>
                      </a:r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39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push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把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的值储存到栈中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0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pop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从栈中读取出值，并将其赋给</a:t>
                      </a:r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call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调用函数</a:t>
                      </a:r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3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将处理返回到函数的调用源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124089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C5AD1236-58C3-776A-CD88-9305BBDA3DED}"/>
              </a:ext>
            </a:extLst>
          </p:cNvPr>
          <p:cNvSpPr txBox="1"/>
          <p:nvPr/>
        </p:nvSpPr>
        <p:spPr>
          <a:xfrm>
            <a:off x="370764" y="414966"/>
            <a:ext cx="53111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10.4　汇编语言的语法是“操作码 + 操作数”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B601D8-13D0-7046-5089-AFF72EF73D92}"/>
              </a:ext>
            </a:extLst>
          </p:cNvPr>
          <p:cNvSpPr txBox="1"/>
          <p:nvPr/>
        </p:nvSpPr>
        <p:spPr>
          <a:xfrm>
            <a:off x="442135" y="851436"/>
            <a:ext cx="9381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操作码表示的是指令动作，操作数表示的是指令对象。也存在只有操作码没有操作数的指令</a:t>
            </a:r>
            <a:r>
              <a:rPr lang="en-US" altLang="zh-CN">
                <a:solidFill>
                  <a:schemeClr val="bg1"/>
                </a:solidFill>
              </a:rPr>
              <a:t>.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E9ADAEF-9BDE-199B-A947-FBACBE60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80" y="4270372"/>
            <a:ext cx="6354077" cy="5853502"/>
          </a:xfrm>
          <a:prstGeom prst="rect">
            <a:avLst/>
          </a:prstGeom>
        </p:spPr>
      </p:pic>
      <p:graphicFrame>
        <p:nvGraphicFramePr>
          <p:cNvPr id="29" name="表格 4">
            <a:extLst>
              <a:ext uri="{FF2B5EF4-FFF2-40B4-BE49-F238E27FC236}">
                <a16:creationId xmlns:a16="http://schemas.microsoft.com/office/drawing/2014/main" id="{A419BB20-F8A4-7168-A6A8-152B5004B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46016"/>
              </p:ext>
            </p:extLst>
          </p:nvPr>
        </p:nvGraphicFramePr>
        <p:xfrm>
          <a:off x="1219200" y="10261836"/>
          <a:ext cx="86042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096">
                  <a:extLst>
                    <a:ext uri="{9D8B030D-6E8A-4147-A177-3AD203B41FA5}">
                      <a16:colId xmlns:a16="http://schemas.microsoft.com/office/drawing/2014/main" val="2701990476"/>
                    </a:ext>
                  </a:extLst>
                </a:gridCol>
                <a:gridCol w="2809960">
                  <a:extLst>
                    <a:ext uri="{9D8B030D-6E8A-4147-A177-3AD203B41FA5}">
                      <a16:colId xmlns:a16="http://schemas.microsoft.com/office/drawing/2014/main" val="1789360193"/>
                    </a:ext>
                  </a:extLst>
                </a:gridCol>
                <a:gridCol w="4157160">
                  <a:extLst>
                    <a:ext uri="{9D8B030D-6E8A-4147-A177-3AD203B41FA5}">
                      <a16:colId xmlns:a16="http://schemas.microsoft.com/office/drawing/2014/main" val="4061480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寄存器名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主要功能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7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eax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累加寄存器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ebx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基址寄存器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7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ecx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计数寄存器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计算循环次数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5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edx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数据计数器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8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esi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源基址寄存器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存储数据发送源的内存地址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edi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目标基址寄存器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存储数据发送目标的内存地址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4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ebp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扩展基址指针寄存器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存储数据存储领域基点的内存地址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esp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扩展栈指针寄存器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存储栈中最高位数据的内存地址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55812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69E0885B-7BA3-4D9C-2CDD-CA0CBFE703D6}"/>
              </a:ext>
            </a:extLst>
          </p:cNvPr>
          <p:cNvSpPr txBox="1"/>
          <p:nvPr/>
        </p:nvSpPr>
        <p:spPr>
          <a:xfrm>
            <a:off x="1049806" y="13827996"/>
            <a:ext cx="752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e</a:t>
            </a:r>
            <a:r>
              <a:rPr lang="zh-CN" altLang="en-US" sz="2000" b="1" dirty="0">
                <a:solidFill>
                  <a:schemeClr val="bg1"/>
                </a:solidFill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</a:rPr>
              <a:t>extended</a:t>
            </a:r>
            <a:r>
              <a:rPr lang="zh-CN" altLang="en-US" sz="2000" b="1" dirty="0">
                <a:solidFill>
                  <a:schemeClr val="bg1"/>
                </a:solidFill>
              </a:rPr>
              <a:t>（扩展），因为</a:t>
            </a:r>
            <a:r>
              <a:rPr lang="en-US" altLang="zh-CN" sz="2000" b="1" dirty="0">
                <a:solidFill>
                  <a:schemeClr val="bg1"/>
                </a:solidFill>
              </a:rPr>
              <a:t>16</a:t>
            </a:r>
            <a:r>
              <a:rPr lang="zh-CN" altLang="en-US" sz="2000" b="1" dirty="0">
                <a:solidFill>
                  <a:schemeClr val="bg1"/>
                </a:solidFill>
              </a:rPr>
              <a:t>位</a:t>
            </a:r>
            <a:r>
              <a:rPr lang="en-US" altLang="zh-CN" sz="2000" b="1" dirty="0">
                <a:solidFill>
                  <a:schemeClr val="bg1"/>
                </a:solidFill>
              </a:rPr>
              <a:t>CPU</a:t>
            </a:r>
            <a:r>
              <a:rPr lang="zh-CN" altLang="en-US" sz="2000" b="1" dirty="0">
                <a:solidFill>
                  <a:schemeClr val="bg1"/>
                </a:solidFill>
              </a:rPr>
              <a:t>的寄存器名称为</a:t>
            </a:r>
            <a:r>
              <a:rPr lang="en-US" altLang="zh-CN" sz="2000" b="1" dirty="0" err="1">
                <a:solidFill>
                  <a:schemeClr val="bg1"/>
                </a:solidFill>
              </a:rPr>
              <a:t>ax,bx,cx,dx</a:t>
            </a:r>
            <a:r>
              <a:rPr lang="zh-CN" altLang="en-US" sz="2000" b="1" dirty="0">
                <a:solidFill>
                  <a:schemeClr val="bg1"/>
                </a:solidFill>
              </a:rPr>
              <a:t>等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4BAF75-8B6A-6348-C775-CDB25FCE4C8E}"/>
              </a:ext>
            </a:extLst>
          </p:cNvPr>
          <p:cNvSpPr/>
          <p:nvPr/>
        </p:nvSpPr>
        <p:spPr>
          <a:xfrm>
            <a:off x="286615" y="4790596"/>
            <a:ext cx="3579329" cy="43078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寄存器是 </a:t>
            </a:r>
            <a:r>
              <a:rPr lang="en-US" altLang="zh-CN"/>
              <a:t>CPU </a:t>
            </a:r>
            <a:r>
              <a:rPr lang="zh-CN" altLang="en-US"/>
              <a:t>中的存储区域。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寄存器并不仅仅具有存储指令和数据的功能，也有运算功能。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内存中的存储区域是用地址编号来区分的。</a:t>
            </a:r>
            <a:r>
              <a:rPr lang="en-US" altLang="zh-CN"/>
              <a:t>CPU </a:t>
            </a:r>
            <a:r>
              <a:rPr lang="zh-CN" altLang="en-US"/>
              <a:t>内的寄存器是用 </a:t>
            </a:r>
            <a:r>
              <a:rPr lang="en-US" altLang="zh-CN"/>
              <a:t>eax </a:t>
            </a:r>
            <a:r>
              <a:rPr lang="zh-CN" altLang="en-US"/>
              <a:t>及 </a:t>
            </a:r>
            <a:r>
              <a:rPr lang="en-US" altLang="zh-CN"/>
              <a:t>ebx </a:t>
            </a:r>
            <a:r>
              <a:rPr lang="zh-CN" altLang="en-US"/>
              <a:t>这些名称来区分的。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CPU </a:t>
            </a:r>
            <a:r>
              <a:rPr lang="zh-CN" altLang="en-US"/>
              <a:t>内部也有程序员无法直接操作的寄存器。</a:t>
            </a:r>
          </a:p>
        </p:txBody>
      </p:sp>
    </p:spTree>
    <p:extLst>
      <p:ext uri="{BB962C8B-B14F-4D97-AF65-F5344CB8AC3E}">
        <p14:creationId xmlns:p14="http://schemas.microsoft.com/office/powerpoint/2010/main" val="3913149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499AB37-1DB0-2763-2F21-9776A8767C24}"/>
              </a:ext>
            </a:extLst>
          </p:cNvPr>
          <p:cNvSpPr/>
          <p:nvPr/>
        </p:nvSpPr>
        <p:spPr>
          <a:xfrm>
            <a:off x="863010" y="2703726"/>
            <a:ext cx="3140340" cy="7655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mov </a:t>
            </a:r>
            <a:r>
              <a:rPr lang="en-US" altLang="zh-CN" sz="2000" dirty="0" err="1"/>
              <a:t>ebp,esp</a:t>
            </a:r>
            <a:endParaRPr lang="en-US" altLang="zh-CN" sz="2000" dirty="0"/>
          </a:p>
          <a:p>
            <a:r>
              <a:rPr lang="en-US" altLang="zh-CN" sz="2000" dirty="0"/>
              <a:t>mov </a:t>
            </a:r>
            <a:r>
              <a:rPr lang="en-US" altLang="zh-CN" sz="2000" dirty="0" err="1"/>
              <a:t>eax,dword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 [ebp+8]</a:t>
            </a:r>
            <a:endParaRPr lang="zh-CN" altLang="en-US" sz="20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E034E70-8EC6-DC2E-41AE-7F6E1BE9415D}"/>
              </a:ext>
            </a:extLst>
          </p:cNvPr>
          <p:cNvSpPr/>
          <p:nvPr/>
        </p:nvSpPr>
        <p:spPr>
          <a:xfrm>
            <a:off x="5053179" y="3699153"/>
            <a:ext cx="4979511" cy="3566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0DA8A-E73D-DFB1-C06B-7F6AA40DD793}"/>
              </a:ext>
            </a:extLst>
          </p:cNvPr>
          <p:cNvSpPr/>
          <p:nvPr/>
        </p:nvSpPr>
        <p:spPr>
          <a:xfrm>
            <a:off x="7036812" y="3988777"/>
            <a:ext cx="2021840" cy="1478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CBFF0009-BBEA-6244-4044-926735268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2852"/>
              </p:ext>
            </p:extLst>
          </p:nvPr>
        </p:nvGraphicFramePr>
        <p:xfrm>
          <a:off x="7036812" y="5467056"/>
          <a:ext cx="2021840" cy="1478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1840">
                  <a:extLst>
                    <a:ext uri="{9D8B030D-6E8A-4147-A177-3AD203B41FA5}">
                      <a16:colId xmlns:a16="http://schemas.microsoft.com/office/drawing/2014/main" val="275938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302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数据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8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宋体" panose="02010600030101010101" pitchFamily="2" charset="-122"/>
                          <a:cs typeface="+mn-cs"/>
                        </a:rPr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21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796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80050"/>
                  </a:ext>
                </a:extLst>
              </a:tr>
            </a:tbl>
          </a:graphicData>
        </a:graphic>
      </p:graphicFrame>
      <p:sp>
        <p:nvSpPr>
          <p:cNvPr id="11" name="箭头: 上 10">
            <a:extLst>
              <a:ext uri="{FF2B5EF4-FFF2-40B4-BE49-F238E27FC236}">
                <a16:creationId xmlns:a16="http://schemas.microsoft.com/office/drawing/2014/main" id="{C54F8AD9-1A0A-D3FA-C0D2-A1447D73128C}"/>
              </a:ext>
            </a:extLst>
          </p:cNvPr>
          <p:cNvSpPr/>
          <p:nvPr/>
        </p:nvSpPr>
        <p:spPr>
          <a:xfrm>
            <a:off x="6230584" y="4237570"/>
            <a:ext cx="365760" cy="3086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28ABBF-0AC5-957C-9C46-025012787D71}"/>
              </a:ext>
            </a:extLst>
          </p:cNvPr>
          <p:cNvSpPr txBox="1"/>
          <p:nvPr/>
        </p:nvSpPr>
        <p:spPr>
          <a:xfrm>
            <a:off x="5808170" y="38374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低位地址</a:t>
            </a: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54F4F504-60BF-CD0B-11AD-001C2234557D}"/>
              </a:ext>
            </a:extLst>
          </p:cNvPr>
          <p:cNvSpPr/>
          <p:nvPr/>
        </p:nvSpPr>
        <p:spPr>
          <a:xfrm rot="10800000">
            <a:off x="6230584" y="6346101"/>
            <a:ext cx="365760" cy="3086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940CC3-B8F2-ADE3-3DB7-38AF46BBAC31}"/>
              </a:ext>
            </a:extLst>
          </p:cNvPr>
          <p:cNvSpPr txBox="1"/>
          <p:nvPr/>
        </p:nvSpPr>
        <p:spPr>
          <a:xfrm>
            <a:off x="5808170" y="665470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高位地址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8513ACA-F15C-A761-0AC5-5709433B61A3}"/>
              </a:ext>
            </a:extLst>
          </p:cNvPr>
          <p:cNvSpPr/>
          <p:nvPr/>
        </p:nvSpPr>
        <p:spPr>
          <a:xfrm>
            <a:off x="7220626" y="4738975"/>
            <a:ext cx="528320" cy="54864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B7DA23-D49B-B11D-A7C8-0F7EA120D423}"/>
              </a:ext>
            </a:extLst>
          </p:cNvPr>
          <p:cNvSpPr txBox="1"/>
          <p:nvPr/>
        </p:nvSpPr>
        <p:spPr>
          <a:xfrm>
            <a:off x="7146786" y="43078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210616F-58E8-3261-1938-2CE5EA17E20D}"/>
              </a:ext>
            </a:extLst>
          </p:cNvPr>
          <p:cNvSpPr/>
          <p:nvPr/>
        </p:nvSpPr>
        <p:spPr>
          <a:xfrm rot="10800000">
            <a:off x="8257608" y="5108173"/>
            <a:ext cx="528320" cy="54864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B406C7-1B44-DACD-CC3B-FFB2B1E56E9A}"/>
              </a:ext>
            </a:extLst>
          </p:cNvPr>
          <p:cNvSpPr txBox="1"/>
          <p:nvPr/>
        </p:nvSpPr>
        <p:spPr>
          <a:xfrm>
            <a:off x="8257607" y="470806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6523F3-63D1-4BD5-6B3B-5502A074E7C0}"/>
              </a:ext>
            </a:extLst>
          </p:cNvPr>
          <p:cNvSpPr/>
          <p:nvPr/>
        </p:nvSpPr>
        <p:spPr>
          <a:xfrm>
            <a:off x="5400715" y="7204289"/>
            <a:ext cx="205359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栈的模型：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LIFO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61F455-AEEB-9595-4620-C47B1D871F93}"/>
              </a:ext>
            </a:extLst>
          </p:cNvPr>
          <p:cNvSpPr txBox="1"/>
          <p:nvPr/>
        </p:nvSpPr>
        <p:spPr>
          <a:xfrm>
            <a:off x="5103923" y="5018124"/>
            <a:ext cx="1830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esp</a:t>
            </a:r>
            <a:r>
              <a:rPr lang="zh-CN" altLang="en-US" sz="2000" dirty="0">
                <a:solidFill>
                  <a:schemeClr val="bg1"/>
                </a:solidFill>
              </a:rPr>
              <a:t>寄存器指示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的内存地址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E30A52-A8B6-1262-16EF-AC54551DB369}"/>
              </a:ext>
            </a:extLst>
          </p:cNvPr>
          <p:cNvCxnSpPr>
            <a:cxnSpLocks/>
          </p:cNvCxnSpPr>
          <p:nvPr/>
        </p:nvCxnSpPr>
        <p:spPr>
          <a:xfrm>
            <a:off x="6413464" y="5482233"/>
            <a:ext cx="62334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4CA12-B142-695A-7138-61E69DFB929A}"/>
              </a:ext>
            </a:extLst>
          </p:cNvPr>
          <p:cNvSpPr txBox="1"/>
          <p:nvPr/>
        </p:nvSpPr>
        <p:spPr>
          <a:xfrm>
            <a:off x="584522" y="210011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10.5</a:t>
            </a:r>
            <a:r>
              <a:rPr lang="zh-CN" altLang="en-US" sz="2000" b="1">
                <a:solidFill>
                  <a:schemeClr val="bg1"/>
                </a:solidFill>
              </a:rPr>
              <a:t>　最常用的 </a:t>
            </a:r>
            <a:r>
              <a:rPr lang="en-US" altLang="zh-CN" sz="2000" b="1">
                <a:solidFill>
                  <a:schemeClr val="bg1"/>
                </a:solidFill>
              </a:rPr>
              <a:t>mov </a:t>
            </a:r>
            <a:r>
              <a:rPr lang="zh-CN" altLang="en-US" sz="2000" b="1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ADD338-B640-8FCC-EDF2-B70A071614D4}"/>
              </a:ext>
            </a:extLst>
          </p:cNvPr>
          <p:cNvSpPr txBox="1"/>
          <p:nvPr/>
        </p:nvSpPr>
        <p:spPr>
          <a:xfrm>
            <a:off x="4199345" y="2717161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esp 寄存器中的值被直接存储在了 ebp 寄存器中。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A19D10-48C6-600D-FB56-C529B67971FF}"/>
              </a:ext>
            </a:extLst>
          </p:cNvPr>
          <p:cNvSpPr txBox="1"/>
          <p:nvPr/>
        </p:nvSpPr>
        <p:spPr>
          <a:xfrm>
            <a:off x="4147895" y="3070255"/>
            <a:ext cx="6092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ebp </a:t>
            </a:r>
            <a:r>
              <a:rPr lang="zh-CN" altLang="en-US">
                <a:solidFill>
                  <a:schemeClr val="bg1"/>
                </a:solidFill>
              </a:rPr>
              <a:t>寄存器的值加 </a:t>
            </a:r>
            <a:r>
              <a:rPr lang="en-US" altLang="zh-CN">
                <a:solidFill>
                  <a:schemeClr val="bg1"/>
                </a:solidFill>
              </a:rPr>
              <a:t>8 </a:t>
            </a:r>
            <a:r>
              <a:rPr lang="zh-CN" altLang="en-US">
                <a:solidFill>
                  <a:schemeClr val="bg1"/>
                </a:solidFill>
              </a:rPr>
              <a:t>后得到的值会被解释为内存地址。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8047741-B635-5356-0EFA-6DEE31A96A2A}"/>
              </a:ext>
            </a:extLst>
          </p:cNvPr>
          <p:cNvSpPr/>
          <p:nvPr/>
        </p:nvSpPr>
        <p:spPr>
          <a:xfrm>
            <a:off x="714560" y="753033"/>
            <a:ext cx="9009476" cy="1786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mov </a:t>
            </a:r>
            <a:r>
              <a:rPr lang="zh-CN" altLang="en-US"/>
              <a:t>指令的两个操作数，分别用来指定数据的存储地和读出源。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操作数中可以指定寄存器、常数、标签（附加在地址前），以及用方括号（</a:t>
            </a:r>
            <a:r>
              <a:rPr lang="en-US" altLang="zh-CN"/>
              <a:t>[]</a:t>
            </a:r>
            <a:r>
              <a:rPr lang="zh-CN" altLang="en-US"/>
              <a:t>）围起来的这些内容。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如果指定了没有用方括号围起来的内容，就表示对该值进行处理；如果指定了用方括号围起来的内容，方括号中的值则会被解释为内存地址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D03823-4385-84B3-E692-9332EEAA861E}"/>
              </a:ext>
            </a:extLst>
          </p:cNvPr>
          <p:cNvSpPr txBox="1"/>
          <p:nvPr/>
        </p:nvSpPr>
        <p:spPr>
          <a:xfrm>
            <a:off x="583620" y="3533021"/>
            <a:ext cx="5313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10.6</a:t>
            </a:r>
            <a:r>
              <a:rPr lang="zh-CN" altLang="en-US" b="1">
                <a:solidFill>
                  <a:schemeClr val="bg1"/>
                </a:solidFill>
              </a:rPr>
              <a:t>　对栈</a:t>
            </a:r>
            <a:r>
              <a:rPr lang="zh-CN" altLang="en-US" sz="2000" b="1">
                <a:solidFill>
                  <a:schemeClr val="bg1"/>
                </a:solidFill>
              </a:rPr>
              <a:t>进行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push </a:t>
            </a:r>
            <a:r>
              <a:rPr lang="zh-CN" altLang="en-US" b="1">
                <a:solidFill>
                  <a:schemeClr val="bg1"/>
                </a:solidFill>
              </a:rPr>
              <a:t>和 </a:t>
            </a:r>
            <a:r>
              <a:rPr lang="en-US" altLang="zh-CN" b="1">
                <a:solidFill>
                  <a:schemeClr val="bg1"/>
                </a:solidFill>
              </a:rPr>
              <a:t>pop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8687E56-0F27-D1D6-8640-923E0F6CF35B}"/>
              </a:ext>
            </a:extLst>
          </p:cNvPr>
          <p:cNvSpPr/>
          <p:nvPr/>
        </p:nvSpPr>
        <p:spPr>
          <a:xfrm>
            <a:off x="329820" y="4227912"/>
            <a:ext cx="4631452" cy="250864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x86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系列的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CPU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中，进行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次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或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，即可处理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32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位（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字节）的数据。</a:t>
            </a:r>
            <a:endParaRPr lang="en-US" altLang="zh-CN" b="1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：压栈，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指示的内存地址减小</a:t>
            </a:r>
            <a:endParaRPr lang="en-US" altLang="zh-CN" b="1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pop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：出栈，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esp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指示的内存地址增加</a:t>
            </a:r>
            <a:endParaRPr lang="en-US" altLang="zh-CN" b="1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指令是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-4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 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命令是 </a:t>
            </a:r>
            <a:r>
              <a:rPr lang="en-US" altLang="zh-CN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+4</a:t>
            </a:r>
            <a:r>
              <a:rPr lang="zh-CN" altLang="en-US" b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8550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CC745C-76A0-44F5-ADF8-5C219037D3EC}"/>
              </a:ext>
            </a:extLst>
          </p:cNvPr>
          <p:cNvSpPr txBox="1"/>
          <p:nvPr/>
        </p:nvSpPr>
        <p:spPr>
          <a:xfrm>
            <a:off x="506889" y="2137311"/>
            <a:ext cx="5313680" cy="4801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DCDCDC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_main	PROC	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7    : int main(){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zh-CN" altLang="en-US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寄存器的值存入栈中</a:t>
            </a:r>
            <a:endParaRPr lang="en-US" altLang="zh-CN" dirty="0">
              <a:solidFill>
                <a:srgbClr val="00FF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8    : 	int c;</a:t>
            </a: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9    : 	c = </a:t>
            </a:r>
            <a:r>
              <a:rPr lang="en-US" altLang="zh-CN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(123, 456);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456				push	123			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call	?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@@YAHHH@Z		add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8</a:t>
            </a:r>
          </a:p>
          <a:p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DWORD PTR _c$[ebp], eax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10   : 	return 0;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11   : }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结束函数，返回到调用源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	0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_main	ENDP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31F20C-8D13-435B-BE30-1FDC73F0C20B}"/>
              </a:ext>
            </a:extLst>
          </p:cNvPr>
          <p:cNvSpPr txBox="1"/>
          <p:nvPr/>
        </p:nvSpPr>
        <p:spPr>
          <a:xfrm>
            <a:off x="6607205" y="2841963"/>
            <a:ext cx="3296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求和*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a+b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c;</a:t>
            </a:r>
          </a:p>
          <a:p>
            <a:pPr lvl="1"/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</a:t>
            </a:r>
            <a:r>
              <a:rPr lang="en-US" altLang="zh-CN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(123,456);</a:t>
            </a: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B970A5-A1CC-4C48-88D9-64234097BEB5}"/>
              </a:ext>
            </a:extLst>
          </p:cNvPr>
          <p:cNvSpPr/>
          <p:nvPr/>
        </p:nvSpPr>
        <p:spPr>
          <a:xfrm>
            <a:off x="506889" y="3854350"/>
            <a:ext cx="4949031" cy="109727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B1EEE9A6-0A34-45D8-8ABC-2ADAFF5C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42890"/>
              </p:ext>
            </p:extLst>
          </p:nvPr>
        </p:nvGraphicFramePr>
        <p:xfrm>
          <a:off x="1299909" y="813396"/>
          <a:ext cx="8604216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7096">
                  <a:extLst>
                    <a:ext uri="{9D8B030D-6E8A-4147-A177-3AD203B41FA5}">
                      <a16:colId xmlns:a16="http://schemas.microsoft.com/office/drawing/2014/main" val="2701990476"/>
                    </a:ext>
                  </a:extLst>
                </a:gridCol>
                <a:gridCol w="2809960">
                  <a:extLst>
                    <a:ext uri="{9D8B030D-6E8A-4147-A177-3AD203B41FA5}">
                      <a16:colId xmlns:a16="http://schemas.microsoft.com/office/drawing/2014/main" val="1789360193"/>
                    </a:ext>
                  </a:extLst>
                </a:gridCol>
                <a:gridCol w="4157160">
                  <a:extLst>
                    <a:ext uri="{9D8B030D-6E8A-4147-A177-3AD203B41FA5}">
                      <a16:colId xmlns:a16="http://schemas.microsoft.com/office/drawing/2014/main" val="4061480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/>
                        <a:t>eax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累加寄存器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/>
                        <a:t>ebp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扩展基址指针寄存器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存储数据存储领域基点的内存地址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 err="1"/>
                        <a:t>esp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扩展栈指针寄存器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存储栈中最高位数据的内存地址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55812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DAF5E9B2-EBEB-4F01-BC44-2C86CB4BECEA}"/>
              </a:ext>
            </a:extLst>
          </p:cNvPr>
          <p:cNvSpPr/>
          <p:nvPr/>
        </p:nvSpPr>
        <p:spPr>
          <a:xfrm>
            <a:off x="1200202" y="7200106"/>
            <a:ext cx="2498038" cy="1478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13">
                <a:extLst>
                  <a:ext uri="{FF2B5EF4-FFF2-40B4-BE49-F238E27FC236}">
                    <a16:creationId xmlns:a16="http://schemas.microsoft.com/office/drawing/2014/main" id="{9A3B4F58-8254-46D2-B637-9016A5554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621235"/>
                  </p:ext>
                </p:extLst>
              </p:nvPr>
            </p:nvGraphicFramePr>
            <p:xfrm>
              <a:off x="1200202" y="8698705"/>
              <a:ext cx="2498038" cy="18389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返回目的地的内存地址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855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13">
                <a:extLst>
                  <a:ext uri="{FF2B5EF4-FFF2-40B4-BE49-F238E27FC236}">
                    <a16:creationId xmlns:a16="http://schemas.microsoft.com/office/drawing/2014/main" id="{9A3B4F58-8254-46D2-B637-9016A5554D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4621235"/>
                  </p:ext>
                </p:extLst>
              </p:nvPr>
            </p:nvGraphicFramePr>
            <p:xfrm>
              <a:off x="1200202" y="8698705"/>
              <a:ext cx="2498038" cy="18389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返回目的地的内存地址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3" t="-418333" r="-48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558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886072-D0F0-4EB5-81F5-49BAEA390D32}"/>
              </a:ext>
            </a:extLst>
          </p:cNvPr>
          <p:cNvCxnSpPr>
            <a:cxnSpLocks/>
          </p:cNvCxnSpPr>
          <p:nvPr/>
        </p:nvCxnSpPr>
        <p:spPr>
          <a:xfrm>
            <a:off x="142240" y="8839200"/>
            <a:ext cx="1057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FC8DDB7-DFF7-45C9-AC50-DED6939BBCF7}"/>
              </a:ext>
            </a:extLst>
          </p:cNvPr>
          <p:cNvCxnSpPr>
            <a:cxnSpLocks/>
          </p:cNvCxnSpPr>
          <p:nvPr/>
        </p:nvCxnSpPr>
        <p:spPr>
          <a:xfrm>
            <a:off x="142240" y="4816592"/>
            <a:ext cx="0" cy="402260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3649BC0-7943-44C7-A895-28F6EBC4B7D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42240" y="4797374"/>
            <a:ext cx="1290320" cy="192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35256DD-EF0F-44B6-ADC4-636F2AF20212}"/>
              </a:ext>
            </a:extLst>
          </p:cNvPr>
          <p:cNvSpPr txBox="1"/>
          <p:nvPr/>
        </p:nvSpPr>
        <p:spPr>
          <a:xfrm>
            <a:off x="1307842" y="6799996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AddNum</a:t>
            </a:r>
            <a:r>
              <a:rPr lang="zh-CN" altLang="en-US" sz="2000" dirty="0">
                <a:solidFill>
                  <a:schemeClr val="bg1"/>
                </a:solidFill>
              </a:rPr>
              <a:t>函数调用前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D71566-FB4D-44BD-8F92-3B17EBABB8FC}"/>
              </a:ext>
            </a:extLst>
          </p:cNvPr>
          <p:cNvSpPr/>
          <p:nvPr/>
        </p:nvSpPr>
        <p:spPr>
          <a:xfrm>
            <a:off x="4428862" y="7166291"/>
            <a:ext cx="2498038" cy="18389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13">
                <a:extLst>
                  <a:ext uri="{FF2B5EF4-FFF2-40B4-BE49-F238E27FC236}">
                    <a16:creationId xmlns:a16="http://schemas.microsoft.com/office/drawing/2014/main" id="{2D04DD06-9996-446C-93AE-17BD524F96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3301"/>
                  </p:ext>
                </p:extLst>
              </p:nvPr>
            </p:nvGraphicFramePr>
            <p:xfrm>
              <a:off x="4428862" y="9025570"/>
              <a:ext cx="2498038" cy="14782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13">
                <a:extLst>
                  <a:ext uri="{FF2B5EF4-FFF2-40B4-BE49-F238E27FC236}">
                    <a16:creationId xmlns:a16="http://schemas.microsoft.com/office/drawing/2014/main" id="{2D04DD06-9996-446C-93AE-17BD524F96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23301"/>
                  </p:ext>
                </p:extLst>
              </p:nvPr>
            </p:nvGraphicFramePr>
            <p:xfrm>
              <a:off x="4428862" y="9025570"/>
              <a:ext cx="2498038" cy="14782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43" t="-308197" r="-48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91125DAB-344D-4153-9E14-ED1696E654D4}"/>
              </a:ext>
            </a:extLst>
          </p:cNvPr>
          <p:cNvSpPr txBox="1"/>
          <p:nvPr/>
        </p:nvSpPr>
        <p:spPr>
          <a:xfrm>
            <a:off x="4536502" y="6766181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AddNum</a:t>
            </a:r>
            <a:r>
              <a:rPr lang="zh-CN" altLang="en-US" sz="2000" dirty="0">
                <a:solidFill>
                  <a:schemeClr val="bg1"/>
                </a:solidFill>
              </a:rPr>
              <a:t>函数调用后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C48CC70-3751-402E-8BB9-9E6A69E36674}"/>
              </a:ext>
            </a:extLst>
          </p:cNvPr>
          <p:cNvSpPr/>
          <p:nvPr/>
        </p:nvSpPr>
        <p:spPr>
          <a:xfrm>
            <a:off x="7657522" y="7145971"/>
            <a:ext cx="2498038" cy="29639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13">
                <a:extLst>
                  <a:ext uri="{FF2B5EF4-FFF2-40B4-BE49-F238E27FC236}">
                    <a16:creationId xmlns:a16="http://schemas.microsoft.com/office/drawing/2014/main" id="{F7EFF2C7-4E22-49A3-8EC8-D947FDE35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462611"/>
                  </p:ext>
                </p:extLst>
              </p:nvPr>
            </p:nvGraphicFramePr>
            <p:xfrm>
              <a:off x="7657522" y="10120050"/>
              <a:ext cx="2498038" cy="3708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13">
                <a:extLst>
                  <a:ext uri="{FF2B5EF4-FFF2-40B4-BE49-F238E27FC236}">
                    <a16:creationId xmlns:a16="http://schemas.microsoft.com/office/drawing/2014/main" id="{F7EFF2C7-4E22-49A3-8EC8-D947FDE35D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462611"/>
                  </p:ext>
                </p:extLst>
              </p:nvPr>
            </p:nvGraphicFramePr>
            <p:xfrm>
              <a:off x="7657522" y="10120050"/>
              <a:ext cx="2498038" cy="3708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4" t="-1639" r="-732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DA137CDB-DF14-40D4-8448-2565B6C4756E}"/>
              </a:ext>
            </a:extLst>
          </p:cNvPr>
          <p:cNvSpPr txBox="1"/>
          <p:nvPr/>
        </p:nvSpPr>
        <p:spPr>
          <a:xfrm>
            <a:off x="7836282" y="6745861"/>
            <a:ext cx="1989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main</a:t>
            </a:r>
            <a:r>
              <a:rPr lang="zh-CN" altLang="en-US" sz="2000" dirty="0">
                <a:solidFill>
                  <a:schemeClr val="bg1"/>
                </a:solidFill>
              </a:rPr>
              <a:t>执行完毕后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7CD6FD-E933-49BE-89D2-2D8967B50574}"/>
              </a:ext>
            </a:extLst>
          </p:cNvPr>
          <p:cNvSpPr txBox="1"/>
          <p:nvPr/>
        </p:nvSpPr>
        <p:spPr>
          <a:xfrm>
            <a:off x="3509136" y="10925084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AddNum</a:t>
            </a:r>
            <a:r>
              <a:rPr lang="zh-CN" altLang="en-US" sz="2000" dirty="0">
                <a:solidFill>
                  <a:schemeClr val="bg1"/>
                </a:solidFill>
              </a:rPr>
              <a:t>函数调用前后栈的状态变化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FD351B3-6DDF-4667-8C11-4770AB912B8F}"/>
              </a:ext>
            </a:extLst>
          </p:cNvPr>
          <p:cNvSpPr/>
          <p:nvPr/>
        </p:nvSpPr>
        <p:spPr>
          <a:xfrm>
            <a:off x="1432560" y="4673600"/>
            <a:ext cx="2076576" cy="24754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748000-4ABE-419E-A7DE-F2DEA4F86CF9}"/>
              </a:ext>
            </a:extLst>
          </p:cNvPr>
          <p:cNvCxnSpPr/>
          <p:nvPr/>
        </p:nvCxnSpPr>
        <p:spPr>
          <a:xfrm>
            <a:off x="2258741" y="10812114"/>
            <a:ext cx="6394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5F3175A-DFD9-AE85-1032-A2CE32114439}"/>
              </a:ext>
            </a:extLst>
          </p:cNvPr>
          <p:cNvSpPr txBox="1"/>
          <p:nvPr/>
        </p:nvSpPr>
        <p:spPr>
          <a:xfrm>
            <a:off x="324564" y="274916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</a:rPr>
              <a:t>10.7</a:t>
            </a:r>
            <a:r>
              <a:rPr lang="zh-CN" altLang="en-US" b="1">
                <a:solidFill>
                  <a:schemeClr val="bg1"/>
                </a:solidFill>
              </a:rPr>
              <a:t>　函数调用机制</a:t>
            </a:r>
          </a:p>
        </p:txBody>
      </p:sp>
    </p:spTree>
    <p:extLst>
      <p:ext uri="{BB962C8B-B14F-4D97-AF65-F5344CB8AC3E}">
        <p14:creationId xmlns:p14="http://schemas.microsoft.com/office/powerpoint/2010/main" val="2764477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1B4A38-F7CE-4944-BDDC-2C3B329FA6B4}"/>
              </a:ext>
            </a:extLst>
          </p:cNvPr>
          <p:cNvSpPr txBox="1"/>
          <p:nvPr/>
        </p:nvSpPr>
        <p:spPr>
          <a:xfrm>
            <a:off x="434658" y="684323"/>
            <a:ext cx="62404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</a:t>
            </a:r>
            <a:r>
              <a:rPr lang="en-US" altLang="zh-CN" sz="180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SEGMENT</a:t>
            </a:r>
            <a:endParaRPr lang="en-US" altLang="zh-CN" sz="1800" dirty="0">
              <a:solidFill>
                <a:srgbClr val="DCDCDC"/>
              </a:solidFill>
              <a:highlight>
                <a:srgbClr val="800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_a$ = 8						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_b$ = 12					</a:t>
            </a:r>
            <a:endParaRPr lang="en-US" altLang="zh-CN" sz="1800" dirty="0">
              <a:solidFill>
                <a:srgbClr val="DCDCDC"/>
              </a:solidFill>
              <a:highlight>
                <a:srgbClr val="00800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?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@@YAHHH@Z PROC	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4    : int </a:t>
            </a:r>
            <a:r>
              <a:rPr lang="en-US" altLang="zh-CN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 a, int b){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</a:t>
            </a:r>
            <a:r>
              <a:rPr lang="zh-CN" altLang="en-US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</a:t>
            </a:r>
            <a:r>
              <a:rPr lang="en-US" altLang="zh-CN" dirty="0" err="1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zh-CN" altLang="en-US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寄存器的值存入栈中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5    : 	return a + b;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DWORD PTR _a$[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;[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ebp+8]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add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DWORD PTR _b$[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180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;[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ebp+12]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6    : }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结束函数，返回到调用源</a:t>
            </a:r>
            <a:endParaRPr lang="en-US" altLang="zh-CN" sz="1800" dirty="0">
              <a:solidFill>
                <a:srgbClr val="DCDCDC"/>
              </a:solidFill>
              <a:highlight>
                <a:srgbClr val="1E1E1E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ret	0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?</a:t>
            </a:r>
            <a:r>
              <a:rPr lang="en-US" altLang="zh-CN" sz="1800" dirty="0" err="1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008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@@YAHHH@Z ENDP</a:t>
            </a:r>
          </a:p>
          <a:p>
            <a:r>
              <a:rPr lang="en-US" altLang="zh-CN" sz="1800" dirty="0">
                <a:solidFill>
                  <a:srgbClr val="DCDCDC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	ENDS</a:t>
            </a:r>
            <a:r>
              <a:rPr lang="en-US" altLang="zh-CN" sz="1800" dirty="0">
                <a:solidFill>
                  <a:srgbClr val="DCDCDC"/>
                </a:solidFill>
                <a:highlight>
                  <a:srgbClr val="1E1E1E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B8F1DC-22C4-4AFE-B4CE-E6CB1208A5A1}"/>
              </a:ext>
            </a:extLst>
          </p:cNvPr>
          <p:cNvSpPr txBox="1"/>
          <p:nvPr/>
        </p:nvSpPr>
        <p:spPr>
          <a:xfrm>
            <a:off x="6893560" y="1074335"/>
            <a:ext cx="3296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8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18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求和*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a, </a:t>
            </a:r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b){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a+b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8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c;</a:t>
            </a:r>
          </a:p>
          <a:p>
            <a:pPr lvl="1"/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c=</a:t>
            </a:r>
            <a:r>
              <a:rPr lang="en-US" altLang="zh-CN" b="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AddNum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(123,456);</a:t>
            </a:r>
          </a:p>
          <a:p>
            <a:pPr lvl="1"/>
            <a:r>
              <a:rPr lang="en-US" altLang="zh-CN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8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4F3013-1DE7-48A3-9859-05F3513FC7E5}"/>
              </a:ext>
            </a:extLst>
          </p:cNvPr>
          <p:cNvSpPr txBox="1"/>
          <p:nvPr/>
        </p:nvSpPr>
        <p:spPr>
          <a:xfrm>
            <a:off x="1228788" y="4786560"/>
            <a:ext cx="76612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中不可以直接使用</a:t>
            </a:r>
            <a:r>
              <a:rPr lang="en-US" altLang="zh-CN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所以进入函数时，先把</a:t>
            </a:r>
            <a:r>
              <a:rPr lang="en-US" altLang="zh-CN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寄存器的值赋予</a:t>
            </a:r>
            <a:r>
              <a:rPr lang="en-US" altLang="zh-CN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ebp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函数的参数是通过栈来传递的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函数的返回值必须通过</a:t>
            </a:r>
            <a:r>
              <a:rPr lang="en-US" altLang="zh-CN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eax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寄存器返回</a:t>
            </a:r>
            <a:endParaRPr lang="en-US" altLang="zh-CN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2B3F416-083F-4001-85E0-4EC3F8954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59905"/>
              </p:ext>
            </p:extLst>
          </p:nvPr>
        </p:nvGraphicFramePr>
        <p:xfrm>
          <a:off x="1041053" y="6174032"/>
          <a:ext cx="8604216" cy="1188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7096">
                  <a:extLst>
                    <a:ext uri="{9D8B030D-6E8A-4147-A177-3AD203B41FA5}">
                      <a16:colId xmlns:a16="http://schemas.microsoft.com/office/drawing/2014/main" val="2701990476"/>
                    </a:ext>
                  </a:extLst>
                </a:gridCol>
                <a:gridCol w="2809960">
                  <a:extLst>
                    <a:ext uri="{9D8B030D-6E8A-4147-A177-3AD203B41FA5}">
                      <a16:colId xmlns:a16="http://schemas.microsoft.com/office/drawing/2014/main" val="1789360193"/>
                    </a:ext>
                  </a:extLst>
                </a:gridCol>
                <a:gridCol w="4157160">
                  <a:extLst>
                    <a:ext uri="{9D8B030D-6E8A-4147-A177-3AD203B41FA5}">
                      <a16:colId xmlns:a16="http://schemas.microsoft.com/office/drawing/2014/main" val="4061480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/>
                        <a:t>eax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累加寄存器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运算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4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/>
                        <a:t>ebp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扩展基址指针寄存器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存储数据存储领域基点的内存地址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8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dirty="0" err="1"/>
                        <a:t>esp</a:t>
                      </a:r>
                      <a:endParaRPr lang="zh-CN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扩展栈指针寄存器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存储栈中最高位数据的内存地址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5581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266E052D-A44A-466E-BCDF-D6C7144EF981}"/>
              </a:ext>
            </a:extLst>
          </p:cNvPr>
          <p:cNvSpPr/>
          <p:nvPr/>
        </p:nvSpPr>
        <p:spPr>
          <a:xfrm>
            <a:off x="1121142" y="8484449"/>
            <a:ext cx="2498038" cy="14782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3">
                <a:extLst>
                  <a:ext uri="{FF2B5EF4-FFF2-40B4-BE49-F238E27FC236}">
                    <a16:creationId xmlns:a16="http://schemas.microsoft.com/office/drawing/2014/main" id="{4D0BF6A7-590D-439C-B235-0ED108F1A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890915"/>
                  </p:ext>
                </p:extLst>
              </p:nvPr>
            </p:nvGraphicFramePr>
            <p:xfrm>
              <a:off x="1121142" y="9983048"/>
              <a:ext cx="2498038" cy="18389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返回目的地的内存地址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855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3">
                <a:extLst>
                  <a:ext uri="{FF2B5EF4-FFF2-40B4-BE49-F238E27FC236}">
                    <a16:creationId xmlns:a16="http://schemas.microsoft.com/office/drawing/2014/main" id="{4D0BF6A7-590D-439C-B235-0ED108F1A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890915"/>
                  </p:ext>
                </p:extLst>
              </p:nvPr>
            </p:nvGraphicFramePr>
            <p:xfrm>
              <a:off x="1121142" y="9983048"/>
              <a:ext cx="2498038" cy="183896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返回目的地的内存地址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43" t="-418333" r="-48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55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852B129-EAAA-4A80-805D-F7C352857825}"/>
              </a:ext>
            </a:extLst>
          </p:cNvPr>
          <p:cNvSpPr txBox="1"/>
          <p:nvPr/>
        </p:nvSpPr>
        <p:spPr>
          <a:xfrm>
            <a:off x="1636627" y="806401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函数的入口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F46138-3002-409E-BB63-C072C8FE3217}"/>
              </a:ext>
            </a:extLst>
          </p:cNvPr>
          <p:cNvSpPr/>
          <p:nvPr/>
        </p:nvSpPr>
        <p:spPr>
          <a:xfrm>
            <a:off x="4349801" y="8498875"/>
            <a:ext cx="2498038" cy="10801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C8F2F7-0EC8-4EFE-B17A-5B082E2B5B75}"/>
              </a:ext>
            </a:extLst>
          </p:cNvPr>
          <p:cNvSpPr txBox="1"/>
          <p:nvPr/>
        </p:nvSpPr>
        <p:spPr>
          <a:xfrm>
            <a:off x="4865286" y="80302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运行处理时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3C7A-BEC5-424E-A6E9-733869EEBA3E}"/>
              </a:ext>
            </a:extLst>
          </p:cNvPr>
          <p:cNvSpPr txBox="1"/>
          <p:nvPr/>
        </p:nvSpPr>
        <p:spPr>
          <a:xfrm>
            <a:off x="8062465" y="80359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函数的出口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4B56F7-0D1D-4FD2-800A-1E6CA0BAF676}"/>
              </a:ext>
            </a:extLst>
          </p:cNvPr>
          <p:cNvSpPr txBox="1"/>
          <p:nvPr/>
        </p:nvSpPr>
        <p:spPr>
          <a:xfrm>
            <a:off x="3430076" y="1220942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AddNum</a:t>
            </a:r>
            <a:r>
              <a:rPr lang="zh-CN" altLang="en-US" sz="2000" dirty="0">
                <a:solidFill>
                  <a:schemeClr val="bg1"/>
                </a:solidFill>
              </a:rPr>
              <a:t>函数调用前后栈的状态变化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BA2F1F-4690-413D-8FF1-08037C7E69ED}"/>
              </a:ext>
            </a:extLst>
          </p:cNvPr>
          <p:cNvCxnSpPr/>
          <p:nvPr/>
        </p:nvCxnSpPr>
        <p:spPr>
          <a:xfrm>
            <a:off x="2401642" y="12063852"/>
            <a:ext cx="63943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13">
                <a:extLst>
                  <a:ext uri="{FF2B5EF4-FFF2-40B4-BE49-F238E27FC236}">
                    <a16:creationId xmlns:a16="http://schemas.microsoft.com/office/drawing/2014/main" id="{1C4F282E-D5E2-4204-A358-E85B65167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362125"/>
                  </p:ext>
                </p:extLst>
              </p:nvPr>
            </p:nvGraphicFramePr>
            <p:xfrm>
              <a:off x="4349801" y="9579069"/>
              <a:ext cx="2498038" cy="22047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ebp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返回目的地的内存地址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48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3855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13">
                <a:extLst>
                  <a:ext uri="{FF2B5EF4-FFF2-40B4-BE49-F238E27FC236}">
                    <a16:creationId xmlns:a16="http://schemas.microsoft.com/office/drawing/2014/main" id="{1C4F282E-D5E2-4204-A358-E85B651679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3362125"/>
                  </p:ext>
                </p:extLst>
              </p:nvPr>
            </p:nvGraphicFramePr>
            <p:xfrm>
              <a:off x="4349801" y="9579069"/>
              <a:ext cx="2498038" cy="220472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ebp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返回目的地的内存地址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348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43" t="-513333" r="-48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38558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F51A9A84-B992-486B-8266-3D9C4E2CE9D0}"/>
              </a:ext>
            </a:extLst>
          </p:cNvPr>
          <p:cNvSpPr/>
          <p:nvPr/>
        </p:nvSpPr>
        <p:spPr>
          <a:xfrm>
            <a:off x="7578460" y="8492585"/>
            <a:ext cx="2498038" cy="18389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未使用的空间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表格 13">
                <a:extLst>
                  <a:ext uri="{FF2B5EF4-FFF2-40B4-BE49-F238E27FC236}">
                    <a16:creationId xmlns:a16="http://schemas.microsoft.com/office/drawing/2014/main" id="{ABDF5224-215B-400E-8D85-82F500DB7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277511"/>
                  </p:ext>
                </p:extLst>
              </p:nvPr>
            </p:nvGraphicFramePr>
            <p:xfrm>
              <a:off x="7578460" y="10351864"/>
              <a:ext cx="2498038" cy="14782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表格 13">
                <a:extLst>
                  <a:ext uri="{FF2B5EF4-FFF2-40B4-BE49-F238E27FC236}">
                    <a16:creationId xmlns:a16="http://schemas.microsoft.com/office/drawing/2014/main" id="{ABDF5224-215B-400E-8D85-82F500DB7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277511"/>
                  </p:ext>
                </p:extLst>
              </p:nvPr>
            </p:nvGraphicFramePr>
            <p:xfrm>
              <a:off x="7578460" y="10351864"/>
              <a:ext cx="2498038" cy="14782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2498038">
                      <a:extLst>
                        <a:ext uri="{9D8B030D-6E8A-4147-A177-3AD203B41FA5}">
                          <a16:colId xmlns:a16="http://schemas.microsoft.com/office/drawing/2014/main" val="275938158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123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5302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宋体" panose="02010600030101010101" pitchFamily="2" charset="-122"/>
                              <a:cs typeface="+mn-cs"/>
                            </a:rPr>
                            <a:t>456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285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796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ebp</a:t>
                          </a:r>
                          <a:r>
                            <a:rPr kumimoji="0" lang="zh-CN" alt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寄存器地址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218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4" t="-306557" r="-73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0680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85A464F-A3EF-D478-4E6B-514E834A04CC}"/>
              </a:ext>
            </a:extLst>
          </p:cNvPr>
          <p:cNvSpPr txBox="1"/>
          <p:nvPr/>
        </p:nvSpPr>
        <p:spPr>
          <a:xfrm>
            <a:off x="447306" y="299564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10.8　函数内部的处理</a:t>
            </a:r>
          </a:p>
        </p:txBody>
      </p:sp>
    </p:spTree>
    <p:extLst>
      <p:ext uri="{BB962C8B-B14F-4D97-AF65-F5344CB8AC3E}">
        <p14:creationId xmlns:p14="http://schemas.microsoft.com/office/powerpoint/2010/main" val="3942422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BED87C-51B4-4B03-B3ED-23911919C836}"/>
              </a:ext>
            </a:extLst>
          </p:cNvPr>
          <p:cNvSpPr txBox="1"/>
          <p:nvPr/>
        </p:nvSpPr>
        <p:spPr>
          <a:xfrm>
            <a:off x="197216" y="1603650"/>
            <a:ext cx="450673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000" dirty="0" err="1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000" dirty="0">
                <a:solidFill>
                  <a:srgbClr val="ED8854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定义并初始化全局变量*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a1 = 1;</a:t>
            </a: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a2 = 2;</a:t>
            </a:r>
          </a:p>
          <a:p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定义没有初始化的全局变量*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b1, b2;</a:t>
            </a:r>
          </a:p>
          <a:p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main(){</a:t>
            </a: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定义局部变量*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1" dirty="0">
                <a:solidFill>
                  <a:srgbClr val="FF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c1,c2</a:t>
            </a:r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,c3,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c4;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给剧本变量赋值*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c1 = 1;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c2 = 2;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c3 = 3;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c4 = </a:t>
            </a:r>
            <a:r>
              <a:rPr lang="en-US" altLang="zh-CN" sz="2000" b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4;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把局部变量的值赋给全局变量*</a:t>
            </a:r>
            <a:r>
              <a:rPr lang="en-US" altLang="zh-CN" sz="2000" b="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sz="2000" b="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a1 = c1;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a2 = c2;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b1 = c3;</a:t>
            </a:r>
          </a:p>
          <a:p>
            <a:pPr lvl="1"/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b2 = c4;</a:t>
            </a:r>
          </a:p>
          <a:p>
            <a:r>
              <a:rPr lang="en-US" altLang="zh-CN" sz="2000" b="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B57004-23AA-4B79-ACE1-090E6C705313}"/>
              </a:ext>
            </a:extLst>
          </p:cNvPr>
          <p:cNvSpPr txBox="1"/>
          <p:nvPr/>
        </p:nvSpPr>
        <p:spPr>
          <a:xfrm>
            <a:off x="267113" y="9981512"/>
            <a:ext cx="50454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FFFF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_BSS	SEGMENT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没有初始化的全局变量</a:t>
            </a:r>
            <a:endParaRPr lang="en-US" altLang="zh-CN" sz="1800" dirty="0">
              <a:solidFill>
                <a:srgbClr val="FFFFFF"/>
              </a:solidFill>
              <a:highlight>
                <a:srgbClr val="00008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_b1	 DD	01H DUP (?)	</a:t>
            </a:r>
            <a:endParaRPr lang="en-US" altLang="zh-CN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_b2 	 DD	01H DUP (?)	</a:t>
            </a:r>
            <a:endParaRPr lang="en-US" altLang="zh-CN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_BSS	ENDS</a:t>
            </a:r>
          </a:p>
          <a:p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_DATA	SEGMENT</a:t>
            </a:r>
            <a:r>
              <a:rPr lang="en-US" altLang="zh-CN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;</a:t>
            </a:r>
            <a:r>
              <a:rPr lang="zh-CN" altLang="en-US" sz="18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初始化了的全局变量</a:t>
            </a:r>
            <a:endParaRPr lang="en-US" altLang="zh-CN" sz="1800" dirty="0">
              <a:solidFill>
                <a:srgbClr val="FFFFFF"/>
              </a:solidFill>
              <a:highlight>
                <a:srgbClr val="000080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_a1 	 DD	01H		</a:t>
            </a:r>
          </a:p>
          <a:p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_a2   	 DD	02H		</a:t>
            </a:r>
            <a:endParaRPr lang="en-US" altLang="zh-CN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_DATA	ENDS</a:t>
            </a:r>
          </a:p>
          <a:p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	SEGMENT</a:t>
            </a:r>
            <a:r>
              <a:rPr lang="en-US" altLang="zh-CN" sz="18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endParaRPr lang="en-US" altLang="zh-CN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FFFFFF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_main	PROC</a:t>
            </a:r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6022F9-A3B1-4622-A7DA-AB12FAB49E40}"/>
              </a:ext>
            </a:extLst>
          </p:cNvPr>
          <p:cNvSpPr txBox="1"/>
          <p:nvPr/>
        </p:nvSpPr>
        <p:spPr>
          <a:xfrm>
            <a:off x="4634053" y="584704"/>
            <a:ext cx="5863764" cy="13018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8    : int main(){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add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-16			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push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9    : 	/*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定义局部变量*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10   : 	int c1, c2,c3,c4;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11   : 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12   : 	/*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给剧本变量赋值*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13   : 	c1 = 1;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[ebp-4], 1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14   : 	c2 = 2;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[ebp-8], 2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15   : 	c3 = 3;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[ebp-12], 3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16   : 	c4 = 4;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[ebp-16], 4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17   : 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18   : 	/*</a:t>
            </a:r>
            <a:r>
              <a:rPr lang="zh-CN" altLang="en-US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把局部变量的值赋给全局变量*</a:t>
            </a:r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19   : 	a1 = c1;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DWORD PTR [ebp-4]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_a1,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20   : 	a2 = c2;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DWORD PTR [ebp-8]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_a2,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21   : 	b1 = c3;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DWORD PTR [ebp-12]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_b1,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22   : 	b2 = c4;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DWORD PTR [ebp-16]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DWORD PTR _b2,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</a:p>
          <a:p>
            <a:r>
              <a:rPr lang="en-US" altLang="zh-CN" sz="2000" dirty="0">
                <a:solidFill>
                  <a:srgbClr val="00FF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23   : }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mov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esp</a:t>
            </a:r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pop	</a:t>
            </a:r>
            <a:r>
              <a:rPr lang="en-US" altLang="zh-CN" sz="2000" dirty="0" err="1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ebp</a:t>
            </a:r>
            <a:endParaRPr lang="en-US" altLang="zh-CN" sz="2000" dirty="0">
              <a:solidFill>
                <a:srgbClr val="FFFF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	0</a:t>
            </a:r>
          </a:p>
          <a:p>
            <a:r>
              <a:rPr lang="en-US" altLang="zh-CN" sz="2000" dirty="0">
                <a:solidFill>
                  <a:srgbClr val="FFFFFF"/>
                </a:solidFill>
                <a:highlight>
                  <a:srgbClr val="80000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_main	ENDP</a:t>
            </a:r>
          </a:p>
          <a:p>
            <a:r>
              <a:rPr lang="en-US" altLang="zh-CN" sz="2000" dirty="0">
                <a:solidFill>
                  <a:srgbClr val="FFFFFF"/>
                </a:solidFill>
                <a:highlight>
                  <a:srgbClr val="000080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_TEXT	ENDS</a:t>
            </a:r>
          </a:p>
          <a:p>
            <a:r>
              <a:rPr lang="en-US" altLang="zh-CN" sz="2000" dirty="0">
                <a:solidFill>
                  <a:srgbClr val="FFFF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  <a:endParaRPr lang="zh-CN" altLang="en-US" sz="20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2684E7D-2076-4F6B-9D42-CD467A631A8A}"/>
              </a:ext>
            </a:extLst>
          </p:cNvPr>
          <p:cNvSpPr/>
          <p:nvPr/>
        </p:nvSpPr>
        <p:spPr>
          <a:xfrm>
            <a:off x="345227" y="8548913"/>
            <a:ext cx="4014837" cy="4862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_b1,_b2,_a1,_a2</a:t>
            </a:r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</a:rPr>
              <a:t>都是标签</a:t>
            </a:r>
            <a:endParaRPr lang="en-US" altLang="zh-C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1BC4CE-5DB5-4B1F-AA5F-520690824AC4}"/>
              </a:ext>
            </a:extLst>
          </p:cNvPr>
          <p:cNvSpPr/>
          <p:nvPr/>
        </p:nvSpPr>
        <p:spPr>
          <a:xfrm>
            <a:off x="99280" y="9129359"/>
            <a:ext cx="4506733" cy="6897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DD:Define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Double word</a:t>
            </a:r>
          </a:p>
          <a:p>
            <a:pPr algn="ctr"/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DUP(?)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个值尚不明确的值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3FB963-8579-45FA-AD55-2E98F874E7E4}"/>
              </a:ext>
            </a:extLst>
          </p:cNvPr>
          <p:cNvSpPr txBox="1"/>
          <p:nvPr/>
        </p:nvSpPr>
        <p:spPr>
          <a:xfrm>
            <a:off x="197216" y="13461566"/>
            <a:ext cx="685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FF00"/>
                </a:solidFill>
              </a:rPr>
              <a:t>把</a:t>
            </a:r>
            <a:r>
              <a:rPr lang="en-US" altLang="zh-CN" sz="2000" b="1" dirty="0">
                <a:solidFill>
                  <a:srgbClr val="FFFF00"/>
                </a:solidFill>
              </a:rPr>
              <a:t>_BSS</a:t>
            </a:r>
            <a:r>
              <a:rPr lang="zh-CN" altLang="en-US" sz="2000" b="1" dirty="0">
                <a:solidFill>
                  <a:srgbClr val="FFFF00"/>
                </a:solidFill>
              </a:rPr>
              <a:t>和</a:t>
            </a:r>
            <a:r>
              <a:rPr lang="en-US" altLang="zh-CN" sz="2000" b="1" dirty="0">
                <a:solidFill>
                  <a:srgbClr val="FFFF00"/>
                </a:solidFill>
              </a:rPr>
              <a:t>_DATA</a:t>
            </a:r>
            <a:r>
              <a:rPr lang="zh-CN" altLang="en-US" sz="2000" b="1" dirty="0">
                <a:solidFill>
                  <a:srgbClr val="FFFF00"/>
                </a:solidFill>
              </a:rPr>
              <a:t>分开，可以更方便的初始化特定范围的值，例如</a:t>
            </a:r>
            <a:r>
              <a:rPr lang="zh-CN" altLang="en-US" sz="2000" b="1">
                <a:solidFill>
                  <a:srgbClr val="FFFF00"/>
                </a:solidFill>
              </a:rPr>
              <a:t>编译器可以方便</a:t>
            </a:r>
            <a:r>
              <a:rPr lang="zh-CN" altLang="en-US" sz="2000" b="1" dirty="0">
                <a:solidFill>
                  <a:srgbClr val="FFFF00"/>
                </a:solidFill>
              </a:rPr>
              <a:t>的把未初始化的全局变量都设置为</a:t>
            </a:r>
            <a:r>
              <a:rPr lang="en-US" altLang="zh-CN" sz="2000" b="1" dirty="0">
                <a:solidFill>
                  <a:srgbClr val="FFFF00"/>
                </a:solidFill>
              </a:rPr>
              <a:t>0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F63765-F5D4-5F79-FB92-FAF75A15C7D7}"/>
              </a:ext>
            </a:extLst>
          </p:cNvPr>
          <p:cNvSpPr txBox="1"/>
          <p:nvPr/>
        </p:nvSpPr>
        <p:spPr>
          <a:xfrm>
            <a:off x="99278" y="209466"/>
            <a:ext cx="5312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</a:rPr>
              <a:t>10.9　始终确保全局变量用的内存空间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F966EA-5A39-443F-7813-705167B77BEF}"/>
              </a:ext>
            </a:extLst>
          </p:cNvPr>
          <p:cNvSpPr/>
          <p:nvPr/>
        </p:nvSpPr>
        <p:spPr>
          <a:xfrm>
            <a:off x="711797" y="644535"/>
            <a:ext cx="3477573" cy="8649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 </a:t>
            </a:r>
            <a:r>
              <a:rPr lang="zh-CN" altLang="en-US"/>
              <a:t>语言中，在函数外部定义的变量称为 全局变量，在函数内部定义的变量称为 局部变量。</a:t>
            </a:r>
          </a:p>
        </p:txBody>
      </p:sp>
    </p:spTree>
    <p:extLst>
      <p:ext uri="{BB962C8B-B14F-4D97-AF65-F5344CB8AC3E}">
        <p14:creationId xmlns:p14="http://schemas.microsoft.com/office/powerpoint/2010/main" val="3313635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5E012C-455E-6165-3127-3887A39A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9" y="646744"/>
            <a:ext cx="9791700" cy="6657975"/>
          </a:xfrm>
          <a:prstGeom prst="rect">
            <a:avLst/>
          </a:prstGeom>
        </p:spPr>
      </p:pic>
      <p:sp>
        <p:nvSpPr>
          <p:cNvPr id="114" name="文本框 113">
            <a:extLst>
              <a:ext uri="{FF2B5EF4-FFF2-40B4-BE49-F238E27FC236}">
                <a16:creationId xmlns:a16="http://schemas.microsoft.com/office/drawing/2014/main" id="{3D36E9D5-2FD8-712B-5E3F-6032D53D74E9}"/>
              </a:ext>
            </a:extLst>
          </p:cNvPr>
          <p:cNvSpPr txBox="1"/>
          <p:nvPr/>
        </p:nvSpPr>
        <p:spPr>
          <a:xfrm>
            <a:off x="7728857" y="3069771"/>
            <a:ext cx="15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greater equal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8D3168F-43AB-36F4-BB53-DAC646886A60}"/>
              </a:ext>
            </a:extLst>
          </p:cNvPr>
          <p:cNvSpPr txBox="1"/>
          <p:nvPr/>
        </p:nvSpPr>
        <p:spPr>
          <a:xfrm>
            <a:off x="7728857" y="351342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less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BBD6EDF-978B-79FA-BE4C-50E6404F8359}"/>
              </a:ext>
            </a:extLst>
          </p:cNvPr>
          <p:cNvSpPr txBox="1"/>
          <p:nvPr/>
        </p:nvSpPr>
        <p:spPr>
          <a:xfrm>
            <a:off x="7696957" y="3975731"/>
            <a:ext cx="1212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less equal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19214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15331</TotalTime>
  <Words>3516</Words>
  <Application>Microsoft Office PowerPoint</Application>
  <PresentationFormat>自定义</PresentationFormat>
  <Paragraphs>579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黑体</vt:lpstr>
      <vt:lpstr>华文琥珀</vt:lpstr>
      <vt:lpstr>宋体</vt:lpstr>
      <vt:lpstr>新宋体</vt:lpstr>
      <vt:lpstr>Arial</vt:lpstr>
      <vt:lpstr>Calibri</vt:lpstr>
      <vt:lpstr>Cambria</vt:lpstr>
      <vt:lpstr>Cambria Math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 蔡</cp:lastModifiedBy>
  <cp:revision>688</cp:revision>
  <dcterms:created xsi:type="dcterms:W3CDTF">2020-06-26T01:00:01Z</dcterms:created>
  <dcterms:modified xsi:type="dcterms:W3CDTF">2024-01-01T03:01:23Z</dcterms:modified>
</cp:coreProperties>
</file>