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8" r:id="rId2"/>
    <p:sldId id="302" r:id="rId3"/>
    <p:sldId id="305" r:id="rId4"/>
    <p:sldId id="303" r:id="rId5"/>
    <p:sldId id="306" r:id="rId6"/>
    <p:sldId id="30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5" d="100"/>
          <a:sy n="105" d="100"/>
        </p:scale>
        <p:origin x="312" y="-475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28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7 145 24575,'0'-1'0,"-1"1"0,1 0 0,-1-1 0,1 1 0,-1 0 0,1-1 0,-1 1 0,1-1 0,0 1 0,-1 0 0,1-1 0,0 1 0,0-1 0,-1 1 0,1-1 0,0 0 0,0 1 0,0-1 0,-1 1 0,1-1 0,0 1 0,0-1 0,0 1 0,0-1 0,0 0 0,0 1 0,0-1 0,0 1 0,1-1 0,-1 1 0,0-1 0,0 1 0,0-1 0,0 0 0,1 0 0,0 0 0,1 0 0,-1 0 0,1 0 0,-1 0 0,1 0 0,0 0 0,-1 0 0,1 0 0,0 1 0,-1-1 0,4 0 0,50-7 0,-54 8 0,111-6 0,144-16 0,-89-7-41,-75 11-400,1 4-1,115-3 1,-185 17-6385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29:51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185 4 24575,'0'-3'0,"-4"5"0,-7 10 0,-9 12 0,-8 13 0,-3 7 0,1 0 0,2-2 0,5-4 0,14-8 0,8-10-8191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29:51.8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402 0 24575,'-21'28'0,"-13"15"0,-8 8 0,-4 2 0,0-2 0,0-2 0,5-6 0,2-7 0,5-6 0,4-8 0,8-8-8191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29:52.2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0 24575,'-10'24'0,"-4"22"0,1 16 0,3 12 0,3 0 0,5-2 0,15-11 0,14-14 0,20-17 0,23-22 0,20-21 0,15-17 0,10-11 0,3-5 0,-1 1 0,-7 9 0,-23 11-8191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0:02.4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84 24575,'112'31'0,"-55"-19"0,0-3 0,88 3 0,118-12 0,-132-2 0,328-12 0,-344 7 0,2 5 0,229 27 0,-289-18 0,0-2 0,1-3 0,104-10 0,151-15 0,-93 14 0,-110 6 0,119-18 0,-121 5 0,190-4 0,-220 21 0,281-12 0,-191-1 0,47-6 0,-89 5 0,1 5 0,165 11 0,-110 17 0,19 0 0,-125-18 0,197 8 0,169-1 0,-302-10 0,-109-2 120,-30 3-175,0-1 0,0 1 0,0 0 0,0-1 0,0 1 0,0-1 0,0 1 0,-1-1 0,1 1 0,0-1 0,0 0 0,0 1 0,-1-1 0,1 0 0,0 0 0,-1 0 0,1 1 0,0-1 0,-1 0 0,0 0 0,1 0 0,-1 0 0,1 0 0,-1 0 0,0 0 0,1-2 0,-1-9-6771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0:04.8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1 364 24575,'342'-20'0,"-30"4"0,-253 9 0,337-32 0,-239 19 0,11 1 0,24 29 0,-40 0 0,53 11 0,-139-11 0,87 1 0,-94-11 0,266 11 0,124-1 0,-274-12 0,-20 0 0,166 4 0,-297 1 0,0 1 0,32 10 0,-37-9 0,2 0 0,-1-1 0,41 2 0,462-7 0,-475-2 0,86-14 0,-84 8 0,78-3 0,7 4 0,209-40 0,-88 8 0,449-58 0,-184 46 0,-135 17 0,533-6 0,-869 41 0,372 5 0,-2 26 0,-265-15 0,199-6 0,-351-10-15,-14 0 41,-18-1-1402,-10 1-5450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39.4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54 24575,'-19'-11'0,"17"5"0,35 3 0,-27 3 0,280-19 0,-149 7 0,244 9 0,-262 14 0,-6 0 0,220-6 0,-216-15 0,-110 10-7,-8 3-2,-10 2-1184,11-5 1037,-22 8-6670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39.8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1 159 24575,'24'4'0,"28"0"0,26 1 0,28-9 0,22-9 0,18-7 0,7-6 0,-1-3 0,-10 1 0,-12 4 0,-14 7 0,-16 7 0,-22 11 0,-25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40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42 24575,'9'-4'0,"0"1"0,0 0 0,1 0 0,-1 1 0,1 0 0,17-2 0,64 3 0,-33 1 0,112-7 0,258-5 0,1001 12 0,-1137 22 0,-1-1 0,16-23 0,-294 1-55,-15-4 192,-21-5-1584,1 2-5379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43.7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2788 267 24575,'-60'-36'0,"-1"4"0,-2 2 0,-1 3 0,-97-28 0,67 31 0,-2 5 0,-155-13 0,-390 21 0,444 13 0,-156 16 0,275-8 0,0 3 0,-110 34 0,114-23 0,-240 67 0,312-90-108,-8 1 350,10-2-268,0 0 0,0 0 0,0 0 0,0 0 0,0 0 1,-1 1-1,1-1 0,0 0 0,0 0 0,0 0 0,0 0 1,0 0-1,0 0 0,0 0 0,0 0 0,-1 0 0,1 0 0,0 0 1,0 0-1,0 0 0,0 1 0,0-1 0,0 0 0,0 0 1,0 0-1,0 0 0,0 0 0,0 0 0,0 0 0,0 0 1,0 1-1,0-1 0,0 0 0,0 0 0,0 0 0,0 0 1,0 0-1,0 0 0,0 0 0,0 1 0,0-1 0,0 0 1,0 0-1,0 0 0,0 0 0,0 0 0,0 0 0,0 0 1,0 0-1,0 1 0,0-1 0,0 0 0,0 0 0,0 0 1,1 0-1,-1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44.5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520 0 24575,'-4'0'0,"0"1"0,0 0 0,0-1 0,0 1 0,-1 1 0,2-1 0,-1 1 0,0-1 0,0 1 0,0 0 0,1 0 0,-1 1 0,1-1 0,0 1 0,-1 0 0,1 0 0,1 0 0,-1 0 0,0 0 0,1 1 0,-1-1 0,1 1 0,0-1 0,-2 8 0,-5 11 0,0 0 0,2 0 0,-6 33 0,3-14 0,-110 353 0,5-19 0,25 7 0,82-337 0,-44 308 0,51-347-93,0 35 318,1-39-319,0 0 1,0 1-1,1-1 1,-1 0-1,1 0 1,-1 0-1,1 0 0,0 0 1,-1 0-1,1 0 1,0 0-1,1 0 1,-1-1-1,0 1 1,3 2-1,4 0-6732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29.6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 24575,'142'-1'0,"157"2"0,-98 19 0,18 1 0,530-19 0,-366-4 0,-107-9 0,-24 1 0,42-10 0,6-1 0,-16 11 0,16 0 0,94-10 0,-82 2 0,170 37 0,-146 0 0,-150-18 0,221 15 0,-393-13-1365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45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 24575,'-13'109'0,"4"165"0,29 106 0,-18-343 0,8 64 0,-8-92 0,0 0 0,0 0 0,0-1 0,1 1 0,0-1 0,1 0 0,0 1 0,7 10 0,-10-18 0,0 0 0,0 0 0,0 0 0,0 0 0,0 0 0,1 0 0,-1 0 0,0 0 0,0 0 0,1-1 0,-1 1 0,0 0 0,1-1 0,-1 1 0,1-1 0,-1 0 0,1 1 0,-1-1 0,1 0 0,-1 0 0,1 0 0,-1 0 0,0 0 0,1 0 0,-1 0 0,1-1 0,-1 1 0,1 0 0,-1-1 0,1 1 0,-1-1 0,2-1 0,5-2 0,0-1 0,-1 0 0,0 0 0,9-9 0,-11 10 0,78-71-109,91-75 344,-141 125-608,1 1 1,1 1-1,56-25 0,-27 21-6453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49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24575,'113'-1'0,"-10"-1"0,158 18 0,-199-7 0,-8 0 0,98 2 0,-122-9 0,42 6 0,17 1 0,460-9 0,-142-31 0,67 0 0,-360 32 0,-102 2 112,-12-3-133,0 0-1,0 0 1,0 0 0,-1 0 0,1-1 0,0 1 0,0 0 0,0 0 0,0 0 0,0 0 0,-1 0 0,1 0-1,0 0 1,0 0 0,0 1 0,0-1 0,0 0 0,0 0 0,-1 0 0,1 0 0,0 0 0,0 0-1,0 0 1,0 0 0,0 0 0,0 0 0,0 0 0,-1 0 0,1 0 0,0 1 0,0-1 0,0 0 0,0 0-1,0 0 1,0 0 0,0 0 0,0 0 0,0 0 0,0 1 0,0-1 0,0 0 0,0 0 0,0 0-1,0 0 1,0 0 0,0 1 0,0-1 0,0 0 0,0 0 0,0 0 0,0 0 0,0 0 0,0 0 0,0 1-1,0-1 1,0 0 0,0 0 0,0 0 0,0 0 0,0 0 0,0 0 0,0 0 0,0 1 0,1-1-1,-1 0 1,0 0 0,0 0 0,0 0 0,0 0 0,-13 5-6805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50.1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 24575,'660'2'0,"700"-4"0,-985-14 0,-361 16-94,-11 0 10,0 0-1,0 0 0,-1 0 0,1 0 1,0-1-1,-1 1 0,1-1 0,0 0 1,-1 1-1,1-1 0,-1 0 0,1-1 0,-1 1 1,4-2-1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50.6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24575,'28'21'0,"15"20"0,11 17 0,3 9 0,-4 3 0,-5-7 0,-7-10 0,-7-15 0,-9-16 0,-9-13-8191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51.0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24575,'11'27'0,"9"24"0,9 15 0,7 11 0,3 0 0,6-7 0,1-9 0,1-11 0,-5-14 0,-9-13-8191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51.5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1508 0 24575,'47'136'0,"-30"-96"0,-3 1 0,-1 0 0,-2 1 0,6 48 0,-17-87 0,1 1 0,-1-1 0,0 1 0,0 0 0,-1-1 0,1 1 0,-1-1 0,1 1 0,-1-1 0,0 1 0,0-1 0,-1 1 0,1-1 0,-1 0 0,0 0 0,0 0 0,0 0 0,0 0 0,-4 4 0,-2 0 0,0-1 0,-1 0 0,1-1 0,-1 0 0,-17 7 0,-149 65 0,-280 85 0,350-133 0,-2-5 0,0-4 0,-2-5 0,-123 0 0,211-14 0,-4 0 0,0 0 0,0-2 0,0-1 0,0-1 0,1-1 0,-37-11 0,60 15-2,0 0 0,0 0 0,0-1-1,1 1 1,-1 0 0,0-1 0,0 1 0,1 0-1,-1-1 1,0 0 0,0 1 0,1-1 0,-1 1 0,1-1-1,-1 0 1,0 1 0,1-1 0,-1 0 0,0 0-1,1 0 7,1 1 0,-1-1 0,0 1 0,0-1 0,0 1 0,0-1 0,0 1 0,1 0 0,-1-1 0,0 1 0,0-1 0,1 1 0,-1 0 0,0-1 0,0 1 0,1 0 0,-1-1 0,0 1 0,1 0 0,-1-1 0,1 1 0,-1 0 0,0 0 0,2-1 0,32-11-1117,-32 12 805,38-10-6518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1:57.0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9 384 24575,'-1'-2'0,"0"-1"0,-1 1 0,1-1 0,0 0 0,1 1 0,-1-1 0,0 0 0,1 1 0,-1-1 0,1 0 0,0 0 0,0 0 0,0 1 0,1-1 0,-1 0 0,0 0 0,2-3 0,-1 4 0,1-1 0,0 0 0,-1 0 0,1 1 0,0-1 0,0 0 0,1 1 0,-1 0 0,1 0 0,-1 0 0,1 0 0,-1 0 0,1 0 0,6-2 0,36-15 0,1 1 0,0 3 0,71-14 0,-44 12 0,214-53 0,432-48 0,-677 113 0,-1 3 0,1 1 0,0 2 0,0 2 0,0 1 0,57 15 0,-44-4 0,24 7 0,1-3 0,117 13 0,553-24 0,-657-10 0,303-20 0,197 2 0,-579 21 0,0 1 0,0 0 0,0 1 0,0 1 0,0 0 0,0 1 0,-1 0 0,0 1 0,0 0 0,-1 1 0,1 1 0,-2 0 0,1 1 0,-1 0 0,12 12 0,-10-11 0,0-1 0,1 0 0,0 0 0,0-2 0,1 0 0,0 0 0,0-2 0,1 0 0,-1 0 0,1-2 0,0 0 0,1 0 0,-1-2 0,21 0 0,27-2 0,0-3 0,78-16 0,-135 19 0,513-103 0,-11 1 0,-451 95 0,-34 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5.0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200 444 24575,'0'-2'0,"0"-1"0,0 0 0,0 1 0,1-1 0,-1 0 0,0 1 0,1-1 0,0 0 0,0 1 0,0-1 0,0 1 0,0-1 0,0 1 0,1 0 0,2-4 0,-2 4 0,1 0 0,-1 0 0,1 0 0,-1 1 0,1 0 0,0-1 0,0 1 0,-1 0 0,1 0 0,0 1 0,0-1 0,0 0 0,0 1 0,4 0 0,58-4 0,70 6 0,-29 1 0,-93-3 0,-7 0 0,1 0 0,-1 0 0,0 0 0,1-1 0,-1 0 0,0 0 0,8-3 0,-12 3 0,0 0 0,0-1 0,0 1 0,0 0 0,0-1 0,0 0 0,-1 1 0,1-1 0,-1 0 0,1 0 0,-1 0 0,0 0 0,1 0 0,-1 0 0,0 0 0,-1-1 0,1 1 0,0 0 0,-1-1 0,1 1 0,-1 0 0,1-1 0,-1-2 0,3-38 0,-5-81 0,-1 46 0,4 74 0,-1 0 0,-1 0 0,1 1 0,0-1 0,-1 0 0,0 0 0,0 0 0,0 0 0,-3-6 0,2 8 0,1 1 0,0-1 0,-1 0 0,1 1 0,-1 0 0,1-1 0,-1 1 0,0 0 0,0 0 0,0 0 0,1 0 0,-1 0 0,0 0 0,0 0 0,0 1 0,0-1 0,0 1 0,-1 0 0,-3-1 0,-412-15 0,415 16 0,0 0 0,0 0 0,0 1 0,0-1 0,0 1 0,-1 0 0,1 0 0,0 0 0,1 0 0,-1 1 0,0-1 0,0 1 0,0 0 0,1 0 0,-1 0 0,1 0 0,0 0 0,0 0 0,-1 1 0,1-1 0,1 1 0,-1 0 0,0-1 0,1 1 0,-3 4 0,-1 8 0,0-1 0,0 0 0,2 1 0,-3 18 0,1-6 0,3-19-43,-7 45-221,-3-1-1,-2 0 1,-3-1-1,-23 51 1,33-91-6562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5.7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 24575,'10'-4'0,"11"3"0,11 5 0,15 8 0,12 9 0,11 8 0,3 6 0,-4 0 0,-6-2 0,-12-7 0,-10-4 0,-12-3 0,-18-4 0,-11-5-8191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6.1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24575,'17'20'0,"16"11"0,13 3 0,9 0 0,5-3 0,2-4 0,2-5 0,-4-4 0,-5-5 0,-8-1 0,-12-3-8191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31.7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1 225 24575,'0'-1'0,"0"0"0,1 1 0,-1-1 0,1 0 0,-1 0 0,1 1 0,-1-1 0,1 1 0,-1-1 0,1 1 0,-1-1 0,1 0 0,0 1 0,-1 0 0,1-1 0,0 1 0,0-1 0,-1 1 0,1 0 0,0 0 0,0-1 0,1 1 0,23-6 0,-21 5 0,486-93 0,-354 78 0,226 2 0,-340 16 0,-1 0 0,37 10 0,-33-6 0,34 3 0,-4-7 0,-1-4 0,0-1 0,83-17 0,-70 9 0,103-4 0,-165 15 0,1 0 0,-1 0 0,1 1 0,-1 0 0,0 0 0,1 0 0,-1 0 0,0 1 0,8 4 0,-3 0 0,-1 0 0,1 1 0,11 11 0,-15-14 0,0 0 0,0 0 0,0-1 0,0 1 0,1-2 0,-1 1 0,1-1 0,0 0 0,0 0 0,0-1 0,13 2 0,11-1 0,45-4 0,-34 1 0,282-23 0,-1-27 0,132-14 0,-434 63-118,40-2 367,-57 4-364,0 0 0,-1 0 0,1 0 0,0 1 0,0 0 0,-1 0 0,1 0-1,0 0 1,-1 0 0,1 1 0,-1 0 0,4 2 0,-1 5-6711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6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936 1 24575,'254'251'0,"-249"-247"0,0 1 0,0-1 0,0 1 0,-1 1 0,0-1 0,0 0 0,-1 1 0,1 0 0,2 7 0,-5-10 0,0 0 0,-1 0 0,1 1 0,-1-1 0,1 0 0,-1 1 0,0-1 0,0 0 0,-1 1 0,1-1 0,-1 0 0,1 1 0,-1-1 0,0 0 0,0 0 0,0 0 0,-1 0 0,1 0 0,-1 0 0,-2 3 0,-13 18 0,0-2 0,-2 0 0,-37 35 0,-78 54 0,90-77 0,-811 597 0,805-601-1365,18-13-5461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8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0 198 24575,'1'-2'0,"-1"0"0,1 0 0,0 0 0,0 1 0,0-1 0,0 0 0,0 0 0,0 0 0,0 1 0,1-1 0,-1 1 0,0-1 0,1 1 0,0-1 0,-1 1 0,1 0 0,0 0 0,0 0 0,-1 0 0,1 0 0,2-1 0,43-16 0,-26 13 0,1 2 0,0 0 0,-1 1 0,37 3 0,-27-1 0,45-5 0,-44 1 0,206-25 0,-21 1 0,-135 14 0,138-4 0,-170 16 0,75-14 0,12 0 0,-116 14 0,1 2 0,-1 1 0,0 1 0,31 6 0,-19 0-108,-11-3-206,0 0 0,1-1-1,41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9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65 24575,'0'-3'0,"4"-2"0,4 1 0,4 1 0,7-3 0,4 0 0,5 1 0,4 1 0,4 1 0,2 2 0,3-3 0,-4-1 0,-4 1 0,-4 1 0,-4 1 0,-6-3 0,-6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29.9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20 24575,'25'0'0,"17"0"0,9 0 0,6 0 0,0 0 0,1 0 0,-3-3 0,-4-5 0,-10-1-8191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2:30.7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41 24575,'310'-10'0,"-17"0"0,-279 10-114,-11 0 30,1 1 1,0-1 0,-1 0-1,1 0 1,0 0 0,-1-1-1,1 1 1,-1-1-1,1 0 1,0 0 0,-1 0-1,0 0 1,1-1-1,5-3 1,-4-3-6743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3:04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3 285 24575,'-1'-2'0,"1"0"0,-1-1 0,1 1 0,0 0 0,0 0 0,0 0 0,0-1 0,0 1 0,0 0 0,1 0 0,-1-1 0,1 1 0,-1 0 0,1 0 0,0 0 0,0 0 0,0 0 0,0 0 0,0 0 0,1 0 0,-1 1 0,0-1 0,1 0 0,-1 1 0,1-1 0,0 1 0,-1-1 0,1 1 0,0 0 0,0 0 0,0 0 0,0 0 0,0 0 0,3-1 0,10-4 0,0 1 0,1 0 0,26-5 0,-28 7 0,129-21 0,251-10 0,-190 21 0,483-54 0,-278 24 0,-298 34-1365,-76 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3:08.4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1 230 24575,'51'1'0,"-22"1"0,1-2 0,-1 0 0,0-2 0,1-2 0,55-13 0,-35 2 0,62-10 0,-67 16 0,0-2 0,46-17 0,-32 7 0,0 3 0,1 2 0,1 3 0,116-9 0,253 16 0,-248 8 0,96-14 0,-232 7 0,1 2 0,0 2 0,0 2 0,73 11 0,-116-11-116,15 1 366,-18-2-274,-1 0 0,0 0-1,0 0 1,1 0 0,-1 0 0,0 0 0,0 0 0,1 0-1,-1 0 1,0 0 0,0 0 0,0 0 0,1 0 0,-1-1-1,0 1 1,0 0 0,1 0 0,-1 0 0,0 0-1,0 0 1,0-1 0,0 1 0,1 0 0,-1 0 0,0 0-1,0-1 1,0 1 0,0 0 0,0 0 0,0-1-1,1 1 1,-1 0 0,0 0 0,0 0 0,0-1 0,0 1-1,0 0 1,0 0 0,0-1 0,0 1 0,0 0 0,0 0-1,0-1 1,0 1 0,0 0 0,-1 0 0,1-1-1,0 1 1,0 0 0,0 0 0,0-1 0,0 1 0,0 0-1,-1 0 1,1 0 0,0-1 0,0 1 0,0 0-1,0 0 1,-1 0 0,1-1 0,-10-11-6802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38:45.8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32.7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0 128 24575,'45'-9'0,"199"-34"0,-196 38 0,0 1 0,1 3 0,51 4 0,-86-1 0,-1 1 0,0-1 0,0 2 0,0 0 0,0 1 0,0 0 0,-1 0 0,0 2 0,18 11 0,-19-12 0,0 0 0,1-1 0,-1 0 0,1-1 0,0-1 0,1 1 0,-1-2 0,0 0 0,1-1 0,0 0 0,-1 0 0,1-1 0,-1-1 0,1-1 0,13-2 0,18-6 0,0-2 0,75-31 0,35-22-1365,-94 38-5461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0 162 24575,'1131'0'0,"-1101"-1"0,43-8 0,21-1 0,-44 9 0,141-10 0,-92 3 0,151 6 0,-116 4 0,-38-2 0,20-2 0,128 16 0,-168-8 0,101-4 0,4-1 0,-77 8 0,36 2 0,83-21 0,-51 0 0,-64 3 0,209-42 0,-230 32 0,0 3 0,134-3 0,-157 14 0,79-14 0,-90 9 0,1 2 0,81 2 0,19 25 0,-40-2 0,125 4 0,82 20 0,-153-15 0,79-6 0,-143-16 0,-22 4 0,81 21 0,81 9 0,-164-33 0,142 6 0,36-12 0,231-3 0,-365-4 0,-1-6 0,157-34 0,-270 44-91,14-3-164,-1-1 0,0-1 1,-1 0-1,26-14 0,-30 11-6571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39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1 113 24575,'31'-3'0,"27"-2"0,31-2 0,25-5 0,17-3 0,9-2 0,-1 1 0,-10 0 0,-21 4 0,-29 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40.7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1 101 24575,'493'-40'0,"-229"12"0,311 12 0,-148 11 0,641-7 0,-680 42 0,-7-1 0,-32-27 0,-342-2-170,-1 1-1,1-1 0,-1 1 1,0 0-1,1 0 0,-1 1 1,9 3-1,-1 4-6655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12:43.1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1 123 24575,'1'-2'0,"0"1"0,0 0 0,0 0 0,0-1 0,0 1 0,0 0 0,0 0 0,1 0 0,-1 0 0,0 0 0,1 0 0,-1 1 0,1-1 0,-1 0 0,1 1 0,-1-1 0,1 1 0,-1 0 0,1-1 0,0 1 0,2 0 0,1-1 0,55-13 0,1 3 0,118-7 0,131 17 0,-145 4 0,451-25 0,-90-6 0,-326 21 0,130 1 0,479 53 0,23 10 0,-510-56 0,629 20 0,-503-5 0,-355-14 0,-161-3-1365,21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07:29:50.2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0 161 24575,'18'-2'0,"0"0"0,23-7 0,16-2 0,261-31 0,7 27 0,-276 13 0,0-2 0,0-2 0,89-23 0,-49 9 0,-65 14 0,1 2 0,0 0 0,-1 2 0,1 0 0,0 2 0,0 1 0,0 1 0,24 5 0,-7-1 0,0-2 0,0-1 0,65-5 0,-29 1 0,114-10 0,42 1 0,-201 13 0,65 13 0,-64-8 0,58 4 0,253 6 0,-235-16 0,22 2 0,-115-2 0,0 0 0,-1 2 0,1-1 0,-1 2 0,27 11 0,-17-4 0,2-1 0,0-1 0,0-1 0,1-2 0,0-1 0,0-1 0,0-2 0,1 0 0,-1-2 0,36-4 0,-16-1 0,156-7 0,-165 12 0,1 1 0,-1 2 0,45 10 0,379 55 0,-296-62 0,216-17 0,-186 1 0,-136 12-1365,-42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3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2.png"/><Relationship Id="rId19" Type="http://schemas.openxmlformats.org/officeDocument/2006/relationships/customXml" Target="../ink/ink8.xml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47" Type="http://schemas.openxmlformats.org/officeDocument/2006/relationships/customXml" Target="../ink/ink30.xml"/><Relationship Id="rId50" Type="http://schemas.openxmlformats.org/officeDocument/2006/relationships/image" Target="../media/image41.png"/><Relationship Id="rId55" Type="http://schemas.openxmlformats.org/officeDocument/2006/relationships/customXml" Target="../ink/ink34.xml"/><Relationship Id="rId7" Type="http://schemas.openxmlformats.org/officeDocument/2006/relationships/customXml" Target="../ink/ink10.xml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21.xml"/><Relationship Id="rId41" Type="http://schemas.openxmlformats.org/officeDocument/2006/relationships/customXml" Target="../ink/ink27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2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25.xml"/><Relationship Id="rId40" Type="http://schemas.openxmlformats.org/officeDocument/2006/relationships/image" Target="../media/image36.png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8" Type="http://schemas.openxmlformats.org/officeDocument/2006/relationships/image" Target="../media/image45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61" Type="http://schemas.openxmlformats.org/officeDocument/2006/relationships/customXml" Target="../ink/ink37.xml"/><Relationship Id="rId10" Type="http://schemas.openxmlformats.org/officeDocument/2006/relationships/image" Target="../media/image21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38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4" Type="http://schemas.openxmlformats.org/officeDocument/2006/relationships/image" Target="../media/image4.svg"/><Relationship Id="rId9" Type="http://schemas.openxmlformats.org/officeDocument/2006/relationships/customXml" Target="../ink/ink11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0.xml"/><Relationship Id="rId30" Type="http://schemas.openxmlformats.org/officeDocument/2006/relationships/image" Target="../media/image31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40.png"/><Relationship Id="rId56" Type="http://schemas.openxmlformats.org/officeDocument/2006/relationships/image" Target="../media/image44.png"/><Relationship Id="rId8" Type="http://schemas.openxmlformats.org/officeDocument/2006/relationships/image" Target="../media/image20.png"/><Relationship Id="rId51" Type="http://schemas.openxmlformats.org/officeDocument/2006/relationships/customXml" Target="../ink/ink32.xml"/><Relationship Id="rId3" Type="http://schemas.openxmlformats.org/officeDocument/2006/relationships/image" Target="../media/image3.png"/><Relationship Id="rId12" Type="http://schemas.openxmlformats.org/officeDocument/2006/relationships/image" Target="../media/image2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59" Type="http://schemas.openxmlformats.org/officeDocument/2006/relationships/customXml" Target="../ink/ink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控制硬件方法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E08DD-7696-1068-5AD4-6A22EE9F8524}"/>
              </a:ext>
            </a:extLst>
          </p:cNvPr>
          <p:cNvSpPr txBox="1"/>
          <p:nvPr/>
        </p:nvSpPr>
        <p:spPr>
          <a:xfrm>
            <a:off x="2625008" y="3950009"/>
            <a:ext cx="531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如何用程序来控制 CPU 和主内存以外的硬件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C10F63-BA79-4489-BC91-75A3F6685D4F}"/>
              </a:ext>
            </a:extLst>
          </p:cNvPr>
          <p:cNvSpPr/>
          <p:nvPr/>
        </p:nvSpPr>
        <p:spPr>
          <a:xfrm>
            <a:off x="6338238" y="863600"/>
            <a:ext cx="3229337" cy="3436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DA0B3-7207-4755-83DC-C292747B2A90}"/>
              </a:ext>
            </a:extLst>
          </p:cNvPr>
          <p:cNvSpPr/>
          <p:nvPr/>
        </p:nvSpPr>
        <p:spPr>
          <a:xfrm>
            <a:off x="7165825" y="1016471"/>
            <a:ext cx="1574157" cy="439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6A949C-17D5-4F1A-B012-37F6D28A9B56}"/>
              </a:ext>
            </a:extLst>
          </p:cNvPr>
          <p:cNvSpPr/>
          <p:nvPr/>
        </p:nvSpPr>
        <p:spPr>
          <a:xfrm>
            <a:off x="7165826" y="2396303"/>
            <a:ext cx="1574157" cy="439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Windows</a:t>
            </a:r>
            <a:endParaRPr lang="zh-CN" altLang="en-US" sz="2000" dirty="0"/>
          </a:p>
        </p:txBody>
      </p: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1314A79B-4572-4E91-8E19-6EBD71279B9C}"/>
              </a:ext>
            </a:extLst>
          </p:cNvPr>
          <p:cNvSpPr/>
          <p:nvPr/>
        </p:nvSpPr>
        <p:spPr>
          <a:xfrm>
            <a:off x="7724165" y="1504001"/>
            <a:ext cx="474562" cy="810227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6B2057-DF0B-4B92-BC0B-5FC9AA919979}"/>
              </a:ext>
            </a:extLst>
          </p:cNvPr>
          <p:cNvSpPr txBox="1"/>
          <p:nvPr/>
        </p:nvSpPr>
        <p:spPr>
          <a:xfrm>
            <a:off x="8190185" y="165802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968DB0-19D5-49BA-90F8-0949F5C1CD4F}"/>
              </a:ext>
            </a:extLst>
          </p:cNvPr>
          <p:cNvSpPr/>
          <p:nvPr/>
        </p:nvSpPr>
        <p:spPr>
          <a:xfrm>
            <a:off x="7165825" y="3672805"/>
            <a:ext cx="1574157" cy="439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硬件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7B3EF6F-A708-4E0B-81B3-68D9DB065350}"/>
              </a:ext>
            </a:extLst>
          </p:cNvPr>
          <p:cNvSpPr/>
          <p:nvPr/>
        </p:nvSpPr>
        <p:spPr>
          <a:xfrm>
            <a:off x="7362594" y="2836142"/>
            <a:ext cx="480353" cy="75814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AE47968-6D8E-4648-BD93-C08724DCF0CF}"/>
              </a:ext>
            </a:extLst>
          </p:cNvPr>
          <p:cNvSpPr/>
          <p:nvPr/>
        </p:nvSpPr>
        <p:spPr>
          <a:xfrm flipV="1">
            <a:off x="8051288" y="2894013"/>
            <a:ext cx="480353" cy="71473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26632-FB6B-44F2-AC12-22A976D8C6C8}"/>
              </a:ext>
            </a:extLst>
          </p:cNvPr>
          <p:cNvSpPr txBox="1"/>
          <p:nvPr/>
        </p:nvSpPr>
        <p:spPr>
          <a:xfrm>
            <a:off x="6352597" y="2875871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CE34D-FCE7-4D1E-A38C-0075A90C6E27}"/>
              </a:ext>
            </a:extLst>
          </p:cNvPr>
          <p:cNvSpPr txBox="1"/>
          <p:nvPr/>
        </p:nvSpPr>
        <p:spPr>
          <a:xfrm>
            <a:off x="8409886" y="316813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9C9428-F122-4FF5-A732-26F259AF4952}"/>
              </a:ext>
            </a:extLst>
          </p:cNvPr>
          <p:cNvSpPr/>
          <p:nvPr/>
        </p:nvSpPr>
        <p:spPr>
          <a:xfrm>
            <a:off x="6478310" y="4289004"/>
            <a:ext cx="3001819" cy="3344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应用通过操作系统控制硬件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A24566-C97E-4F7C-ABB7-8892D7052A09}"/>
              </a:ext>
            </a:extLst>
          </p:cNvPr>
          <p:cNvSpPr txBox="1"/>
          <p:nvPr/>
        </p:nvSpPr>
        <p:spPr>
          <a:xfrm>
            <a:off x="814566" y="693841"/>
            <a:ext cx="472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操作系统也是软件，需要向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发送指令来控制</a:t>
            </a:r>
            <a:r>
              <a:rPr lang="zh-CN" altLang="en-US" sz="2000">
                <a:solidFill>
                  <a:schemeClr val="bg1"/>
                </a:solidFill>
              </a:rPr>
              <a:t>硬件。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DE26CA-2895-488F-8030-AE0F4335293B}"/>
              </a:ext>
            </a:extLst>
          </p:cNvPr>
          <p:cNvSpPr/>
          <p:nvPr/>
        </p:nvSpPr>
        <p:spPr>
          <a:xfrm>
            <a:off x="934448" y="8533062"/>
            <a:ext cx="1632030" cy="3338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4EB795-2C55-4CDC-A508-6F7B44937ED5}"/>
              </a:ext>
            </a:extLst>
          </p:cNvPr>
          <p:cNvSpPr/>
          <p:nvPr/>
        </p:nvSpPr>
        <p:spPr>
          <a:xfrm>
            <a:off x="1246964" y="9273347"/>
            <a:ext cx="1006998" cy="4625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C4EB42-601E-49E6-A804-C302229A9207}"/>
              </a:ext>
            </a:extLst>
          </p:cNvPr>
          <p:cNvSpPr/>
          <p:nvPr/>
        </p:nvSpPr>
        <p:spPr>
          <a:xfrm>
            <a:off x="1246964" y="9950208"/>
            <a:ext cx="1006998" cy="4625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05F534-2CDD-4D54-8748-2B14F8074E66}"/>
              </a:ext>
            </a:extLst>
          </p:cNvPr>
          <p:cNvSpPr/>
          <p:nvPr/>
        </p:nvSpPr>
        <p:spPr>
          <a:xfrm>
            <a:off x="3909141" y="9174678"/>
            <a:ext cx="3886305" cy="1371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B5C2C0-E1F8-4A7D-AD3A-15F11CEBB55C}"/>
              </a:ext>
            </a:extLst>
          </p:cNvPr>
          <p:cNvSpPr/>
          <p:nvPr/>
        </p:nvSpPr>
        <p:spPr>
          <a:xfrm>
            <a:off x="3909141" y="11138595"/>
            <a:ext cx="3886306" cy="732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显示器 轮廓">
            <a:extLst>
              <a:ext uri="{FF2B5EF4-FFF2-40B4-BE49-F238E27FC236}">
                <a16:creationId xmlns:a16="http://schemas.microsoft.com/office/drawing/2014/main" id="{EE2EFDB0-824E-4125-9467-8DB5E2A2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380" y="10891404"/>
            <a:ext cx="914400" cy="9144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083FAD-288D-4251-B468-9307B010178B}"/>
              </a:ext>
            </a:extLst>
          </p:cNvPr>
          <p:cNvSpPr txBox="1"/>
          <p:nvPr/>
        </p:nvSpPr>
        <p:spPr>
          <a:xfrm>
            <a:off x="8289526" y="117068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显示器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A805A4-88C5-4F41-AD64-3BB07A11C6C8}"/>
              </a:ext>
            </a:extLst>
          </p:cNvPr>
          <p:cNvSpPr/>
          <p:nvPr/>
        </p:nvSpPr>
        <p:spPr>
          <a:xfrm>
            <a:off x="4065589" y="11259788"/>
            <a:ext cx="947901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44FD3B4-B4AE-432F-820E-09F2129687BD}"/>
              </a:ext>
            </a:extLst>
          </p:cNvPr>
          <p:cNvSpPr/>
          <p:nvPr/>
        </p:nvSpPr>
        <p:spPr>
          <a:xfrm>
            <a:off x="5706218" y="11259789"/>
            <a:ext cx="1880887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电流特性的转换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8CCF58-508E-474F-A204-CCFB280823A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795447" y="11481305"/>
            <a:ext cx="596761" cy="2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B5E8387-8667-4E95-80EE-1DA3089BB032}"/>
              </a:ext>
            </a:extLst>
          </p:cNvPr>
          <p:cNvSpPr txBox="1"/>
          <p:nvPr/>
        </p:nvSpPr>
        <p:spPr>
          <a:xfrm>
            <a:off x="3878160" y="10720588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用于显示器的</a:t>
            </a:r>
            <a:r>
              <a:rPr lang="en-US" altLang="zh-CN" sz="2000" dirty="0">
                <a:solidFill>
                  <a:schemeClr val="bg1"/>
                </a:solidFill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</a:rPr>
              <a:t>（端口号</a:t>
            </a:r>
            <a:r>
              <a:rPr lang="en-US" altLang="zh-CN" sz="2000" dirty="0">
                <a:solidFill>
                  <a:schemeClr val="bg1"/>
                </a:solidFill>
              </a:rPr>
              <a:t>zzzz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2FC9E1-60DD-4AD9-80BA-E3737670F8FA}"/>
              </a:ext>
            </a:extLst>
          </p:cNvPr>
          <p:cNvSpPr/>
          <p:nvPr/>
        </p:nvSpPr>
        <p:spPr>
          <a:xfrm>
            <a:off x="4065589" y="9950207"/>
            <a:ext cx="947901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47365BD-AAF3-416B-B280-9B6E9F4B129C}"/>
              </a:ext>
            </a:extLst>
          </p:cNvPr>
          <p:cNvSpPr/>
          <p:nvPr/>
        </p:nvSpPr>
        <p:spPr>
          <a:xfrm>
            <a:off x="4065589" y="9273346"/>
            <a:ext cx="947901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端口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51030D-64ED-42F5-93E4-22C61BC23CD6}"/>
              </a:ext>
            </a:extLst>
          </p:cNvPr>
          <p:cNvCxnSpPr>
            <a:endCxn id="40" idx="1"/>
          </p:cNvCxnSpPr>
          <p:nvPr/>
        </p:nvCxnSpPr>
        <p:spPr>
          <a:xfrm>
            <a:off x="2253962" y="10194777"/>
            <a:ext cx="18116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2B5827E-2B5E-47CC-9CC3-AD7BEE15C3A7}"/>
              </a:ext>
            </a:extLst>
          </p:cNvPr>
          <p:cNvCxnSpPr>
            <a:cxnSpLocks/>
            <a:stCxn id="41" idx="1"/>
            <a:endCxn id="15" idx="3"/>
          </p:cNvCxnSpPr>
          <p:nvPr/>
        </p:nvCxnSpPr>
        <p:spPr>
          <a:xfrm flipH="1" flipV="1">
            <a:off x="2253962" y="9504631"/>
            <a:ext cx="1811627" cy="1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B5D3F6E-E290-4316-A066-90861A1C4708}"/>
              </a:ext>
            </a:extLst>
          </p:cNvPr>
          <p:cNvCxnSpPr>
            <a:cxnSpLocks/>
          </p:cNvCxnSpPr>
          <p:nvPr/>
        </p:nvCxnSpPr>
        <p:spPr>
          <a:xfrm>
            <a:off x="3240812" y="9517917"/>
            <a:ext cx="0" cy="19871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2C9BB46-1097-4C9B-B58B-72369266A462}"/>
              </a:ext>
            </a:extLst>
          </p:cNvPr>
          <p:cNvCxnSpPr>
            <a:endCxn id="32" idx="1"/>
          </p:cNvCxnSpPr>
          <p:nvPr/>
        </p:nvCxnSpPr>
        <p:spPr>
          <a:xfrm flipV="1">
            <a:off x="3240812" y="11504359"/>
            <a:ext cx="824777" cy="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332AF1E-2D55-40CB-98E2-A99A1CAB7373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5013490" y="11504359"/>
            <a:ext cx="692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D56EAD7C-F609-4B30-BAB5-F4A57CC92E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53" y="8531524"/>
            <a:ext cx="2890654" cy="2627407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2A8099FF-1586-4549-A40C-CBA7B3AFC315}"/>
              </a:ext>
            </a:extLst>
          </p:cNvPr>
          <p:cNvSpPr txBox="1"/>
          <p:nvPr/>
        </p:nvSpPr>
        <p:spPr>
          <a:xfrm>
            <a:off x="8696764" y="98652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键盘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00026F-A552-4B34-A4F6-BF2CA5EADE3A}"/>
              </a:ext>
            </a:extLst>
          </p:cNvPr>
          <p:cNvSpPr/>
          <p:nvPr/>
        </p:nvSpPr>
        <p:spPr>
          <a:xfrm>
            <a:off x="5706218" y="9939882"/>
            <a:ext cx="1880887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电流特性的转换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3DD3645-1ECF-429A-AB30-1584F3898579}"/>
              </a:ext>
            </a:extLst>
          </p:cNvPr>
          <p:cNvCxnSpPr>
            <a:endCxn id="58" idx="1"/>
          </p:cNvCxnSpPr>
          <p:nvPr/>
        </p:nvCxnSpPr>
        <p:spPr>
          <a:xfrm>
            <a:off x="5013490" y="10184452"/>
            <a:ext cx="692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C61CB02-9A4C-4716-9AD9-C1B4FA111D86}"/>
              </a:ext>
            </a:extLst>
          </p:cNvPr>
          <p:cNvSpPr/>
          <p:nvPr/>
        </p:nvSpPr>
        <p:spPr>
          <a:xfrm>
            <a:off x="5709357" y="9291009"/>
            <a:ext cx="1880887" cy="489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电流特性的转换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D36E034-F37D-45E3-B288-B7ED9D2E2F61}"/>
              </a:ext>
            </a:extLst>
          </p:cNvPr>
          <p:cNvCxnSpPr>
            <a:cxnSpLocks/>
            <a:stCxn id="60" idx="1"/>
            <a:endCxn id="41" idx="3"/>
          </p:cNvCxnSpPr>
          <p:nvPr/>
        </p:nvCxnSpPr>
        <p:spPr>
          <a:xfrm flipH="1" flipV="1">
            <a:off x="5013490" y="9517917"/>
            <a:ext cx="695867" cy="1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DD8E70E-C7FD-49A5-8B53-8F74FD790036}"/>
              </a:ext>
            </a:extLst>
          </p:cNvPr>
          <p:cNvCxnSpPr>
            <a:cxnSpLocks/>
          </p:cNvCxnSpPr>
          <p:nvPr/>
        </p:nvCxnSpPr>
        <p:spPr>
          <a:xfrm flipH="1" flipV="1">
            <a:off x="7613513" y="9551630"/>
            <a:ext cx="695867" cy="1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560F220-03CB-4EC2-BBCD-A0F931FAA046}"/>
              </a:ext>
            </a:extLst>
          </p:cNvPr>
          <p:cNvCxnSpPr/>
          <p:nvPr/>
        </p:nvCxnSpPr>
        <p:spPr>
          <a:xfrm flipV="1">
            <a:off x="7613513" y="9735915"/>
            <a:ext cx="676013" cy="4485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B484285-2F59-446C-B970-3EE9861893FB}"/>
              </a:ext>
            </a:extLst>
          </p:cNvPr>
          <p:cNvSpPr txBox="1"/>
          <p:nvPr/>
        </p:nvSpPr>
        <p:spPr>
          <a:xfrm>
            <a:off x="3953597" y="8779338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用于键盘的</a:t>
            </a:r>
            <a:r>
              <a:rPr lang="en-US" altLang="zh-CN" sz="1800" dirty="0">
                <a:solidFill>
                  <a:schemeClr val="bg1"/>
                </a:solidFill>
              </a:rPr>
              <a:t>I/O</a:t>
            </a:r>
            <a:r>
              <a:rPr lang="zh-CN" altLang="en-US" sz="1800" dirty="0">
                <a:solidFill>
                  <a:schemeClr val="bg1"/>
                </a:solidFill>
              </a:rPr>
              <a:t>（端口号</a:t>
            </a:r>
            <a:r>
              <a:rPr lang="en-US" altLang="zh-CN" sz="1800" dirty="0">
                <a:solidFill>
                  <a:schemeClr val="bg1"/>
                </a:solidFill>
              </a:rPr>
              <a:t>XXXX</a:t>
            </a:r>
            <a:r>
              <a:rPr lang="zh-CN" altLang="en-US" sz="1800" dirty="0">
                <a:solidFill>
                  <a:schemeClr val="bg1"/>
                </a:solidFill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</a:rPr>
              <a:t>YYYY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2900AB-71BC-432F-B04C-3426FAB1CC20}"/>
              </a:ext>
            </a:extLst>
          </p:cNvPr>
          <p:cNvSpPr txBox="1"/>
          <p:nvPr/>
        </p:nvSpPr>
        <p:spPr>
          <a:xfrm>
            <a:off x="663008" y="12397389"/>
            <a:ext cx="8904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由于电压不同，电流特性也不同，主机和外围设备无法直接连接。主机需要使用控制器与外围设备相连。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</a:rPr>
              <a:t>控制器：电流特性转换的</a:t>
            </a:r>
            <a:r>
              <a:rPr lang="en-US" altLang="zh-CN" sz="2000" dirty="0">
                <a:solidFill>
                  <a:schemeClr val="bg1"/>
                </a:solidFill>
              </a:rPr>
              <a:t>IC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在实现</a:t>
            </a:r>
            <a:r>
              <a:rPr lang="en-US" altLang="zh-CN" sz="2000" dirty="0">
                <a:solidFill>
                  <a:schemeClr val="bg1"/>
                </a:solidFill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</a:rPr>
              <a:t>控制功能的</a:t>
            </a:r>
            <a:r>
              <a:rPr lang="en-US" altLang="zh-CN" sz="2000" dirty="0">
                <a:solidFill>
                  <a:schemeClr val="bg1"/>
                </a:solidFill>
              </a:rPr>
              <a:t>IC</a:t>
            </a:r>
            <a:r>
              <a:rPr lang="zh-CN" altLang="en-US" sz="2000" dirty="0">
                <a:solidFill>
                  <a:schemeClr val="bg1"/>
                </a:solidFill>
              </a:rPr>
              <a:t>中，可以有多个端口。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端口（</a:t>
            </a:r>
            <a:r>
              <a:rPr lang="en-US" altLang="zh-CN" sz="2000" dirty="0">
                <a:solidFill>
                  <a:schemeClr val="bg1"/>
                </a:solidFill>
              </a:rPr>
              <a:t>port</a:t>
            </a:r>
            <a:r>
              <a:rPr lang="zh-CN" altLang="en-US" sz="2000" dirty="0">
                <a:solidFill>
                  <a:schemeClr val="bg1"/>
                </a:solidFill>
              </a:rPr>
              <a:t>）：装卸数据的“港口”，保存输入、输出数据的内存。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8F34DB-EA10-C7D0-91B7-7B30CF537037}"/>
              </a:ext>
            </a:extLst>
          </p:cNvPr>
          <p:cNvSpPr txBox="1"/>
          <p:nvPr/>
        </p:nvSpPr>
        <p:spPr>
          <a:xfrm>
            <a:off x="814566" y="243795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11.1</a:t>
            </a:r>
            <a:r>
              <a:rPr lang="zh-CN" altLang="en-US" sz="2000" b="1">
                <a:solidFill>
                  <a:schemeClr val="bg1"/>
                </a:solidFill>
              </a:rPr>
              <a:t>　应用和硬件无关？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DEB773-C18D-0632-FDBD-D1280537AA11}"/>
              </a:ext>
            </a:extLst>
          </p:cNvPr>
          <p:cNvSpPr txBox="1"/>
          <p:nvPr/>
        </p:nvSpPr>
        <p:spPr>
          <a:xfrm>
            <a:off x="868908" y="1590791"/>
            <a:ext cx="478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例如，假设要在窗口中显示字符串，就可以使用 </a:t>
            </a:r>
            <a:r>
              <a:rPr lang="en-US" altLang="zh-CN" sz="2000">
                <a:solidFill>
                  <a:schemeClr val="bg1"/>
                </a:solidFill>
              </a:rPr>
              <a:t>Windows API </a:t>
            </a:r>
            <a:r>
              <a:rPr lang="zh-CN" altLang="en-US" sz="2000">
                <a:solidFill>
                  <a:schemeClr val="bg1"/>
                </a:solidFill>
              </a:rPr>
              <a:t>中的 </a:t>
            </a:r>
            <a:r>
              <a:rPr lang="en-US" altLang="zh-CN" sz="2000">
                <a:solidFill>
                  <a:schemeClr val="bg1"/>
                </a:solidFill>
              </a:rPr>
              <a:t>TextOut </a:t>
            </a:r>
            <a:r>
              <a:rPr lang="zh-CN" altLang="en-US" sz="2000">
                <a:solidFill>
                  <a:schemeClr val="bg1"/>
                </a:solidFill>
              </a:rPr>
              <a:t>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E5F81B-7D90-AEA5-F716-A6B3ADD87C9D}"/>
              </a:ext>
            </a:extLst>
          </p:cNvPr>
          <p:cNvSpPr txBox="1"/>
          <p:nvPr/>
        </p:nvSpPr>
        <p:spPr>
          <a:xfrm>
            <a:off x="860634" y="2306494"/>
            <a:ext cx="53126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TextOut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hdc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设备描述表的句柄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nXStart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显示字符串的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坐标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nYStart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显示字符串的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坐标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LPCTSTR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lpString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指向字符串的指针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cbString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字符串的文字数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227BFB-31D5-77DC-6C9E-1F90892E10EA}"/>
              </a:ext>
            </a:extLst>
          </p:cNvPr>
          <p:cNvSpPr txBox="1"/>
          <p:nvPr/>
        </p:nvSpPr>
        <p:spPr>
          <a:xfrm>
            <a:off x="814565" y="4606534"/>
            <a:ext cx="4918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这段代码是一个 </a:t>
            </a:r>
            <a:r>
              <a:rPr lang="en-US" altLang="zh-CN"/>
              <a:t>Windows API </a:t>
            </a:r>
            <a:r>
              <a:rPr lang="zh-CN" altLang="en-US"/>
              <a:t>函数的声明，用于在指定的设备上下文（</a:t>
            </a:r>
            <a:r>
              <a:rPr lang="en-US" altLang="zh-CN"/>
              <a:t>HDC</a:t>
            </a:r>
            <a:r>
              <a:rPr lang="zh-CN" altLang="en-US"/>
              <a:t>）中输出文本。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038A37-C4B1-B856-6E98-A20673C09C7A}"/>
              </a:ext>
            </a:extLst>
          </p:cNvPr>
          <p:cNvSpPr txBox="1"/>
          <p:nvPr/>
        </p:nvSpPr>
        <p:spPr>
          <a:xfrm>
            <a:off x="734641" y="5435875"/>
            <a:ext cx="5743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11.2</a:t>
            </a:r>
            <a:r>
              <a:rPr lang="zh-CN" altLang="en-US" sz="2000" b="1">
                <a:solidFill>
                  <a:schemeClr val="bg1"/>
                </a:solidFill>
              </a:rPr>
              <a:t>　支撑硬件输入输出的 </a:t>
            </a:r>
            <a:r>
              <a:rPr lang="en-US" altLang="zh-CN" sz="2000" b="1">
                <a:solidFill>
                  <a:schemeClr val="bg1"/>
                </a:solidFill>
              </a:rPr>
              <a:t>IN </a:t>
            </a:r>
            <a:r>
              <a:rPr lang="zh-CN" altLang="en-US" sz="2000" b="1">
                <a:solidFill>
                  <a:schemeClr val="bg1"/>
                </a:solidFill>
              </a:rPr>
              <a:t>指令和 </a:t>
            </a:r>
            <a:r>
              <a:rPr lang="en-US" altLang="zh-CN" sz="2000" b="1">
                <a:solidFill>
                  <a:schemeClr val="bg1"/>
                </a:solidFill>
              </a:rPr>
              <a:t>OUT </a:t>
            </a:r>
            <a:r>
              <a:rPr lang="zh-CN" altLang="en-US" sz="2000" b="1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B54B57-852F-69FE-0999-4C55FAB601EE}"/>
              </a:ext>
            </a:extLst>
          </p:cNvPr>
          <p:cNvSpPr txBox="1"/>
          <p:nvPr/>
        </p:nvSpPr>
        <p:spPr>
          <a:xfrm>
            <a:off x="920528" y="5942366"/>
            <a:ext cx="53126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Windows</a:t>
            </a:r>
            <a:r>
              <a:rPr lang="zh-CN" altLang="en-US" sz="2000">
                <a:solidFill>
                  <a:schemeClr val="bg1"/>
                </a:solidFill>
              </a:rPr>
              <a:t>借助输入输出指令控制硬件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IN</a:t>
            </a:r>
            <a:r>
              <a:rPr lang="zh-CN" altLang="en-US" sz="2000">
                <a:solidFill>
                  <a:schemeClr val="bg1"/>
                </a:solidFill>
              </a:rPr>
              <a:t>指令：通过端口号指定输入数据，并将其存储在</a:t>
            </a:r>
            <a:r>
              <a:rPr lang="en-US" altLang="zh-CN" sz="2000">
                <a:solidFill>
                  <a:schemeClr val="bg1"/>
                </a:solidFill>
              </a:rPr>
              <a:t>CPU</a:t>
            </a:r>
            <a:r>
              <a:rPr lang="zh-CN" altLang="en-US" sz="2000">
                <a:solidFill>
                  <a:schemeClr val="bg1"/>
                </a:solidFill>
              </a:rPr>
              <a:t>寄存器中。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OUT</a:t>
            </a:r>
            <a:r>
              <a:rPr lang="zh-CN" altLang="en-US" sz="2000">
                <a:solidFill>
                  <a:schemeClr val="bg1"/>
                </a:solidFill>
              </a:rPr>
              <a:t>指令：把</a:t>
            </a:r>
            <a:r>
              <a:rPr lang="en-US" altLang="zh-CN" sz="2000">
                <a:solidFill>
                  <a:schemeClr val="bg1"/>
                </a:solidFill>
              </a:rPr>
              <a:t>CPU</a:t>
            </a:r>
            <a:r>
              <a:rPr lang="zh-CN" altLang="en-US" sz="2000">
                <a:solidFill>
                  <a:schemeClr val="bg1"/>
                </a:solidFill>
              </a:rPr>
              <a:t>寄存器中的数据通过端口号输出到指定端口。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98EC32C-846D-3B84-F960-EBF4C9958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51" y="4946659"/>
            <a:ext cx="3500922" cy="287853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98C5779-679B-FBBD-B1BA-7BD2B06992CE}"/>
              </a:ext>
            </a:extLst>
          </p:cNvPr>
          <p:cNvSpPr txBox="1"/>
          <p:nvPr/>
        </p:nvSpPr>
        <p:spPr>
          <a:xfrm>
            <a:off x="1092045" y="11940110"/>
            <a:ext cx="651977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以端口为桥梁来实现 CPU 和外围设备之间的数据传递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87222B-3C4F-C6C2-6AFE-E92DF2B554E0}"/>
              </a:ext>
            </a:extLst>
          </p:cNvPr>
          <p:cNvSpPr/>
          <p:nvPr/>
        </p:nvSpPr>
        <p:spPr>
          <a:xfrm>
            <a:off x="3097884" y="7897890"/>
            <a:ext cx="5465959" cy="839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CPU </a:t>
            </a:r>
            <a:r>
              <a:rPr lang="zh-CN" altLang="en-US"/>
              <a:t>内部的寄存器是用来进行数据运算处理的，而 </a:t>
            </a:r>
            <a:r>
              <a:rPr lang="en-US" altLang="zh-CN"/>
              <a:t>I/O </a:t>
            </a:r>
            <a:r>
              <a:rPr lang="zh-CN" altLang="en-US"/>
              <a:t>寄存器则主要是用来临时存储数据的。</a:t>
            </a:r>
          </a:p>
        </p:txBody>
      </p:sp>
    </p:spTree>
    <p:extLst>
      <p:ext uri="{BB962C8B-B14F-4D97-AF65-F5344CB8AC3E}">
        <p14:creationId xmlns:p14="http://schemas.microsoft.com/office/powerpoint/2010/main" val="1182079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384238-A37A-4E03-6DCC-8978101C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55085"/>
            <a:ext cx="3576542" cy="3723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8B88A4-8908-2875-EA25-7B635E8787EB}"/>
              </a:ext>
            </a:extLst>
          </p:cNvPr>
          <p:cNvSpPr txBox="1"/>
          <p:nvPr/>
        </p:nvSpPr>
        <p:spPr>
          <a:xfrm>
            <a:off x="5312569" y="1469342"/>
            <a:ext cx="4050697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I/O </a:t>
            </a:r>
            <a:r>
              <a:rPr lang="zh-CN" altLang="en-US" sz="2000">
                <a:solidFill>
                  <a:schemeClr val="bg1"/>
                </a:solidFill>
              </a:rPr>
              <a:t>的范围”右侧的数值就是端口号。通过指定该端口号，并利用 </a:t>
            </a:r>
            <a:r>
              <a:rPr lang="en-US" altLang="zh-CN" sz="2000">
                <a:solidFill>
                  <a:schemeClr val="bg1"/>
                </a:solidFill>
              </a:rPr>
              <a:t>IN/OUT </a:t>
            </a:r>
            <a:r>
              <a:rPr lang="zh-CN" altLang="en-US" sz="2000">
                <a:solidFill>
                  <a:schemeClr val="bg1"/>
                </a:solidFill>
              </a:rPr>
              <a:t>命令，就可以直接控制这个硬件设备，实现输入输出处理了。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D13B90-CE9D-34DE-A489-257C87DD7F59}"/>
              </a:ext>
            </a:extLst>
          </p:cNvPr>
          <p:cNvSpPr txBox="1"/>
          <p:nvPr/>
        </p:nvSpPr>
        <p:spPr>
          <a:xfrm>
            <a:off x="553212" y="4305038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11.3</a:t>
            </a:r>
            <a:r>
              <a:rPr lang="zh-CN" altLang="en-US" sz="2000" b="1">
                <a:solidFill>
                  <a:schemeClr val="bg1"/>
                </a:solidFill>
              </a:rPr>
              <a:t>　编写测试用的输入输出程序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AAA6C3-33DF-07DB-2F9A-AC3B69E78126}"/>
              </a:ext>
            </a:extLst>
          </p:cNvPr>
          <p:cNvSpPr txBox="1"/>
          <p:nvPr/>
        </p:nvSpPr>
        <p:spPr>
          <a:xfrm>
            <a:off x="553212" y="4705148"/>
            <a:ext cx="44273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 err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asm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EAX,61H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 EAX,03H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61H,EAX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等待一段时间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=0;i&lt;1000000;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i++);</a:t>
            </a:r>
          </a:p>
          <a:p>
            <a:pPr lvl="1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 err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asm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EAX,61H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AND EAX,0FCH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61H,EAX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540456-7DE3-ADA9-DFAC-F9DEE8091834}"/>
              </a:ext>
            </a:extLst>
          </p:cNvPr>
          <p:cNvSpPr txBox="1"/>
          <p:nvPr/>
        </p:nvSpPr>
        <p:spPr>
          <a:xfrm>
            <a:off x="4760609" y="4932050"/>
            <a:ext cx="4930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该程序只能在</a:t>
            </a:r>
            <a:r>
              <a:rPr lang="en-US" altLang="zh-CN" sz="2000" dirty="0">
                <a:solidFill>
                  <a:schemeClr val="bg1"/>
                </a:solidFill>
              </a:rPr>
              <a:t>Win95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98</a:t>
            </a:r>
            <a:r>
              <a:rPr lang="zh-CN" altLang="en-US" sz="2000" dirty="0">
                <a:solidFill>
                  <a:schemeClr val="bg1"/>
                </a:solidFill>
              </a:rPr>
              <a:t>中正常运行。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目前主流的</a:t>
            </a:r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</a:rPr>
              <a:t>操作系统版本，都禁止了应用对硬件的自己控制。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BA05F0-02F6-6842-02B1-CC46E08ED51F}"/>
              </a:ext>
            </a:extLst>
          </p:cNvPr>
          <p:cNvSpPr txBox="1"/>
          <p:nvPr/>
        </p:nvSpPr>
        <p:spPr>
          <a:xfrm>
            <a:off x="4838414" y="6407920"/>
            <a:ext cx="3534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61H</a:t>
            </a:r>
            <a:r>
              <a:rPr lang="zh-CN" altLang="en-US" sz="2000" dirty="0">
                <a:solidFill>
                  <a:schemeClr val="bg1"/>
                </a:solidFill>
              </a:rPr>
              <a:t>：蜂鸣器的默认端口号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最后两位为</a:t>
            </a:r>
            <a:r>
              <a:rPr lang="en-US" altLang="zh-CN" sz="2000" dirty="0">
                <a:solidFill>
                  <a:schemeClr val="bg1"/>
                </a:solidFill>
              </a:rPr>
              <a:t>11</a:t>
            </a:r>
            <a:r>
              <a:rPr lang="zh-CN" altLang="en-US" sz="2000" dirty="0">
                <a:solidFill>
                  <a:schemeClr val="bg1"/>
                </a:solidFill>
              </a:rPr>
              <a:t>表示</a:t>
            </a:r>
            <a:r>
              <a:rPr lang="en-US" altLang="zh-CN" sz="2000" dirty="0">
                <a:solidFill>
                  <a:schemeClr val="bg1"/>
                </a:solidFill>
              </a:rPr>
              <a:t>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最后两位为</a:t>
            </a:r>
            <a:r>
              <a:rPr lang="en-US" altLang="zh-CN" sz="2000" dirty="0">
                <a:solidFill>
                  <a:schemeClr val="bg1"/>
                </a:solidFill>
              </a:rPr>
              <a:t>OO</a:t>
            </a:r>
            <a:r>
              <a:rPr lang="zh-CN" altLang="en-US" sz="2000" dirty="0">
                <a:solidFill>
                  <a:schemeClr val="bg1"/>
                </a:solidFill>
              </a:rPr>
              <a:t>表示</a:t>
            </a:r>
            <a:r>
              <a:rPr lang="en-US" altLang="zh-CN" sz="2000" dirty="0">
                <a:solidFill>
                  <a:schemeClr val="bg1"/>
                </a:solidFill>
              </a:rPr>
              <a:t>OFF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8680329-6E6D-129F-AF0A-D4C3C444B05C}"/>
              </a:ext>
            </a:extLst>
          </p:cNvPr>
          <p:cNvSpPr txBox="1"/>
          <p:nvPr/>
        </p:nvSpPr>
        <p:spPr>
          <a:xfrm>
            <a:off x="425370" y="339962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11.4</a:t>
            </a:r>
            <a:r>
              <a:rPr lang="zh-CN" altLang="en-US" sz="2000" b="1">
                <a:solidFill>
                  <a:schemeClr val="bg1"/>
                </a:solidFill>
              </a:rPr>
              <a:t>　外围设备的中断请求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384867-AD73-E3A3-4151-206C5E68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5" y="820224"/>
            <a:ext cx="3410092" cy="2987846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73D815-E27F-ED6C-B235-C1F5D0001CC3}"/>
              </a:ext>
            </a:extLst>
          </p:cNvPr>
          <p:cNvSpPr/>
          <p:nvPr/>
        </p:nvSpPr>
        <p:spPr>
          <a:xfrm>
            <a:off x="4829908" y="1154407"/>
            <a:ext cx="5075351" cy="2010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/>
              <a:t>IRQ </a:t>
            </a:r>
            <a:r>
              <a:rPr lang="zh-CN" altLang="en-US" sz="2000"/>
              <a:t>（</a:t>
            </a:r>
            <a:r>
              <a:rPr lang="en-US" altLang="zh-CN" sz="2000"/>
              <a:t>Interrupt Request</a:t>
            </a:r>
            <a:r>
              <a:rPr lang="zh-CN" altLang="en-US" sz="2000"/>
              <a:t>）是中断请求的意思，用来暂停当前正在运行的程序，并跳转到其他程序。该机制称为</a:t>
            </a:r>
            <a:r>
              <a:rPr lang="zh-CN" altLang="en-US" sz="2000">
                <a:highlight>
                  <a:srgbClr val="0000FF"/>
                </a:highlight>
              </a:rPr>
              <a:t>中断处理</a:t>
            </a:r>
            <a:r>
              <a:rPr lang="zh-CN" altLang="en-US" sz="2000"/>
              <a:t>。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C44112-B599-8574-4D4F-0CAA44A8DFB8}"/>
              </a:ext>
            </a:extLst>
          </p:cNvPr>
          <p:cNvSpPr/>
          <p:nvPr/>
        </p:nvSpPr>
        <p:spPr>
          <a:xfrm>
            <a:off x="253740" y="8050222"/>
            <a:ext cx="5717894" cy="53245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F1F811-24CE-EF59-ED27-06F3A7536632}"/>
              </a:ext>
            </a:extLst>
          </p:cNvPr>
          <p:cNvSpPr/>
          <p:nvPr/>
        </p:nvSpPr>
        <p:spPr>
          <a:xfrm>
            <a:off x="763026" y="13282159"/>
            <a:ext cx="3206187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IRQ</a:t>
            </a:r>
            <a:r>
              <a:rPr lang="zh-CN" altLang="en-US" sz="2000" dirty="0"/>
              <a:t>：中断请求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1227B8-27C8-0DA7-E765-B27A1BB4AD13}"/>
              </a:ext>
            </a:extLst>
          </p:cNvPr>
          <p:cNvSpPr txBox="1"/>
          <p:nvPr/>
        </p:nvSpPr>
        <p:spPr>
          <a:xfrm>
            <a:off x="6001471" y="8432094"/>
            <a:ext cx="4114803" cy="373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外围设备</a:t>
            </a:r>
            <a:r>
              <a:rPr lang="zh-CN" altLang="en-US" sz="2000" dirty="0">
                <a:solidFill>
                  <a:schemeClr val="bg1"/>
                </a:solidFill>
              </a:rPr>
              <a:t>实施中断请求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中断编号</a:t>
            </a:r>
            <a:r>
              <a:rPr lang="zh-CN" altLang="en-US" sz="2000">
                <a:solidFill>
                  <a:schemeClr val="bg1"/>
                </a:solidFill>
              </a:rPr>
              <a:t>：外围设备发出中断请求时使用的编号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负责实施中断处理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会把所有寄存器的值压栈。中断处理结束后，把栈中断数值还原到寄存器中。回复之前的状态。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BBEAE-BF29-A656-90B4-A717933D41E3}"/>
              </a:ext>
            </a:extLst>
          </p:cNvPr>
          <p:cNvSpPr/>
          <p:nvPr/>
        </p:nvSpPr>
        <p:spPr>
          <a:xfrm>
            <a:off x="1072649" y="8161952"/>
            <a:ext cx="1736202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主程序的处理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DA35C3-11BA-0165-0DC7-6EE13FA55D10}"/>
              </a:ext>
            </a:extLst>
          </p:cNvPr>
          <p:cNvSpPr/>
          <p:nvPr/>
        </p:nvSpPr>
        <p:spPr>
          <a:xfrm>
            <a:off x="1063968" y="12669259"/>
            <a:ext cx="1736202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主程序的处理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8BC8FC-71AA-4CB9-FE87-E33230DA5038}"/>
              </a:ext>
            </a:extLst>
          </p:cNvPr>
          <p:cNvSpPr/>
          <p:nvPr/>
        </p:nvSpPr>
        <p:spPr>
          <a:xfrm>
            <a:off x="3506015" y="9784935"/>
            <a:ext cx="1921607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寄存器的备份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8FAF24-D9E9-2AD5-8CF3-26D5BF7A35CF}"/>
              </a:ext>
            </a:extLst>
          </p:cNvPr>
          <p:cNvSpPr/>
          <p:nvPr/>
        </p:nvSpPr>
        <p:spPr>
          <a:xfrm>
            <a:off x="3506016" y="10876777"/>
            <a:ext cx="1921608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外围设备的控制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E99044-9467-4A18-64CA-9A82C64FCC0C}"/>
              </a:ext>
            </a:extLst>
          </p:cNvPr>
          <p:cNvSpPr/>
          <p:nvPr/>
        </p:nvSpPr>
        <p:spPr>
          <a:xfrm>
            <a:off x="3506016" y="11947576"/>
            <a:ext cx="1921606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寄存器的还原</a:t>
            </a:r>
          </a:p>
        </p:txBody>
      </p:sp>
      <p:sp>
        <p:nvSpPr>
          <p:cNvPr id="32" name="爆炸形: 8 pt  31">
            <a:extLst>
              <a:ext uri="{FF2B5EF4-FFF2-40B4-BE49-F238E27FC236}">
                <a16:creationId xmlns:a16="http://schemas.microsoft.com/office/drawing/2014/main" id="{6FDABB0A-4C89-87F6-7F6C-41DAB7404AAB}"/>
              </a:ext>
            </a:extLst>
          </p:cNvPr>
          <p:cNvSpPr/>
          <p:nvPr/>
        </p:nvSpPr>
        <p:spPr>
          <a:xfrm>
            <a:off x="1196867" y="9101077"/>
            <a:ext cx="1458410" cy="914400"/>
          </a:xfrm>
          <a:prstGeom prst="irregularSeal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发生中断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CB77E1A-BDF9-030E-6455-1C1DDC092DA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40750" y="8647436"/>
            <a:ext cx="0" cy="45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B88CD95-5CA0-69BF-E357-985F503AD249}"/>
              </a:ext>
            </a:extLst>
          </p:cNvPr>
          <p:cNvCxnSpPr/>
          <p:nvPr/>
        </p:nvCxnSpPr>
        <p:spPr>
          <a:xfrm>
            <a:off x="2192499" y="9905347"/>
            <a:ext cx="1313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A872CE-61A2-8530-1895-A0D9D76FEF33}"/>
              </a:ext>
            </a:extLst>
          </p:cNvPr>
          <p:cNvCxnSpPr>
            <a:cxnSpLocks/>
          </p:cNvCxnSpPr>
          <p:nvPr/>
        </p:nvCxnSpPr>
        <p:spPr>
          <a:xfrm>
            <a:off x="4466818" y="10350571"/>
            <a:ext cx="0" cy="45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483F46-48A6-A2CE-E849-6BA8972692C6}"/>
              </a:ext>
            </a:extLst>
          </p:cNvPr>
          <p:cNvCxnSpPr>
            <a:cxnSpLocks/>
          </p:cNvCxnSpPr>
          <p:nvPr/>
        </p:nvCxnSpPr>
        <p:spPr>
          <a:xfrm>
            <a:off x="4455136" y="11393000"/>
            <a:ext cx="0" cy="45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B614441-6FC4-0C13-0D4C-335B1D36098A}"/>
              </a:ext>
            </a:extLst>
          </p:cNvPr>
          <p:cNvCxnSpPr>
            <a:cxnSpLocks/>
            <a:stCxn id="31" idx="1"/>
            <a:endCxn id="24" idx="0"/>
          </p:cNvCxnSpPr>
          <p:nvPr/>
        </p:nvCxnSpPr>
        <p:spPr>
          <a:xfrm rot="10800000" flipV="1">
            <a:off x="1932070" y="12190317"/>
            <a:ext cx="1573947" cy="478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791AA504-78FB-67B4-03D4-4B818F16C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249" y="4145621"/>
            <a:ext cx="5320668" cy="3692329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8B76DEC-97D5-A106-E67E-6821FEAA6EF9}"/>
              </a:ext>
            </a:extLst>
          </p:cNvPr>
          <p:cNvSpPr/>
          <p:nvPr/>
        </p:nvSpPr>
        <p:spPr>
          <a:xfrm>
            <a:off x="622350" y="4199985"/>
            <a:ext cx="3410093" cy="3529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假如同时有多个外围设备进行中断请求的话，</a:t>
            </a:r>
            <a:r>
              <a:rPr lang="en-US" altLang="zh-CN" sz="2000"/>
              <a:t>CPU </a:t>
            </a:r>
            <a:r>
              <a:rPr lang="zh-CN" altLang="en-US" sz="2000"/>
              <a:t>也会为难。为此，我们可以在 </a:t>
            </a:r>
            <a:r>
              <a:rPr lang="en-US" altLang="zh-CN" sz="2000"/>
              <a:t>I/O </a:t>
            </a:r>
            <a:r>
              <a:rPr lang="zh-CN" altLang="en-US" sz="2000"/>
              <a:t>控制器和 </a:t>
            </a:r>
            <a:r>
              <a:rPr lang="en-US" altLang="zh-CN" sz="2000"/>
              <a:t>CPU </a:t>
            </a:r>
            <a:r>
              <a:rPr lang="zh-CN" altLang="en-US" sz="2000"/>
              <a:t>中间加入名为 中断控制器</a:t>
            </a:r>
            <a:r>
              <a:rPr lang="en-US" altLang="zh-CN" sz="2000"/>
              <a:t>?</a:t>
            </a:r>
            <a:r>
              <a:rPr lang="zh-CN" altLang="en-US" sz="2000"/>
              <a:t>的 </a:t>
            </a:r>
            <a:r>
              <a:rPr lang="en-US" altLang="zh-CN" sz="2000"/>
              <a:t>IC </a:t>
            </a:r>
            <a:r>
              <a:rPr lang="zh-CN" altLang="en-US" sz="2000"/>
              <a:t>来进行缓冲。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5570D46-28A3-6459-9860-3290FFE84D61}"/>
              </a:ext>
            </a:extLst>
          </p:cNvPr>
          <p:cNvGrpSpPr/>
          <p:nvPr/>
        </p:nvGrpSpPr>
        <p:grpSpPr>
          <a:xfrm>
            <a:off x="5106486" y="1900057"/>
            <a:ext cx="4306320" cy="117360"/>
            <a:chOff x="5106486" y="1900057"/>
            <a:chExt cx="43063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9B3D47D4-0A1E-D0E4-57D5-6528653C8302}"/>
                    </a:ext>
                  </a:extLst>
                </p14:cNvPr>
                <p14:cNvContentPartPr/>
                <p14:nvPr/>
              </p14:nvContentPartPr>
              <p14:xfrm>
                <a:off x="5106486" y="1965217"/>
                <a:ext cx="371520" cy="5220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9B3D47D4-0A1E-D0E4-57D5-6528653C83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7486" y="1956577"/>
                  <a:ext cx="389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F44212C7-F4B8-9928-2AC8-7D97C7A168B8}"/>
                    </a:ext>
                  </a:extLst>
                </p14:cNvPr>
                <p14:cNvContentPartPr/>
                <p14:nvPr/>
              </p14:nvContentPartPr>
              <p14:xfrm>
                <a:off x="5805606" y="1916257"/>
                <a:ext cx="2099160" cy="4428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F44212C7-F4B8-9928-2AC8-7D97C7A168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6606" y="1907257"/>
                  <a:ext cx="2116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81881DB-88A4-D830-D339-946100404A4D}"/>
                    </a:ext>
                  </a:extLst>
                </p14:cNvPr>
                <p14:cNvContentPartPr/>
                <p14:nvPr/>
              </p14:nvContentPartPr>
              <p14:xfrm>
                <a:off x="8207526" y="1900057"/>
                <a:ext cx="1205280" cy="8100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D81881DB-88A4-D830-D339-946100404A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8886" y="1891417"/>
                  <a:ext cx="122292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561ECD5-0753-6C1D-2C15-E23189E1AA8D}"/>
                  </a:ext>
                </a:extLst>
              </p14:cNvPr>
              <p14:cNvContentPartPr/>
              <p14:nvPr/>
            </p14:nvContentPartPr>
            <p14:xfrm>
              <a:off x="5087046" y="2399377"/>
              <a:ext cx="471600" cy="594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561ECD5-0753-6C1D-2C15-E23189E1AA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8046" y="2390377"/>
                <a:ext cx="4892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FA3CED4D-63A3-078A-DA60-75839EA65A03}"/>
              </a:ext>
            </a:extLst>
          </p:cNvPr>
          <p:cNvGrpSpPr/>
          <p:nvPr/>
        </p:nvGrpSpPr>
        <p:grpSpPr>
          <a:xfrm>
            <a:off x="5863566" y="2324857"/>
            <a:ext cx="3690360" cy="136080"/>
            <a:chOff x="5863566" y="2324857"/>
            <a:chExt cx="369036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1F08966C-1E8E-B1E4-4596-6318DE048EF5}"/>
                    </a:ext>
                  </a:extLst>
                </p14:cNvPr>
                <p14:cNvContentPartPr/>
                <p14:nvPr/>
              </p14:nvContentPartPr>
              <p14:xfrm>
                <a:off x="5863566" y="2365177"/>
                <a:ext cx="3035160" cy="9576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1F08966C-1E8E-B1E4-4596-6318DE048E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4566" y="2356537"/>
                  <a:ext cx="3052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09B415E4-D302-0060-4075-87E83A29C4CF}"/>
                    </a:ext>
                  </a:extLst>
                </p14:cNvPr>
                <p14:cNvContentPartPr/>
                <p14:nvPr/>
              </p14:nvContentPartPr>
              <p14:xfrm>
                <a:off x="9187086" y="2324857"/>
                <a:ext cx="366840" cy="4104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09B415E4-D302-0060-4075-87E83A29C4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78446" y="2315857"/>
                  <a:ext cx="3844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8F7DEF1-E80D-E83D-CB52-BD3603CED384}"/>
              </a:ext>
            </a:extLst>
          </p:cNvPr>
          <p:cNvGrpSpPr/>
          <p:nvPr/>
        </p:nvGrpSpPr>
        <p:grpSpPr>
          <a:xfrm>
            <a:off x="5260926" y="2851177"/>
            <a:ext cx="3945600" cy="66240"/>
            <a:chOff x="5260926" y="2851177"/>
            <a:chExt cx="394560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8559C36E-6C5E-0483-068B-52851B0D0129}"/>
                    </a:ext>
                  </a:extLst>
                </p14:cNvPr>
                <p14:cNvContentPartPr/>
                <p14:nvPr/>
              </p14:nvContentPartPr>
              <p14:xfrm>
                <a:off x="5260926" y="2881057"/>
                <a:ext cx="1447200" cy="363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8559C36E-6C5E-0483-068B-52851B0D01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52286" y="2872057"/>
                  <a:ext cx="1464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28AE80F8-D5F0-B686-F926-543CD1B4BD0E}"/>
                    </a:ext>
                  </a:extLst>
                </p14:cNvPr>
                <p14:cNvContentPartPr/>
                <p14:nvPr/>
              </p14:nvContentPartPr>
              <p14:xfrm>
                <a:off x="7068126" y="2851177"/>
                <a:ext cx="2138400" cy="518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28AE80F8-D5F0-B686-F926-543CD1B4BD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59486" y="2842177"/>
                  <a:ext cx="2156040" cy="6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9" name="矩形 198">
            <a:extLst>
              <a:ext uri="{FF2B5EF4-FFF2-40B4-BE49-F238E27FC236}">
                <a16:creationId xmlns:a16="http://schemas.microsoft.com/office/drawing/2014/main" id="{2F453DEA-5E5E-6A41-C6AB-BF78D3563BA5}"/>
              </a:ext>
            </a:extLst>
          </p:cNvPr>
          <p:cNvSpPr/>
          <p:nvPr/>
        </p:nvSpPr>
        <p:spPr>
          <a:xfrm>
            <a:off x="6621840" y="12251183"/>
            <a:ext cx="3171371" cy="5163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bg1"/>
                </a:solidFill>
              </a:rPr>
              <a:t>中断发生的概率是非常频繁的</a:t>
            </a:r>
            <a:endParaRPr lang="en-US" altLang="zh-C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75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600805-75A7-C185-AE86-3B3505888028}"/>
              </a:ext>
            </a:extLst>
          </p:cNvPr>
          <p:cNvSpPr txBox="1"/>
          <p:nvPr/>
        </p:nvSpPr>
        <p:spPr>
          <a:xfrm>
            <a:off x="402333" y="229776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11.5　用中断来实现实时处理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39000-6F94-A7B4-C35B-FE101B429F38}"/>
              </a:ext>
            </a:extLst>
          </p:cNvPr>
          <p:cNvSpPr txBox="1"/>
          <p:nvPr/>
        </p:nvSpPr>
        <p:spPr>
          <a:xfrm>
            <a:off x="402333" y="629886"/>
            <a:ext cx="9820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虽然不利用中断也可以从外围设备输入数据。但那种情况下，主程序就必须要持续不断地检测外围设备是否有数据输入。按照顺序调查多个外围设备的状态称为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轮询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使用中断可以将</a:t>
            </a:r>
            <a:r>
              <a:rPr lang="en-US" altLang="zh-CN">
                <a:solidFill>
                  <a:schemeClr val="bg1"/>
                </a:solidFill>
              </a:rPr>
              <a:t>CPU</a:t>
            </a:r>
            <a:r>
              <a:rPr lang="zh-CN" altLang="en-US">
                <a:solidFill>
                  <a:schemeClr val="bg1"/>
                </a:solidFill>
              </a:rPr>
              <a:t>时间更多的用于处理其他程序。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1B0C4-A704-4FF4-395F-DA83DD73135F}"/>
              </a:ext>
            </a:extLst>
          </p:cNvPr>
          <p:cNvSpPr txBox="1"/>
          <p:nvPr/>
        </p:nvSpPr>
        <p:spPr>
          <a:xfrm>
            <a:off x="402333" y="1883966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11.6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DMA </a:t>
            </a:r>
            <a:r>
              <a:rPr lang="zh-CN" altLang="en-US" sz="2000" b="1">
                <a:solidFill>
                  <a:schemeClr val="bg1"/>
                </a:solidFill>
              </a:rPr>
              <a:t>可以实现短时间内传送大量数据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EE659-D8AC-C2F8-431B-41FBF40F76AD}"/>
              </a:ext>
            </a:extLst>
          </p:cNvPr>
          <p:cNvSpPr txBox="1"/>
          <p:nvPr/>
        </p:nvSpPr>
        <p:spPr>
          <a:xfrm>
            <a:off x="388614" y="2284076"/>
            <a:ext cx="982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DMA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Direct Memory Access</a:t>
            </a:r>
            <a:r>
              <a:rPr lang="zh-CN" altLang="en-US">
                <a:solidFill>
                  <a:schemeClr val="bg1"/>
                </a:solidFill>
              </a:rPr>
              <a:t>）：在不通过 </a:t>
            </a:r>
            <a:r>
              <a:rPr lang="en-US" altLang="zh-CN">
                <a:solidFill>
                  <a:schemeClr val="bg1"/>
                </a:solidFill>
              </a:rPr>
              <a:t>CPU </a:t>
            </a:r>
            <a:r>
              <a:rPr lang="zh-CN" altLang="en-US">
                <a:solidFill>
                  <a:schemeClr val="bg1"/>
                </a:solidFill>
              </a:rPr>
              <a:t>的情况下，外围设备直接和主内存进行数据传送。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A1781A-5848-1E74-26D4-441C8D8E7729}"/>
              </a:ext>
            </a:extLst>
          </p:cNvPr>
          <p:cNvSpPr/>
          <p:nvPr/>
        </p:nvSpPr>
        <p:spPr>
          <a:xfrm>
            <a:off x="266217" y="2815978"/>
            <a:ext cx="6530823" cy="37870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	</a:t>
            </a:r>
            <a:r>
              <a:rPr lang="en-US" altLang="zh-CN"/>
              <a:t>	</a:t>
            </a:r>
            <a:r>
              <a:rPr lang="zh-CN" altLang="en-US"/>
              <a:t>速度</a:t>
            </a:r>
            <a:r>
              <a:rPr lang="zh-CN" altLang="en-US" dirty="0"/>
              <a:t>快</a:t>
            </a:r>
            <a:r>
              <a:rPr lang="en-US" altLang="zh-CN" dirty="0"/>
              <a:t>       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9C91A1-46DB-9EF6-8442-8F67DD7136AE}"/>
              </a:ext>
            </a:extLst>
          </p:cNvPr>
          <p:cNvSpPr/>
          <p:nvPr/>
        </p:nvSpPr>
        <p:spPr>
          <a:xfrm>
            <a:off x="740569" y="6500828"/>
            <a:ext cx="3392311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DMA</a:t>
            </a:r>
            <a:r>
              <a:rPr lang="zh-CN" altLang="en-US" sz="2000" dirty="0"/>
              <a:t>：</a:t>
            </a:r>
            <a:r>
              <a:rPr lang="en-US" altLang="zh-CN" sz="2000" dirty="0"/>
              <a:t>Direct Memory Access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0B6476-EECD-BBAD-FEA1-A18823D7ED72}"/>
              </a:ext>
            </a:extLst>
          </p:cNvPr>
          <p:cNvSpPr/>
          <p:nvPr/>
        </p:nvSpPr>
        <p:spPr>
          <a:xfrm>
            <a:off x="590309" y="3401630"/>
            <a:ext cx="1819715" cy="706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CPU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2B44AD-68CD-55B2-ABED-7929854E2C26}"/>
              </a:ext>
            </a:extLst>
          </p:cNvPr>
          <p:cNvSpPr/>
          <p:nvPr/>
        </p:nvSpPr>
        <p:spPr>
          <a:xfrm>
            <a:off x="590309" y="5134510"/>
            <a:ext cx="1819715" cy="1157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内存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324BAD-5374-7258-A8BD-8DF0080EBA9A}"/>
              </a:ext>
            </a:extLst>
          </p:cNvPr>
          <p:cNvCxnSpPr>
            <a:cxnSpLocks/>
          </p:cNvCxnSpPr>
          <p:nvPr/>
        </p:nvCxnSpPr>
        <p:spPr>
          <a:xfrm>
            <a:off x="949124" y="4107685"/>
            <a:ext cx="0" cy="102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0EC7549-67E6-D36D-F03E-06DB7B2F6017}"/>
              </a:ext>
            </a:extLst>
          </p:cNvPr>
          <p:cNvSpPr/>
          <p:nvPr/>
        </p:nvSpPr>
        <p:spPr>
          <a:xfrm>
            <a:off x="3588154" y="3459503"/>
            <a:ext cx="3066555" cy="5903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不使用</a:t>
            </a:r>
            <a:r>
              <a:rPr lang="en-US" altLang="zh-CN" dirty="0"/>
              <a:t>DMA</a:t>
            </a:r>
            <a:r>
              <a:rPr lang="zh-CN" altLang="en-US" dirty="0"/>
              <a:t>的外围设备的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DA89C9-E56E-8FF1-3D00-847D25259227}"/>
              </a:ext>
            </a:extLst>
          </p:cNvPr>
          <p:cNvSpPr/>
          <p:nvPr/>
        </p:nvSpPr>
        <p:spPr>
          <a:xfrm>
            <a:off x="3588154" y="4505513"/>
            <a:ext cx="3066555" cy="5903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DMA</a:t>
            </a:r>
            <a:r>
              <a:rPr lang="zh-CN" altLang="en-US" dirty="0"/>
              <a:t>的外围设备的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8C4386-1453-B805-1702-B845A5D08F2D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2410024" y="3754658"/>
            <a:ext cx="1178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3A70B37-F23C-6410-5E48-9F827297E12E}"/>
              </a:ext>
            </a:extLst>
          </p:cNvPr>
          <p:cNvCxnSpPr>
            <a:stCxn id="16" idx="1"/>
            <a:endCxn id="13" idx="0"/>
          </p:cNvCxnSpPr>
          <p:nvPr/>
        </p:nvCxnSpPr>
        <p:spPr>
          <a:xfrm rot="10800000" flipV="1">
            <a:off x="1500168" y="4800668"/>
            <a:ext cx="2087987" cy="33384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F9DEE-D9C8-EE6C-AA54-0F55019D7F31}"/>
              </a:ext>
            </a:extLst>
          </p:cNvPr>
          <p:cNvSpPr txBox="1"/>
          <p:nvPr/>
        </p:nvSpPr>
        <p:spPr>
          <a:xfrm>
            <a:off x="1973768" y="2973725"/>
            <a:ext cx="284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读写（速度慢）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98805B-4324-A180-2096-A210AA8077C4}"/>
              </a:ext>
            </a:extLst>
          </p:cNvPr>
          <p:cNvSpPr txBox="1"/>
          <p:nvPr/>
        </p:nvSpPr>
        <p:spPr>
          <a:xfrm>
            <a:off x="2660344" y="5453521"/>
            <a:ext cx="393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DMA</a:t>
            </a:r>
            <a:r>
              <a:rPr lang="zh-CN" altLang="en-US" sz="2000" dirty="0">
                <a:solidFill>
                  <a:schemeClr val="bg1"/>
                </a:solidFill>
              </a:rPr>
              <a:t>通道：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借助</a:t>
            </a:r>
            <a:r>
              <a:rPr lang="en-US" altLang="zh-CN" sz="2000" dirty="0">
                <a:solidFill>
                  <a:schemeClr val="bg1"/>
                </a:solidFill>
              </a:rPr>
              <a:t>DMA</a:t>
            </a:r>
            <a:r>
              <a:rPr lang="zh-CN" altLang="en-US" sz="2000" dirty="0">
                <a:solidFill>
                  <a:schemeClr val="bg1"/>
                </a:solidFill>
              </a:rPr>
              <a:t>通道，来识别哪一</a:t>
            </a:r>
            <a:r>
              <a:rPr lang="zh-CN" altLang="en-US" sz="2000">
                <a:solidFill>
                  <a:schemeClr val="bg1"/>
                </a:solidFill>
              </a:rPr>
              <a:t>个外围设备用</a:t>
            </a:r>
            <a:r>
              <a:rPr lang="zh-CN" altLang="en-US" sz="2000" dirty="0">
                <a:solidFill>
                  <a:schemeClr val="bg1"/>
                </a:solidFill>
              </a:rPr>
              <a:t>了</a:t>
            </a:r>
            <a:r>
              <a:rPr lang="en-US" altLang="zh-CN" sz="2000" dirty="0">
                <a:solidFill>
                  <a:schemeClr val="bg1"/>
                </a:solidFill>
              </a:rPr>
              <a:t>DMA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89A748E-EC73-F520-9C7F-20FC3577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55" y="2704749"/>
            <a:ext cx="2986851" cy="30084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D38A036-CDFA-1CED-F261-AE5817A7E7E4}"/>
              </a:ext>
            </a:extLst>
          </p:cNvPr>
          <p:cNvSpPr txBox="1"/>
          <p:nvPr/>
        </p:nvSpPr>
        <p:spPr>
          <a:xfrm>
            <a:off x="6920654" y="5900663"/>
            <a:ext cx="345725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I/O </a:t>
            </a:r>
            <a:r>
              <a:rPr lang="zh-CN" altLang="en-US"/>
              <a:t>端口号、</a:t>
            </a:r>
            <a:r>
              <a:rPr lang="en-US" altLang="zh-CN"/>
              <a:t>IRQ</a:t>
            </a:r>
            <a:r>
              <a:rPr lang="zh-CN" altLang="en-US"/>
              <a:t>、</a:t>
            </a:r>
            <a:r>
              <a:rPr lang="en-US" altLang="zh-CN"/>
              <a:t>DMA </a:t>
            </a:r>
            <a:r>
              <a:rPr lang="zh-CN" altLang="en-US"/>
              <a:t>通道可以说是识别外围设备的 </a:t>
            </a:r>
            <a:r>
              <a:rPr lang="en-US" altLang="zh-CN"/>
              <a:t>3 </a:t>
            </a:r>
            <a:r>
              <a:rPr lang="zh-CN" altLang="en-US"/>
              <a:t>点组合。不过，</a:t>
            </a:r>
            <a:r>
              <a:rPr lang="en-US" altLang="zh-CN"/>
              <a:t>IRQ </a:t>
            </a:r>
            <a:r>
              <a:rPr lang="zh-CN" altLang="en-US"/>
              <a:t>和 </a:t>
            </a:r>
            <a:r>
              <a:rPr lang="en-US" altLang="zh-CN"/>
              <a:t>DMA </a:t>
            </a:r>
            <a:r>
              <a:rPr lang="zh-CN" altLang="en-US"/>
              <a:t>通道并不是所有的外围设备都必须具备的。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EBF154-6F3C-E0C7-B2EE-99E12C86A27F}"/>
              </a:ext>
            </a:extLst>
          </p:cNvPr>
          <p:cNvSpPr txBox="1"/>
          <p:nvPr/>
        </p:nvSpPr>
        <p:spPr>
          <a:xfrm>
            <a:off x="402333" y="7178627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11.7</a:t>
            </a:r>
            <a:r>
              <a:rPr lang="zh-CN" altLang="en-US" sz="2000" b="1">
                <a:solidFill>
                  <a:schemeClr val="bg1"/>
                </a:solidFill>
              </a:rPr>
              <a:t>　文字及图片的显示机制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29109B1-C3D2-702D-709F-3DBA7CEE9AA7}"/>
              </a:ext>
            </a:extLst>
          </p:cNvPr>
          <p:cNvSpPr/>
          <p:nvPr/>
        </p:nvSpPr>
        <p:spPr>
          <a:xfrm>
            <a:off x="442520" y="7676611"/>
            <a:ext cx="9740098" cy="5972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378BAE-6A87-22A3-7BFB-D2B9F6194FC2}"/>
              </a:ext>
            </a:extLst>
          </p:cNvPr>
          <p:cNvSpPr/>
          <p:nvPr/>
        </p:nvSpPr>
        <p:spPr>
          <a:xfrm>
            <a:off x="946016" y="13570648"/>
            <a:ext cx="4647233" cy="48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VRAM</a:t>
            </a:r>
            <a:r>
              <a:rPr lang="zh-CN" altLang="en-US" sz="2000" dirty="0"/>
              <a:t>中写入的数据被显示在显示器上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FD0B22-DC31-6C6B-7392-D2A91C2FA3B5}"/>
              </a:ext>
            </a:extLst>
          </p:cNvPr>
          <p:cNvSpPr txBox="1"/>
          <p:nvPr/>
        </p:nvSpPr>
        <p:spPr>
          <a:xfrm>
            <a:off x="6396945" y="10299352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VRAM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RAM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，显存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0A52C1-ACA1-9393-F01A-C6613CFC5A43}"/>
              </a:ext>
            </a:extLst>
          </p:cNvPr>
          <p:cNvSpPr/>
          <p:nvPr/>
        </p:nvSpPr>
        <p:spPr>
          <a:xfrm>
            <a:off x="1235384" y="7815507"/>
            <a:ext cx="2013995" cy="2736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计算机主机</a:t>
            </a:r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1BBAA9-86D8-8690-2E68-B93E353758B2}"/>
              </a:ext>
            </a:extLst>
          </p:cNvPr>
          <p:cNvSpPr/>
          <p:nvPr/>
        </p:nvSpPr>
        <p:spPr>
          <a:xfrm>
            <a:off x="1559476" y="8337021"/>
            <a:ext cx="1383459" cy="4438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CPU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403972-50E7-D209-E102-3500A6EB57CD}"/>
              </a:ext>
            </a:extLst>
          </p:cNvPr>
          <p:cNvSpPr/>
          <p:nvPr/>
        </p:nvSpPr>
        <p:spPr>
          <a:xfrm>
            <a:off x="1559476" y="9078885"/>
            <a:ext cx="1383459" cy="796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主内存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1B8084-53F6-CE42-8999-30BDB95EC17C}"/>
              </a:ext>
            </a:extLst>
          </p:cNvPr>
          <p:cNvSpPr/>
          <p:nvPr/>
        </p:nvSpPr>
        <p:spPr>
          <a:xfrm>
            <a:off x="1562226" y="9875203"/>
            <a:ext cx="1383459" cy="443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VRAM</a:t>
            </a:r>
            <a:endParaRPr lang="zh-CN" altLang="en-US" sz="2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9DE5ABE-E62C-3C0B-CE23-3F168945F3F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945685" y="10097130"/>
            <a:ext cx="1715806" cy="1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5" name="图形 34" descr="显示器 轮廓">
            <a:extLst>
              <a:ext uri="{FF2B5EF4-FFF2-40B4-BE49-F238E27FC236}">
                <a16:creationId xmlns:a16="http://schemas.microsoft.com/office/drawing/2014/main" id="{80A49E1C-BAEB-9F66-83BD-ED0F11F8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7495" y="9448221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ECE4028-1DB6-ACA9-D724-F83F117CE291}"/>
              </a:ext>
            </a:extLst>
          </p:cNvPr>
          <p:cNvSpPr txBox="1"/>
          <p:nvPr/>
        </p:nvSpPr>
        <p:spPr>
          <a:xfrm>
            <a:off x="4777641" y="102636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显示器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F1985E-3002-E6E2-E423-B4C23E59A1C0}"/>
              </a:ext>
            </a:extLst>
          </p:cNvPr>
          <p:cNvSpPr txBox="1"/>
          <p:nvPr/>
        </p:nvSpPr>
        <p:spPr>
          <a:xfrm>
            <a:off x="3706867" y="871234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MS-DOS</a:t>
            </a:r>
            <a:r>
              <a:rPr lang="zh-CN" altLang="en-US" sz="2000" dirty="0">
                <a:solidFill>
                  <a:schemeClr val="bg1"/>
                </a:solidFill>
              </a:rPr>
              <a:t>时代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7F87CD-6066-7907-8148-EA9E3CEF4409}"/>
              </a:ext>
            </a:extLst>
          </p:cNvPr>
          <p:cNvSpPr/>
          <p:nvPr/>
        </p:nvSpPr>
        <p:spPr>
          <a:xfrm>
            <a:off x="1258818" y="10949147"/>
            <a:ext cx="4878445" cy="2452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计算机主机</a:t>
            </a:r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440736-EFBA-C6AD-2FC5-72E439223498}"/>
              </a:ext>
            </a:extLst>
          </p:cNvPr>
          <p:cNvSpPr/>
          <p:nvPr/>
        </p:nvSpPr>
        <p:spPr>
          <a:xfrm>
            <a:off x="1588697" y="12006351"/>
            <a:ext cx="1556510" cy="1168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主内存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619D0F-B4C7-6C37-994B-11ED2C17F052}"/>
              </a:ext>
            </a:extLst>
          </p:cNvPr>
          <p:cNvSpPr txBox="1"/>
          <p:nvPr/>
        </p:nvSpPr>
        <p:spPr>
          <a:xfrm>
            <a:off x="6392896" y="11635429"/>
            <a:ext cx="166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</a:rPr>
              <a:t>时代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0B4CA2A-613F-48FA-BA51-D2B2701ADC03}"/>
              </a:ext>
            </a:extLst>
          </p:cNvPr>
          <p:cNvSpPr/>
          <p:nvPr/>
        </p:nvSpPr>
        <p:spPr>
          <a:xfrm>
            <a:off x="1609049" y="11432433"/>
            <a:ext cx="1519009" cy="4438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CPU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52B9F8F-E258-3B74-3474-C65F650676CB}"/>
              </a:ext>
            </a:extLst>
          </p:cNvPr>
          <p:cNvSpPr/>
          <p:nvPr/>
        </p:nvSpPr>
        <p:spPr>
          <a:xfrm>
            <a:off x="3623114" y="11366203"/>
            <a:ext cx="2247225" cy="19452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显卡</a:t>
            </a:r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663EA6F-3A90-362D-F3E6-6B483CCD66F5}"/>
              </a:ext>
            </a:extLst>
          </p:cNvPr>
          <p:cNvSpPr/>
          <p:nvPr/>
        </p:nvSpPr>
        <p:spPr>
          <a:xfrm>
            <a:off x="3931556" y="11875117"/>
            <a:ext cx="1641441" cy="44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66EB19-1894-0B58-5044-26E9ED91B429}"/>
              </a:ext>
            </a:extLst>
          </p:cNvPr>
          <p:cNvSpPr/>
          <p:nvPr/>
        </p:nvSpPr>
        <p:spPr>
          <a:xfrm>
            <a:off x="3931556" y="12442404"/>
            <a:ext cx="1641441" cy="6636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VRAM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E84254-2923-887D-5266-3BFE41F7738B}"/>
              </a:ext>
            </a:extLst>
          </p:cNvPr>
          <p:cNvSpPr txBox="1"/>
          <p:nvPr/>
        </p:nvSpPr>
        <p:spPr>
          <a:xfrm>
            <a:off x="6395181" y="10699462"/>
            <a:ext cx="3477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Processing Unit</a:t>
            </a:r>
          </a:p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图形处理器、图形芯片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FE84749-74F6-32FB-C1CD-5231221937C5}"/>
              </a:ext>
            </a:extLst>
          </p:cNvPr>
          <p:cNvCxnSpPr/>
          <p:nvPr/>
        </p:nvCxnSpPr>
        <p:spPr>
          <a:xfrm>
            <a:off x="5596142" y="12761436"/>
            <a:ext cx="1715806" cy="1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7" name="图形 46" descr="显示器 轮廓">
            <a:extLst>
              <a:ext uri="{FF2B5EF4-FFF2-40B4-BE49-F238E27FC236}">
                <a16:creationId xmlns:a16="http://schemas.microsoft.com/office/drawing/2014/main" id="{EAE65BE2-BEBA-9EF6-C0E3-523B0B8FA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7952" y="12112527"/>
            <a:ext cx="914400" cy="9144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BC43D62-836B-68E6-C353-7EFEBA037BA1}"/>
              </a:ext>
            </a:extLst>
          </p:cNvPr>
          <p:cNvSpPr txBox="1"/>
          <p:nvPr/>
        </p:nvSpPr>
        <p:spPr>
          <a:xfrm>
            <a:off x="7483478" y="129060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显示器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E2B9D3-4FB0-FE47-234D-40CED2D52695}"/>
              </a:ext>
            </a:extLst>
          </p:cNvPr>
          <p:cNvSpPr txBox="1"/>
          <p:nvPr/>
        </p:nvSpPr>
        <p:spPr>
          <a:xfrm>
            <a:off x="4308307" y="7432848"/>
            <a:ext cx="508144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只要往 </a:t>
            </a:r>
            <a:r>
              <a:rPr lang="en-US" altLang="zh-CN"/>
              <a:t>VRAM </a:t>
            </a:r>
            <a:r>
              <a:rPr lang="zh-CN" altLang="en-US"/>
              <a:t>中写入数据，该数据就会在显示器中显示出来。实现该功能的程序，是由操作系统或 </a:t>
            </a:r>
            <a:r>
              <a:rPr lang="en-US" altLang="zh-CN"/>
              <a:t>BIOS </a:t>
            </a:r>
            <a:r>
              <a:rPr lang="zh-CN" altLang="en-US"/>
              <a:t>提供，并借助中断来进行处理的。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E1F4C1EB-6846-DC25-D0D3-497D34C791E4}"/>
                  </a:ext>
                </a:extLst>
              </p14:cNvPr>
              <p14:cNvContentPartPr/>
              <p14:nvPr/>
            </p14:nvContentPartPr>
            <p14:xfrm>
              <a:off x="1226046" y="2626931"/>
              <a:ext cx="1875960" cy="871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E1F4C1EB-6846-DC25-D0D3-497D34C79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46" y="2617931"/>
                <a:ext cx="18936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6E7B90DC-5383-0AB3-A1BE-76A7E6F156AA}"/>
              </a:ext>
            </a:extLst>
          </p:cNvPr>
          <p:cNvGrpSpPr/>
          <p:nvPr/>
        </p:nvGrpSpPr>
        <p:grpSpPr>
          <a:xfrm>
            <a:off x="1467246" y="2191331"/>
            <a:ext cx="324000" cy="208440"/>
            <a:chOff x="1467246" y="2191331"/>
            <a:chExt cx="32400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621B0FF3-3446-7994-5683-83207AAF3D1E}"/>
                    </a:ext>
                  </a:extLst>
                </p14:cNvPr>
                <p14:cNvContentPartPr/>
                <p14:nvPr/>
              </p14:nvContentPartPr>
              <p14:xfrm>
                <a:off x="1580646" y="2211851"/>
                <a:ext cx="66600" cy="1062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621B0FF3-3446-7994-5683-83207AAF3D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1646" y="2203211"/>
                  <a:ext cx="84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336D6F6-1678-9F19-89EF-FB32FC2770F0}"/>
                    </a:ext>
                  </a:extLst>
                </p14:cNvPr>
                <p14:cNvContentPartPr/>
                <p14:nvPr/>
              </p14:nvContentPartPr>
              <p14:xfrm>
                <a:off x="1596846" y="2191331"/>
                <a:ext cx="144720" cy="1512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336D6F6-1678-9F19-89EF-FB32FC2770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8206" y="2182331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611B14D8-AE08-1E45-C58F-EC5D1D0DAC95}"/>
                    </a:ext>
                  </a:extLst>
                </p14:cNvPr>
                <p14:cNvContentPartPr/>
                <p14:nvPr/>
              </p14:nvContentPartPr>
              <p14:xfrm>
                <a:off x="1467246" y="2220491"/>
                <a:ext cx="324000" cy="17928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611B14D8-AE08-1E45-C58F-EC5D1D0DAC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58246" y="2211491"/>
                  <a:ext cx="3416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260AF6A-1D7D-C9AC-2911-2A6B56CE98BC}"/>
              </a:ext>
            </a:extLst>
          </p:cNvPr>
          <p:cNvGrpSpPr/>
          <p:nvPr/>
        </p:nvGrpSpPr>
        <p:grpSpPr>
          <a:xfrm>
            <a:off x="3896886" y="2546651"/>
            <a:ext cx="6034320" cy="151920"/>
            <a:chOff x="3896886" y="2546651"/>
            <a:chExt cx="603432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6AD72A7-6841-97C5-96E0-11B3794379F8}"/>
                    </a:ext>
                  </a:extLst>
                </p14:cNvPr>
                <p14:cNvContentPartPr/>
                <p14:nvPr/>
              </p14:nvContentPartPr>
              <p14:xfrm>
                <a:off x="3896886" y="2640251"/>
                <a:ext cx="2211480" cy="5832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6AD72A7-6841-97C5-96E0-11B3794379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7886" y="2631611"/>
                  <a:ext cx="2229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C1557AF-2E56-8863-EA3C-979530DB34FA}"/>
                    </a:ext>
                  </a:extLst>
                </p14:cNvPr>
                <p14:cNvContentPartPr/>
                <p14:nvPr/>
              </p14:nvContentPartPr>
              <p14:xfrm>
                <a:off x="6523806" y="2546651"/>
                <a:ext cx="3407400" cy="1317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C1557AF-2E56-8863-EA3C-979530DB34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15166" y="2538011"/>
                  <a:ext cx="34250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118DC8F-DB52-61A1-4395-DC6A76E80CEE}"/>
              </a:ext>
            </a:extLst>
          </p:cNvPr>
          <p:cNvGrpSpPr/>
          <p:nvPr/>
        </p:nvGrpSpPr>
        <p:grpSpPr>
          <a:xfrm>
            <a:off x="4455606" y="3921131"/>
            <a:ext cx="1907640" cy="176400"/>
            <a:chOff x="4455606" y="3921131"/>
            <a:chExt cx="19076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5162D52-5284-AD6E-C11A-E7FDAC6914FE}"/>
                    </a:ext>
                  </a:extLst>
                </p14:cNvPr>
                <p14:cNvContentPartPr/>
                <p14:nvPr/>
              </p14:nvContentPartPr>
              <p14:xfrm>
                <a:off x="4455606" y="3921131"/>
                <a:ext cx="551520" cy="1944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5162D52-5284-AD6E-C11A-E7FDAC6914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46606" y="3912131"/>
                  <a:ext cx="569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C33C16F1-AD5A-8C2B-3A5C-D7ECE9148158}"/>
                    </a:ext>
                  </a:extLst>
                </p14:cNvPr>
                <p14:cNvContentPartPr/>
                <p14:nvPr/>
              </p14:nvContentPartPr>
              <p14:xfrm>
                <a:off x="4455606" y="4035611"/>
                <a:ext cx="525240" cy="6192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C33C16F1-AD5A-8C2B-3A5C-D7ECE91481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6966" y="4026971"/>
                  <a:ext cx="54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F88DC4BE-A8AC-96B0-4B37-9D836ADDC7BA}"/>
                    </a:ext>
                  </a:extLst>
                </p14:cNvPr>
                <p14:cNvContentPartPr/>
                <p14:nvPr/>
              </p14:nvContentPartPr>
              <p14:xfrm>
                <a:off x="5224566" y="3983411"/>
                <a:ext cx="1138680" cy="158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F88DC4BE-A8AC-96B0-4B37-9D836ADDC7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5926" y="3974771"/>
                  <a:ext cx="11563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F66A77D1-EFC6-B1D2-A229-954C1E75A23E}"/>
                  </a:ext>
                </a:extLst>
              </p14:cNvPr>
              <p14:cNvContentPartPr/>
              <p14:nvPr/>
            </p14:nvContentPartPr>
            <p14:xfrm>
              <a:off x="2494326" y="3684971"/>
              <a:ext cx="1003680" cy="9612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F66A77D1-EFC6-B1D2-A229-954C1E75A2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85686" y="3676331"/>
                <a:ext cx="102132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67963D61-0C6E-6AB7-E7FC-31ADCB23A445}"/>
              </a:ext>
            </a:extLst>
          </p:cNvPr>
          <p:cNvGrpSpPr/>
          <p:nvPr/>
        </p:nvGrpSpPr>
        <p:grpSpPr>
          <a:xfrm>
            <a:off x="1029486" y="4303451"/>
            <a:ext cx="255240" cy="804240"/>
            <a:chOff x="1029486" y="4303451"/>
            <a:chExt cx="25524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9E046A0E-B7D5-92C3-C969-E231FF57EB51}"/>
                    </a:ext>
                  </a:extLst>
                </p14:cNvPr>
                <p14:cNvContentPartPr/>
                <p14:nvPr/>
              </p14:nvContentPartPr>
              <p14:xfrm>
                <a:off x="1097166" y="4303451"/>
                <a:ext cx="187560" cy="66960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9E046A0E-B7D5-92C3-C969-E231FF57EB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8166" y="4294451"/>
                  <a:ext cx="20520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203FB843-DF0A-E242-0DDF-13416396EABC}"/>
                    </a:ext>
                  </a:extLst>
                </p14:cNvPr>
                <p14:cNvContentPartPr/>
                <p14:nvPr/>
              </p14:nvContentPartPr>
              <p14:xfrm>
                <a:off x="1029486" y="4745891"/>
                <a:ext cx="244080" cy="3618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203FB843-DF0A-E242-0DDF-13416396EA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0846" y="4737251"/>
                  <a:ext cx="2617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2F2409C-121C-6CC7-9DC7-9E8FF79869C7}"/>
              </a:ext>
            </a:extLst>
          </p:cNvPr>
          <p:cNvGrpSpPr/>
          <p:nvPr/>
        </p:nvGrpSpPr>
        <p:grpSpPr>
          <a:xfrm>
            <a:off x="2808246" y="5811491"/>
            <a:ext cx="904680" cy="96120"/>
            <a:chOff x="2808246" y="5811491"/>
            <a:chExt cx="90468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F7C28807-071E-DF1D-C87E-9D2443F39BD0}"/>
                    </a:ext>
                  </a:extLst>
                </p14:cNvPr>
                <p14:cNvContentPartPr/>
                <p14:nvPr/>
              </p14:nvContentPartPr>
              <p14:xfrm>
                <a:off x="2815446" y="5811491"/>
                <a:ext cx="897480" cy="2340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F7C28807-071E-DF1D-C87E-9D2443F39B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06806" y="5802491"/>
                  <a:ext cx="91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4891519E-4773-16EB-5E3F-4F0E704A498D}"/>
                    </a:ext>
                  </a:extLst>
                </p14:cNvPr>
                <p14:cNvContentPartPr/>
                <p14:nvPr/>
              </p14:nvContentPartPr>
              <p14:xfrm>
                <a:off x="2808246" y="5896811"/>
                <a:ext cx="883080" cy="1080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4891519E-4773-16EB-5E3F-4F0E704A4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9606" y="5888171"/>
                  <a:ext cx="9007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4D55263-8DE0-8CB5-9C69-3DFAEB5B8914}"/>
              </a:ext>
            </a:extLst>
          </p:cNvPr>
          <p:cNvGrpSpPr/>
          <p:nvPr/>
        </p:nvGrpSpPr>
        <p:grpSpPr>
          <a:xfrm>
            <a:off x="2729766" y="5312171"/>
            <a:ext cx="586080" cy="319680"/>
            <a:chOff x="2729766" y="5312171"/>
            <a:chExt cx="58608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6E9C5B3-7E23-0901-1DBA-AB8EADCAEBFF}"/>
                    </a:ext>
                  </a:extLst>
                </p14:cNvPr>
                <p14:cNvContentPartPr/>
                <p14:nvPr/>
              </p14:nvContentPartPr>
              <p14:xfrm>
                <a:off x="2989686" y="5326571"/>
                <a:ext cx="143640" cy="15948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6E9C5B3-7E23-0901-1DBA-AB8EADCAEB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80686" y="5317571"/>
                  <a:ext cx="16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0B4B6C16-B6D1-4D31-9DE6-3C0C43FCA09C}"/>
                    </a:ext>
                  </a:extLst>
                </p14:cNvPr>
                <p14:cNvContentPartPr/>
                <p14:nvPr/>
              </p14:nvContentPartPr>
              <p14:xfrm>
                <a:off x="3098406" y="5312171"/>
                <a:ext cx="125640" cy="1940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0B4B6C16-B6D1-4D31-9DE6-3C0C43FCA0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89406" y="5303171"/>
                  <a:ext cx="143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C9ED3C1-8813-0C53-5BFD-DD308F8C4561}"/>
                    </a:ext>
                  </a:extLst>
                </p14:cNvPr>
                <p14:cNvContentPartPr/>
                <p14:nvPr/>
              </p14:nvContentPartPr>
              <p14:xfrm>
                <a:off x="2729766" y="5326571"/>
                <a:ext cx="586080" cy="30528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C9ED3C1-8813-0C53-5BFD-DD308F8C45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20766" y="5317571"/>
                  <a:ext cx="60372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9B5FF4F6-B816-8AD4-B4DD-5FED6270ABA9}"/>
                  </a:ext>
                </a:extLst>
              </p14:cNvPr>
              <p14:cNvContentPartPr/>
              <p14:nvPr/>
            </p14:nvContentPartPr>
            <p14:xfrm>
              <a:off x="3987966" y="5079611"/>
              <a:ext cx="2095920" cy="13824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9B5FF4F6-B816-8AD4-B4DD-5FED6270AB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78966" y="5070971"/>
                <a:ext cx="211356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47AEA310-BDDD-0914-61C4-EF1269E26A26}"/>
              </a:ext>
            </a:extLst>
          </p:cNvPr>
          <p:cNvGrpSpPr/>
          <p:nvPr/>
        </p:nvGrpSpPr>
        <p:grpSpPr>
          <a:xfrm>
            <a:off x="7014486" y="3591731"/>
            <a:ext cx="1533600" cy="552240"/>
            <a:chOff x="7014486" y="3591731"/>
            <a:chExt cx="15336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67FC5D28-5C25-E4E9-E2F7-CC9EA8AEC2A3}"/>
                    </a:ext>
                  </a:extLst>
                </p14:cNvPr>
                <p14:cNvContentPartPr/>
                <p14:nvPr/>
              </p14:nvContentPartPr>
              <p14:xfrm>
                <a:off x="7453326" y="3795131"/>
                <a:ext cx="240840" cy="17820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67FC5D28-5C25-E4E9-E2F7-CC9EA8AEC2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44326" y="3786491"/>
                  <a:ext cx="258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08552178-940C-692E-86B1-BF2B261DDA0E}"/>
                    </a:ext>
                  </a:extLst>
                </p14:cNvPr>
                <p14:cNvContentPartPr/>
                <p14:nvPr/>
              </p14:nvContentPartPr>
              <p14:xfrm>
                <a:off x="7147686" y="3648611"/>
                <a:ext cx="207720" cy="9432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08552178-940C-692E-86B1-BF2B261DDA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39046" y="3639611"/>
                  <a:ext cx="225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CB33B226-E46F-D513-0C9B-13ABDEE15B7A}"/>
                    </a:ext>
                  </a:extLst>
                </p14:cNvPr>
                <p14:cNvContentPartPr/>
                <p14:nvPr/>
              </p14:nvContentPartPr>
              <p14:xfrm>
                <a:off x="7140486" y="3722411"/>
                <a:ext cx="192600" cy="9108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CB33B226-E46F-D513-0C9B-13ABDEE15B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1846" y="3713771"/>
                  <a:ext cx="210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145ABAE-2660-5749-B7EC-B1D412F1ACCC}"/>
                    </a:ext>
                  </a:extLst>
                </p14:cNvPr>
                <p14:cNvContentPartPr/>
                <p14:nvPr/>
              </p14:nvContentPartPr>
              <p14:xfrm>
                <a:off x="7014486" y="3591731"/>
                <a:ext cx="446400" cy="4784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145ABAE-2660-5749-B7EC-B1D412F1AC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05486" y="3583091"/>
                  <a:ext cx="464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2D23967A-B61A-FE97-9215-03BF80C18C26}"/>
                    </a:ext>
                  </a:extLst>
                </p14:cNvPr>
                <p14:cNvContentPartPr/>
                <p14:nvPr/>
              </p14:nvContentPartPr>
              <p14:xfrm>
                <a:off x="7924566" y="3898091"/>
                <a:ext cx="623520" cy="7164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2D23967A-B61A-FE97-9215-03BF80C18C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15566" y="3889091"/>
                  <a:ext cx="641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F61A8A12-5F56-031C-C7A2-02E6DC49B8F7}"/>
                    </a:ext>
                  </a:extLst>
                </p14:cNvPr>
                <p14:cNvContentPartPr/>
                <p14:nvPr/>
              </p14:nvContentPartPr>
              <p14:xfrm>
                <a:off x="7525326" y="4054691"/>
                <a:ext cx="143280" cy="237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F61A8A12-5F56-031C-C7A2-02E6DC49B8F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16326" y="4045691"/>
                  <a:ext cx="160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F3D1242A-9C7E-8195-2C17-ABFC06E0DF52}"/>
                    </a:ext>
                  </a:extLst>
                </p14:cNvPr>
                <p14:cNvContentPartPr/>
                <p14:nvPr/>
              </p14:nvContentPartPr>
              <p14:xfrm>
                <a:off x="7496166" y="4136411"/>
                <a:ext cx="157320" cy="75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F3D1242A-9C7E-8195-2C17-ABFC06E0DF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87166" y="4127411"/>
                  <a:ext cx="17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E72C7A56-2CAC-9DEE-E69C-74136CC13EBD}"/>
                    </a:ext>
                  </a:extLst>
                </p14:cNvPr>
                <p14:cNvContentPartPr/>
                <p14:nvPr/>
              </p14:nvContentPartPr>
              <p14:xfrm>
                <a:off x="7895766" y="4063331"/>
                <a:ext cx="245520" cy="1512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E72C7A56-2CAC-9DEE-E69C-74136CC13E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86766" y="4054691"/>
                  <a:ext cx="2631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1163B4A-435B-A64D-32B3-ED3F939A9A64}"/>
              </a:ext>
            </a:extLst>
          </p:cNvPr>
          <p:cNvGrpSpPr/>
          <p:nvPr/>
        </p:nvGrpSpPr>
        <p:grpSpPr>
          <a:xfrm>
            <a:off x="7234086" y="6136571"/>
            <a:ext cx="2487240" cy="162360"/>
            <a:chOff x="7234086" y="6136571"/>
            <a:chExt cx="248724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56164EA9-940A-4F88-6589-5BEF82D256E5}"/>
                    </a:ext>
                  </a:extLst>
                </p14:cNvPr>
                <p14:cNvContentPartPr/>
                <p14:nvPr/>
              </p14:nvContentPartPr>
              <p14:xfrm>
                <a:off x="7234086" y="6196331"/>
                <a:ext cx="764280" cy="10260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56164EA9-940A-4F88-6589-5BEF82D256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5446" y="6187691"/>
                  <a:ext cx="781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A2A024A1-06D2-77EB-7343-2203B0680D43}"/>
                    </a:ext>
                  </a:extLst>
                </p14:cNvPr>
                <p14:cNvContentPartPr/>
                <p14:nvPr/>
              </p14:nvContentPartPr>
              <p14:xfrm>
                <a:off x="8904126" y="6136571"/>
                <a:ext cx="817200" cy="8424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A2A024A1-06D2-77EB-7343-2203B0680D4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5486" y="6127571"/>
                  <a:ext cx="83484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3C4ADAB6-BCC6-BC19-862A-EA4E19452586}"/>
                  </a:ext>
                </a:extLst>
              </p14:cNvPr>
              <p14:cNvContentPartPr/>
              <p14:nvPr/>
            </p14:nvContentPartPr>
            <p14:xfrm>
              <a:off x="5972286" y="8846211"/>
              <a:ext cx="360" cy="36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3C4ADAB6-BCC6-BC19-862A-EA4E1945258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63286" y="88372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811223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在汇编语言中，是用什么指令来同外围设备进行输入输出操作的？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IN</a:t>
            </a:r>
            <a:r>
              <a:rPr lang="zh-CN" altLang="en-US" sz="2000" b="1" dirty="0">
                <a:solidFill>
                  <a:schemeClr val="bg1"/>
                </a:solidFill>
              </a:rPr>
              <a:t>指令和</a:t>
            </a:r>
            <a:r>
              <a:rPr lang="en-US" altLang="zh-CN" sz="2000" b="1" dirty="0">
                <a:solidFill>
                  <a:schemeClr val="bg1"/>
                </a:solidFill>
              </a:rPr>
              <a:t>OUT</a:t>
            </a:r>
            <a:r>
              <a:rPr lang="zh-CN" altLang="en-US" sz="2000" b="1" dirty="0">
                <a:solidFill>
                  <a:schemeClr val="bg1"/>
                </a:solidFill>
              </a:rPr>
              <a:t>指令。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 X86</a:t>
            </a:r>
            <a:r>
              <a:rPr lang="zh-CN" altLang="en-US" sz="2000" dirty="0"/>
              <a:t>系列</a:t>
            </a:r>
            <a:r>
              <a:rPr lang="en-US" altLang="zh-CN" sz="2000" dirty="0"/>
              <a:t>CPU</a:t>
            </a:r>
            <a:r>
              <a:rPr lang="zh-CN" altLang="en-US" sz="2000" dirty="0"/>
              <a:t>用的汇编语言中，通过</a:t>
            </a:r>
            <a:r>
              <a:rPr lang="en-US" altLang="zh-CN" sz="2000" dirty="0"/>
              <a:t>IN</a:t>
            </a:r>
            <a:r>
              <a:rPr lang="zh-CN" altLang="en-US" sz="2000" dirty="0"/>
              <a:t>指令来实现</a:t>
            </a:r>
            <a:r>
              <a:rPr lang="en-US" altLang="zh-CN" sz="2000" dirty="0"/>
              <a:t>I/O</a:t>
            </a:r>
            <a:r>
              <a:rPr lang="zh-CN" altLang="en-US" sz="2000" dirty="0"/>
              <a:t>输入，</a:t>
            </a:r>
            <a:r>
              <a:rPr lang="en-US" altLang="zh-CN" sz="2000" dirty="0"/>
              <a:t>OUT</a:t>
            </a:r>
            <a:r>
              <a:rPr lang="zh-CN" altLang="en-US" sz="2000" dirty="0"/>
              <a:t>指令来实现</a:t>
            </a:r>
            <a:r>
              <a:rPr lang="en-US" altLang="zh-CN" sz="2000" dirty="0"/>
              <a:t>I/O</a:t>
            </a:r>
            <a:r>
              <a:rPr lang="zh-CN" altLang="en-US" sz="2000" dirty="0"/>
              <a:t>输出。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6084578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IRQ</a:t>
            </a:r>
            <a:r>
              <a:rPr lang="zh-CN" altLang="en-US" sz="2000" b="1" dirty="0">
                <a:solidFill>
                  <a:schemeClr val="tx1"/>
                </a:solidFill>
              </a:rPr>
              <a:t>是什么的缩写？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Interrupt Request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用来执行硬件中断请求的编号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7967082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DMA</a:t>
            </a:r>
            <a:r>
              <a:rPr lang="zh-CN" altLang="en-US" sz="2000" b="1" dirty="0">
                <a:solidFill>
                  <a:schemeClr val="tx1"/>
                </a:solidFill>
              </a:rPr>
              <a:t>是什么的缩写？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Direct Memory Access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解释：不经过</a:t>
            </a:r>
            <a:r>
              <a:rPr lang="en-US" altLang="zh-CN" sz="2000" dirty="0"/>
              <a:t>CPU</a:t>
            </a:r>
            <a:r>
              <a:rPr lang="zh-CN" altLang="en-US" sz="2000" dirty="0"/>
              <a:t>中介处理，外围设备直接同计算机的主机内存进行数据传输。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2699820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I/O</a:t>
            </a:r>
            <a:r>
              <a:rPr lang="zh-CN" altLang="en-US" sz="2000" b="1" dirty="0">
                <a:solidFill>
                  <a:schemeClr val="tx1"/>
                </a:solidFill>
              </a:rPr>
              <a:t>是什么的缩写？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Input/Output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解释：用来实现主机与外围设备输入输出交互的</a:t>
            </a:r>
            <a:r>
              <a:rPr lang="en-US" altLang="zh-CN" sz="2000" dirty="0"/>
              <a:t>IC</a:t>
            </a:r>
            <a:r>
              <a:rPr lang="zh-CN" altLang="en-US" sz="2000" dirty="0"/>
              <a:t>称为</a:t>
            </a:r>
            <a:r>
              <a:rPr lang="en-US" altLang="zh-CN" sz="2000" dirty="0"/>
              <a:t>I/O</a:t>
            </a:r>
            <a:r>
              <a:rPr lang="zh-CN" altLang="en-US" sz="2000" dirty="0"/>
              <a:t>控制器，简称</a:t>
            </a:r>
            <a:r>
              <a:rPr lang="en-US" altLang="zh-CN" sz="2000" dirty="0"/>
              <a:t>I/O</a:t>
            </a:r>
            <a:r>
              <a:rPr lang="zh-CN" altLang="en-US" sz="2000" dirty="0"/>
              <a:t>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4415157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用来识别外围设备的编号称为什么？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dirty="0"/>
              <a:t> I/O </a:t>
            </a:r>
            <a:r>
              <a:rPr lang="zh-CN" altLang="en-US" sz="2000" dirty="0"/>
              <a:t>地址或</a:t>
            </a:r>
            <a:r>
              <a:rPr lang="en-US" altLang="zh-CN" sz="2000" dirty="0"/>
              <a:t>I/O </a:t>
            </a:r>
            <a:r>
              <a:rPr lang="zh-CN" altLang="en-US" sz="2000" dirty="0"/>
              <a:t>端口号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解释：所有连接到计算机的外围设备都会分配一个</a:t>
            </a:r>
            <a:r>
              <a:rPr lang="en-US" altLang="zh-CN" sz="2000" dirty="0"/>
              <a:t>I/O </a:t>
            </a:r>
            <a:r>
              <a:rPr lang="zh-CN" altLang="en-US" sz="2000" dirty="0"/>
              <a:t>地址编号。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9832941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用来识别具有</a:t>
            </a:r>
            <a:r>
              <a:rPr lang="en-US" altLang="zh-CN" sz="2000" b="1" dirty="0">
                <a:solidFill>
                  <a:schemeClr val="tx1"/>
                </a:solidFill>
              </a:rPr>
              <a:t>DMA</a:t>
            </a:r>
            <a:r>
              <a:rPr lang="zh-CN" altLang="en-US" sz="2000" b="1" dirty="0">
                <a:solidFill>
                  <a:schemeClr val="tx1"/>
                </a:solidFill>
              </a:rPr>
              <a:t>功能的外围设备的编号称为什么？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DMA</a:t>
            </a:r>
            <a:r>
              <a:rPr lang="zh-CN" altLang="en-US" sz="2000" b="1" dirty="0">
                <a:solidFill>
                  <a:schemeClr val="bg1"/>
                </a:solidFill>
              </a:rPr>
              <a:t>通道。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像磁盘这样用来处理大量数据的外围设备都具有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DMA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功能。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13785</TotalTime>
  <Words>1144</Words>
  <Application>Microsoft Office PowerPoint</Application>
  <PresentationFormat>自定义</PresentationFormat>
  <Paragraphs>164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华文琥珀</vt:lpstr>
      <vt:lpstr>新宋体</vt:lpstr>
      <vt:lpstr>Arial</vt:lpstr>
      <vt:lpstr>Calibri</vt:lpstr>
      <vt:lpstr>Cambria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715</cp:revision>
  <dcterms:created xsi:type="dcterms:W3CDTF">2020-06-26T01:00:01Z</dcterms:created>
  <dcterms:modified xsi:type="dcterms:W3CDTF">2024-01-01T09:52:02Z</dcterms:modified>
</cp:coreProperties>
</file>