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8" r:id="rId2"/>
    <p:sldId id="296" r:id="rId3"/>
    <p:sldId id="298" r:id="rId4"/>
    <p:sldId id="299" r:id="rId5"/>
    <p:sldId id="300" r:id="rId6"/>
    <p:sldId id="297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5059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1:46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 24575,'4'0'0,"0"-4"0,1-4 0,-1-2-8191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32:00.0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4:09.5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4:09.8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4:15.9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24575,'-11'0'0,"-3"0"-8191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9:03.6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 9 24575,'-7'0'0,"-6"0"0,-1-4 0,2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9:07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7:07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67 24575,'-3'0'0,"-2"-4"0,4 0 0,6-1 0,5 2 0,1-4 0,-1-3 0,-6 0 0,-7 1 0,0 3 0,5 2 0,12 1 0,15 2 0,2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4:48:52.2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0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2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710556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microsoft.com/office/2007/relationships/hdphoto" Target="../media/hdphoto2.wdp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数据是用二进制表示的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F7E5773-8C36-4099-BC2C-9C38B260BBA3}"/>
              </a:ext>
            </a:extLst>
          </p:cNvPr>
          <p:cNvSpPr txBox="1"/>
          <p:nvPr/>
        </p:nvSpPr>
        <p:spPr>
          <a:xfrm>
            <a:off x="239035" y="145169"/>
            <a:ext cx="5265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用二进制数表示计算机信息的原因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F0B9949-A708-4356-93E2-45EAF695CB17}"/>
              </a:ext>
            </a:extLst>
          </p:cNvPr>
          <p:cNvGrpSpPr/>
          <p:nvPr/>
        </p:nvGrpSpPr>
        <p:grpSpPr>
          <a:xfrm>
            <a:off x="241911" y="808275"/>
            <a:ext cx="2828949" cy="2181943"/>
            <a:chOff x="737211" y="1714500"/>
            <a:chExt cx="2828949" cy="218194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BB02E88-012E-4EC5-9538-7B88699869FE}"/>
                </a:ext>
              </a:extLst>
            </p:cNvPr>
            <p:cNvGrpSpPr/>
            <p:nvPr/>
          </p:nvGrpSpPr>
          <p:grpSpPr>
            <a:xfrm>
              <a:off x="869772" y="1714500"/>
              <a:ext cx="104075" cy="467328"/>
              <a:chOff x="1331089" y="4000500"/>
              <a:chExt cx="104075" cy="467328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53E2C53-02F8-45B2-90EE-6E1599913357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2048F77-6518-4E93-8E2D-B574877C67BB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B5BF4A5-FEA6-44D5-A6A1-8570AD14F744}"/>
                </a:ext>
              </a:extLst>
            </p:cNvPr>
            <p:cNvGrpSpPr/>
            <p:nvPr/>
          </p:nvGrpSpPr>
          <p:grpSpPr>
            <a:xfrm>
              <a:off x="1215826" y="1714500"/>
              <a:ext cx="104075" cy="467328"/>
              <a:chOff x="1331089" y="4000500"/>
              <a:chExt cx="104075" cy="4673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384B901-4143-4906-B95E-E633BEECA2AB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D0C439-DB9E-4574-B129-724BC5F13E78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849FCCE-35C0-46EE-AA73-58B3A928F71C}"/>
                </a:ext>
              </a:extLst>
            </p:cNvPr>
            <p:cNvGrpSpPr/>
            <p:nvPr/>
          </p:nvGrpSpPr>
          <p:grpSpPr>
            <a:xfrm>
              <a:off x="1561880" y="1714500"/>
              <a:ext cx="104075" cy="467328"/>
              <a:chOff x="1331089" y="4000500"/>
              <a:chExt cx="104075" cy="46732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0AAEA3D-5387-4F8E-8DE9-6394AF846DC7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3FE5F87-7939-45F9-A878-CD7CC0DF3342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A7DDF5C-2FD4-48AA-BD89-A3E279AC6BEC}"/>
                </a:ext>
              </a:extLst>
            </p:cNvPr>
            <p:cNvGrpSpPr/>
            <p:nvPr/>
          </p:nvGrpSpPr>
          <p:grpSpPr>
            <a:xfrm>
              <a:off x="2253988" y="1714500"/>
              <a:ext cx="104075" cy="467328"/>
              <a:chOff x="1331089" y="4000500"/>
              <a:chExt cx="104075" cy="4673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E20353-177C-4904-BE04-9EBC6BBEC6E5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BBFFA60-1710-4B89-B4FE-D57C4424D39C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D5EB3D-D158-48CD-9ED7-D505300E5CAD}"/>
                </a:ext>
              </a:extLst>
            </p:cNvPr>
            <p:cNvGrpSpPr/>
            <p:nvPr/>
          </p:nvGrpSpPr>
          <p:grpSpPr>
            <a:xfrm>
              <a:off x="1907934" y="1714500"/>
              <a:ext cx="104075" cy="467328"/>
              <a:chOff x="1331089" y="4000500"/>
              <a:chExt cx="104075" cy="467328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0A0CBB5-40F7-446E-AF9F-1A456E69231D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37BB430-884D-4D67-A752-D3FC6336960A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0D943A-A6F9-4AE1-9BFE-7945CE86949A}"/>
                </a:ext>
              </a:extLst>
            </p:cNvPr>
            <p:cNvGrpSpPr/>
            <p:nvPr/>
          </p:nvGrpSpPr>
          <p:grpSpPr>
            <a:xfrm>
              <a:off x="2600042" y="1714500"/>
              <a:ext cx="104075" cy="467328"/>
              <a:chOff x="1331089" y="4000500"/>
              <a:chExt cx="104075" cy="4673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96199A9-06CE-4088-8401-FE9979B3ECD5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9883B0B-8729-44A8-93AE-76744AEB2EF9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B7490FF-7089-49DE-B79B-915C08DAF083}"/>
                </a:ext>
              </a:extLst>
            </p:cNvPr>
            <p:cNvGrpSpPr/>
            <p:nvPr/>
          </p:nvGrpSpPr>
          <p:grpSpPr>
            <a:xfrm>
              <a:off x="2946096" y="1714500"/>
              <a:ext cx="104075" cy="467328"/>
              <a:chOff x="1331089" y="4000500"/>
              <a:chExt cx="104075" cy="46732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D63DD5-8213-4B18-B7A0-D3F68A03D3F7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274C3AF-4977-4FB4-A6A1-43559FF66BF4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FDF6CDD-32A9-4B2E-932D-20E63C2350E9}"/>
                </a:ext>
              </a:extLst>
            </p:cNvPr>
            <p:cNvGrpSpPr/>
            <p:nvPr/>
          </p:nvGrpSpPr>
          <p:grpSpPr>
            <a:xfrm>
              <a:off x="3292150" y="1714500"/>
              <a:ext cx="104075" cy="467328"/>
              <a:chOff x="1331089" y="4000500"/>
              <a:chExt cx="104075" cy="4673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801D1D3-E9BB-4564-8884-C53DA9BA2241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EC3A7E9-4BE9-4664-8072-49D79BAAE5A2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B2F6B8-582B-4380-B76D-94622A4C8C6D}"/>
                </a:ext>
              </a:extLst>
            </p:cNvPr>
            <p:cNvSpPr/>
            <p:nvPr/>
          </p:nvSpPr>
          <p:spPr>
            <a:xfrm>
              <a:off x="737211" y="2181828"/>
              <a:ext cx="2828949" cy="122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IC</a:t>
              </a:r>
              <a:endParaRPr lang="zh-CN" altLang="en-US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814FF75-CCC5-4379-A57C-3EE26882F40E}"/>
                </a:ext>
              </a:extLst>
            </p:cNvPr>
            <p:cNvGrpSpPr/>
            <p:nvPr/>
          </p:nvGrpSpPr>
          <p:grpSpPr>
            <a:xfrm rot="10800000">
              <a:off x="869772" y="3429115"/>
              <a:ext cx="104075" cy="467328"/>
              <a:chOff x="1331089" y="4000500"/>
              <a:chExt cx="104075" cy="467328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B380ADF-54FD-436A-B156-399495B75C64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C197C91-7247-40B2-B2A1-483E2CE770DD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2DF7E00-BEF6-4291-865F-8067BEF6B693}"/>
                </a:ext>
              </a:extLst>
            </p:cNvPr>
            <p:cNvGrpSpPr/>
            <p:nvPr/>
          </p:nvGrpSpPr>
          <p:grpSpPr>
            <a:xfrm rot="10800000">
              <a:off x="1215826" y="3429115"/>
              <a:ext cx="104075" cy="467328"/>
              <a:chOff x="1331089" y="4000500"/>
              <a:chExt cx="104075" cy="46732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49EB19B-5D42-44FF-8474-ACE472DE7411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5C399B4-40E4-460E-B591-BFF7BF034DCE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C7C15E0-B343-464D-B790-276EB3A11D04}"/>
                </a:ext>
              </a:extLst>
            </p:cNvPr>
            <p:cNvGrpSpPr/>
            <p:nvPr/>
          </p:nvGrpSpPr>
          <p:grpSpPr>
            <a:xfrm rot="10800000">
              <a:off x="1561880" y="3429115"/>
              <a:ext cx="104075" cy="467328"/>
              <a:chOff x="1331089" y="4000500"/>
              <a:chExt cx="104075" cy="46732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C78A6A6-C796-4E5E-8E4C-36257FC087D1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3943EFF-FBFF-49FB-8906-82F3C3023417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A7708A1-AA2A-4DB3-9208-6418D474789E}"/>
                </a:ext>
              </a:extLst>
            </p:cNvPr>
            <p:cNvGrpSpPr/>
            <p:nvPr/>
          </p:nvGrpSpPr>
          <p:grpSpPr>
            <a:xfrm rot="10800000">
              <a:off x="2253988" y="3429115"/>
              <a:ext cx="104075" cy="467328"/>
              <a:chOff x="1331089" y="4000500"/>
              <a:chExt cx="104075" cy="467328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5DBAF0B-8159-42E1-81BD-F4ECD6374167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457BD2F-8056-4FBB-9BA7-756DC78A3090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C355307-66A5-4D71-944C-F608C6BB0F0D}"/>
                </a:ext>
              </a:extLst>
            </p:cNvPr>
            <p:cNvGrpSpPr/>
            <p:nvPr/>
          </p:nvGrpSpPr>
          <p:grpSpPr>
            <a:xfrm rot="10800000">
              <a:off x="1907934" y="3429115"/>
              <a:ext cx="104075" cy="467328"/>
              <a:chOff x="1331089" y="4000500"/>
              <a:chExt cx="104075" cy="467328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0F074FF-474C-4C84-AEF4-6ACCFF8CB056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09D78CC-5BA3-426E-8ABE-CC1E47B64069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683118F-9C83-4F64-AD38-88DC2B24D459}"/>
                </a:ext>
              </a:extLst>
            </p:cNvPr>
            <p:cNvGrpSpPr/>
            <p:nvPr/>
          </p:nvGrpSpPr>
          <p:grpSpPr>
            <a:xfrm rot="10800000">
              <a:off x="2600042" y="3429115"/>
              <a:ext cx="104075" cy="467328"/>
              <a:chOff x="1331089" y="4000500"/>
              <a:chExt cx="104075" cy="467328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A19A131-83DF-4737-A754-50607D02AF6F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9E3CEC5-2238-4706-9767-55DA5A238DEB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C21DC2B-F20C-4DFF-BCD5-298417296D09}"/>
                </a:ext>
              </a:extLst>
            </p:cNvPr>
            <p:cNvGrpSpPr/>
            <p:nvPr/>
          </p:nvGrpSpPr>
          <p:grpSpPr>
            <a:xfrm rot="10800000">
              <a:off x="2946096" y="3429115"/>
              <a:ext cx="104075" cy="467328"/>
              <a:chOff x="1331089" y="4000500"/>
              <a:chExt cx="104075" cy="467328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C467428-DAA7-4118-BC07-778D394B7CBF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1D933A2-CA1F-439A-8F2D-DC92864E830C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72E34C4-F97D-41C6-B089-4E66F4DEDF30}"/>
                </a:ext>
              </a:extLst>
            </p:cNvPr>
            <p:cNvGrpSpPr/>
            <p:nvPr/>
          </p:nvGrpSpPr>
          <p:grpSpPr>
            <a:xfrm rot="10800000">
              <a:off x="3292150" y="3429115"/>
              <a:ext cx="104075" cy="467328"/>
              <a:chOff x="1331089" y="4000500"/>
              <a:chExt cx="104075" cy="467328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B9C78FD-2F5F-4D5F-A5E4-257DE60A68C9}"/>
                  </a:ext>
                </a:extLst>
              </p:cNvPr>
              <p:cNvSpPr/>
              <p:nvPr/>
            </p:nvSpPr>
            <p:spPr>
              <a:xfrm>
                <a:off x="1331089" y="4190035"/>
                <a:ext cx="104075" cy="2777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60DAD1E-B7E1-4032-9F22-3434DC1240F0}"/>
                  </a:ext>
                </a:extLst>
              </p:cNvPr>
              <p:cNvSpPr/>
              <p:nvPr/>
            </p:nvSpPr>
            <p:spPr>
              <a:xfrm>
                <a:off x="1360266" y="4000500"/>
                <a:ext cx="45719" cy="1895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B51337A-2526-48A6-B039-DD8738E9BD10}"/>
                  </a:ext>
                </a:extLst>
              </p:cNvPr>
              <p:cNvSpPr txBox="1"/>
              <p:nvPr/>
            </p:nvSpPr>
            <p:spPr>
              <a:xfrm>
                <a:off x="230063" y="2952919"/>
                <a:ext cx="385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0V   </a:t>
                </a:r>
                <a:r>
                  <a:rPr lang="en-US" altLang="zh-CN" sz="1400" dirty="0" err="1">
                    <a:solidFill>
                      <a:schemeClr val="bg1"/>
                    </a:solidFill>
                  </a:rPr>
                  <a:t>0V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   +5V   0V    </a:t>
                </a:r>
                <a:r>
                  <a:rPr lang="en-US" altLang="zh-CN" sz="1400" dirty="0" err="1">
                    <a:solidFill>
                      <a:schemeClr val="bg1"/>
                    </a:solidFill>
                  </a:rPr>
                  <a:t>0V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    +5V  +5V +5V   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1400" dirty="0">
                    <a:solidFill>
                      <a:schemeClr val="bg1"/>
                    </a:solidFill>
                  </a:rPr>
                  <a:t>8</a:t>
                </a:r>
                <a:r>
                  <a:rPr lang="zh-CN" altLang="en-US" sz="1400" dirty="0">
                    <a:solidFill>
                      <a:schemeClr val="bg1"/>
                    </a:solidFill>
                  </a:rPr>
                  <a:t>个引脚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 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B51337A-2526-48A6-B039-DD8738E9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3" y="2952919"/>
                <a:ext cx="3850734" cy="307777"/>
              </a:xfrm>
              <a:prstGeom prst="rect">
                <a:avLst/>
              </a:prstGeom>
              <a:blipFill>
                <a:blip r:embed="rId3"/>
                <a:stretch>
                  <a:fillRect l="-475" t="-5882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460C09C-FFCA-4C19-89BC-A8EEC5EE2F3E}"/>
              </a:ext>
            </a:extLst>
          </p:cNvPr>
          <p:cNvCxnSpPr>
            <a:cxnSpLocks/>
          </p:cNvCxnSpPr>
          <p:nvPr/>
        </p:nvCxnSpPr>
        <p:spPr>
          <a:xfrm>
            <a:off x="411269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6867EE8-D8B1-41FD-9BC1-5CAB672506FD}"/>
              </a:ext>
            </a:extLst>
          </p:cNvPr>
          <p:cNvCxnSpPr>
            <a:cxnSpLocks/>
          </p:cNvCxnSpPr>
          <p:nvPr/>
        </p:nvCxnSpPr>
        <p:spPr>
          <a:xfrm>
            <a:off x="759686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C4DAF55-E134-431C-BF16-CE2FF0C28294}"/>
              </a:ext>
            </a:extLst>
          </p:cNvPr>
          <p:cNvCxnSpPr>
            <a:cxnSpLocks/>
          </p:cNvCxnSpPr>
          <p:nvPr/>
        </p:nvCxnSpPr>
        <p:spPr>
          <a:xfrm>
            <a:off x="1108103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F1BFF1E-B5FB-4CF5-A17C-DAD5649EA302}"/>
              </a:ext>
            </a:extLst>
          </p:cNvPr>
          <p:cNvCxnSpPr>
            <a:cxnSpLocks/>
          </p:cNvCxnSpPr>
          <p:nvPr/>
        </p:nvCxnSpPr>
        <p:spPr>
          <a:xfrm>
            <a:off x="1456520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62E940-095F-46F5-A929-2A2CB35B6604}"/>
              </a:ext>
            </a:extLst>
          </p:cNvPr>
          <p:cNvCxnSpPr>
            <a:cxnSpLocks/>
          </p:cNvCxnSpPr>
          <p:nvPr/>
        </p:nvCxnSpPr>
        <p:spPr>
          <a:xfrm>
            <a:off x="1804937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2035E25-B9AD-4DA4-A3EC-F37E1BB528E7}"/>
              </a:ext>
            </a:extLst>
          </p:cNvPr>
          <p:cNvCxnSpPr>
            <a:cxnSpLocks/>
          </p:cNvCxnSpPr>
          <p:nvPr/>
        </p:nvCxnSpPr>
        <p:spPr>
          <a:xfrm>
            <a:off x="2153354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7EC9C1C-5880-4664-9D79-6509E1857534}"/>
              </a:ext>
            </a:extLst>
          </p:cNvPr>
          <p:cNvCxnSpPr>
            <a:cxnSpLocks/>
          </p:cNvCxnSpPr>
          <p:nvPr/>
        </p:nvCxnSpPr>
        <p:spPr>
          <a:xfrm>
            <a:off x="2501771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0C9C4C7-44B6-465F-896B-84DA9A608EB6}"/>
              </a:ext>
            </a:extLst>
          </p:cNvPr>
          <p:cNvCxnSpPr>
            <a:cxnSpLocks/>
          </p:cNvCxnSpPr>
          <p:nvPr/>
        </p:nvCxnSpPr>
        <p:spPr>
          <a:xfrm>
            <a:off x="2850189" y="3229606"/>
            <a:ext cx="0" cy="2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75D5918-79CF-4CDD-960C-6419F271D8D9}"/>
                  </a:ext>
                </a:extLst>
              </p:cNvPr>
              <p:cNvSpPr txBox="1"/>
              <p:nvPr/>
            </p:nvSpPr>
            <p:spPr>
              <a:xfrm>
                <a:off x="3037417" y="4110221"/>
                <a:ext cx="43236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 0      0     1     0     0      1     1     1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1600" dirty="0">
                    <a:solidFill>
                      <a:schemeClr val="bg1"/>
                    </a:solidFill>
                  </a:rPr>
                  <a:t>8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位二进制数</a:t>
                </a: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75D5918-79CF-4CDD-960C-6419F271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17" y="4110221"/>
                <a:ext cx="4323620" cy="338554"/>
              </a:xfrm>
              <a:prstGeom prst="rect">
                <a:avLst/>
              </a:prstGeom>
              <a:blipFill>
                <a:blip r:embed="rId4"/>
                <a:stretch>
                  <a:fillRect t="-8929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A716D99E-45D3-4D24-A86A-D2CAB2626DF3}"/>
              </a:ext>
            </a:extLst>
          </p:cNvPr>
          <p:cNvSpPr/>
          <p:nvPr/>
        </p:nvSpPr>
        <p:spPr>
          <a:xfrm>
            <a:off x="4613910" y="887269"/>
            <a:ext cx="5757887" cy="1096509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计算机处理信息的最小单位是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</a:t>
            </a:r>
            <a:r>
              <a:rPr lang="zh-CN" altLang="en-US" dirty="0"/>
              <a:t>（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bit</a:t>
            </a:r>
            <a:r>
              <a:rPr lang="zh-CN" altLang="en-US" dirty="0">
                <a:solidFill>
                  <a:schemeClr val="tx1"/>
                </a:solidFill>
                <a:highlight>
                  <a:srgbClr val="00FF00"/>
                </a:highlight>
              </a:rPr>
              <a:t>：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binary digit</a:t>
            </a:r>
            <a:r>
              <a:rPr lang="zh-CN" altLang="en-US" dirty="0"/>
              <a:t>），这是因为计算机内部使用</a:t>
            </a:r>
            <a:r>
              <a:rPr lang="en-US" altLang="zh-CN" dirty="0"/>
              <a:t>IC</a:t>
            </a:r>
            <a:r>
              <a:rPr lang="zh-CN" altLang="en-US" dirty="0"/>
              <a:t>（集成电路）构成的。</a:t>
            </a:r>
            <a:r>
              <a:rPr lang="en-US" altLang="zh-CN" dirty="0"/>
              <a:t>IC</a:t>
            </a:r>
            <a:r>
              <a:rPr lang="zh-CN" altLang="en-US" dirty="0"/>
              <a:t>的所有引脚，只有直流电压</a:t>
            </a:r>
            <a:r>
              <a:rPr lang="en-US" altLang="zh-CN" dirty="0"/>
              <a:t>0V</a:t>
            </a:r>
            <a:r>
              <a:rPr lang="zh-CN" altLang="en-US" dirty="0"/>
              <a:t>或</a:t>
            </a:r>
            <a:r>
              <a:rPr lang="en-US" altLang="zh-CN" dirty="0"/>
              <a:t>5V</a:t>
            </a:r>
            <a:r>
              <a:rPr lang="zh-CN" altLang="en-US" dirty="0"/>
              <a:t>两个状态。</a:t>
            </a:r>
            <a:endParaRPr lang="en-US" altLang="zh-CN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C975C54-67C8-4AB5-9BE9-C137F773DD27}"/>
              </a:ext>
            </a:extLst>
          </p:cNvPr>
          <p:cNvSpPr/>
          <p:nvPr/>
        </p:nvSpPr>
        <p:spPr>
          <a:xfrm>
            <a:off x="4613910" y="2039639"/>
            <a:ext cx="5757887" cy="958889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：由</a:t>
            </a:r>
            <a:r>
              <a:rPr lang="en-US" altLang="zh-CN" dirty="0"/>
              <a:t>bite</a:t>
            </a:r>
            <a:r>
              <a:rPr lang="zh-CN" altLang="en-US" dirty="0"/>
              <a:t>衍生而来，类似“咬下一口”）是信息的基本单位，硬盘和内存都是用字节位单位来存储数据。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  <a:r>
              <a:rPr lang="en-US" altLang="zh-CN" dirty="0"/>
              <a:t>=8</a:t>
            </a:r>
            <a:r>
              <a:rPr lang="zh-CN" altLang="en-US" dirty="0"/>
              <a:t>位；</a:t>
            </a:r>
            <a:endParaRPr lang="en-US" altLang="zh-CN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83E9578-6D4C-46AF-85B9-68291F84D306}"/>
              </a:ext>
            </a:extLst>
          </p:cNvPr>
          <p:cNvSpPr/>
          <p:nvPr/>
        </p:nvSpPr>
        <p:spPr>
          <a:xfrm>
            <a:off x="4613910" y="3054389"/>
            <a:ext cx="5757887" cy="779592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CPU</a:t>
            </a:r>
            <a:r>
              <a:rPr lang="zh-CN" altLang="en-US" dirty="0"/>
              <a:t>具有</a:t>
            </a:r>
            <a:r>
              <a:rPr lang="en-US" altLang="zh-CN" dirty="0"/>
              <a:t>32</a:t>
            </a:r>
            <a:r>
              <a:rPr lang="zh-CN" altLang="en-US" dirty="0"/>
              <a:t>个引脚用于信息的输入输出，也就是说一次可以处理</a:t>
            </a:r>
            <a:r>
              <a:rPr lang="en-US" altLang="zh-CN" dirty="0"/>
              <a:t>32</a:t>
            </a:r>
            <a:r>
              <a:rPr lang="zh-CN" altLang="en-US" dirty="0"/>
              <a:t>位（</a:t>
            </a:r>
            <a:r>
              <a:rPr lang="en-US" altLang="zh-CN" dirty="0"/>
              <a:t>4</a:t>
            </a:r>
            <a:r>
              <a:rPr lang="zh-CN" altLang="en-US" dirty="0"/>
              <a:t>个字节）的数据信息。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02E7632-C19C-45C0-BEC2-5EA4C8E7871B}"/>
              </a:ext>
            </a:extLst>
          </p:cNvPr>
          <p:cNvSpPr/>
          <p:nvPr/>
        </p:nvSpPr>
        <p:spPr>
          <a:xfrm>
            <a:off x="2848887" y="4586613"/>
            <a:ext cx="5121326" cy="11556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39</a:t>
            </a:r>
            <a:r>
              <a:rPr lang="zh-CN" altLang="en-US" dirty="0"/>
              <a:t>（十进制）                     </a:t>
            </a:r>
            <a:r>
              <a:rPr lang="en-US" altLang="zh-CN" dirty="0"/>
              <a:t>00100111(</a:t>
            </a:r>
            <a:r>
              <a:rPr lang="zh-CN" altLang="en-US" dirty="0"/>
              <a:t>二进制数）</a:t>
            </a:r>
            <a:endParaRPr lang="en-US" altLang="zh-CN" dirty="0"/>
          </a:p>
          <a:p>
            <a:pPr algn="ctr"/>
            <a:r>
              <a:rPr lang="en-US" altLang="zh-CN" dirty="0"/>
              <a:t>‘A’(</a:t>
            </a:r>
            <a:r>
              <a:rPr lang="zh-CN" altLang="en-US" dirty="0"/>
              <a:t>文字</a:t>
            </a:r>
            <a:r>
              <a:rPr lang="en-US" altLang="zh-CN" dirty="0"/>
              <a:t>)                             01000001(</a:t>
            </a:r>
            <a:r>
              <a:rPr lang="zh-CN" altLang="en-US" dirty="0"/>
              <a:t>二进制数</a:t>
            </a:r>
            <a:r>
              <a:rPr lang="en-US" altLang="zh-CN" dirty="0"/>
              <a:t>)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F5E8F73-FA9A-4F9E-BF89-1A6C3EC784C7}"/>
              </a:ext>
            </a:extLst>
          </p:cNvPr>
          <p:cNvSpPr/>
          <p:nvPr/>
        </p:nvSpPr>
        <p:spPr>
          <a:xfrm>
            <a:off x="2950881" y="5737032"/>
            <a:ext cx="4180446" cy="349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计算机内部所有信息都用二进制数处理</a:t>
            </a:r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F8985BC0-B406-409D-841C-5D19526A9ABD}"/>
              </a:ext>
            </a:extLst>
          </p:cNvPr>
          <p:cNvSpPr/>
          <p:nvPr/>
        </p:nvSpPr>
        <p:spPr>
          <a:xfrm>
            <a:off x="4628156" y="5032270"/>
            <a:ext cx="985275" cy="3021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9DDD838-9DE5-465F-9766-F19ACA0AC8DA}"/>
              </a:ext>
            </a:extLst>
          </p:cNvPr>
          <p:cNvSpPr/>
          <p:nvPr/>
        </p:nvSpPr>
        <p:spPr>
          <a:xfrm>
            <a:off x="2796849" y="6661811"/>
            <a:ext cx="5121326" cy="11556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AD0E0BC-3B61-499A-BBDF-E6020C9FFA39}"/>
              </a:ext>
            </a:extLst>
          </p:cNvPr>
          <p:cNvSpPr/>
          <p:nvPr/>
        </p:nvSpPr>
        <p:spPr>
          <a:xfrm>
            <a:off x="2898843" y="7812230"/>
            <a:ext cx="4180446" cy="349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移位运算和乘除运算的关系</a:t>
            </a:r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B5DA55DD-F4B7-4734-AA87-CB4C8FDA4186}"/>
              </a:ext>
            </a:extLst>
          </p:cNvPr>
          <p:cNvSpPr/>
          <p:nvPr/>
        </p:nvSpPr>
        <p:spPr>
          <a:xfrm>
            <a:off x="4443566" y="7061944"/>
            <a:ext cx="985275" cy="3021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F4D98A1-602E-4224-B708-1A0FEBE02787}"/>
              </a:ext>
            </a:extLst>
          </p:cNvPr>
          <p:cNvSpPr/>
          <p:nvPr/>
        </p:nvSpPr>
        <p:spPr>
          <a:xfrm>
            <a:off x="5528619" y="6788788"/>
            <a:ext cx="2327458" cy="91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100111</a:t>
            </a:r>
            <a:r>
              <a:rPr lang="en-US" altLang="zh-CN" dirty="0"/>
              <a:t>(=39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100111</a:t>
            </a:r>
            <a:r>
              <a:rPr lang="en-US" altLang="zh-CN" dirty="0">
                <a:solidFill>
                  <a:srgbClr val="FFFF00"/>
                </a:solidFill>
              </a:rPr>
              <a:t>00</a:t>
            </a:r>
            <a:r>
              <a:rPr lang="en-US" altLang="zh-CN" dirty="0"/>
              <a:t>(=156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629B2D1-9AC2-41BF-A2F9-490496083D71}"/>
              </a:ext>
            </a:extLst>
          </p:cNvPr>
          <p:cNvSpPr/>
          <p:nvPr/>
        </p:nvSpPr>
        <p:spPr>
          <a:xfrm>
            <a:off x="3125123" y="6898165"/>
            <a:ext cx="1194808" cy="67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a=39; </a:t>
            </a:r>
          </a:p>
          <a:p>
            <a:pPr algn="ctr"/>
            <a:r>
              <a:rPr lang="en-US" altLang="zh-CN" dirty="0"/>
              <a:t>b=a&lt;&lt;2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BD585-717E-CADA-796F-7DDD940ECD4B}"/>
              </a:ext>
            </a:extLst>
          </p:cNvPr>
          <p:cNvSpPr txBox="1"/>
          <p:nvPr/>
        </p:nvSpPr>
        <p:spPr>
          <a:xfrm>
            <a:off x="280307" y="6213348"/>
            <a:ext cx="5265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什么是二进制数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DDD7C5-43A4-18E6-0930-61315CB61698}"/>
              </a:ext>
            </a:extLst>
          </p:cNvPr>
          <p:cNvSpPr txBox="1"/>
          <p:nvPr/>
        </p:nvSpPr>
        <p:spPr>
          <a:xfrm>
            <a:off x="397337" y="8227790"/>
            <a:ext cx="5265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2.3 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位移运算和乘法运算的关系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8827E6-A304-1D4B-4D84-27188E3C79D3}"/>
              </a:ext>
            </a:extLst>
          </p:cNvPr>
          <p:cNvSpPr txBox="1"/>
          <p:nvPr/>
        </p:nvSpPr>
        <p:spPr>
          <a:xfrm>
            <a:off x="397337" y="8627900"/>
            <a:ext cx="4614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移位运算指的是将二进制数值的各数位进行左右移位（</a:t>
            </a:r>
            <a:r>
              <a:rPr lang="en-US" altLang="zh-CN" sz="2000">
                <a:solidFill>
                  <a:schemeClr val="bg1"/>
                </a:solidFill>
              </a:rPr>
              <a:t>shift = </a:t>
            </a:r>
            <a:r>
              <a:rPr lang="zh-CN" altLang="en-US" sz="2000">
                <a:solidFill>
                  <a:schemeClr val="bg1"/>
                </a:solidFill>
              </a:rPr>
              <a:t>移位）的运算。移位有左移（向高位方向）和右移（向低位方向）两种。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F3DBAE-A609-DB96-BD93-126AEC1642F2}"/>
              </a:ext>
            </a:extLst>
          </p:cNvPr>
          <p:cNvSpPr/>
          <p:nvPr/>
        </p:nvSpPr>
        <p:spPr>
          <a:xfrm>
            <a:off x="5256890" y="8697472"/>
            <a:ext cx="4745411" cy="1056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将变量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的值左移两位的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语言程序</a:t>
            </a:r>
            <a:endParaRPr lang="en-US" altLang="zh-CN" b="0">
              <a:solidFill>
                <a:srgbClr val="C8C8C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D4C7A6-00B9-6BBB-0BE6-4C2245182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530" y="10008516"/>
            <a:ext cx="7517730" cy="40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106951AF-20A8-DD46-744A-46A15BE3CAF4}"/>
              </a:ext>
            </a:extLst>
          </p:cNvPr>
          <p:cNvSpPr txBox="1"/>
          <p:nvPr/>
        </p:nvSpPr>
        <p:spPr>
          <a:xfrm>
            <a:off x="333988" y="263815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2.4</a:t>
            </a:r>
            <a:r>
              <a:rPr lang="zh-CN" altLang="en-US" sz="2000" b="1">
                <a:solidFill>
                  <a:schemeClr val="bg1"/>
                </a:solidFill>
              </a:rPr>
              <a:t>　便于计算机处理的“补数”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323198-05C9-799E-1608-5E570711C131}"/>
              </a:ext>
            </a:extLst>
          </p:cNvPr>
          <p:cNvSpPr txBox="1"/>
          <p:nvPr/>
        </p:nvSpPr>
        <p:spPr>
          <a:xfrm>
            <a:off x="467359" y="1196399"/>
            <a:ext cx="4522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二进制表示负数值时，一般会把最高位作为符号来使用，因此把这个最高位称为符号位。符号位是 </a:t>
            </a:r>
            <a:r>
              <a:rPr lang="en-US" altLang="zh-CN" sz="2000">
                <a:solidFill>
                  <a:schemeClr val="bg1"/>
                </a:solidFill>
              </a:rPr>
              <a:t>0 </a:t>
            </a:r>
            <a:r>
              <a:rPr lang="zh-CN" altLang="en-US" sz="2000">
                <a:solidFill>
                  <a:schemeClr val="bg1"/>
                </a:solidFill>
              </a:rPr>
              <a:t>时表示正数 ，符号位是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r>
              <a:rPr lang="zh-CN" altLang="en-US" sz="2000">
                <a:solidFill>
                  <a:schemeClr val="bg1"/>
                </a:solidFill>
              </a:rPr>
              <a:t>时表示负数。</a:t>
            </a:r>
            <a:endParaRPr lang="en-US" altLang="zh-CN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但“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r>
              <a:rPr lang="zh-CN" altLang="en-US" sz="2000">
                <a:solidFill>
                  <a:schemeClr val="bg1"/>
                </a:solidFill>
              </a:rPr>
              <a:t>的二进制数是 </a:t>
            </a:r>
            <a:r>
              <a:rPr lang="en-US" altLang="zh-CN" sz="2000">
                <a:solidFill>
                  <a:schemeClr val="bg1"/>
                </a:solidFill>
              </a:rPr>
              <a:t>00000001</a:t>
            </a:r>
            <a:r>
              <a:rPr lang="zh-CN" altLang="en-US" sz="2000">
                <a:solidFill>
                  <a:schemeClr val="bg1"/>
                </a:solidFill>
              </a:rPr>
              <a:t>，因此－</a:t>
            </a:r>
            <a:r>
              <a:rPr lang="en-US" altLang="zh-CN" sz="2000">
                <a:solidFill>
                  <a:schemeClr val="bg1"/>
                </a:solidFill>
              </a:rPr>
              <a:t>1 </a:t>
            </a:r>
            <a:r>
              <a:rPr lang="zh-CN" altLang="en-US" sz="2000">
                <a:solidFill>
                  <a:schemeClr val="bg1"/>
                </a:solidFill>
              </a:rPr>
              <a:t>就是 </a:t>
            </a:r>
            <a:r>
              <a:rPr lang="en-US" altLang="zh-CN" sz="2000">
                <a:solidFill>
                  <a:schemeClr val="bg1"/>
                </a:solidFill>
              </a:rPr>
              <a:t>10000001”</a:t>
            </a:r>
            <a:r>
              <a:rPr lang="zh-CN" altLang="en-US" sz="2000">
                <a:solidFill>
                  <a:schemeClr val="bg1"/>
                </a:solidFill>
              </a:rPr>
              <a:t>通常是错误的，正确答案是 </a:t>
            </a:r>
            <a:r>
              <a:rPr lang="en-US" altLang="zh-CN" sz="2000">
                <a:solidFill>
                  <a:schemeClr val="bg1"/>
                </a:solidFill>
              </a:rPr>
              <a:t>11111111</a:t>
            </a:r>
            <a:r>
              <a:rPr lang="zh-CN" altLang="en-US" sz="2000">
                <a:solidFill>
                  <a:schemeClr val="bg1"/>
                </a:solidFill>
              </a:rPr>
              <a:t>（补码）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7CFDF5-425B-56CC-F97A-3FDA674C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21" y="914783"/>
            <a:ext cx="5119189" cy="355680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21CA92-5CEE-4AEF-EB02-511C60EE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9" y="5295900"/>
            <a:ext cx="5237472" cy="17776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4592DE-B687-3F39-F4FF-DDDE9E0B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81" y="4660390"/>
            <a:ext cx="5104933" cy="2413118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CAE2286-BFDB-4E77-AAA3-7E472FA707CD}"/>
              </a:ext>
            </a:extLst>
          </p:cNvPr>
          <p:cNvSpPr/>
          <p:nvPr/>
        </p:nvSpPr>
        <p:spPr>
          <a:xfrm>
            <a:off x="453026" y="4283418"/>
            <a:ext cx="4715690" cy="800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因为计算机在做减法运算时，实际上内部是在做加法运算。</a:t>
            </a:r>
            <a:endParaRPr lang="en-US" altLang="zh-CN" sz="1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77D95FE-4064-A399-97EC-E740B66A5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684" y="8091077"/>
            <a:ext cx="6223254" cy="219092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6D213FB-24FA-AF6E-DA69-C1F3515A4D38}"/>
              </a:ext>
            </a:extLst>
          </p:cNvPr>
          <p:cNvSpPr txBox="1"/>
          <p:nvPr/>
        </p:nvSpPr>
        <p:spPr>
          <a:xfrm>
            <a:off x="171450" y="7285890"/>
            <a:ext cx="10138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结果不为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</a:rPr>
              <a:t>的运算同样可以通过使用补数来得到正确的结果。不过，有一点需要注意，当运算结果为负数时，计算结果的值也是以补数的形式来表示的。</a:t>
            </a:r>
          </a:p>
        </p:txBody>
      </p: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D9E72FC6-2E15-1303-F6BD-BCF189ED4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13737"/>
              </p:ext>
            </p:extLst>
          </p:nvPr>
        </p:nvGraphicFramePr>
        <p:xfrm>
          <a:off x="1822652" y="11619979"/>
          <a:ext cx="669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58">
                  <a:extLst>
                    <a:ext uri="{9D8B030D-6E8A-4147-A177-3AD203B41FA5}">
                      <a16:colId xmlns:a16="http://schemas.microsoft.com/office/drawing/2014/main" val="328183808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18132796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69607738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9537709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022615580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11468069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456600007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34962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34462147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69045693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5499596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95785630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71285455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57225359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24530112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860471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06576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B6B5F64-0533-7F1F-1BD6-47039138C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72828"/>
              </p:ext>
            </p:extLst>
          </p:nvPr>
        </p:nvGraphicFramePr>
        <p:xfrm>
          <a:off x="1822652" y="12310444"/>
          <a:ext cx="669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58">
                  <a:extLst>
                    <a:ext uri="{9D8B030D-6E8A-4147-A177-3AD203B41FA5}">
                      <a16:colId xmlns:a16="http://schemas.microsoft.com/office/drawing/2014/main" val="328183808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18132796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69607738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9537709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022615580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11468069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456600007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34962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34462147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69045693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5499596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95785630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71285455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57225359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24530112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860471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06576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15B5C7A-036D-611F-77B5-326D50E3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8979"/>
              </p:ext>
            </p:extLst>
          </p:nvPr>
        </p:nvGraphicFramePr>
        <p:xfrm>
          <a:off x="1822652" y="13018394"/>
          <a:ext cx="669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58">
                  <a:extLst>
                    <a:ext uri="{9D8B030D-6E8A-4147-A177-3AD203B41FA5}">
                      <a16:colId xmlns:a16="http://schemas.microsoft.com/office/drawing/2014/main" val="328183808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18132796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69607738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9537709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022615580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11468069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456600007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3496268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134462147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69045693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4054995961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957856306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712854552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57225359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2245301124"/>
                    </a:ext>
                  </a:extLst>
                </a:gridCol>
                <a:gridCol w="418258">
                  <a:extLst>
                    <a:ext uri="{9D8B030D-6E8A-4147-A177-3AD203B41FA5}">
                      <a16:colId xmlns:a16="http://schemas.microsoft.com/office/drawing/2014/main" val="3860471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微软雅黑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06576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91F3D11F-78C9-BDBC-A462-B27F00868B7B}"/>
              </a:ext>
            </a:extLst>
          </p:cNvPr>
          <p:cNvSpPr txBox="1"/>
          <p:nvPr/>
        </p:nvSpPr>
        <p:spPr>
          <a:xfrm>
            <a:off x="1442174" y="116199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958D9F9-B319-D3C1-E509-5326E0CA15C8}"/>
              </a:ext>
            </a:extLst>
          </p:cNvPr>
          <p:cNvSpPr txBox="1"/>
          <p:nvPr/>
        </p:nvSpPr>
        <p:spPr>
          <a:xfrm>
            <a:off x="1358195" y="1301839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FF31FE2-739C-7A7B-A9C0-F705D7717035}"/>
              </a:ext>
            </a:extLst>
          </p:cNvPr>
          <p:cNvSpPr txBox="1"/>
          <p:nvPr/>
        </p:nvSpPr>
        <p:spPr>
          <a:xfrm>
            <a:off x="8701387" y="11605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正值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CE3318-45E2-552F-2DDF-FC359019C348}"/>
              </a:ext>
            </a:extLst>
          </p:cNvPr>
          <p:cNvSpPr txBox="1"/>
          <p:nvPr/>
        </p:nvSpPr>
        <p:spPr>
          <a:xfrm>
            <a:off x="8701387" y="123104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取反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CE9064-FD83-3CB3-9C9E-BA0A5E721C64}"/>
              </a:ext>
            </a:extLst>
          </p:cNvPr>
          <p:cNvSpPr txBox="1"/>
          <p:nvPr/>
        </p:nvSpPr>
        <p:spPr>
          <a:xfrm>
            <a:off x="8736541" y="130183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补码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64A92FB-D2B8-2C05-1DF1-B4AABB53E7FF}"/>
              </a:ext>
            </a:extLst>
          </p:cNvPr>
          <p:cNvSpPr/>
          <p:nvPr/>
        </p:nvSpPr>
        <p:spPr>
          <a:xfrm>
            <a:off x="2510222" y="10887493"/>
            <a:ext cx="5671386" cy="5971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计算机使用补码表示负数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补数求解的变换方式就是：“取反”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19AF0E5-9E3E-077F-1289-F2C1205E2780}"/>
                  </a:ext>
                </a:extLst>
              </p14:cNvPr>
              <p14:cNvContentPartPr/>
              <p14:nvPr/>
            </p14:nvContentPartPr>
            <p14:xfrm>
              <a:off x="1965720" y="6575760"/>
              <a:ext cx="6120" cy="828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19AF0E5-9E3E-077F-1289-F2C1205E27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6720" y="6566760"/>
                <a:ext cx="2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CB417C6-47EF-73F1-CDEA-444B8CB325FA}"/>
                  </a:ext>
                </a:extLst>
              </p14:cNvPr>
              <p14:cNvContentPartPr/>
              <p14:nvPr/>
            </p14:nvContentPartPr>
            <p14:xfrm>
              <a:off x="2910720" y="3642120"/>
              <a:ext cx="360" cy="3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CB417C6-47EF-73F1-CDEA-444B8CB325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1720" y="36331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73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30A1177-2A8A-364D-0DD5-C662086CD901}"/>
                  </a:ext>
                </a:extLst>
              </p:cNvPr>
              <p:cNvSpPr/>
              <p:nvPr/>
            </p:nvSpPr>
            <p:spPr>
              <a:xfrm>
                <a:off x="5089085" y="847611"/>
                <a:ext cx="5200427" cy="19771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逻辑右移：移位后，最高位补</a:t>
                </a:r>
                <a:r>
                  <a:rPr lang="en-US" altLang="zh-CN" sz="2000" dirty="0"/>
                  <a:t>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111111</a:t>
                </a:r>
                <a:r>
                  <a:rPr lang="en-US" altLang="zh-CN" sz="2000" dirty="0"/>
                  <a:t>00 </a:t>
                </a:r>
                <a:r>
                  <a:rPr lang="zh-CN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逻辑右移两位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n w="0"/>
                    <a:solidFill>
                      <a:srgbClr val="FFFF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00</a:t>
                </a:r>
                <a:r>
                  <a:rPr lang="en-US" altLang="zh-CN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111111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算术右移：移位后，最高位补符号位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111111</a:t>
                </a:r>
                <a:r>
                  <a:rPr lang="en-US" altLang="zh-CN" sz="2000"/>
                  <a:t>00 </a:t>
                </a:r>
                <a:r>
                  <a:rPr lang="zh-CN" altLang="en-US" sz="20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算术右移</a:t>
                </a:r>
                <a:r>
                  <a:rPr lang="zh-CN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两位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n w="0"/>
                    <a:solidFill>
                      <a:srgbClr val="FFFF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11</a:t>
                </a:r>
                <a:r>
                  <a:rPr lang="en-US" altLang="zh-CN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111111</a:t>
                </a: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30A1177-2A8A-364D-0DD5-C662086CD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085" y="847611"/>
                <a:ext cx="5200427" cy="19771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4E64C2E1-3806-37DC-7B55-0CCD17C139DE}"/>
              </a:ext>
            </a:extLst>
          </p:cNvPr>
          <p:cNvSpPr/>
          <p:nvPr/>
        </p:nvSpPr>
        <p:spPr>
          <a:xfrm>
            <a:off x="5265683" y="2762831"/>
            <a:ext cx="3028955" cy="4456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逻辑右移和算术右移的区别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77323F-0C3A-A682-BDFF-C9199A4C891A}"/>
              </a:ext>
            </a:extLst>
          </p:cNvPr>
          <p:cNvSpPr txBox="1"/>
          <p:nvPr/>
        </p:nvSpPr>
        <p:spPr>
          <a:xfrm>
            <a:off x="333988" y="263815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2.5</a:t>
            </a:r>
            <a:r>
              <a:rPr lang="zh-CN" altLang="en-US" sz="2000" b="1">
                <a:solidFill>
                  <a:schemeClr val="bg1"/>
                </a:solidFill>
              </a:rPr>
              <a:t>　逻辑右移和算术右移的区别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275C97-63BA-E740-BEDE-391802D1EA25}"/>
              </a:ext>
            </a:extLst>
          </p:cNvPr>
          <p:cNvSpPr txBox="1"/>
          <p:nvPr/>
        </p:nvSpPr>
        <p:spPr>
          <a:xfrm>
            <a:off x="327186" y="925010"/>
            <a:ext cx="4673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右移后，在最高位有补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</a:rPr>
              <a:t>和补 </a:t>
            </a:r>
            <a:r>
              <a:rPr lang="en-US" altLang="zh-CN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两种情况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如果是正数，只需在最高位补 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只有在右移时才必须区分逻辑位移和算术位移。左移时，无论是逻辑左移还是算术左移，都只需在空出来的低位补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9FDEF-055F-450A-3301-981A03B434F0}"/>
              </a:ext>
            </a:extLst>
          </p:cNvPr>
          <p:cNvSpPr txBox="1"/>
          <p:nvPr/>
        </p:nvSpPr>
        <p:spPr>
          <a:xfrm>
            <a:off x="628530" y="3469537"/>
            <a:ext cx="966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</a:rPr>
              <a:t>符号扩充</a:t>
            </a:r>
            <a:r>
              <a:rPr lang="zh-CN" altLang="en-US">
                <a:solidFill>
                  <a:schemeClr val="bg1"/>
                </a:solidFill>
              </a:rPr>
              <a:t>：例如将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位二进制数在保持值不变的前提下将其转换成 </a:t>
            </a:r>
            <a:r>
              <a:rPr lang="en-US" altLang="zh-CN">
                <a:solidFill>
                  <a:schemeClr val="bg1"/>
                </a:solidFill>
              </a:rPr>
              <a:t>16 </a:t>
            </a:r>
            <a:r>
              <a:rPr lang="zh-CN" altLang="en-US">
                <a:solidFill>
                  <a:schemeClr val="bg1"/>
                </a:solidFill>
              </a:rPr>
              <a:t>位和 </a:t>
            </a:r>
            <a:r>
              <a:rPr lang="en-US" altLang="zh-CN">
                <a:solidFill>
                  <a:schemeClr val="bg1"/>
                </a:solidFill>
              </a:rPr>
              <a:t>32 </a:t>
            </a:r>
            <a:r>
              <a:rPr lang="zh-CN" altLang="en-US">
                <a:solidFill>
                  <a:schemeClr val="bg1"/>
                </a:solidFill>
              </a:rPr>
              <a:t>位的二进制数。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23B9ACF-304E-204C-6C18-E1008C46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72" y="4143859"/>
            <a:ext cx="7134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BBFF77D-F986-52C7-5C48-65D9377B2191}"/>
              </a:ext>
            </a:extLst>
          </p:cNvPr>
          <p:cNvSpPr/>
          <p:nvPr/>
        </p:nvSpPr>
        <p:spPr>
          <a:xfrm>
            <a:off x="1899319" y="1000846"/>
            <a:ext cx="6665561" cy="1559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非（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逻辑与（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逻辑或（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逻辑异或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exclusive or 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的缩写）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D14567-2F57-1732-7434-7C3A4B4516D1}"/>
              </a:ext>
            </a:extLst>
          </p:cNvPr>
          <p:cNvSpPr txBox="1"/>
          <p:nvPr/>
        </p:nvSpPr>
        <p:spPr>
          <a:xfrm>
            <a:off x="427892" y="447501"/>
            <a:ext cx="5310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2.6</a:t>
            </a:r>
            <a:r>
              <a:rPr lang="zh-CN" altLang="en-US" sz="2000" b="1">
                <a:solidFill>
                  <a:schemeClr val="bg1"/>
                </a:solidFill>
              </a:rPr>
              <a:t>　掌握逻辑运算的窍门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CD4C78B-1E13-DCB5-71CB-A2588F794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194" y="2820301"/>
            <a:ext cx="7524750" cy="44386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5BB8431-E61D-C41B-4252-D8062BF3062A}"/>
              </a:ext>
            </a:extLst>
          </p:cNvPr>
          <p:cNvSpPr txBox="1"/>
          <p:nvPr/>
        </p:nvSpPr>
        <p:spPr>
          <a:xfrm>
            <a:off x="6064999" y="1000846"/>
            <a:ext cx="312980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800"/>
              <a:t>不要把二进制数表示的值当做是数值，要当做是开关</a:t>
            </a:r>
            <a:endParaRPr lang="en-US" altLang="zh-CN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8133CE-4DBA-40CA-4861-6FF12394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19" y="7518933"/>
            <a:ext cx="7134225" cy="6686550"/>
          </a:xfrm>
          <a:prstGeom prst="rect">
            <a:avLst/>
          </a:prstGeom>
        </p:spPr>
      </p:pic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FC23F7F-BBE6-5CA7-42D8-97A18EE4D4CA}"/>
              </a:ext>
            </a:extLst>
          </p:cNvPr>
          <p:cNvGrpSpPr/>
          <p:nvPr/>
        </p:nvGrpSpPr>
        <p:grpSpPr>
          <a:xfrm>
            <a:off x="4929960" y="9250440"/>
            <a:ext cx="297360" cy="686160"/>
            <a:chOff x="4929960" y="9250440"/>
            <a:chExt cx="29736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1663F154-1AA6-9D43-83A9-57089CD4000D}"/>
                    </a:ext>
                  </a:extLst>
                </p14:cNvPr>
                <p14:cNvContentPartPr/>
                <p14:nvPr/>
              </p14:nvContentPartPr>
              <p14:xfrm>
                <a:off x="4929960" y="9448800"/>
                <a:ext cx="360" cy="36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1663F154-1AA6-9D43-83A9-57089CD400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20960" y="9439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71610411-AD8C-840D-6B63-BA9971D1B9E7}"/>
                    </a:ext>
                  </a:extLst>
                </p14:cNvPr>
                <p14:cNvContentPartPr/>
                <p14:nvPr/>
              </p14:nvContentPartPr>
              <p14:xfrm>
                <a:off x="4975680" y="9936240"/>
                <a:ext cx="360" cy="36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71610411-AD8C-840D-6B63-BA9971D1B9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66680" y="9927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9CC547F7-E334-7BE6-8BC1-B9BD22D69FC8}"/>
                    </a:ext>
                  </a:extLst>
                </p14:cNvPr>
                <p14:cNvContentPartPr/>
                <p14:nvPr/>
              </p14:nvContentPartPr>
              <p14:xfrm>
                <a:off x="5217960" y="9250440"/>
                <a:ext cx="9360" cy="36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9CC547F7-E334-7BE6-8BC1-B9BD22D69F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8960" y="9241440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4A52CCA2-15D0-6087-4566-0639ADAC500B}"/>
              </a:ext>
            </a:extLst>
          </p:cNvPr>
          <p:cNvGrpSpPr/>
          <p:nvPr/>
        </p:nvGrpSpPr>
        <p:grpSpPr>
          <a:xfrm>
            <a:off x="3038520" y="12607560"/>
            <a:ext cx="4520520" cy="780840"/>
            <a:chOff x="3038520" y="12607560"/>
            <a:chExt cx="4520520" cy="78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21A04711-D9DF-373C-B77A-63CB66A44914}"/>
                    </a:ext>
                  </a:extLst>
                </p14:cNvPr>
                <p14:cNvContentPartPr/>
                <p14:nvPr/>
              </p14:nvContentPartPr>
              <p14:xfrm>
                <a:off x="3038520" y="12607560"/>
                <a:ext cx="16920" cy="324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21A04711-D9DF-373C-B77A-63CB66A449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9880" y="12598920"/>
                  <a:ext cx="34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78DA8064-E97D-A01A-F0C4-B2B77F904A9A}"/>
                    </a:ext>
                  </a:extLst>
                </p14:cNvPr>
                <p14:cNvContentPartPr/>
                <p14:nvPr/>
              </p14:nvContentPartPr>
              <p14:xfrm>
                <a:off x="7558680" y="13388040"/>
                <a:ext cx="360" cy="36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78DA8064-E97D-A01A-F0C4-B2B77F904A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9680" y="13379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577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2581EA-B83A-4687-A43A-221822899997}"/>
              </a:ext>
            </a:extLst>
          </p:cNvPr>
          <p:cNvSpPr/>
          <p:nvPr/>
        </p:nvSpPr>
        <p:spPr>
          <a:xfrm>
            <a:off x="1690629" y="121228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32</a:t>
            </a:r>
            <a:r>
              <a:rPr lang="zh-CN" altLang="en-US" sz="2000" b="1">
                <a:solidFill>
                  <a:schemeClr val="tx1"/>
                </a:solidFill>
              </a:rPr>
              <a:t>位是几</a:t>
            </a:r>
            <a:r>
              <a:rPr lang="zh-CN" altLang="en-US" sz="2000" b="1" dirty="0">
                <a:solidFill>
                  <a:schemeClr val="tx1"/>
                </a:solidFill>
              </a:rPr>
              <a:t>个字节？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1byte=8bits</a:t>
            </a:r>
            <a:endParaRPr lang="zh-CN" altLang="en-US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9F2C30-4422-48F7-B07E-BDE6DC511FD4}"/>
              </a:ext>
            </a:extLst>
          </p:cNvPr>
          <p:cNvSpPr/>
          <p:nvPr/>
        </p:nvSpPr>
        <p:spPr>
          <a:xfrm>
            <a:off x="1690629" y="320096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二进制数</a:t>
            </a:r>
            <a:r>
              <a:rPr lang="en-US" altLang="zh-CN" sz="2000" b="1" dirty="0">
                <a:solidFill>
                  <a:schemeClr val="tx1"/>
                </a:solidFill>
              </a:rPr>
              <a:t>01011100</a:t>
            </a:r>
            <a:r>
              <a:rPr lang="zh-CN" altLang="en-US" sz="2000" b="1" dirty="0">
                <a:solidFill>
                  <a:schemeClr val="tx1"/>
                </a:solidFill>
              </a:rPr>
              <a:t>转换成十进制数是多少？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92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92=64+16+8+4</a:t>
            </a:r>
            <a:r>
              <a:rPr lang="zh-CN" altLang="en-US" sz="2000" dirty="0"/>
              <a:t>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C65F79-0C08-4393-A232-61E8D2E8C1EC}"/>
              </a:ext>
            </a:extLst>
          </p:cNvPr>
          <p:cNvSpPr/>
          <p:nvPr/>
        </p:nvSpPr>
        <p:spPr>
          <a:xfrm>
            <a:off x="1690629" y="518964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二进制数</a:t>
            </a:r>
            <a:r>
              <a:rPr lang="en-US" altLang="zh-CN" sz="2000" b="1" dirty="0">
                <a:solidFill>
                  <a:schemeClr val="tx1"/>
                </a:solidFill>
              </a:rPr>
              <a:t>00001111</a:t>
            </a:r>
            <a:r>
              <a:rPr lang="zh-CN" altLang="en-US" sz="2000" b="1" dirty="0">
                <a:solidFill>
                  <a:schemeClr val="tx1"/>
                </a:solidFill>
              </a:rPr>
              <a:t>左移两位后，会变成原数的几倍？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解释：二进制左移一位就是两倍，十进制左移一位是</a:t>
            </a:r>
            <a:r>
              <a:rPr lang="en-US" altLang="zh-CN" sz="2000" dirty="0"/>
              <a:t>10</a:t>
            </a:r>
            <a:r>
              <a:rPr lang="zh-CN" altLang="en-US" sz="2000" dirty="0"/>
              <a:t>倍。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0ACFF5-3E03-4297-948A-B02508A69A05}"/>
              </a:ext>
            </a:extLst>
          </p:cNvPr>
          <p:cNvSpPr/>
          <p:nvPr/>
        </p:nvSpPr>
        <p:spPr>
          <a:xfrm>
            <a:off x="1690629" y="717832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补码形式表示的</a:t>
            </a:r>
            <a:r>
              <a:rPr lang="en-US" altLang="zh-CN" sz="2000" b="1" dirty="0">
                <a:solidFill>
                  <a:schemeClr val="tx1"/>
                </a:solidFill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</a:rPr>
              <a:t>位二进制数</a:t>
            </a:r>
            <a:r>
              <a:rPr lang="en-US" altLang="zh-CN" sz="2000" b="1" dirty="0">
                <a:solidFill>
                  <a:schemeClr val="tx1"/>
                </a:solidFill>
              </a:rPr>
              <a:t>11111111</a:t>
            </a:r>
            <a:r>
              <a:rPr lang="zh-CN" altLang="en-US" sz="2000" b="1" dirty="0">
                <a:solidFill>
                  <a:schemeClr val="tx1"/>
                </a:solidFill>
              </a:rPr>
              <a:t>，用十进制数表示的话是多少？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-1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dirty="0"/>
              <a:t>-1+1=0</a:t>
            </a:r>
            <a:r>
              <a:rPr lang="zh-CN" altLang="en-US" sz="2000" dirty="0"/>
              <a:t>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886A9B-03B3-44AA-B441-CBA78B337865}"/>
              </a:ext>
            </a:extLst>
          </p:cNvPr>
          <p:cNvSpPr/>
          <p:nvPr/>
        </p:nvSpPr>
        <p:spPr>
          <a:xfrm>
            <a:off x="1690629" y="9167003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补码形式表示</a:t>
            </a:r>
            <a:r>
              <a:rPr lang="en-US" altLang="zh-CN" sz="2000" b="1" dirty="0">
                <a:solidFill>
                  <a:schemeClr val="tx1"/>
                </a:solidFill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</a:rPr>
              <a:t>位二进制数</a:t>
            </a:r>
            <a:r>
              <a:rPr lang="en-US" altLang="zh-CN" sz="2000" b="1" dirty="0">
                <a:solidFill>
                  <a:schemeClr val="tx1"/>
                </a:solidFill>
              </a:rPr>
              <a:t>10101010</a:t>
            </a:r>
            <a:r>
              <a:rPr lang="zh-CN" altLang="en-US" sz="2000" b="1" dirty="0">
                <a:solidFill>
                  <a:schemeClr val="tx1"/>
                </a:solidFill>
              </a:rPr>
              <a:t>，用</a:t>
            </a:r>
            <a:r>
              <a:rPr lang="en-US" altLang="zh-CN" sz="2000" b="1" dirty="0">
                <a:solidFill>
                  <a:schemeClr val="tx1"/>
                </a:solidFill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</a:rPr>
              <a:t>位的二进制数表示的话是多少？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11111111 10101010 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解释：前面用符号位填充。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848EAE-AC03-43BF-BC52-6B8ACF0CB9A5}"/>
              </a:ext>
            </a:extLst>
          </p:cNvPr>
          <p:cNvSpPr/>
          <p:nvPr/>
        </p:nvSpPr>
        <p:spPr>
          <a:xfrm>
            <a:off x="1690629" y="11155682"/>
            <a:ext cx="6969560" cy="17678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反转部分图形模式时，使用的是什么逻辑运算？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XOR</a:t>
            </a:r>
            <a:r>
              <a:rPr lang="zh-CN" altLang="en-US" sz="2000" b="1" dirty="0">
                <a:solidFill>
                  <a:schemeClr val="bg1"/>
                </a:solidFill>
              </a:rPr>
              <a:t>运算。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异或，英文为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exclusive 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；</a:t>
            </a:r>
            <a:r>
              <a:rPr lang="en-US" altLang="zh-CN" sz="2000" dirty="0"/>
              <a:t>XOR</a:t>
            </a:r>
            <a:r>
              <a:rPr lang="zh-CN" altLang="en-US" sz="2000" dirty="0"/>
              <a:t>运算之反转与</a:t>
            </a:r>
            <a:r>
              <a:rPr lang="en-US" altLang="zh-CN" sz="2000" dirty="0"/>
              <a:t>1 </a:t>
            </a:r>
            <a:r>
              <a:rPr lang="zh-CN" altLang="en-US" sz="2000" dirty="0"/>
              <a:t>相对应的位。</a:t>
            </a:r>
            <a:r>
              <a:rPr lang="en-US" altLang="zh-CN" sz="2000" dirty="0"/>
              <a:t>NOT</a:t>
            </a:r>
            <a:r>
              <a:rPr lang="zh-CN" altLang="en-US" sz="2000" dirty="0"/>
              <a:t>运算是反转所有的位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1581AA00-5E8F-4B89-6FEE-F902286BA78F}"/>
                  </a:ext>
                </a:extLst>
              </p14:cNvPr>
              <p14:cNvContentPartPr/>
              <p14:nvPr/>
            </p14:nvContentPartPr>
            <p14:xfrm>
              <a:off x="3059400" y="5248800"/>
              <a:ext cx="39960" cy="241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1581AA00-5E8F-4B89-6FEE-F902286BA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760" y="5240160"/>
                <a:ext cx="57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593BB9E9-467F-23D4-C54B-1FFA4371D25D}"/>
                  </a:ext>
                </a:extLst>
              </p14:cNvPr>
              <p14:cNvContentPartPr/>
              <p14:nvPr/>
            </p14:nvContentPartPr>
            <p14:xfrm>
              <a:off x="3245880" y="12008880"/>
              <a:ext cx="360" cy="36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593BB9E9-467F-23D4-C54B-1FFA4371D2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6880" y="11999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255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10367</TotalTime>
  <Words>838</Words>
  <Application>Microsoft Office PowerPoint</Application>
  <PresentationFormat>自定义</PresentationFormat>
  <Paragraphs>123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华文琥珀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489</cp:revision>
  <dcterms:created xsi:type="dcterms:W3CDTF">2020-06-26T01:00:01Z</dcterms:created>
  <dcterms:modified xsi:type="dcterms:W3CDTF">2023-12-17T14:51:17Z</dcterms:modified>
</cp:coreProperties>
</file>