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2.xml" ContentType="application/inkml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notesMasterIdLst>
    <p:notesMasterId r:id="rId9"/>
  </p:notesMasterIdLst>
  <p:sldIdLst>
    <p:sldId id="258" r:id="rId2"/>
    <p:sldId id="301" r:id="rId3"/>
    <p:sldId id="302" r:id="rId4"/>
    <p:sldId id="296" r:id="rId5"/>
    <p:sldId id="299" r:id="rId6"/>
    <p:sldId id="303" r:id="rId7"/>
    <p:sldId id="300" r:id="rId8"/>
  </p:sldIdLst>
  <p:sldSz cx="10625138" cy="144002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36" userDrawn="1">
          <p15:clr>
            <a:srgbClr val="A4A3A4"/>
          </p15:clr>
        </p15:guide>
        <p15:guide id="2" pos="33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深色样式 1 - 强调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519" autoAdjust="0"/>
  </p:normalViewPr>
  <p:slideViewPr>
    <p:cSldViewPr snapToGrid="0" showGuides="1">
      <p:cViewPr>
        <p:scale>
          <a:sx n="100" d="100"/>
          <a:sy n="100" d="100"/>
        </p:scale>
        <p:origin x="480" y="-5059"/>
      </p:cViewPr>
      <p:guideLst>
        <p:guide orient="horz" pos="4536"/>
        <p:guide pos="334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7ECC87-6416-4067-9148-4BBDF537D63A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E8D9822F-7222-4D82-A5D8-1B6C8322BBD0}">
      <dgm:prSet/>
      <dgm:spPr/>
      <dgm:t>
        <a:bodyPr/>
        <a:lstStyle/>
        <a:p>
          <a:r>
            <a:rPr lang="en-US"/>
            <a:t>float</a:t>
          </a:r>
          <a:r>
            <a:rPr lang="zh-CN"/>
            <a:t>：单精度浮点数（</a:t>
          </a:r>
          <a:r>
            <a:rPr lang="en-US"/>
            <a:t>32</a:t>
          </a:r>
          <a:r>
            <a:rPr lang="zh-CN"/>
            <a:t>位）</a:t>
          </a:r>
        </a:p>
      </dgm:t>
    </dgm:pt>
    <dgm:pt modelId="{098148C0-58AF-479D-BB8B-EFDFB1BDC334}" type="parTrans" cxnId="{B14FE111-104F-41D4-855C-BF54430F7C48}">
      <dgm:prSet/>
      <dgm:spPr/>
      <dgm:t>
        <a:bodyPr/>
        <a:lstStyle/>
        <a:p>
          <a:endParaRPr lang="zh-CN" altLang="en-US"/>
        </a:p>
      </dgm:t>
    </dgm:pt>
    <dgm:pt modelId="{6A309A2B-C4F6-4C56-BCB7-0648DFB4A0A8}" type="sibTrans" cxnId="{B14FE111-104F-41D4-855C-BF54430F7C48}">
      <dgm:prSet/>
      <dgm:spPr/>
      <dgm:t>
        <a:bodyPr/>
        <a:lstStyle/>
        <a:p>
          <a:endParaRPr lang="zh-CN" altLang="en-US"/>
        </a:p>
      </dgm:t>
    </dgm:pt>
    <dgm:pt modelId="{6DD88F66-83DF-43C3-BCF9-7D37F4D21C14}" type="pres">
      <dgm:prSet presAssocID="{467ECC87-6416-4067-9148-4BBDF537D63A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47DC1E0D-8BF8-4032-8BE0-804EE4E44D63}" type="pres">
      <dgm:prSet presAssocID="{E8D9822F-7222-4D82-A5D8-1B6C8322BBD0}" presName="circle1" presStyleLbl="node1" presStyleIdx="0" presStyleCnt="1"/>
      <dgm:spPr/>
    </dgm:pt>
    <dgm:pt modelId="{4C27B6CC-2CDE-4622-925A-4B32808EA0ED}" type="pres">
      <dgm:prSet presAssocID="{E8D9822F-7222-4D82-A5D8-1B6C8322BBD0}" presName="space" presStyleCnt="0"/>
      <dgm:spPr/>
    </dgm:pt>
    <dgm:pt modelId="{8AC4135A-5BDF-43F2-AFB7-11030DE73504}" type="pres">
      <dgm:prSet presAssocID="{E8D9822F-7222-4D82-A5D8-1B6C8322BBD0}" presName="rect1" presStyleLbl="alignAcc1" presStyleIdx="0" presStyleCnt="1"/>
      <dgm:spPr/>
    </dgm:pt>
    <dgm:pt modelId="{80E78ADD-70AF-49AF-97C7-50EDB5AAA084}" type="pres">
      <dgm:prSet presAssocID="{E8D9822F-7222-4D82-A5D8-1B6C8322BBD0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B14FE111-104F-41D4-855C-BF54430F7C48}" srcId="{467ECC87-6416-4067-9148-4BBDF537D63A}" destId="{E8D9822F-7222-4D82-A5D8-1B6C8322BBD0}" srcOrd="0" destOrd="0" parTransId="{098148C0-58AF-479D-BB8B-EFDFB1BDC334}" sibTransId="{6A309A2B-C4F6-4C56-BCB7-0648DFB4A0A8}"/>
    <dgm:cxn modelId="{35CF2727-9374-47FD-B6C9-BAD28898A0C7}" type="presOf" srcId="{467ECC87-6416-4067-9148-4BBDF537D63A}" destId="{6DD88F66-83DF-43C3-BCF9-7D37F4D21C14}" srcOrd="0" destOrd="0" presId="urn:microsoft.com/office/officeart/2005/8/layout/target3"/>
    <dgm:cxn modelId="{FD148C4A-C8E9-42E0-A3BF-5BC26BA204AB}" type="presOf" srcId="{E8D9822F-7222-4D82-A5D8-1B6C8322BBD0}" destId="{80E78ADD-70AF-49AF-97C7-50EDB5AAA084}" srcOrd="1" destOrd="0" presId="urn:microsoft.com/office/officeart/2005/8/layout/target3"/>
    <dgm:cxn modelId="{827E539E-D565-44DC-B027-A136C4945577}" type="presOf" srcId="{E8D9822F-7222-4D82-A5D8-1B6C8322BBD0}" destId="{8AC4135A-5BDF-43F2-AFB7-11030DE73504}" srcOrd="0" destOrd="0" presId="urn:microsoft.com/office/officeart/2005/8/layout/target3"/>
    <dgm:cxn modelId="{EF1E8542-23B5-4EF5-9033-693457778AA1}" type="presParOf" srcId="{6DD88F66-83DF-43C3-BCF9-7D37F4D21C14}" destId="{47DC1E0D-8BF8-4032-8BE0-804EE4E44D63}" srcOrd="0" destOrd="0" presId="urn:microsoft.com/office/officeart/2005/8/layout/target3"/>
    <dgm:cxn modelId="{0CFBB22A-EECF-4D39-832A-606CE173D239}" type="presParOf" srcId="{6DD88F66-83DF-43C3-BCF9-7D37F4D21C14}" destId="{4C27B6CC-2CDE-4622-925A-4B32808EA0ED}" srcOrd="1" destOrd="0" presId="urn:microsoft.com/office/officeart/2005/8/layout/target3"/>
    <dgm:cxn modelId="{5431B60E-54AF-485A-A4FF-EFBB168B7E94}" type="presParOf" srcId="{6DD88F66-83DF-43C3-BCF9-7D37F4D21C14}" destId="{8AC4135A-5BDF-43F2-AFB7-11030DE73504}" srcOrd="2" destOrd="0" presId="urn:microsoft.com/office/officeart/2005/8/layout/target3"/>
    <dgm:cxn modelId="{6D7CBB9F-73E0-4C4F-9021-8F217B9F97D0}" type="presParOf" srcId="{6DD88F66-83DF-43C3-BCF9-7D37F4D21C14}" destId="{80E78ADD-70AF-49AF-97C7-50EDB5AAA084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7575EE-D87B-434B-8334-7056ACCD128B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96930DA0-F7EF-4082-888D-5625FD23AA4F}">
      <dgm:prSet/>
      <dgm:spPr/>
      <dgm:t>
        <a:bodyPr/>
        <a:lstStyle/>
        <a:p>
          <a:r>
            <a:rPr lang="en-US"/>
            <a:t>double</a:t>
          </a:r>
          <a:r>
            <a:rPr lang="zh-CN"/>
            <a:t>：双精度浮点数（</a:t>
          </a:r>
          <a:r>
            <a:rPr lang="en-US"/>
            <a:t>64</a:t>
          </a:r>
          <a:r>
            <a:rPr lang="zh-CN"/>
            <a:t>位）</a:t>
          </a:r>
        </a:p>
      </dgm:t>
    </dgm:pt>
    <dgm:pt modelId="{DA5FA88D-1281-4808-9F91-3DD7157CEAAB}" type="parTrans" cxnId="{67BFE623-0492-464E-86BE-46FF62BF7880}">
      <dgm:prSet/>
      <dgm:spPr/>
      <dgm:t>
        <a:bodyPr/>
        <a:lstStyle/>
        <a:p>
          <a:endParaRPr lang="zh-CN" altLang="en-US"/>
        </a:p>
      </dgm:t>
    </dgm:pt>
    <dgm:pt modelId="{3F1D882E-E6D6-4090-BEFA-B5AD44176958}" type="sibTrans" cxnId="{67BFE623-0492-464E-86BE-46FF62BF7880}">
      <dgm:prSet/>
      <dgm:spPr/>
      <dgm:t>
        <a:bodyPr/>
        <a:lstStyle/>
        <a:p>
          <a:endParaRPr lang="zh-CN" altLang="en-US"/>
        </a:p>
      </dgm:t>
    </dgm:pt>
    <dgm:pt modelId="{C7CC9E72-30BA-4BCA-A13A-F9D42D79DFA7}" type="pres">
      <dgm:prSet presAssocID="{A87575EE-D87B-434B-8334-7056ACCD128B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B0EC0D8B-BAA0-4B54-AC8A-C8F94FFE241C}" type="pres">
      <dgm:prSet presAssocID="{96930DA0-F7EF-4082-888D-5625FD23AA4F}" presName="circle1" presStyleLbl="node1" presStyleIdx="0" presStyleCnt="1"/>
      <dgm:spPr/>
    </dgm:pt>
    <dgm:pt modelId="{8FEBCCEE-2AB4-4483-B382-46A8CC6EF19B}" type="pres">
      <dgm:prSet presAssocID="{96930DA0-F7EF-4082-888D-5625FD23AA4F}" presName="space" presStyleCnt="0"/>
      <dgm:spPr/>
    </dgm:pt>
    <dgm:pt modelId="{87DCE590-B537-4155-B669-1C3E939519A5}" type="pres">
      <dgm:prSet presAssocID="{96930DA0-F7EF-4082-888D-5625FD23AA4F}" presName="rect1" presStyleLbl="alignAcc1" presStyleIdx="0" presStyleCnt="1"/>
      <dgm:spPr/>
    </dgm:pt>
    <dgm:pt modelId="{F852F958-EEB8-4FA6-8AFC-F7D9BBDF1D54}" type="pres">
      <dgm:prSet presAssocID="{96930DA0-F7EF-4082-888D-5625FD23AA4F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67BFE623-0492-464E-86BE-46FF62BF7880}" srcId="{A87575EE-D87B-434B-8334-7056ACCD128B}" destId="{96930DA0-F7EF-4082-888D-5625FD23AA4F}" srcOrd="0" destOrd="0" parTransId="{DA5FA88D-1281-4808-9F91-3DD7157CEAAB}" sibTransId="{3F1D882E-E6D6-4090-BEFA-B5AD44176958}"/>
    <dgm:cxn modelId="{CAB61C5C-4255-465B-A358-BB619EE11133}" type="presOf" srcId="{A87575EE-D87B-434B-8334-7056ACCD128B}" destId="{C7CC9E72-30BA-4BCA-A13A-F9D42D79DFA7}" srcOrd="0" destOrd="0" presId="urn:microsoft.com/office/officeart/2005/8/layout/target3"/>
    <dgm:cxn modelId="{D20F7678-5DC1-48F0-82EB-3C8C9AEEB734}" type="presOf" srcId="{96930DA0-F7EF-4082-888D-5625FD23AA4F}" destId="{87DCE590-B537-4155-B669-1C3E939519A5}" srcOrd="0" destOrd="0" presId="urn:microsoft.com/office/officeart/2005/8/layout/target3"/>
    <dgm:cxn modelId="{5F9149CA-BAC2-4318-A795-2A5E9168E2CF}" type="presOf" srcId="{96930DA0-F7EF-4082-888D-5625FD23AA4F}" destId="{F852F958-EEB8-4FA6-8AFC-F7D9BBDF1D54}" srcOrd="1" destOrd="0" presId="urn:microsoft.com/office/officeart/2005/8/layout/target3"/>
    <dgm:cxn modelId="{C072FABB-9980-477E-8B7A-2F554AA1AD52}" type="presParOf" srcId="{C7CC9E72-30BA-4BCA-A13A-F9D42D79DFA7}" destId="{B0EC0D8B-BAA0-4B54-AC8A-C8F94FFE241C}" srcOrd="0" destOrd="0" presId="urn:microsoft.com/office/officeart/2005/8/layout/target3"/>
    <dgm:cxn modelId="{C2511F5B-9011-4214-A029-396E728BA3CF}" type="presParOf" srcId="{C7CC9E72-30BA-4BCA-A13A-F9D42D79DFA7}" destId="{8FEBCCEE-2AB4-4483-B382-46A8CC6EF19B}" srcOrd="1" destOrd="0" presId="urn:microsoft.com/office/officeart/2005/8/layout/target3"/>
    <dgm:cxn modelId="{4C7BEB40-F218-41EB-AEEC-95D77715BEA9}" type="presParOf" srcId="{C7CC9E72-30BA-4BCA-A13A-F9D42D79DFA7}" destId="{87DCE590-B537-4155-B669-1C3E939519A5}" srcOrd="2" destOrd="0" presId="urn:microsoft.com/office/officeart/2005/8/layout/target3"/>
    <dgm:cxn modelId="{44F278F7-BD6E-421D-8347-EAF4E58A0BCA}" type="presParOf" srcId="{C7CC9E72-30BA-4BCA-A13A-F9D42D79DFA7}" destId="{F852F958-EEB8-4FA6-8AFC-F7D9BBDF1D54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6361DA6-BB90-4429-A880-7F40F3548F99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1C02D883-ED93-458E-9B8D-09EF57D127BB}">
      <dgm:prSet/>
      <dgm:spPr/>
      <dgm:t>
        <a:bodyPr/>
        <a:lstStyle/>
        <a:p>
          <a:r>
            <a:rPr lang="zh-CN"/>
            <a:t>按照特定的规则来表示数据的形式。</a:t>
          </a:r>
        </a:p>
      </dgm:t>
    </dgm:pt>
    <dgm:pt modelId="{2C0DB74E-566A-4ED0-8079-4D4D20131A4D}" type="parTrans" cxnId="{199B38FA-1A00-4901-A2DC-3A44CAC4A752}">
      <dgm:prSet/>
      <dgm:spPr/>
      <dgm:t>
        <a:bodyPr/>
        <a:lstStyle/>
        <a:p>
          <a:endParaRPr lang="zh-CN" altLang="en-US"/>
        </a:p>
      </dgm:t>
    </dgm:pt>
    <dgm:pt modelId="{DA7D3B39-9ABA-409D-BCA9-C929868BA5D8}" type="sibTrans" cxnId="{199B38FA-1A00-4901-A2DC-3A44CAC4A752}">
      <dgm:prSet/>
      <dgm:spPr/>
      <dgm:t>
        <a:bodyPr/>
        <a:lstStyle/>
        <a:p>
          <a:endParaRPr lang="zh-CN" altLang="en-US"/>
        </a:p>
      </dgm:t>
    </dgm:pt>
    <dgm:pt modelId="{61D9B0F3-DBE6-4B39-A7AB-9CDB92FCD132}" type="pres">
      <dgm:prSet presAssocID="{86361DA6-BB90-4429-A880-7F40F3548F99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FD095AC1-4971-49DB-B693-93DBF29BAD2F}" type="pres">
      <dgm:prSet presAssocID="{1C02D883-ED93-458E-9B8D-09EF57D127BB}" presName="circle1" presStyleLbl="node1" presStyleIdx="0" presStyleCnt="1"/>
      <dgm:spPr/>
    </dgm:pt>
    <dgm:pt modelId="{88A88017-18F8-4D6C-8BB9-C7C92F65145C}" type="pres">
      <dgm:prSet presAssocID="{1C02D883-ED93-458E-9B8D-09EF57D127BB}" presName="space" presStyleCnt="0"/>
      <dgm:spPr/>
    </dgm:pt>
    <dgm:pt modelId="{DACE8E90-356A-4570-94CE-FDE86B019BAF}" type="pres">
      <dgm:prSet presAssocID="{1C02D883-ED93-458E-9B8D-09EF57D127BB}" presName="rect1" presStyleLbl="alignAcc1" presStyleIdx="0" presStyleCnt="1"/>
      <dgm:spPr/>
    </dgm:pt>
    <dgm:pt modelId="{4A4F72B4-8764-4B40-8AFF-F02A6FB7FA16}" type="pres">
      <dgm:prSet presAssocID="{1C02D883-ED93-458E-9B8D-09EF57D127BB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63AD3300-AA1A-4AD9-B8C8-BF23D68F7953}" type="presOf" srcId="{1C02D883-ED93-458E-9B8D-09EF57D127BB}" destId="{4A4F72B4-8764-4B40-8AFF-F02A6FB7FA16}" srcOrd="1" destOrd="0" presId="urn:microsoft.com/office/officeart/2005/8/layout/target3"/>
    <dgm:cxn modelId="{0025AC26-AB5B-4B4C-9926-81A9FDB2473A}" type="presOf" srcId="{1C02D883-ED93-458E-9B8D-09EF57D127BB}" destId="{DACE8E90-356A-4570-94CE-FDE86B019BAF}" srcOrd="0" destOrd="0" presId="urn:microsoft.com/office/officeart/2005/8/layout/target3"/>
    <dgm:cxn modelId="{A32DA56D-02D7-4FC1-B9B0-8CBFC9759BB1}" type="presOf" srcId="{86361DA6-BB90-4429-A880-7F40F3548F99}" destId="{61D9B0F3-DBE6-4B39-A7AB-9CDB92FCD132}" srcOrd="0" destOrd="0" presId="urn:microsoft.com/office/officeart/2005/8/layout/target3"/>
    <dgm:cxn modelId="{199B38FA-1A00-4901-A2DC-3A44CAC4A752}" srcId="{86361DA6-BB90-4429-A880-7F40F3548F99}" destId="{1C02D883-ED93-458E-9B8D-09EF57D127BB}" srcOrd="0" destOrd="0" parTransId="{2C0DB74E-566A-4ED0-8079-4D4D20131A4D}" sibTransId="{DA7D3B39-9ABA-409D-BCA9-C929868BA5D8}"/>
    <dgm:cxn modelId="{C465EDE1-C6D2-43F4-A295-D1342A1E93D4}" type="presParOf" srcId="{61D9B0F3-DBE6-4B39-A7AB-9CDB92FCD132}" destId="{FD095AC1-4971-49DB-B693-93DBF29BAD2F}" srcOrd="0" destOrd="0" presId="urn:microsoft.com/office/officeart/2005/8/layout/target3"/>
    <dgm:cxn modelId="{F51864AB-6AF6-4568-9A76-70D28D01377B}" type="presParOf" srcId="{61D9B0F3-DBE6-4B39-A7AB-9CDB92FCD132}" destId="{88A88017-18F8-4D6C-8BB9-C7C92F65145C}" srcOrd="1" destOrd="0" presId="urn:microsoft.com/office/officeart/2005/8/layout/target3"/>
    <dgm:cxn modelId="{4388E004-3649-46EE-B1B1-AAA1D47DF039}" type="presParOf" srcId="{61D9B0F3-DBE6-4B39-A7AB-9CDB92FCD132}" destId="{DACE8E90-356A-4570-94CE-FDE86B019BAF}" srcOrd="2" destOrd="0" presId="urn:microsoft.com/office/officeart/2005/8/layout/target3"/>
    <dgm:cxn modelId="{BFDDEEF1-A281-4663-A4D2-CEFD58703FB4}" type="presParOf" srcId="{61D9B0F3-DBE6-4B39-A7AB-9CDB92FCD132}" destId="{4A4F72B4-8764-4B40-8AFF-F02A6FB7FA16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6361DA6-BB90-4429-A880-7F40F3548F99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C02D883-ED93-458E-9B8D-09EF57D127BB}">
      <dgm:prSet/>
      <dgm:spPr/>
      <dgm:t>
        <a:bodyPr/>
        <a:lstStyle/>
        <a:p>
          <a:r>
            <a:rPr lang="zh-CN" altLang="en-US" dirty="0"/>
            <a:t>将表示范围的中间值设为</a:t>
          </a:r>
          <a:r>
            <a:rPr lang="en-US" altLang="zh-CN" dirty="0"/>
            <a:t>0</a:t>
          </a:r>
          <a:endParaRPr lang="zh-CN" dirty="0"/>
        </a:p>
      </dgm:t>
    </dgm:pt>
    <dgm:pt modelId="{2C0DB74E-566A-4ED0-8079-4D4D20131A4D}" type="parTrans" cxnId="{199B38FA-1A00-4901-A2DC-3A44CAC4A752}">
      <dgm:prSet/>
      <dgm:spPr/>
      <dgm:t>
        <a:bodyPr/>
        <a:lstStyle/>
        <a:p>
          <a:endParaRPr lang="zh-CN" altLang="en-US"/>
        </a:p>
      </dgm:t>
    </dgm:pt>
    <dgm:pt modelId="{DA7D3B39-9ABA-409D-BCA9-C929868BA5D8}" type="sibTrans" cxnId="{199B38FA-1A00-4901-A2DC-3A44CAC4A752}">
      <dgm:prSet/>
      <dgm:spPr/>
      <dgm:t>
        <a:bodyPr/>
        <a:lstStyle/>
        <a:p>
          <a:endParaRPr lang="zh-CN" altLang="en-US"/>
        </a:p>
      </dgm:t>
    </dgm:pt>
    <dgm:pt modelId="{61D9B0F3-DBE6-4B39-A7AB-9CDB92FCD132}" type="pres">
      <dgm:prSet presAssocID="{86361DA6-BB90-4429-A880-7F40F3548F99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FD095AC1-4971-49DB-B693-93DBF29BAD2F}" type="pres">
      <dgm:prSet presAssocID="{1C02D883-ED93-458E-9B8D-09EF57D127BB}" presName="circle1" presStyleLbl="node1" presStyleIdx="0" presStyleCnt="1"/>
      <dgm:spPr/>
    </dgm:pt>
    <dgm:pt modelId="{88A88017-18F8-4D6C-8BB9-C7C92F65145C}" type="pres">
      <dgm:prSet presAssocID="{1C02D883-ED93-458E-9B8D-09EF57D127BB}" presName="space" presStyleCnt="0"/>
      <dgm:spPr/>
    </dgm:pt>
    <dgm:pt modelId="{DACE8E90-356A-4570-94CE-FDE86B019BAF}" type="pres">
      <dgm:prSet presAssocID="{1C02D883-ED93-458E-9B8D-09EF57D127BB}" presName="rect1" presStyleLbl="alignAcc1" presStyleIdx="0" presStyleCnt="1"/>
      <dgm:spPr/>
    </dgm:pt>
    <dgm:pt modelId="{4A4F72B4-8764-4B40-8AFF-F02A6FB7FA16}" type="pres">
      <dgm:prSet presAssocID="{1C02D883-ED93-458E-9B8D-09EF57D127BB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63AD3300-AA1A-4AD9-B8C8-BF23D68F7953}" type="presOf" srcId="{1C02D883-ED93-458E-9B8D-09EF57D127BB}" destId="{4A4F72B4-8764-4B40-8AFF-F02A6FB7FA16}" srcOrd="1" destOrd="0" presId="urn:microsoft.com/office/officeart/2005/8/layout/target3"/>
    <dgm:cxn modelId="{0025AC26-AB5B-4B4C-9926-81A9FDB2473A}" type="presOf" srcId="{1C02D883-ED93-458E-9B8D-09EF57D127BB}" destId="{DACE8E90-356A-4570-94CE-FDE86B019BAF}" srcOrd="0" destOrd="0" presId="urn:microsoft.com/office/officeart/2005/8/layout/target3"/>
    <dgm:cxn modelId="{A32DA56D-02D7-4FC1-B9B0-8CBFC9759BB1}" type="presOf" srcId="{86361DA6-BB90-4429-A880-7F40F3548F99}" destId="{61D9B0F3-DBE6-4B39-A7AB-9CDB92FCD132}" srcOrd="0" destOrd="0" presId="urn:microsoft.com/office/officeart/2005/8/layout/target3"/>
    <dgm:cxn modelId="{199B38FA-1A00-4901-A2DC-3A44CAC4A752}" srcId="{86361DA6-BB90-4429-A880-7F40F3548F99}" destId="{1C02D883-ED93-458E-9B8D-09EF57D127BB}" srcOrd="0" destOrd="0" parTransId="{2C0DB74E-566A-4ED0-8079-4D4D20131A4D}" sibTransId="{DA7D3B39-9ABA-409D-BCA9-C929868BA5D8}"/>
    <dgm:cxn modelId="{C465EDE1-C6D2-43F4-A295-D1342A1E93D4}" type="presParOf" srcId="{61D9B0F3-DBE6-4B39-A7AB-9CDB92FCD132}" destId="{FD095AC1-4971-49DB-B693-93DBF29BAD2F}" srcOrd="0" destOrd="0" presId="urn:microsoft.com/office/officeart/2005/8/layout/target3"/>
    <dgm:cxn modelId="{F51864AB-6AF6-4568-9A76-70D28D01377B}" type="presParOf" srcId="{61D9B0F3-DBE6-4B39-A7AB-9CDB92FCD132}" destId="{88A88017-18F8-4D6C-8BB9-C7C92F65145C}" srcOrd="1" destOrd="0" presId="urn:microsoft.com/office/officeart/2005/8/layout/target3"/>
    <dgm:cxn modelId="{4388E004-3649-46EE-B1B1-AAA1D47DF039}" type="presParOf" srcId="{61D9B0F3-DBE6-4B39-A7AB-9CDB92FCD132}" destId="{DACE8E90-356A-4570-94CE-FDE86B019BAF}" srcOrd="2" destOrd="0" presId="urn:microsoft.com/office/officeart/2005/8/layout/target3"/>
    <dgm:cxn modelId="{BFDDEEF1-A281-4663-A4D2-CEFD58703FB4}" type="presParOf" srcId="{61D9B0F3-DBE6-4B39-A7AB-9CDB92FCD132}" destId="{4A4F72B4-8764-4B40-8AFF-F02A6FB7FA16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DC1E0D-8BF8-4032-8BE0-804EE4E44D63}">
      <dsp:nvSpPr>
        <dsp:cNvPr id="0" name=""/>
        <dsp:cNvSpPr/>
      </dsp:nvSpPr>
      <dsp:spPr>
        <a:xfrm>
          <a:off x="0" y="0"/>
          <a:ext cx="453920" cy="45392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C4135A-5BDF-43F2-AFB7-11030DE73504}">
      <dsp:nvSpPr>
        <dsp:cNvPr id="0" name=""/>
        <dsp:cNvSpPr/>
      </dsp:nvSpPr>
      <dsp:spPr>
        <a:xfrm>
          <a:off x="226960" y="0"/>
          <a:ext cx="3349360" cy="4539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float</a:t>
          </a:r>
          <a:r>
            <a:rPr lang="zh-CN" sz="2000" kern="1200"/>
            <a:t>：单精度浮点数（</a:t>
          </a:r>
          <a:r>
            <a:rPr lang="en-US" sz="2000" kern="1200"/>
            <a:t>32</a:t>
          </a:r>
          <a:r>
            <a:rPr lang="zh-CN" sz="2000" kern="1200"/>
            <a:t>位）</a:t>
          </a:r>
        </a:p>
      </dsp:txBody>
      <dsp:txXfrm>
        <a:off x="226960" y="0"/>
        <a:ext cx="3349360" cy="4539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EC0D8B-BAA0-4B54-AC8A-C8F94FFE241C}">
      <dsp:nvSpPr>
        <dsp:cNvPr id="0" name=""/>
        <dsp:cNvSpPr/>
      </dsp:nvSpPr>
      <dsp:spPr>
        <a:xfrm>
          <a:off x="0" y="0"/>
          <a:ext cx="453920" cy="45392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DCE590-B537-4155-B669-1C3E939519A5}">
      <dsp:nvSpPr>
        <dsp:cNvPr id="0" name=""/>
        <dsp:cNvSpPr/>
      </dsp:nvSpPr>
      <dsp:spPr>
        <a:xfrm>
          <a:off x="226960" y="0"/>
          <a:ext cx="3349360" cy="4539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double</a:t>
          </a:r>
          <a:r>
            <a:rPr lang="zh-CN" sz="1900" kern="1200"/>
            <a:t>：双精度浮点数（</a:t>
          </a:r>
          <a:r>
            <a:rPr lang="en-US" sz="1900" kern="1200"/>
            <a:t>64</a:t>
          </a:r>
          <a:r>
            <a:rPr lang="zh-CN" sz="1900" kern="1200"/>
            <a:t>位）</a:t>
          </a:r>
        </a:p>
      </dsp:txBody>
      <dsp:txXfrm>
        <a:off x="226960" y="0"/>
        <a:ext cx="3349360" cy="4539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095AC1-4971-49DB-B693-93DBF29BAD2F}">
      <dsp:nvSpPr>
        <dsp:cNvPr id="0" name=""/>
        <dsp:cNvSpPr/>
      </dsp:nvSpPr>
      <dsp:spPr>
        <a:xfrm>
          <a:off x="0" y="0"/>
          <a:ext cx="400108" cy="400108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CE8E90-356A-4570-94CE-FDE86B019BAF}">
      <dsp:nvSpPr>
        <dsp:cNvPr id="0" name=""/>
        <dsp:cNvSpPr/>
      </dsp:nvSpPr>
      <dsp:spPr>
        <a:xfrm>
          <a:off x="200054" y="0"/>
          <a:ext cx="3659253" cy="40010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/>
            <a:t>按照特定的规则来表示数据的形式。</a:t>
          </a:r>
        </a:p>
      </dsp:txBody>
      <dsp:txXfrm>
        <a:off x="200054" y="0"/>
        <a:ext cx="3659253" cy="4001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095AC1-4971-49DB-B693-93DBF29BAD2F}">
      <dsp:nvSpPr>
        <dsp:cNvPr id="0" name=""/>
        <dsp:cNvSpPr/>
      </dsp:nvSpPr>
      <dsp:spPr>
        <a:xfrm>
          <a:off x="0" y="0"/>
          <a:ext cx="498196" cy="498196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CE8E90-356A-4570-94CE-FDE86B019BAF}">
      <dsp:nvSpPr>
        <dsp:cNvPr id="0" name=""/>
        <dsp:cNvSpPr/>
      </dsp:nvSpPr>
      <dsp:spPr>
        <a:xfrm>
          <a:off x="249098" y="0"/>
          <a:ext cx="3129102" cy="49819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将表示范围的中间值设为</a:t>
          </a:r>
          <a:r>
            <a:rPr lang="en-US" altLang="zh-CN" sz="2000" kern="1200" dirty="0"/>
            <a:t>0</a:t>
          </a:r>
          <a:endParaRPr lang="zh-CN" sz="2000" kern="1200" dirty="0"/>
        </a:p>
      </dsp:txBody>
      <dsp:txXfrm>
        <a:off x="249098" y="0"/>
        <a:ext cx="3129102" cy="4981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7:22:06.07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508 1043 24575,'0'-1'0,"1"0"0,-1 0 0,0 1 0,1-1 0,-1 0 0,0 0 0,1 0 0,-1 0 0,1 1 0,-1-1 0,1 0 0,-1 1 0,1-1 0,0 0 0,-1 1 0,1-1 0,0 1 0,0-1 0,0 1 0,-1-1 0,1 1 0,0 0 0,1-1 0,23-7 0,-22 7 0,25-4 0,0 0 0,0 2 0,0 1 0,33 2 0,118 15 0,-95-6 0,449 25 0,-499-32 0,-1-2 0,0 0 0,1-3 0,-1 0 0,0-3 0,0 0 0,-1-2 0,0-2 0,42-18 0,-14 9 0,-53 18 0,1-1 0,-1 0 0,1 0 0,-1-1 0,0 0 0,0 0 0,-1-1 0,1 0 0,-1 0 0,1 0 0,-1-1 0,8-8 0,-6 4 0,-1-1 0,0 0 0,0 0 0,-1-1 0,0 1 0,-1-2 0,0 1 0,-1 0 0,0-1 0,-1 0 0,3-21 0,-2-10 0,-1 0 0,-4-46 0,1-22 0,8 19 0,5 0 0,35-129 0,-47 217 0,0 0 0,0 0 0,0 0 0,0 0 0,-1 0 0,0 0 0,0 0 0,0 0 0,0 0 0,-1 0 0,0 0 0,-2-7 0,2 9 0,0 0 0,0 0 0,-1 0 0,1 0 0,-1 1 0,1-1 0,-1 0 0,0 1 0,0 0 0,1-1 0,-1 1 0,0 0 0,0 0 0,0 0 0,-1 0 0,1 0 0,0 1 0,0-1 0,0 0 0,-1 1 0,1 0 0,0 0 0,-5 0 0,-50-2 0,-1 3 0,-63 9 0,-15 2 0,-669-6 0,469-8 0,319 2 0,0 1 0,0 0 0,1 1 0,-1 1 0,1 1 0,0 0 0,0 1 0,0 0 0,0 2 0,1 0 0,0 1 0,1 0 0,-1 1 0,2 0 0,-1 2 0,1-1 0,1 2 0,0-1 0,1 2 0,-15 19 0,3 5 0,2 1 0,2 0 0,-24 66 0,-30 132 0,70-223 0,-103 472-1365,90-368-5461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7:42:26.60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67 74 24575,'-66'-73'0,"83"77"0,0 1 0,19 10 0,192 77 0,-196-80 0,1-1 0,0-2 0,56 9 0,104-2 0,-63-7 0,41 1 0,555-11 0,-576 12 0,-12-1 0,447-26 0,-474 10 0,148-13 0,-178 8 0,1 3 0,0 5 0,0 3 0,0 3 0,120 21 0,-48-4 0,18 3 0,-129-16 0,0-2 0,80 0 0,89-17 0,10-1 0,104 4 0,225 6 0,99 16 0,-519-13 0,-98-4-1365,-24 0-5461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7:42:34.51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30 1 24575,'-1'0'0,"0"0"0,0 0 0,0 0 0,0 0 0,0 0 0,0 0 0,0 0 0,0 0 0,0 0 0,0 0 0,0 1 0,0-1 0,0 1 0,0-1 0,0 0 0,0 1 0,0 0 0,0-1 0,0 1 0,0-1 0,0 1 0,1 0 0,-1 0 0,0 0 0,1-1 0,-1 1 0,0 0 0,1 0 0,-1 0 0,1 0 0,0 0 0,-1 0 0,1 0 0,0 0 0,-1 0 0,1 0 0,0 0 0,0 0 0,0 0 0,0 0 0,0 0 0,0 0 0,0 1 0,0-1 0,1 0 0,-1 0 0,1 2 0,0 1 0,0 0 0,1 0 0,0 0 0,-1-1 0,1 1 0,1 0 0,-1-1 0,1 1 0,-1-1 0,7 6 0,-4-5 0,0 0 0,1-1 0,0 0 0,0 0 0,0-1 0,0 1 0,0-1 0,0 0 0,0-1 0,1 0 0,9 1 0,11-1 0,42-3 0,-6 1 0,123 19 0,190-33 0,-161 9 0,-166-6-1365,-34 9-5461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7:44:05.65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 65 24575,'-1'-1'0,"1"1"0,-1-1 0,0 1 0,0-1 0,1 0 0,-1 1 0,1-1 0,-1 0 0,0 0 0,1 0 0,-1 1 0,1-1 0,0 0 0,-1 0 0,1 0 0,0 0 0,-1 0 0,1 0 0,0 0 0,0 0 0,0 0 0,0 0 0,0 1 0,0-3 0,1 2 0,-1 0 0,1 1 0,0-1 0,-1 0 0,1 0 0,0 1 0,0-1 0,-1 0 0,1 1 0,0-1 0,0 1 0,0-1 0,0 1 0,0-1 0,0 1 0,0 0 0,0-1 0,1 1 0,7-2 0,0 1 0,-1 0 0,1 0 0,11 2 0,432 26 0,-97-4 0,223-38 0,-201-4 0,128-2 0,-49 0 0,-2 31 0,-314 2 0,94 7 0,-168-17 0,100-9 0,-158 6 0,27-4 0,-33 5 0,-1-1 0,1 1 0,-1 0 0,1-1 0,-1 1 0,1-1 0,-1 0 0,1 0 0,-1 1 0,0-1 0,1 0 0,-1 0 0,0 0 0,0 0 0,0 0 0,2-3 0,-3 4 0,0 0 0,0 0 0,0-1 0,0 1 0,0 0 0,0 0 0,0-1 0,0 1 0,0 0 0,0-1 0,0 1 0,0 0 0,0 0 0,0-1 0,0 1 0,0 0 0,0 0 0,-1-1 0,1 1 0,0 0 0,0 0 0,0-1 0,0 1 0,0 0 0,-1 0 0,1 0 0,0 0 0,0-1 0,-1 1 0,1 0 0,0 0 0,0 0 0,0 0 0,-1 0 0,1-1 0,0 1 0,-1 0 0,1 0 0,0 0 0,0 0 0,-1 0 0,-14-3 0,14 3 0,-34-4-1365,-6 2-5461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7:44:06.18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24575,'0'32'0,"0"26"0,0 16 0,0 11 0,0 2 0,0-8 0,0-12 0,0-15 0,4-17 0,0-13-8191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7:44:06.7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0 382 24575,'604'-41'0,"-500"30"0,668-41 0,-646 45 0,641-78 0,368-50 0,-726 92 0,-385 40 0,-13 1 0,-1 1 0,1 0 0,0 0 0,21 2 0,-30 0 0,0-1 0,1 0 0,-1 1 0,0 0 0,0-1 0,0 1 0,0 0 0,0 0 0,0 0 0,0 0 0,0 1 0,0-1 0,0 1 0,-1-1 0,1 1 0,-1-1 0,1 1 0,-1 0 0,1 0 0,-1 0 0,0 0 0,0 0 0,0 0 0,0 0 0,0 0 0,0 0 0,-1 0 0,1 4 0,4 35 0,-1 0 0,-3 0 0,-4 49 0,0-6 0,4 58-66,1-34-584,-19 175 1,8-230-6177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7:32:26.00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726 207 24575,'-6'-9'0,"0"-1"0,-1 2 0,-1-1 0,1 1 0,-1 0 0,0 0 0,-1 1 0,0 0 0,0 1 0,-1 0 0,1 1 0,-1-1 0,-19-6 0,20 9 0,-1 1 0,1-1 0,0 1 0,-1 1 0,1 0 0,-1 0 0,1 1 0,-1 0 0,0 0 0,1 1 0,-1 1 0,1-1 0,0 2 0,-1-1 0,1 1 0,-12 6 0,-9 7 0,1 2 0,0 1 0,1 1 0,1 1 0,2 1 0,0 2 0,1 0 0,1 2 0,-29 43 0,35-44 0,1 1 0,1 1 0,1 0 0,2 1 0,1 1 0,1 0 0,2 0 0,0 1 0,2 0 0,-4 56 0,10-74 0,0 0 0,1 0 0,0-1 0,1 1 0,0 0 0,0-1 0,2 1 0,-1-1 0,1 0 0,1 0 0,0-1 0,9 15 0,-8-17 0,0 0 0,1 0 0,0-1 0,0 1 0,1-1 0,0-1 0,0 0 0,1 0 0,0 0 0,-1-1 0,2-1 0,-1 1 0,1-1 0,14 3 0,0-2 0,-1-1 0,1-1 0,0-1 0,0-2 0,-1 0 0,1-2 0,0 0 0,-1-1 0,1-2 0,22-7 0,30-11 0,117-55 0,-89 30 0,130-82 0,-176 93 0,-2-3 0,-1-3 0,73-73 0,-114 102 0,-1-2 0,0 1 0,-1-1 0,0-1 0,13-27 0,-22 39 0,-1 0 0,1-1 0,-1 1 0,-1-1 0,1 1 0,-1-1 0,0 0 0,0 0 0,-1 1 0,0-1 0,0 0 0,0 0 0,-1 0 0,1 0 0,-2 1 0,1-1 0,0 0 0,-1 1 0,0-1 0,-1 1 0,1 0 0,-7-10 0,2 5 0,-2 0 0,1 1 0,-1 0 0,0 0 0,-1 1 0,0 0 0,-1 1 0,1 0 0,-15-6 0,-7-2 0,0 1 0,-39-10 0,9 7 24,0 3 0,-1 3 0,0 2 0,-81 0 0,47 9-519,0 5 0,-104 17 0,45 6-6331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7:42:06.72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292 176 24575,'-11'-4'0,"-1"0"0,1 1 0,-1 1 0,0 0 0,0 1 0,0 0 0,-15 0 0,21 2 0,0 0 0,0 0 0,0 1 0,1-1 0,-1 1 0,0 1 0,1-1 0,0 1 0,-1 0 0,1 0 0,0 0 0,0 1 0,1-1 0,-1 1 0,1 1 0,-6 5 0,0 4 0,0 0 0,1 0 0,0 1 0,1 1 0,1-1 0,0 1 0,1 0 0,1 0 0,1 1 0,0 0 0,1 0 0,1 0 0,-1 19 0,3-19 0,0 0 0,1 0 0,0-1 0,1 1 0,1-1 0,1 1 0,1-1 0,0 0 0,1 0 0,0-1 0,1 0 0,1 0 0,14 20 0,-13-24 0,-1 0 0,2-1 0,0 0 0,0-1 0,1 0 0,0-1 0,0 0 0,1-1 0,0 0 0,0-1 0,1 0 0,0-1 0,17 5 0,-13-6 0,1-1 0,-1 0 0,1-2 0,0 0 0,-1-1 0,1 0 0,0-2 0,-1 0 0,29-7 0,-22 2 0,-1-1 0,0 0 0,0-2 0,0-1 0,-1 0 0,-1-2 0,0 0 0,-1-2 0,0 0 0,-1-1 0,-1-1 0,-1-1 0,0 0 0,-1-1 0,13-22 0,-21 28 0,-1 0 0,0-1 0,-1 0 0,0 0 0,-2-1 0,1 1 0,-2-1 0,0 0 0,0 0 0,-2-1 0,0 1 0,0 0 0,-2 0 0,0-1 0,0 1 0,-2 0 0,0 0 0,0 0 0,-2 0 0,0 1 0,0 0 0,-1 0 0,-1 0 0,0 1 0,-1 0 0,-1 0 0,0 1 0,-1 0 0,-19-20 0,15 19-151,-1 0-1,0 1 0,-1 0 0,-1 1 1,1 1-1,-1 0 0,-1 2 1,-36-13-1,1 6-6674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7:42:07.25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0 24575,'0'0'0,"0"0"0,-1 0 0,1 0 0,0 1 0,0-1 0,-1 0 0,1 0 0,0 0 0,0 0 0,0 1 0,-1-1 0,1 0 0,0 0 0,0 0 0,0 1 0,0-1 0,-1 0 0,1 0 0,0 1 0,0-1 0,0 0 0,0 0 0,0 1 0,0-1 0,0 0 0,0 1 0,0-1 0,0 0 0,0 0 0,0 1 0,0-1 0,0 0 0,0 1 0,0-1 0,0 0 0,0 0 0,0 1 0,0-1 0,0 0 0,1 0 0,-1 1 0,6 16 0,-5-14 0,142 457 0,-10-26 0,-112-377 0,2-1 0,37 67 0,-51-110 120,-6-11-321,-3-4-1083,-6-11-5542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7:42:09.53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34 0 24575,'-3'22'0,"-2"17"0,-3 17 0,-1 14 0,2 8 0,6 6 0,13-4 0,5-16-8191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7:42:09.88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186 0 24575,'-7'32'0,"-10"30"0,-8 28 0,-12 21 0,-14 17 0,3-14-8191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7:42:08.82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66 24575,'29'0'0,"27"0"0,23 0 0,22-4 0,20 0 0,14-5 0,6 1 0,4-3 0,-8 1 0,-13 2 0,-20 2 0,-25 2 0,-29 3 0,-30 3 0,-29 7 0,-14 1-8191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7:42:09.1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62 24575,'25'4'0,"27"0"0,25 1 0,26-2 0,16-3 0,13-7 0,3-5 0,-8-1 0,-18-2 0,-24-1 0,-27 1-8191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7:42:16.0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 0 24575,'-3'4'0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3B3F-2B31-4A61-B985-2117CDAFE2AD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1143000"/>
            <a:ext cx="2276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FF05-BDD8-42F0-BA90-04AD6ABB1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191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90763" y="1143000"/>
            <a:ext cx="22764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434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90763" y="1143000"/>
            <a:ext cx="22764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405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90763" y="1143000"/>
            <a:ext cx="22764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677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90763" y="1143000"/>
            <a:ext cx="22764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468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2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2"/>
            </a:lvl1pPr>
            <a:lvl2pPr marL="398450" indent="0" algn="ctr">
              <a:buNone/>
              <a:defRPr sz="1743"/>
            </a:lvl2pPr>
            <a:lvl3pPr marL="796900" indent="0" algn="ctr">
              <a:buNone/>
              <a:defRPr sz="1569"/>
            </a:lvl3pPr>
            <a:lvl4pPr marL="1195349" indent="0" algn="ctr">
              <a:buNone/>
              <a:defRPr sz="1394"/>
            </a:lvl4pPr>
            <a:lvl5pPr marL="1593799" indent="0" algn="ctr">
              <a:buNone/>
              <a:defRPr sz="1394"/>
            </a:lvl5pPr>
            <a:lvl6pPr marL="1992249" indent="0" algn="ctr">
              <a:buNone/>
              <a:defRPr sz="1394"/>
            </a:lvl6pPr>
            <a:lvl7pPr marL="2390699" indent="0" algn="ctr">
              <a:buNone/>
              <a:defRPr sz="1394"/>
            </a:lvl7pPr>
            <a:lvl8pPr marL="2789149" indent="0" algn="ctr">
              <a:buNone/>
              <a:defRPr sz="1394"/>
            </a:lvl8pPr>
            <a:lvl9pPr marL="3187598" indent="0" algn="ctr">
              <a:buNone/>
              <a:defRPr sz="1394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701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548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248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075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2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2">
                <a:solidFill>
                  <a:schemeClr val="tx1">
                    <a:tint val="75000"/>
                  </a:schemeClr>
                </a:solidFill>
              </a:defRPr>
            </a:lvl1pPr>
            <a:lvl2pPr marL="398450" indent="0">
              <a:buNone/>
              <a:defRPr sz="1743">
                <a:solidFill>
                  <a:schemeClr val="tx1">
                    <a:tint val="75000"/>
                  </a:schemeClr>
                </a:solidFill>
              </a:defRPr>
            </a:lvl2pPr>
            <a:lvl3pPr marL="796900" indent="0">
              <a:buNone/>
              <a:defRPr sz="1569">
                <a:solidFill>
                  <a:schemeClr val="tx1">
                    <a:tint val="75000"/>
                  </a:schemeClr>
                </a:solidFill>
              </a:defRPr>
            </a:lvl3pPr>
            <a:lvl4pPr marL="1195349" indent="0">
              <a:buNone/>
              <a:defRPr sz="1394">
                <a:solidFill>
                  <a:schemeClr val="tx1">
                    <a:tint val="75000"/>
                  </a:schemeClr>
                </a:solidFill>
              </a:defRPr>
            </a:lvl4pPr>
            <a:lvl5pPr marL="1593799" indent="0">
              <a:buNone/>
              <a:defRPr sz="1394">
                <a:solidFill>
                  <a:schemeClr val="tx1">
                    <a:tint val="75000"/>
                  </a:schemeClr>
                </a:solidFill>
              </a:defRPr>
            </a:lvl5pPr>
            <a:lvl6pPr marL="1992249" indent="0">
              <a:buNone/>
              <a:defRPr sz="1394">
                <a:solidFill>
                  <a:schemeClr val="tx1">
                    <a:tint val="75000"/>
                  </a:schemeClr>
                </a:solidFill>
              </a:defRPr>
            </a:lvl6pPr>
            <a:lvl7pPr marL="2390699" indent="0">
              <a:buNone/>
              <a:defRPr sz="1394">
                <a:solidFill>
                  <a:schemeClr val="tx1">
                    <a:tint val="75000"/>
                  </a:schemeClr>
                </a:solidFill>
              </a:defRPr>
            </a:lvl7pPr>
            <a:lvl8pPr marL="2789149" indent="0">
              <a:buNone/>
              <a:defRPr sz="1394">
                <a:solidFill>
                  <a:schemeClr val="tx1">
                    <a:tint val="75000"/>
                  </a:schemeClr>
                </a:solidFill>
              </a:defRPr>
            </a:lvl8pPr>
            <a:lvl9pPr marL="3187598" indent="0">
              <a:buNone/>
              <a:defRPr sz="13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698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212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2" b="1"/>
            </a:lvl1pPr>
            <a:lvl2pPr marL="398450" indent="0">
              <a:buNone/>
              <a:defRPr sz="1743" b="1"/>
            </a:lvl2pPr>
            <a:lvl3pPr marL="796900" indent="0">
              <a:buNone/>
              <a:defRPr sz="1569" b="1"/>
            </a:lvl3pPr>
            <a:lvl4pPr marL="1195349" indent="0">
              <a:buNone/>
              <a:defRPr sz="1394" b="1"/>
            </a:lvl4pPr>
            <a:lvl5pPr marL="1593799" indent="0">
              <a:buNone/>
              <a:defRPr sz="1394" b="1"/>
            </a:lvl5pPr>
            <a:lvl6pPr marL="1992249" indent="0">
              <a:buNone/>
              <a:defRPr sz="1394" b="1"/>
            </a:lvl6pPr>
            <a:lvl7pPr marL="2390699" indent="0">
              <a:buNone/>
              <a:defRPr sz="1394" b="1"/>
            </a:lvl7pPr>
            <a:lvl8pPr marL="2789149" indent="0">
              <a:buNone/>
              <a:defRPr sz="1394" b="1"/>
            </a:lvl8pPr>
            <a:lvl9pPr marL="3187598" indent="0">
              <a:buNone/>
              <a:defRPr sz="139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2" b="1"/>
            </a:lvl1pPr>
            <a:lvl2pPr marL="398450" indent="0">
              <a:buNone/>
              <a:defRPr sz="1743" b="1"/>
            </a:lvl2pPr>
            <a:lvl3pPr marL="796900" indent="0">
              <a:buNone/>
              <a:defRPr sz="1569" b="1"/>
            </a:lvl3pPr>
            <a:lvl4pPr marL="1195349" indent="0">
              <a:buNone/>
              <a:defRPr sz="1394" b="1"/>
            </a:lvl4pPr>
            <a:lvl5pPr marL="1593799" indent="0">
              <a:buNone/>
              <a:defRPr sz="1394" b="1"/>
            </a:lvl5pPr>
            <a:lvl6pPr marL="1992249" indent="0">
              <a:buNone/>
              <a:defRPr sz="1394" b="1"/>
            </a:lvl6pPr>
            <a:lvl7pPr marL="2390699" indent="0">
              <a:buNone/>
              <a:defRPr sz="1394" b="1"/>
            </a:lvl7pPr>
            <a:lvl8pPr marL="2789149" indent="0">
              <a:buNone/>
              <a:defRPr sz="1394" b="1"/>
            </a:lvl8pPr>
            <a:lvl9pPr marL="3187598" indent="0">
              <a:buNone/>
              <a:defRPr sz="139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 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3958127-58EF-4C04-BA6F-8CB72EFD62CC}"/>
              </a:ext>
            </a:extLst>
          </p:cNvPr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128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29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232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8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89"/>
            </a:lvl1pPr>
            <a:lvl2pPr>
              <a:defRPr sz="2440"/>
            </a:lvl2pPr>
            <a:lvl3pPr>
              <a:defRPr sz="2092"/>
            </a:lvl3pPr>
            <a:lvl4pPr>
              <a:defRPr sz="1743"/>
            </a:lvl4pPr>
            <a:lvl5pPr>
              <a:defRPr sz="1743"/>
            </a:lvl5pPr>
            <a:lvl6pPr>
              <a:defRPr sz="1743"/>
            </a:lvl6pPr>
            <a:lvl7pPr>
              <a:defRPr sz="1743"/>
            </a:lvl7pPr>
            <a:lvl8pPr>
              <a:defRPr sz="1743"/>
            </a:lvl8pPr>
            <a:lvl9pPr>
              <a:defRPr sz="174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4"/>
            </a:lvl1pPr>
            <a:lvl2pPr marL="398450" indent="0">
              <a:buNone/>
              <a:defRPr sz="1220"/>
            </a:lvl2pPr>
            <a:lvl3pPr marL="796900" indent="0">
              <a:buNone/>
              <a:defRPr sz="1046"/>
            </a:lvl3pPr>
            <a:lvl4pPr marL="1195349" indent="0">
              <a:buNone/>
              <a:defRPr sz="872"/>
            </a:lvl4pPr>
            <a:lvl5pPr marL="1593799" indent="0">
              <a:buNone/>
              <a:defRPr sz="872"/>
            </a:lvl5pPr>
            <a:lvl6pPr marL="1992249" indent="0">
              <a:buNone/>
              <a:defRPr sz="872"/>
            </a:lvl6pPr>
            <a:lvl7pPr marL="2390699" indent="0">
              <a:buNone/>
              <a:defRPr sz="872"/>
            </a:lvl7pPr>
            <a:lvl8pPr marL="2789149" indent="0">
              <a:buNone/>
              <a:defRPr sz="872"/>
            </a:lvl8pPr>
            <a:lvl9pPr marL="3187598" indent="0">
              <a:buNone/>
              <a:defRPr sz="87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555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8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89"/>
            </a:lvl1pPr>
            <a:lvl2pPr marL="398450" indent="0">
              <a:buNone/>
              <a:defRPr sz="2440"/>
            </a:lvl2pPr>
            <a:lvl3pPr marL="796900" indent="0">
              <a:buNone/>
              <a:defRPr sz="2092"/>
            </a:lvl3pPr>
            <a:lvl4pPr marL="1195349" indent="0">
              <a:buNone/>
              <a:defRPr sz="1743"/>
            </a:lvl4pPr>
            <a:lvl5pPr marL="1593799" indent="0">
              <a:buNone/>
              <a:defRPr sz="1743"/>
            </a:lvl5pPr>
            <a:lvl6pPr marL="1992249" indent="0">
              <a:buNone/>
              <a:defRPr sz="1743"/>
            </a:lvl6pPr>
            <a:lvl7pPr marL="2390699" indent="0">
              <a:buNone/>
              <a:defRPr sz="1743"/>
            </a:lvl7pPr>
            <a:lvl8pPr marL="2789149" indent="0">
              <a:buNone/>
              <a:defRPr sz="1743"/>
            </a:lvl8pPr>
            <a:lvl9pPr marL="3187598" indent="0">
              <a:buNone/>
              <a:defRPr sz="1743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4"/>
            </a:lvl1pPr>
            <a:lvl2pPr marL="398450" indent="0">
              <a:buNone/>
              <a:defRPr sz="1220"/>
            </a:lvl2pPr>
            <a:lvl3pPr marL="796900" indent="0">
              <a:buNone/>
              <a:defRPr sz="1046"/>
            </a:lvl3pPr>
            <a:lvl4pPr marL="1195349" indent="0">
              <a:buNone/>
              <a:defRPr sz="872"/>
            </a:lvl4pPr>
            <a:lvl5pPr marL="1593799" indent="0">
              <a:buNone/>
              <a:defRPr sz="872"/>
            </a:lvl5pPr>
            <a:lvl6pPr marL="1992249" indent="0">
              <a:buNone/>
              <a:defRPr sz="872"/>
            </a:lvl6pPr>
            <a:lvl7pPr marL="2390699" indent="0">
              <a:buNone/>
              <a:defRPr sz="872"/>
            </a:lvl7pPr>
            <a:lvl8pPr marL="2789149" indent="0">
              <a:buNone/>
              <a:defRPr sz="872"/>
            </a:lvl8pPr>
            <a:lvl9pPr marL="3187598" indent="0">
              <a:buNone/>
              <a:defRPr sz="87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044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图标&#10;&#10;描述已自动生成">
            <a:extLst>
              <a:ext uri="{FF2B5EF4-FFF2-40B4-BE49-F238E27FC236}">
                <a16:creationId xmlns:a16="http://schemas.microsoft.com/office/drawing/2014/main" id="{3C213569-60A2-4CE3-A231-3E6F2F72C44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857" y="210029"/>
            <a:ext cx="458896" cy="45889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C8D3287-1439-480E-ABE1-DF35C45EBE59}"/>
              </a:ext>
            </a:extLst>
          </p:cNvPr>
          <p:cNvSpPr txBox="1"/>
          <p:nvPr userDrawn="1"/>
        </p:nvSpPr>
        <p:spPr>
          <a:xfrm>
            <a:off x="6831241" y="262566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 dirty="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 dirty="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 dirty="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</a:p>
        </p:txBody>
      </p:sp>
    </p:spTree>
    <p:extLst>
      <p:ext uri="{BB962C8B-B14F-4D97-AF65-F5344CB8AC3E}">
        <p14:creationId xmlns:p14="http://schemas.microsoft.com/office/powerpoint/2010/main" val="1933468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defTabSz="796900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225" indent="-199225" algn="l" defTabSz="796900" rtl="0" eaLnBrk="1" latinLnBrk="0" hangingPunct="1">
        <a:lnSpc>
          <a:spcPct val="90000"/>
        </a:lnSpc>
        <a:spcBef>
          <a:spcPts val="872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675" indent="-199225" algn="l" defTabSz="796900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2092" kern="1200">
          <a:solidFill>
            <a:schemeClr val="tx1"/>
          </a:solidFill>
          <a:latin typeface="+mn-lt"/>
          <a:ea typeface="+mn-ea"/>
          <a:cs typeface="+mn-cs"/>
        </a:defRPr>
      </a:lvl2pPr>
      <a:lvl3pPr marL="996125" indent="-199225" algn="l" defTabSz="796900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743" kern="1200">
          <a:solidFill>
            <a:schemeClr val="tx1"/>
          </a:solidFill>
          <a:latin typeface="+mn-lt"/>
          <a:ea typeface="+mn-ea"/>
          <a:cs typeface="+mn-cs"/>
        </a:defRPr>
      </a:lvl3pPr>
      <a:lvl4pPr marL="1394574" indent="-199225" algn="l" defTabSz="796900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69" kern="1200">
          <a:solidFill>
            <a:schemeClr val="tx1"/>
          </a:solidFill>
          <a:latin typeface="+mn-lt"/>
          <a:ea typeface="+mn-ea"/>
          <a:cs typeface="+mn-cs"/>
        </a:defRPr>
      </a:lvl4pPr>
      <a:lvl5pPr marL="1793024" indent="-199225" algn="l" defTabSz="796900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69" kern="1200">
          <a:solidFill>
            <a:schemeClr val="tx1"/>
          </a:solidFill>
          <a:latin typeface="+mn-lt"/>
          <a:ea typeface="+mn-ea"/>
          <a:cs typeface="+mn-cs"/>
        </a:defRPr>
      </a:lvl5pPr>
      <a:lvl6pPr marL="2191474" indent="-199225" algn="l" defTabSz="796900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69" kern="1200">
          <a:solidFill>
            <a:schemeClr val="tx1"/>
          </a:solidFill>
          <a:latin typeface="+mn-lt"/>
          <a:ea typeface="+mn-ea"/>
          <a:cs typeface="+mn-cs"/>
        </a:defRPr>
      </a:lvl6pPr>
      <a:lvl7pPr marL="2589924" indent="-199225" algn="l" defTabSz="796900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69" kern="1200">
          <a:solidFill>
            <a:schemeClr val="tx1"/>
          </a:solidFill>
          <a:latin typeface="+mn-lt"/>
          <a:ea typeface="+mn-ea"/>
          <a:cs typeface="+mn-cs"/>
        </a:defRPr>
      </a:lvl7pPr>
      <a:lvl8pPr marL="2988374" indent="-199225" algn="l" defTabSz="796900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69" kern="1200">
          <a:solidFill>
            <a:schemeClr val="tx1"/>
          </a:solidFill>
          <a:latin typeface="+mn-lt"/>
          <a:ea typeface="+mn-ea"/>
          <a:cs typeface="+mn-cs"/>
        </a:defRPr>
      </a:lvl8pPr>
      <a:lvl9pPr marL="3386823" indent="-199225" algn="l" defTabSz="796900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00" rtl="0" eaLnBrk="1" latinLnBrk="0" hangingPunct="1">
        <a:defRPr sz="1569" kern="1200">
          <a:solidFill>
            <a:schemeClr val="tx1"/>
          </a:solidFill>
          <a:latin typeface="+mn-lt"/>
          <a:ea typeface="+mn-ea"/>
          <a:cs typeface="+mn-cs"/>
        </a:defRPr>
      </a:lvl1pPr>
      <a:lvl2pPr marL="398450" algn="l" defTabSz="796900" rtl="0" eaLnBrk="1" latinLnBrk="0" hangingPunct="1">
        <a:defRPr sz="1569" kern="1200">
          <a:solidFill>
            <a:schemeClr val="tx1"/>
          </a:solidFill>
          <a:latin typeface="+mn-lt"/>
          <a:ea typeface="+mn-ea"/>
          <a:cs typeface="+mn-cs"/>
        </a:defRPr>
      </a:lvl2pPr>
      <a:lvl3pPr marL="796900" algn="l" defTabSz="796900" rtl="0" eaLnBrk="1" latinLnBrk="0" hangingPunct="1">
        <a:defRPr sz="1569" kern="1200">
          <a:solidFill>
            <a:schemeClr val="tx1"/>
          </a:solidFill>
          <a:latin typeface="+mn-lt"/>
          <a:ea typeface="+mn-ea"/>
          <a:cs typeface="+mn-cs"/>
        </a:defRPr>
      </a:lvl3pPr>
      <a:lvl4pPr marL="1195349" algn="l" defTabSz="796900" rtl="0" eaLnBrk="1" latinLnBrk="0" hangingPunct="1">
        <a:defRPr sz="1569" kern="1200">
          <a:solidFill>
            <a:schemeClr val="tx1"/>
          </a:solidFill>
          <a:latin typeface="+mn-lt"/>
          <a:ea typeface="+mn-ea"/>
          <a:cs typeface="+mn-cs"/>
        </a:defRPr>
      </a:lvl4pPr>
      <a:lvl5pPr marL="1593799" algn="l" defTabSz="796900" rtl="0" eaLnBrk="1" latinLnBrk="0" hangingPunct="1">
        <a:defRPr sz="1569" kern="1200">
          <a:solidFill>
            <a:schemeClr val="tx1"/>
          </a:solidFill>
          <a:latin typeface="+mn-lt"/>
          <a:ea typeface="+mn-ea"/>
          <a:cs typeface="+mn-cs"/>
        </a:defRPr>
      </a:lvl5pPr>
      <a:lvl6pPr marL="1992249" algn="l" defTabSz="796900" rtl="0" eaLnBrk="1" latinLnBrk="0" hangingPunct="1">
        <a:defRPr sz="1569" kern="1200">
          <a:solidFill>
            <a:schemeClr val="tx1"/>
          </a:solidFill>
          <a:latin typeface="+mn-lt"/>
          <a:ea typeface="+mn-ea"/>
          <a:cs typeface="+mn-cs"/>
        </a:defRPr>
      </a:lvl6pPr>
      <a:lvl7pPr marL="2390699" algn="l" defTabSz="796900" rtl="0" eaLnBrk="1" latinLnBrk="0" hangingPunct="1">
        <a:defRPr sz="1569" kern="1200">
          <a:solidFill>
            <a:schemeClr val="tx1"/>
          </a:solidFill>
          <a:latin typeface="+mn-lt"/>
          <a:ea typeface="+mn-ea"/>
          <a:cs typeface="+mn-cs"/>
        </a:defRPr>
      </a:lvl7pPr>
      <a:lvl8pPr marL="2789149" algn="l" defTabSz="796900" rtl="0" eaLnBrk="1" latinLnBrk="0" hangingPunct="1">
        <a:defRPr sz="1569" kern="1200">
          <a:solidFill>
            <a:schemeClr val="tx1"/>
          </a:solidFill>
          <a:latin typeface="+mn-lt"/>
          <a:ea typeface="+mn-ea"/>
          <a:cs typeface="+mn-cs"/>
        </a:defRPr>
      </a:lvl8pPr>
      <a:lvl9pPr marL="3187598" algn="l" defTabSz="796900" rtl="0" eaLnBrk="1" latinLnBrk="0" hangingPunct="1">
        <a:defRPr sz="15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diagramColors" Target="../diagrams/colors2.xml"/><Relationship Id="rId3" Type="http://schemas.openxmlformats.org/officeDocument/2006/relationships/image" Target="../media/image60.png"/><Relationship Id="rId7" Type="http://schemas.openxmlformats.org/officeDocument/2006/relationships/diagramQuickStyle" Target="../diagrams/quickStyle1.xml"/><Relationship Id="rId12" Type="http://schemas.openxmlformats.org/officeDocument/2006/relationships/diagramQuickStyle" Target="../diagrams/quickStyle2.xml"/><Relationship Id="rId17" Type="http://schemas.openxmlformats.org/officeDocument/2006/relationships/image" Target="../media/image8.png"/><Relationship Id="rId2" Type="http://schemas.openxmlformats.org/officeDocument/2006/relationships/image" Target="../media/image6.png"/><Relationship Id="rId16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11" Type="http://schemas.openxmlformats.org/officeDocument/2006/relationships/diagramLayout" Target="../diagrams/layout2.xml"/><Relationship Id="rId5" Type="http://schemas.openxmlformats.org/officeDocument/2006/relationships/diagramData" Target="../diagrams/data1.xml"/><Relationship Id="rId15" Type="http://schemas.openxmlformats.org/officeDocument/2006/relationships/image" Target="../media/image7.png"/><Relationship Id="rId10" Type="http://schemas.openxmlformats.org/officeDocument/2006/relationships/diagramData" Target="../diagrams/data2.xml"/><Relationship Id="rId4" Type="http://schemas.openxmlformats.org/officeDocument/2006/relationships/image" Target="../media/image40.png"/><Relationship Id="rId9" Type="http://schemas.microsoft.com/office/2007/relationships/diagramDrawing" Target="../diagrams/drawing1.xml"/><Relationship Id="rId14" Type="http://schemas.microsoft.com/office/2007/relationships/diagramDrawing" Target="../diagrams/drawing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13" Type="http://schemas.openxmlformats.org/officeDocument/2006/relationships/diagramColors" Target="../diagrams/colors4.xml"/><Relationship Id="rId3" Type="http://schemas.openxmlformats.org/officeDocument/2006/relationships/image" Target="../media/image9.png"/><Relationship Id="rId7" Type="http://schemas.openxmlformats.org/officeDocument/2006/relationships/diagramQuickStyle" Target="../diagrams/quickStyle3.xml"/><Relationship Id="rId12" Type="http://schemas.openxmlformats.org/officeDocument/2006/relationships/diagramQuickStyle" Target="../diagrams/quickStyl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3.xml"/><Relationship Id="rId11" Type="http://schemas.openxmlformats.org/officeDocument/2006/relationships/diagramLayout" Target="../diagrams/layout4.xml"/><Relationship Id="rId5" Type="http://schemas.openxmlformats.org/officeDocument/2006/relationships/diagramData" Target="../diagrams/data3.xml"/><Relationship Id="rId15" Type="http://schemas.openxmlformats.org/officeDocument/2006/relationships/image" Target="../media/image90.png"/><Relationship Id="rId10" Type="http://schemas.openxmlformats.org/officeDocument/2006/relationships/diagramData" Target="../diagrams/data4.xml"/><Relationship Id="rId4" Type="http://schemas.openxmlformats.org/officeDocument/2006/relationships/image" Target="../media/image70.png"/><Relationship Id="rId9" Type="http://schemas.microsoft.com/office/2007/relationships/diagramDrawing" Target="../diagrams/drawing3.xml"/><Relationship Id="rId14" Type="http://schemas.microsoft.com/office/2007/relationships/diagramDrawing" Target="../diagrams/drawing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customXml" Target="../ink/ink7.xml"/><Relationship Id="rId18" Type="http://schemas.openxmlformats.org/officeDocument/2006/relationships/image" Target="../media/image18.png"/><Relationship Id="rId26" Type="http://schemas.openxmlformats.org/officeDocument/2006/relationships/image" Target="../media/image22.png"/><Relationship Id="rId3" Type="http://schemas.openxmlformats.org/officeDocument/2006/relationships/image" Target="../media/image10.png"/><Relationship Id="rId21" Type="http://schemas.openxmlformats.org/officeDocument/2006/relationships/customXml" Target="../ink/ink11.xml"/><Relationship Id="rId7" Type="http://schemas.openxmlformats.org/officeDocument/2006/relationships/customXml" Target="../ink/ink4.xml"/><Relationship Id="rId12" Type="http://schemas.openxmlformats.org/officeDocument/2006/relationships/image" Target="../media/image15.png"/><Relationship Id="rId17" Type="http://schemas.openxmlformats.org/officeDocument/2006/relationships/customXml" Target="../ink/ink9.xml"/><Relationship Id="rId25" Type="http://schemas.openxmlformats.org/officeDocument/2006/relationships/customXml" Target="../ink/ink13.xm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7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customXml" Target="../ink/ink6.xml"/><Relationship Id="rId24" Type="http://schemas.openxmlformats.org/officeDocument/2006/relationships/image" Target="../media/image21.png"/><Relationship Id="rId5" Type="http://schemas.openxmlformats.org/officeDocument/2006/relationships/customXml" Target="../ink/ink3.xml"/><Relationship Id="rId15" Type="http://schemas.openxmlformats.org/officeDocument/2006/relationships/customXml" Target="../ink/ink8.xml"/><Relationship Id="rId23" Type="http://schemas.openxmlformats.org/officeDocument/2006/relationships/customXml" Target="../ink/ink12.xml"/><Relationship Id="rId28" Type="http://schemas.openxmlformats.org/officeDocument/2006/relationships/image" Target="../media/image23.png"/><Relationship Id="rId10" Type="http://schemas.openxmlformats.org/officeDocument/2006/relationships/image" Target="../media/image14.png"/><Relationship Id="rId19" Type="http://schemas.openxmlformats.org/officeDocument/2006/relationships/customXml" Target="../ink/ink10.xml"/><Relationship Id="rId4" Type="http://schemas.openxmlformats.org/officeDocument/2006/relationships/image" Target="../media/image11.png"/><Relationship Id="rId9" Type="http://schemas.openxmlformats.org/officeDocument/2006/relationships/customXml" Target="../ink/ink5.xml"/><Relationship Id="rId14" Type="http://schemas.openxmlformats.org/officeDocument/2006/relationships/image" Target="../media/image16.png"/><Relationship Id="rId22" Type="http://schemas.openxmlformats.org/officeDocument/2006/relationships/image" Target="../media/image20.png"/><Relationship Id="rId27" Type="http://schemas.openxmlformats.org/officeDocument/2006/relationships/customXml" Target="../ink/ink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265" t="6325" r="4323" b="12927"/>
          <a:stretch>
            <a:fillRect/>
          </a:stretch>
        </p:blipFill>
        <p:spPr>
          <a:xfrm>
            <a:off x="2191043" y="1088639"/>
            <a:ext cx="6429671" cy="180741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17851" y="1439607"/>
            <a:ext cx="57470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>
                <a:solidFill>
                  <a:schemeClr val="bg1"/>
                </a:solidFill>
                <a:cs typeface="+mn-ea"/>
                <a:sym typeface="+mn-lt"/>
              </a:rPr>
              <a:t>计算机进行小数运算时出错的原因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60" name="组合 1274"/>
          <p:cNvGrpSpPr/>
          <p:nvPr/>
        </p:nvGrpSpPr>
        <p:grpSpPr>
          <a:xfrm>
            <a:off x="2441526" y="3237675"/>
            <a:ext cx="338686" cy="261779"/>
            <a:chOff x="5248276" y="1095375"/>
            <a:chExt cx="727075" cy="561976"/>
          </a:xfrm>
        </p:grpSpPr>
        <p:sp>
          <p:nvSpPr>
            <p:cNvPr id="61" name="Freeform 378"/>
            <p:cNvSpPr/>
            <p:nvPr/>
          </p:nvSpPr>
          <p:spPr bwMode="auto">
            <a:xfrm>
              <a:off x="5367339" y="1268413"/>
              <a:ext cx="39688" cy="144463"/>
            </a:xfrm>
            <a:custGeom>
              <a:avLst/>
              <a:gdLst/>
              <a:ahLst/>
              <a:cxnLst>
                <a:cxn ang="0">
                  <a:pos x="90" y="5"/>
                </a:cxn>
                <a:cxn ang="0">
                  <a:pos x="90" y="5"/>
                </a:cxn>
                <a:cxn ang="0">
                  <a:pos x="89" y="17"/>
                </a:cxn>
                <a:cxn ang="0">
                  <a:pos x="87" y="28"/>
                </a:cxn>
                <a:cxn ang="0">
                  <a:pos x="81" y="49"/>
                </a:cxn>
                <a:cxn ang="0">
                  <a:pos x="64" y="89"/>
                </a:cxn>
                <a:cxn ang="0">
                  <a:pos x="64" y="89"/>
                </a:cxn>
                <a:cxn ang="0">
                  <a:pos x="56" y="113"/>
                </a:cxn>
                <a:cxn ang="0">
                  <a:pos x="49" y="136"/>
                </a:cxn>
                <a:cxn ang="0">
                  <a:pos x="36" y="185"/>
                </a:cxn>
                <a:cxn ang="0">
                  <a:pos x="36" y="185"/>
                </a:cxn>
                <a:cxn ang="0">
                  <a:pos x="31" y="207"/>
                </a:cxn>
                <a:cxn ang="0">
                  <a:pos x="26" y="230"/>
                </a:cxn>
                <a:cxn ang="0">
                  <a:pos x="18" y="277"/>
                </a:cxn>
                <a:cxn ang="0">
                  <a:pos x="18" y="277"/>
                </a:cxn>
                <a:cxn ang="0">
                  <a:pos x="13" y="298"/>
                </a:cxn>
                <a:cxn ang="0">
                  <a:pos x="8" y="318"/>
                </a:cxn>
                <a:cxn ang="0">
                  <a:pos x="2" y="339"/>
                </a:cxn>
                <a:cxn ang="0">
                  <a:pos x="1" y="349"/>
                </a:cxn>
                <a:cxn ang="0">
                  <a:pos x="0" y="360"/>
                </a:cxn>
                <a:cxn ang="0">
                  <a:pos x="0" y="360"/>
                </a:cxn>
                <a:cxn ang="0">
                  <a:pos x="0" y="362"/>
                </a:cxn>
                <a:cxn ang="0">
                  <a:pos x="1" y="364"/>
                </a:cxn>
                <a:cxn ang="0">
                  <a:pos x="2" y="365"/>
                </a:cxn>
                <a:cxn ang="0">
                  <a:pos x="5" y="365"/>
                </a:cxn>
                <a:cxn ang="0">
                  <a:pos x="9" y="364"/>
                </a:cxn>
                <a:cxn ang="0">
                  <a:pos x="10" y="362"/>
                </a:cxn>
                <a:cxn ang="0">
                  <a:pos x="10" y="360"/>
                </a:cxn>
                <a:cxn ang="0">
                  <a:pos x="10" y="360"/>
                </a:cxn>
                <a:cxn ang="0">
                  <a:pos x="13" y="349"/>
                </a:cxn>
                <a:cxn ang="0">
                  <a:pos x="15" y="340"/>
                </a:cxn>
                <a:cxn ang="0">
                  <a:pos x="19" y="331"/>
                </a:cxn>
                <a:cxn ang="0">
                  <a:pos x="22" y="322"/>
                </a:cxn>
                <a:cxn ang="0">
                  <a:pos x="31" y="270"/>
                </a:cxn>
                <a:cxn ang="0">
                  <a:pos x="31" y="270"/>
                </a:cxn>
                <a:cxn ang="0">
                  <a:pos x="39" y="223"/>
                </a:cxn>
                <a:cxn ang="0">
                  <a:pos x="49" y="177"/>
                </a:cxn>
                <a:cxn ang="0">
                  <a:pos x="49" y="177"/>
                </a:cxn>
                <a:cxn ang="0">
                  <a:pos x="64" y="128"/>
                </a:cxn>
                <a:cxn ang="0">
                  <a:pos x="79" y="81"/>
                </a:cxn>
                <a:cxn ang="0">
                  <a:pos x="79" y="81"/>
                </a:cxn>
                <a:cxn ang="0">
                  <a:pos x="93" y="45"/>
                </a:cxn>
                <a:cxn ang="0">
                  <a:pos x="99" y="25"/>
                </a:cxn>
                <a:cxn ang="0">
                  <a:pos x="100" y="16"/>
                </a:cxn>
                <a:cxn ang="0">
                  <a:pos x="102" y="5"/>
                </a:cxn>
                <a:cxn ang="0">
                  <a:pos x="102" y="5"/>
                </a:cxn>
                <a:cxn ang="0">
                  <a:pos x="102" y="4"/>
                </a:cxn>
                <a:cxn ang="0">
                  <a:pos x="100" y="1"/>
                </a:cxn>
                <a:cxn ang="0">
                  <a:pos x="99" y="1"/>
                </a:cxn>
                <a:cxn ang="0">
                  <a:pos x="96" y="0"/>
                </a:cxn>
                <a:cxn ang="0">
                  <a:pos x="93" y="1"/>
                </a:cxn>
                <a:cxn ang="0">
                  <a:pos x="91" y="4"/>
                </a:cxn>
                <a:cxn ang="0">
                  <a:pos x="90" y="5"/>
                </a:cxn>
                <a:cxn ang="0">
                  <a:pos x="90" y="5"/>
                </a:cxn>
              </a:cxnLst>
              <a:rect l="0" t="0" r="r" b="b"/>
              <a:pathLst>
                <a:path w="102" h="365">
                  <a:moveTo>
                    <a:pt x="90" y="5"/>
                  </a:moveTo>
                  <a:lnTo>
                    <a:pt x="90" y="5"/>
                  </a:lnTo>
                  <a:lnTo>
                    <a:pt x="89" y="17"/>
                  </a:lnTo>
                  <a:lnTo>
                    <a:pt x="87" y="28"/>
                  </a:lnTo>
                  <a:lnTo>
                    <a:pt x="81" y="49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56" y="113"/>
                  </a:lnTo>
                  <a:lnTo>
                    <a:pt x="49" y="136"/>
                  </a:lnTo>
                  <a:lnTo>
                    <a:pt x="36" y="185"/>
                  </a:lnTo>
                  <a:lnTo>
                    <a:pt x="36" y="185"/>
                  </a:lnTo>
                  <a:lnTo>
                    <a:pt x="31" y="207"/>
                  </a:lnTo>
                  <a:lnTo>
                    <a:pt x="26" y="230"/>
                  </a:lnTo>
                  <a:lnTo>
                    <a:pt x="18" y="277"/>
                  </a:lnTo>
                  <a:lnTo>
                    <a:pt x="18" y="277"/>
                  </a:lnTo>
                  <a:lnTo>
                    <a:pt x="13" y="298"/>
                  </a:lnTo>
                  <a:lnTo>
                    <a:pt x="8" y="318"/>
                  </a:lnTo>
                  <a:lnTo>
                    <a:pt x="2" y="339"/>
                  </a:lnTo>
                  <a:lnTo>
                    <a:pt x="1" y="349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0" y="362"/>
                  </a:lnTo>
                  <a:lnTo>
                    <a:pt x="1" y="364"/>
                  </a:lnTo>
                  <a:lnTo>
                    <a:pt x="2" y="365"/>
                  </a:lnTo>
                  <a:lnTo>
                    <a:pt x="5" y="365"/>
                  </a:lnTo>
                  <a:lnTo>
                    <a:pt x="9" y="364"/>
                  </a:lnTo>
                  <a:lnTo>
                    <a:pt x="10" y="362"/>
                  </a:lnTo>
                  <a:lnTo>
                    <a:pt x="10" y="360"/>
                  </a:lnTo>
                  <a:lnTo>
                    <a:pt x="10" y="360"/>
                  </a:lnTo>
                  <a:lnTo>
                    <a:pt x="13" y="349"/>
                  </a:lnTo>
                  <a:lnTo>
                    <a:pt x="15" y="340"/>
                  </a:lnTo>
                  <a:lnTo>
                    <a:pt x="19" y="331"/>
                  </a:lnTo>
                  <a:lnTo>
                    <a:pt x="22" y="322"/>
                  </a:lnTo>
                  <a:lnTo>
                    <a:pt x="31" y="270"/>
                  </a:lnTo>
                  <a:lnTo>
                    <a:pt x="31" y="270"/>
                  </a:lnTo>
                  <a:lnTo>
                    <a:pt x="39" y="223"/>
                  </a:lnTo>
                  <a:lnTo>
                    <a:pt x="49" y="177"/>
                  </a:lnTo>
                  <a:lnTo>
                    <a:pt x="49" y="177"/>
                  </a:lnTo>
                  <a:lnTo>
                    <a:pt x="64" y="128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93" y="45"/>
                  </a:lnTo>
                  <a:lnTo>
                    <a:pt x="99" y="25"/>
                  </a:lnTo>
                  <a:lnTo>
                    <a:pt x="100" y="16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2" y="4"/>
                  </a:lnTo>
                  <a:lnTo>
                    <a:pt x="100" y="1"/>
                  </a:lnTo>
                  <a:lnTo>
                    <a:pt x="99" y="1"/>
                  </a:lnTo>
                  <a:lnTo>
                    <a:pt x="96" y="0"/>
                  </a:lnTo>
                  <a:lnTo>
                    <a:pt x="93" y="1"/>
                  </a:lnTo>
                  <a:lnTo>
                    <a:pt x="91" y="4"/>
                  </a:lnTo>
                  <a:lnTo>
                    <a:pt x="90" y="5"/>
                  </a:lnTo>
                  <a:lnTo>
                    <a:pt x="90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2" name="Freeform 379"/>
            <p:cNvSpPr/>
            <p:nvPr/>
          </p:nvSpPr>
          <p:spPr bwMode="auto">
            <a:xfrm>
              <a:off x="5426076" y="1354138"/>
              <a:ext cx="33338" cy="1285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75" y="3"/>
                </a:cxn>
                <a:cxn ang="0">
                  <a:pos x="71" y="11"/>
                </a:cxn>
                <a:cxn ang="0">
                  <a:pos x="69" y="20"/>
                </a:cxn>
                <a:cxn ang="0">
                  <a:pos x="63" y="37"/>
                </a:cxn>
                <a:cxn ang="0">
                  <a:pos x="55" y="71"/>
                </a:cxn>
                <a:cxn ang="0">
                  <a:pos x="55" y="71"/>
                </a:cxn>
                <a:cxn ang="0">
                  <a:pos x="49" y="91"/>
                </a:cxn>
                <a:cxn ang="0">
                  <a:pos x="42" y="110"/>
                </a:cxn>
                <a:cxn ang="0">
                  <a:pos x="36" y="130"/>
                </a:cxn>
                <a:cxn ang="0">
                  <a:pos x="32" y="149"/>
                </a:cxn>
                <a:cxn ang="0">
                  <a:pos x="32" y="149"/>
                </a:cxn>
                <a:cxn ang="0">
                  <a:pos x="27" y="196"/>
                </a:cxn>
                <a:cxn ang="0">
                  <a:pos x="23" y="220"/>
                </a:cxn>
                <a:cxn ang="0">
                  <a:pos x="19" y="244"/>
                </a:cxn>
                <a:cxn ang="0">
                  <a:pos x="19" y="244"/>
                </a:cxn>
                <a:cxn ang="0">
                  <a:pos x="15" y="261"/>
                </a:cxn>
                <a:cxn ang="0">
                  <a:pos x="11" y="279"/>
                </a:cxn>
                <a:cxn ang="0">
                  <a:pos x="11" y="279"/>
                </a:cxn>
                <a:cxn ang="0">
                  <a:pos x="8" y="288"/>
                </a:cxn>
                <a:cxn ang="0">
                  <a:pos x="7" y="298"/>
                </a:cxn>
                <a:cxn ang="0">
                  <a:pos x="6" y="309"/>
                </a:cxn>
                <a:cxn ang="0">
                  <a:pos x="3" y="313"/>
                </a:cxn>
                <a:cxn ang="0">
                  <a:pos x="2" y="317"/>
                </a:cxn>
                <a:cxn ang="0">
                  <a:pos x="2" y="317"/>
                </a:cxn>
                <a:cxn ang="0">
                  <a:pos x="0" y="319"/>
                </a:cxn>
                <a:cxn ang="0">
                  <a:pos x="0" y="321"/>
                </a:cxn>
                <a:cxn ang="0">
                  <a:pos x="2" y="323"/>
                </a:cxn>
                <a:cxn ang="0">
                  <a:pos x="3" y="325"/>
                </a:cxn>
                <a:cxn ang="0">
                  <a:pos x="7" y="325"/>
                </a:cxn>
                <a:cxn ang="0">
                  <a:pos x="10" y="325"/>
                </a:cxn>
                <a:cxn ang="0">
                  <a:pos x="11" y="323"/>
                </a:cxn>
                <a:cxn ang="0">
                  <a:pos x="11" y="323"/>
                </a:cxn>
                <a:cxn ang="0">
                  <a:pos x="15" y="317"/>
                </a:cxn>
                <a:cxn ang="0">
                  <a:pos x="18" y="310"/>
                </a:cxn>
                <a:cxn ang="0">
                  <a:pos x="21" y="295"/>
                </a:cxn>
                <a:cxn ang="0">
                  <a:pos x="24" y="279"/>
                </a:cxn>
                <a:cxn ang="0">
                  <a:pos x="27" y="264"/>
                </a:cxn>
                <a:cxn ang="0">
                  <a:pos x="27" y="264"/>
                </a:cxn>
                <a:cxn ang="0">
                  <a:pos x="31" y="245"/>
                </a:cxn>
                <a:cxn ang="0">
                  <a:pos x="33" y="227"/>
                </a:cxn>
                <a:cxn ang="0">
                  <a:pos x="38" y="187"/>
                </a:cxn>
                <a:cxn ang="0">
                  <a:pos x="38" y="187"/>
                </a:cxn>
                <a:cxn ang="0">
                  <a:pos x="42" y="164"/>
                </a:cxn>
                <a:cxn ang="0">
                  <a:pos x="46" y="140"/>
                </a:cxn>
                <a:cxn ang="0">
                  <a:pos x="52" y="117"/>
                </a:cxn>
                <a:cxn ang="0">
                  <a:pos x="59" y="94"/>
                </a:cxn>
                <a:cxn ang="0">
                  <a:pos x="59" y="94"/>
                </a:cxn>
                <a:cxn ang="0">
                  <a:pos x="66" y="72"/>
                </a:cxn>
                <a:cxn ang="0">
                  <a:pos x="71" y="51"/>
                </a:cxn>
                <a:cxn ang="0">
                  <a:pos x="76" y="29"/>
                </a:cxn>
                <a:cxn ang="0">
                  <a:pos x="80" y="19"/>
                </a:cxn>
                <a:cxn ang="0">
                  <a:pos x="86" y="9"/>
                </a:cxn>
                <a:cxn ang="0">
                  <a:pos x="86" y="9"/>
                </a:cxn>
                <a:cxn ang="0">
                  <a:pos x="87" y="7"/>
                </a:cxn>
                <a:cxn ang="0">
                  <a:pos x="86" y="4"/>
                </a:cxn>
                <a:cxn ang="0">
                  <a:pos x="83" y="2"/>
                </a:cxn>
                <a:cxn ang="0">
                  <a:pos x="79" y="0"/>
                </a:cxn>
                <a:cxn ang="0">
                  <a:pos x="78" y="2"/>
                </a:cxn>
                <a:cxn ang="0">
                  <a:pos x="75" y="3"/>
                </a:cxn>
                <a:cxn ang="0">
                  <a:pos x="75" y="3"/>
                </a:cxn>
              </a:cxnLst>
              <a:rect l="0" t="0" r="r" b="b"/>
              <a:pathLst>
                <a:path w="87" h="325">
                  <a:moveTo>
                    <a:pt x="75" y="3"/>
                  </a:moveTo>
                  <a:lnTo>
                    <a:pt x="75" y="3"/>
                  </a:lnTo>
                  <a:lnTo>
                    <a:pt x="71" y="11"/>
                  </a:lnTo>
                  <a:lnTo>
                    <a:pt x="69" y="20"/>
                  </a:lnTo>
                  <a:lnTo>
                    <a:pt x="63" y="37"/>
                  </a:lnTo>
                  <a:lnTo>
                    <a:pt x="55" y="71"/>
                  </a:lnTo>
                  <a:lnTo>
                    <a:pt x="55" y="71"/>
                  </a:lnTo>
                  <a:lnTo>
                    <a:pt x="49" y="91"/>
                  </a:lnTo>
                  <a:lnTo>
                    <a:pt x="42" y="110"/>
                  </a:lnTo>
                  <a:lnTo>
                    <a:pt x="36" y="130"/>
                  </a:lnTo>
                  <a:lnTo>
                    <a:pt x="32" y="149"/>
                  </a:lnTo>
                  <a:lnTo>
                    <a:pt x="32" y="149"/>
                  </a:lnTo>
                  <a:lnTo>
                    <a:pt x="27" y="196"/>
                  </a:lnTo>
                  <a:lnTo>
                    <a:pt x="23" y="220"/>
                  </a:lnTo>
                  <a:lnTo>
                    <a:pt x="19" y="244"/>
                  </a:lnTo>
                  <a:lnTo>
                    <a:pt x="19" y="244"/>
                  </a:lnTo>
                  <a:lnTo>
                    <a:pt x="15" y="261"/>
                  </a:lnTo>
                  <a:lnTo>
                    <a:pt x="11" y="279"/>
                  </a:lnTo>
                  <a:lnTo>
                    <a:pt x="11" y="279"/>
                  </a:lnTo>
                  <a:lnTo>
                    <a:pt x="8" y="288"/>
                  </a:lnTo>
                  <a:lnTo>
                    <a:pt x="7" y="298"/>
                  </a:lnTo>
                  <a:lnTo>
                    <a:pt x="6" y="309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2" y="317"/>
                  </a:lnTo>
                  <a:lnTo>
                    <a:pt x="0" y="319"/>
                  </a:lnTo>
                  <a:lnTo>
                    <a:pt x="0" y="321"/>
                  </a:lnTo>
                  <a:lnTo>
                    <a:pt x="2" y="323"/>
                  </a:lnTo>
                  <a:lnTo>
                    <a:pt x="3" y="325"/>
                  </a:lnTo>
                  <a:lnTo>
                    <a:pt x="7" y="325"/>
                  </a:lnTo>
                  <a:lnTo>
                    <a:pt x="10" y="325"/>
                  </a:lnTo>
                  <a:lnTo>
                    <a:pt x="11" y="323"/>
                  </a:lnTo>
                  <a:lnTo>
                    <a:pt x="11" y="323"/>
                  </a:lnTo>
                  <a:lnTo>
                    <a:pt x="15" y="317"/>
                  </a:lnTo>
                  <a:lnTo>
                    <a:pt x="18" y="310"/>
                  </a:lnTo>
                  <a:lnTo>
                    <a:pt x="21" y="295"/>
                  </a:lnTo>
                  <a:lnTo>
                    <a:pt x="24" y="279"/>
                  </a:lnTo>
                  <a:lnTo>
                    <a:pt x="27" y="264"/>
                  </a:lnTo>
                  <a:lnTo>
                    <a:pt x="27" y="264"/>
                  </a:lnTo>
                  <a:lnTo>
                    <a:pt x="31" y="245"/>
                  </a:lnTo>
                  <a:lnTo>
                    <a:pt x="33" y="227"/>
                  </a:lnTo>
                  <a:lnTo>
                    <a:pt x="38" y="187"/>
                  </a:lnTo>
                  <a:lnTo>
                    <a:pt x="38" y="187"/>
                  </a:lnTo>
                  <a:lnTo>
                    <a:pt x="42" y="164"/>
                  </a:lnTo>
                  <a:lnTo>
                    <a:pt x="46" y="140"/>
                  </a:lnTo>
                  <a:lnTo>
                    <a:pt x="52" y="117"/>
                  </a:lnTo>
                  <a:lnTo>
                    <a:pt x="59" y="94"/>
                  </a:lnTo>
                  <a:lnTo>
                    <a:pt x="59" y="94"/>
                  </a:lnTo>
                  <a:lnTo>
                    <a:pt x="66" y="72"/>
                  </a:lnTo>
                  <a:lnTo>
                    <a:pt x="71" y="51"/>
                  </a:lnTo>
                  <a:lnTo>
                    <a:pt x="76" y="29"/>
                  </a:lnTo>
                  <a:lnTo>
                    <a:pt x="80" y="19"/>
                  </a:lnTo>
                  <a:lnTo>
                    <a:pt x="86" y="9"/>
                  </a:lnTo>
                  <a:lnTo>
                    <a:pt x="86" y="9"/>
                  </a:lnTo>
                  <a:lnTo>
                    <a:pt x="87" y="7"/>
                  </a:lnTo>
                  <a:lnTo>
                    <a:pt x="86" y="4"/>
                  </a:lnTo>
                  <a:lnTo>
                    <a:pt x="83" y="2"/>
                  </a:lnTo>
                  <a:lnTo>
                    <a:pt x="79" y="0"/>
                  </a:lnTo>
                  <a:lnTo>
                    <a:pt x="78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3" name="Freeform 380"/>
            <p:cNvSpPr/>
            <p:nvPr/>
          </p:nvSpPr>
          <p:spPr bwMode="auto">
            <a:xfrm>
              <a:off x="5492751" y="1465263"/>
              <a:ext cx="25400" cy="90488"/>
            </a:xfrm>
            <a:custGeom>
              <a:avLst/>
              <a:gdLst/>
              <a:ahLst/>
              <a:cxnLst>
                <a:cxn ang="0">
                  <a:pos x="52" y="3"/>
                </a:cxn>
                <a:cxn ang="0">
                  <a:pos x="52" y="3"/>
                </a:cxn>
                <a:cxn ang="0">
                  <a:pos x="46" y="13"/>
                </a:cxn>
                <a:cxn ang="0">
                  <a:pos x="42" y="24"/>
                </a:cxn>
                <a:cxn ang="0">
                  <a:pos x="34" y="45"/>
                </a:cxn>
                <a:cxn ang="0">
                  <a:pos x="29" y="67"/>
                </a:cxn>
                <a:cxn ang="0">
                  <a:pos x="23" y="90"/>
                </a:cxn>
                <a:cxn ang="0">
                  <a:pos x="23" y="90"/>
                </a:cxn>
                <a:cxn ang="0">
                  <a:pos x="16" y="122"/>
                </a:cxn>
                <a:cxn ang="0">
                  <a:pos x="10" y="154"/>
                </a:cxn>
                <a:cxn ang="0">
                  <a:pos x="0" y="221"/>
                </a:cxn>
                <a:cxn ang="0">
                  <a:pos x="0" y="221"/>
                </a:cxn>
                <a:cxn ang="0">
                  <a:pos x="0" y="224"/>
                </a:cxn>
                <a:cxn ang="0">
                  <a:pos x="1" y="225"/>
                </a:cxn>
                <a:cxn ang="0">
                  <a:pos x="5" y="228"/>
                </a:cxn>
                <a:cxn ang="0">
                  <a:pos x="6" y="228"/>
                </a:cxn>
                <a:cxn ang="0">
                  <a:pos x="9" y="228"/>
                </a:cxn>
                <a:cxn ang="0">
                  <a:pos x="10" y="226"/>
                </a:cxn>
                <a:cxn ang="0">
                  <a:pos x="12" y="224"/>
                </a:cxn>
                <a:cxn ang="0">
                  <a:pos x="12" y="224"/>
                </a:cxn>
                <a:cxn ang="0">
                  <a:pos x="16" y="194"/>
                </a:cxn>
                <a:cxn ang="0">
                  <a:pos x="22" y="164"/>
                </a:cxn>
                <a:cxn ang="0">
                  <a:pos x="27" y="134"/>
                </a:cxn>
                <a:cxn ang="0">
                  <a:pos x="33" y="103"/>
                </a:cxn>
                <a:cxn ang="0">
                  <a:pos x="33" y="103"/>
                </a:cxn>
                <a:cxn ang="0">
                  <a:pos x="36" y="79"/>
                </a:cxn>
                <a:cxn ang="0">
                  <a:pos x="42" y="54"/>
                </a:cxn>
                <a:cxn ang="0">
                  <a:pos x="46" y="42"/>
                </a:cxn>
                <a:cxn ang="0">
                  <a:pos x="51" y="30"/>
                </a:cxn>
                <a:cxn ang="0">
                  <a:pos x="56" y="18"/>
                </a:cxn>
                <a:cxn ang="0">
                  <a:pos x="61" y="8"/>
                </a:cxn>
                <a:cxn ang="0">
                  <a:pos x="61" y="8"/>
                </a:cxn>
                <a:cxn ang="0">
                  <a:pos x="63" y="7"/>
                </a:cxn>
                <a:cxn ang="0">
                  <a:pos x="63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3" y="1"/>
                </a:cxn>
                <a:cxn ang="0">
                  <a:pos x="52" y="3"/>
                </a:cxn>
                <a:cxn ang="0">
                  <a:pos x="52" y="3"/>
                </a:cxn>
              </a:cxnLst>
              <a:rect l="0" t="0" r="r" b="b"/>
              <a:pathLst>
                <a:path w="63" h="228">
                  <a:moveTo>
                    <a:pt x="52" y="3"/>
                  </a:moveTo>
                  <a:lnTo>
                    <a:pt x="52" y="3"/>
                  </a:lnTo>
                  <a:lnTo>
                    <a:pt x="46" y="13"/>
                  </a:lnTo>
                  <a:lnTo>
                    <a:pt x="42" y="24"/>
                  </a:lnTo>
                  <a:lnTo>
                    <a:pt x="34" y="45"/>
                  </a:lnTo>
                  <a:lnTo>
                    <a:pt x="29" y="67"/>
                  </a:lnTo>
                  <a:lnTo>
                    <a:pt x="23" y="90"/>
                  </a:lnTo>
                  <a:lnTo>
                    <a:pt x="23" y="90"/>
                  </a:lnTo>
                  <a:lnTo>
                    <a:pt x="16" y="122"/>
                  </a:lnTo>
                  <a:lnTo>
                    <a:pt x="10" y="154"/>
                  </a:lnTo>
                  <a:lnTo>
                    <a:pt x="0" y="221"/>
                  </a:lnTo>
                  <a:lnTo>
                    <a:pt x="0" y="221"/>
                  </a:lnTo>
                  <a:lnTo>
                    <a:pt x="0" y="224"/>
                  </a:lnTo>
                  <a:lnTo>
                    <a:pt x="1" y="225"/>
                  </a:lnTo>
                  <a:lnTo>
                    <a:pt x="5" y="228"/>
                  </a:lnTo>
                  <a:lnTo>
                    <a:pt x="6" y="228"/>
                  </a:lnTo>
                  <a:lnTo>
                    <a:pt x="9" y="228"/>
                  </a:lnTo>
                  <a:lnTo>
                    <a:pt x="10" y="226"/>
                  </a:lnTo>
                  <a:lnTo>
                    <a:pt x="12" y="224"/>
                  </a:lnTo>
                  <a:lnTo>
                    <a:pt x="12" y="224"/>
                  </a:lnTo>
                  <a:lnTo>
                    <a:pt x="16" y="194"/>
                  </a:lnTo>
                  <a:lnTo>
                    <a:pt x="22" y="164"/>
                  </a:lnTo>
                  <a:lnTo>
                    <a:pt x="27" y="134"/>
                  </a:lnTo>
                  <a:lnTo>
                    <a:pt x="33" y="103"/>
                  </a:lnTo>
                  <a:lnTo>
                    <a:pt x="33" y="103"/>
                  </a:lnTo>
                  <a:lnTo>
                    <a:pt x="36" y="79"/>
                  </a:lnTo>
                  <a:lnTo>
                    <a:pt x="42" y="54"/>
                  </a:lnTo>
                  <a:lnTo>
                    <a:pt x="46" y="42"/>
                  </a:lnTo>
                  <a:lnTo>
                    <a:pt x="51" y="30"/>
                  </a:lnTo>
                  <a:lnTo>
                    <a:pt x="56" y="1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3" y="7"/>
                  </a:lnTo>
                  <a:lnTo>
                    <a:pt x="63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52" y="3"/>
                  </a:lnTo>
                  <a:lnTo>
                    <a:pt x="52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4" name="Freeform 381"/>
            <p:cNvSpPr/>
            <p:nvPr/>
          </p:nvSpPr>
          <p:spPr bwMode="auto">
            <a:xfrm>
              <a:off x="5516564" y="1489076"/>
              <a:ext cx="17463" cy="7620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21" y="48"/>
                </a:cxn>
                <a:cxn ang="0">
                  <a:pos x="11" y="94"/>
                </a:cxn>
                <a:cxn ang="0">
                  <a:pos x="7" y="117"/>
                </a:cxn>
                <a:cxn ang="0">
                  <a:pos x="3" y="141"/>
                </a:cxn>
                <a:cxn ang="0">
                  <a:pos x="0" y="163"/>
                </a:cxn>
                <a:cxn ang="0">
                  <a:pos x="0" y="188"/>
                </a:cxn>
                <a:cxn ang="0">
                  <a:pos x="0" y="188"/>
                </a:cxn>
                <a:cxn ang="0">
                  <a:pos x="0" y="189"/>
                </a:cxn>
                <a:cxn ang="0">
                  <a:pos x="2" y="192"/>
                </a:cxn>
                <a:cxn ang="0">
                  <a:pos x="6" y="193"/>
                </a:cxn>
                <a:cxn ang="0">
                  <a:pos x="10" y="192"/>
                </a:cxn>
                <a:cxn ang="0">
                  <a:pos x="11" y="189"/>
                </a:cxn>
                <a:cxn ang="0">
                  <a:pos x="11" y="188"/>
                </a:cxn>
                <a:cxn ang="0">
                  <a:pos x="11" y="188"/>
                </a:cxn>
                <a:cxn ang="0">
                  <a:pos x="12" y="164"/>
                </a:cxn>
                <a:cxn ang="0">
                  <a:pos x="15" y="141"/>
                </a:cxn>
                <a:cxn ang="0">
                  <a:pos x="17" y="119"/>
                </a:cxn>
                <a:cxn ang="0">
                  <a:pos x="23" y="95"/>
                </a:cxn>
                <a:cxn ang="0">
                  <a:pos x="33" y="51"/>
                </a:cxn>
                <a:cxn ang="0">
                  <a:pos x="45" y="6"/>
                </a:cxn>
                <a:cxn ang="0">
                  <a:pos x="45" y="6"/>
                </a:cxn>
                <a:cxn ang="0">
                  <a:pos x="46" y="4"/>
                </a:cxn>
                <a:cxn ang="0">
                  <a:pos x="45" y="2"/>
                </a:cxn>
                <a:cxn ang="0">
                  <a:pos x="41" y="0"/>
                </a:cxn>
                <a:cxn ang="0">
                  <a:pos x="37" y="0"/>
                </a:cxn>
                <a:cxn ang="0">
                  <a:pos x="36" y="1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46" h="193">
                  <a:moveTo>
                    <a:pt x="34" y="4"/>
                  </a:moveTo>
                  <a:lnTo>
                    <a:pt x="34" y="4"/>
                  </a:lnTo>
                  <a:lnTo>
                    <a:pt x="21" y="48"/>
                  </a:lnTo>
                  <a:lnTo>
                    <a:pt x="11" y="94"/>
                  </a:lnTo>
                  <a:lnTo>
                    <a:pt x="7" y="117"/>
                  </a:lnTo>
                  <a:lnTo>
                    <a:pt x="3" y="141"/>
                  </a:lnTo>
                  <a:lnTo>
                    <a:pt x="0" y="163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0" y="189"/>
                  </a:lnTo>
                  <a:lnTo>
                    <a:pt x="2" y="192"/>
                  </a:lnTo>
                  <a:lnTo>
                    <a:pt x="6" y="193"/>
                  </a:lnTo>
                  <a:lnTo>
                    <a:pt x="10" y="192"/>
                  </a:lnTo>
                  <a:lnTo>
                    <a:pt x="11" y="189"/>
                  </a:lnTo>
                  <a:lnTo>
                    <a:pt x="11" y="188"/>
                  </a:lnTo>
                  <a:lnTo>
                    <a:pt x="11" y="188"/>
                  </a:lnTo>
                  <a:lnTo>
                    <a:pt x="12" y="164"/>
                  </a:lnTo>
                  <a:lnTo>
                    <a:pt x="15" y="141"/>
                  </a:lnTo>
                  <a:lnTo>
                    <a:pt x="17" y="119"/>
                  </a:lnTo>
                  <a:lnTo>
                    <a:pt x="23" y="95"/>
                  </a:lnTo>
                  <a:lnTo>
                    <a:pt x="33" y="51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5" name="Freeform 382"/>
            <p:cNvSpPr/>
            <p:nvPr/>
          </p:nvSpPr>
          <p:spPr bwMode="auto">
            <a:xfrm>
              <a:off x="5478464" y="1268413"/>
              <a:ext cx="228600" cy="104775"/>
            </a:xfrm>
            <a:custGeom>
              <a:avLst/>
              <a:gdLst/>
              <a:ahLst/>
              <a:cxnLst>
                <a:cxn ang="0">
                  <a:pos x="569" y="0"/>
                </a:cxn>
                <a:cxn ang="0">
                  <a:pos x="540" y="9"/>
                </a:cxn>
                <a:cxn ang="0">
                  <a:pos x="512" y="22"/>
                </a:cxn>
                <a:cxn ang="0">
                  <a:pos x="460" y="51"/>
                </a:cxn>
                <a:cxn ang="0">
                  <a:pos x="418" y="72"/>
                </a:cxn>
                <a:cxn ang="0">
                  <a:pos x="333" y="107"/>
                </a:cxn>
                <a:cxn ang="0">
                  <a:pos x="290" y="123"/>
                </a:cxn>
                <a:cxn ang="0">
                  <a:pos x="217" y="151"/>
                </a:cxn>
                <a:cxn ang="0">
                  <a:pos x="145" y="183"/>
                </a:cxn>
                <a:cxn ang="0">
                  <a:pos x="109" y="200"/>
                </a:cxn>
                <a:cxn ang="0">
                  <a:pos x="74" y="217"/>
                </a:cxn>
                <a:cxn ang="0">
                  <a:pos x="22" y="246"/>
                </a:cxn>
                <a:cxn ang="0">
                  <a:pos x="4" y="251"/>
                </a:cxn>
                <a:cxn ang="0">
                  <a:pos x="1" y="253"/>
                </a:cxn>
                <a:cxn ang="0">
                  <a:pos x="0" y="258"/>
                </a:cxn>
                <a:cxn ang="0">
                  <a:pos x="4" y="263"/>
                </a:cxn>
                <a:cxn ang="0">
                  <a:pos x="6" y="263"/>
                </a:cxn>
                <a:cxn ang="0">
                  <a:pos x="36" y="253"/>
                </a:cxn>
                <a:cxn ang="0">
                  <a:pos x="64" y="237"/>
                </a:cxn>
                <a:cxn ang="0">
                  <a:pos x="81" y="228"/>
                </a:cxn>
                <a:cxn ang="0">
                  <a:pos x="132" y="202"/>
                </a:cxn>
                <a:cxn ang="0">
                  <a:pos x="171" y="183"/>
                </a:cxn>
                <a:cxn ang="0">
                  <a:pos x="252" y="149"/>
                </a:cxn>
                <a:cxn ang="0">
                  <a:pos x="294" y="135"/>
                </a:cxn>
                <a:cxn ang="0">
                  <a:pos x="370" y="105"/>
                </a:cxn>
                <a:cxn ang="0">
                  <a:pos x="446" y="71"/>
                </a:cxn>
                <a:cxn ang="0">
                  <a:pos x="482" y="54"/>
                </a:cxn>
                <a:cxn ang="0">
                  <a:pos x="519" y="34"/>
                </a:cxn>
                <a:cxn ang="0">
                  <a:pos x="532" y="28"/>
                </a:cxn>
                <a:cxn ang="0">
                  <a:pos x="558" y="16"/>
                </a:cxn>
                <a:cxn ang="0">
                  <a:pos x="571" y="12"/>
                </a:cxn>
                <a:cxn ang="0">
                  <a:pos x="575" y="9"/>
                </a:cxn>
                <a:cxn ang="0">
                  <a:pos x="573" y="1"/>
                </a:cxn>
                <a:cxn ang="0">
                  <a:pos x="569" y="0"/>
                </a:cxn>
              </a:cxnLst>
              <a:rect l="0" t="0" r="r" b="b"/>
              <a:pathLst>
                <a:path w="575" h="263">
                  <a:moveTo>
                    <a:pt x="569" y="0"/>
                  </a:moveTo>
                  <a:lnTo>
                    <a:pt x="569" y="0"/>
                  </a:lnTo>
                  <a:lnTo>
                    <a:pt x="554" y="4"/>
                  </a:lnTo>
                  <a:lnTo>
                    <a:pt x="540" y="9"/>
                  </a:lnTo>
                  <a:lnTo>
                    <a:pt x="527" y="16"/>
                  </a:lnTo>
                  <a:lnTo>
                    <a:pt x="512" y="22"/>
                  </a:lnTo>
                  <a:lnTo>
                    <a:pt x="486" y="38"/>
                  </a:lnTo>
                  <a:lnTo>
                    <a:pt x="460" y="51"/>
                  </a:lnTo>
                  <a:lnTo>
                    <a:pt x="460" y="51"/>
                  </a:lnTo>
                  <a:lnTo>
                    <a:pt x="418" y="72"/>
                  </a:lnTo>
                  <a:lnTo>
                    <a:pt x="376" y="90"/>
                  </a:lnTo>
                  <a:lnTo>
                    <a:pt x="333" y="107"/>
                  </a:lnTo>
                  <a:lnTo>
                    <a:pt x="290" y="123"/>
                  </a:lnTo>
                  <a:lnTo>
                    <a:pt x="290" y="123"/>
                  </a:lnTo>
                  <a:lnTo>
                    <a:pt x="253" y="138"/>
                  </a:lnTo>
                  <a:lnTo>
                    <a:pt x="217" y="151"/>
                  </a:lnTo>
                  <a:lnTo>
                    <a:pt x="180" y="166"/>
                  </a:lnTo>
                  <a:lnTo>
                    <a:pt x="145" y="183"/>
                  </a:lnTo>
                  <a:lnTo>
                    <a:pt x="145" y="183"/>
                  </a:lnTo>
                  <a:lnTo>
                    <a:pt x="109" y="200"/>
                  </a:lnTo>
                  <a:lnTo>
                    <a:pt x="74" y="217"/>
                  </a:lnTo>
                  <a:lnTo>
                    <a:pt x="74" y="217"/>
                  </a:lnTo>
                  <a:lnTo>
                    <a:pt x="40" y="237"/>
                  </a:lnTo>
                  <a:lnTo>
                    <a:pt x="22" y="246"/>
                  </a:lnTo>
                  <a:lnTo>
                    <a:pt x="13" y="249"/>
                  </a:lnTo>
                  <a:lnTo>
                    <a:pt x="4" y="251"/>
                  </a:lnTo>
                  <a:lnTo>
                    <a:pt x="4" y="251"/>
                  </a:lnTo>
                  <a:lnTo>
                    <a:pt x="1" y="253"/>
                  </a:lnTo>
                  <a:lnTo>
                    <a:pt x="0" y="254"/>
                  </a:lnTo>
                  <a:lnTo>
                    <a:pt x="0" y="258"/>
                  </a:lnTo>
                  <a:lnTo>
                    <a:pt x="2" y="262"/>
                  </a:lnTo>
                  <a:lnTo>
                    <a:pt x="4" y="263"/>
                  </a:lnTo>
                  <a:lnTo>
                    <a:pt x="6" y="263"/>
                  </a:lnTo>
                  <a:lnTo>
                    <a:pt x="6" y="263"/>
                  </a:lnTo>
                  <a:lnTo>
                    <a:pt x="22" y="258"/>
                  </a:lnTo>
                  <a:lnTo>
                    <a:pt x="36" y="253"/>
                  </a:lnTo>
                  <a:lnTo>
                    <a:pt x="51" y="245"/>
                  </a:lnTo>
                  <a:lnTo>
                    <a:pt x="64" y="237"/>
                  </a:lnTo>
                  <a:lnTo>
                    <a:pt x="64" y="237"/>
                  </a:lnTo>
                  <a:lnTo>
                    <a:pt x="81" y="228"/>
                  </a:lnTo>
                  <a:lnTo>
                    <a:pt x="98" y="219"/>
                  </a:lnTo>
                  <a:lnTo>
                    <a:pt x="132" y="202"/>
                  </a:lnTo>
                  <a:lnTo>
                    <a:pt x="132" y="202"/>
                  </a:lnTo>
                  <a:lnTo>
                    <a:pt x="171" y="183"/>
                  </a:lnTo>
                  <a:lnTo>
                    <a:pt x="212" y="165"/>
                  </a:lnTo>
                  <a:lnTo>
                    <a:pt x="252" y="149"/>
                  </a:lnTo>
                  <a:lnTo>
                    <a:pt x="294" y="135"/>
                  </a:lnTo>
                  <a:lnTo>
                    <a:pt x="294" y="135"/>
                  </a:lnTo>
                  <a:lnTo>
                    <a:pt x="332" y="121"/>
                  </a:lnTo>
                  <a:lnTo>
                    <a:pt x="370" y="105"/>
                  </a:lnTo>
                  <a:lnTo>
                    <a:pt x="408" y="88"/>
                  </a:lnTo>
                  <a:lnTo>
                    <a:pt x="446" y="71"/>
                  </a:lnTo>
                  <a:lnTo>
                    <a:pt x="446" y="71"/>
                  </a:lnTo>
                  <a:lnTo>
                    <a:pt x="482" y="54"/>
                  </a:lnTo>
                  <a:lnTo>
                    <a:pt x="501" y="45"/>
                  </a:lnTo>
                  <a:lnTo>
                    <a:pt x="519" y="34"/>
                  </a:lnTo>
                  <a:lnTo>
                    <a:pt x="519" y="34"/>
                  </a:lnTo>
                  <a:lnTo>
                    <a:pt x="532" y="28"/>
                  </a:lnTo>
                  <a:lnTo>
                    <a:pt x="544" y="21"/>
                  </a:lnTo>
                  <a:lnTo>
                    <a:pt x="558" y="16"/>
                  </a:lnTo>
                  <a:lnTo>
                    <a:pt x="571" y="12"/>
                  </a:lnTo>
                  <a:lnTo>
                    <a:pt x="571" y="12"/>
                  </a:lnTo>
                  <a:lnTo>
                    <a:pt x="574" y="11"/>
                  </a:lnTo>
                  <a:lnTo>
                    <a:pt x="575" y="9"/>
                  </a:lnTo>
                  <a:lnTo>
                    <a:pt x="575" y="5"/>
                  </a:lnTo>
                  <a:lnTo>
                    <a:pt x="573" y="1"/>
                  </a:lnTo>
                  <a:lnTo>
                    <a:pt x="571" y="0"/>
                  </a:lnTo>
                  <a:lnTo>
                    <a:pt x="569" y="0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6" name="Freeform 383"/>
            <p:cNvSpPr/>
            <p:nvPr/>
          </p:nvSpPr>
          <p:spPr bwMode="auto">
            <a:xfrm>
              <a:off x="5513389" y="1352551"/>
              <a:ext cx="195263" cy="92075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484" y="0"/>
                </a:cxn>
                <a:cxn ang="0">
                  <a:pos x="452" y="11"/>
                </a:cxn>
                <a:cxn ang="0">
                  <a:pos x="422" y="24"/>
                </a:cxn>
                <a:cxn ang="0">
                  <a:pos x="392" y="38"/>
                </a:cxn>
                <a:cxn ang="0">
                  <a:pos x="361" y="51"/>
                </a:cxn>
                <a:cxn ang="0">
                  <a:pos x="361" y="51"/>
                </a:cxn>
                <a:cxn ang="0">
                  <a:pos x="299" y="77"/>
                </a:cxn>
                <a:cxn ang="0">
                  <a:pos x="239" y="103"/>
                </a:cxn>
                <a:cxn ang="0">
                  <a:pos x="239" y="103"/>
                </a:cxn>
                <a:cxn ang="0">
                  <a:pos x="179" y="130"/>
                </a:cxn>
                <a:cxn ang="0">
                  <a:pos x="119" y="157"/>
                </a:cxn>
                <a:cxn ang="0">
                  <a:pos x="119" y="157"/>
                </a:cxn>
                <a:cxn ang="0">
                  <a:pos x="90" y="171"/>
                </a:cxn>
                <a:cxn ang="0">
                  <a:pos x="61" y="190"/>
                </a:cxn>
                <a:cxn ang="0">
                  <a:pos x="33" y="207"/>
                </a:cxn>
                <a:cxn ang="0">
                  <a:pos x="4" y="222"/>
                </a:cxn>
                <a:cxn ang="0">
                  <a:pos x="4" y="222"/>
                </a:cxn>
                <a:cxn ang="0">
                  <a:pos x="1" y="225"/>
                </a:cxn>
                <a:cxn ang="0">
                  <a:pos x="0" y="226"/>
                </a:cxn>
                <a:cxn ang="0">
                  <a:pos x="1" y="230"/>
                </a:cxn>
                <a:cxn ang="0">
                  <a:pos x="4" y="233"/>
                </a:cxn>
                <a:cxn ang="0">
                  <a:pos x="6" y="233"/>
                </a:cxn>
                <a:cxn ang="0">
                  <a:pos x="9" y="233"/>
                </a:cxn>
                <a:cxn ang="0">
                  <a:pos x="9" y="233"/>
                </a:cxn>
                <a:cxn ang="0">
                  <a:pos x="36" y="218"/>
                </a:cxn>
                <a:cxn ang="0">
                  <a:pos x="64" y="203"/>
                </a:cxn>
                <a:cxn ang="0">
                  <a:pos x="91" y="187"/>
                </a:cxn>
                <a:cxn ang="0">
                  <a:pos x="118" y="170"/>
                </a:cxn>
                <a:cxn ang="0">
                  <a:pos x="118" y="170"/>
                </a:cxn>
                <a:cxn ang="0">
                  <a:pos x="131" y="162"/>
                </a:cxn>
                <a:cxn ang="0">
                  <a:pos x="146" y="157"/>
                </a:cxn>
                <a:cxn ang="0">
                  <a:pos x="161" y="152"/>
                </a:cxn>
                <a:cxn ang="0">
                  <a:pos x="175" y="145"/>
                </a:cxn>
                <a:cxn ang="0">
                  <a:pos x="175" y="145"/>
                </a:cxn>
                <a:cxn ang="0">
                  <a:pos x="235" y="118"/>
                </a:cxn>
                <a:cxn ang="0">
                  <a:pos x="235" y="118"/>
                </a:cxn>
                <a:cxn ang="0">
                  <a:pos x="299" y="89"/>
                </a:cxn>
                <a:cxn ang="0">
                  <a:pos x="365" y="62"/>
                </a:cxn>
                <a:cxn ang="0">
                  <a:pos x="365" y="62"/>
                </a:cxn>
                <a:cxn ang="0">
                  <a:pos x="396" y="48"/>
                </a:cxn>
                <a:cxn ang="0">
                  <a:pos x="412" y="42"/>
                </a:cxn>
                <a:cxn ang="0">
                  <a:pos x="428" y="37"/>
                </a:cxn>
                <a:cxn ang="0">
                  <a:pos x="428" y="37"/>
                </a:cxn>
                <a:cxn ang="0">
                  <a:pos x="442" y="31"/>
                </a:cxn>
                <a:cxn ang="0">
                  <a:pos x="458" y="24"/>
                </a:cxn>
                <a:cxn ang="0">
                  <a:pos x="472" y="17"/>
                </a:cxn>
                <a:cxn ang="0">
                  <a:pos x="488" y="11"/>
                </a:cxn>
                <a:cxn ang="0">
                  <a:pos x="488" y="11"/>
                </a:cxn>
                <a:cxn ang="0">
                  <a:pos x="489" y="9"/>
                </a:cxn>
                <a:cxn ang="0">
                  <a:pos x="490" y="8"/>
                </a:cxn>
                <a:cxn ang="0">
                  <a:pos x="490" y="4"/>
                </a:cxn>
                <a:cxn ang="0">
                  <a:pos x="489" y="0"/>
                </a:cxn>
                <a:cxn ang="0">
                  <a:pos x="486" y="0"/>
                </a:cxn>
                <a:cxn ang="0">
                  <a:pos x="484" y="0"/>
                </a:cxn>
                <a:cxn ang="0">
                  <a:pos x="484" y="0"/>
                </a:cxn>
              </a:cxnLst>
              <a:rect l="0" t="0" r="r" b="b"/>
              <a:pathLst>
                <a:path w="490" h="233">
                  <a:moveTo>
                    <a:pt x="484" y="0"/>
                  </a:moveTo>
                  <a:lnTo>
                    <a:pt x="484" y="0"/>
                  </a:lnTo>
                  <a:lnTo>
                    <a:pt x="452" y="11"/>
                  </a:lnTo>
                  <a:lnTo>
                    <a:pt x="422" y="24"/>
                  </a:lnTo>
                  <a:lnTo>
                    <a:pt x="392" y="38"/>
                  </a:lnTo>
                  <a:lnTo>
                    <a:pt x="361" y="51"/>
                  </a:lnTo>
                  <a:lnTo>
                    <a:pt x="361" y="51"/>
                  </a:lnTo>
                  <a:lnTo>
                    <a:pt x="299" y="77"/>
                  </a:lnTo>
                  <a:lnTo>
                    <a:pt x="239" y="103"/>
                  </a:lnTo>
                  <a:lnTo>
                    <a:pt x="239" y="103"/>
                  </a:lnTo>
                  <a:lnTo>
                    <a:pt x="179" y="130"/>
                  </a:lnTo>
                  <a:lnTo>
                    <a:pt x="119" y="157"/>
                  </a:lnTo>
                  <a:lnTo>
                    <a:pt x="119" y="157"/>
                  </a:lnTo>
                  <a:lnTo>
                    <a:pt x="90" y="171"/>
                  </a:lnTo>
                  <a:lnTo>
                    <a:pt x="61" y="190"/>
                  </a:lnTo>
                  <a:lnTo>
                    <a:pt x="33" y="207"/>
                  </a:lnTo>
                  <a:lnTo>
                    <a:pt x="4" y="222"/>
                  </a:lnTo>
                  <a:lnTo>
                    <a:pt x="4" y="222"/>
                  </a:lnTo>
                  <a:lnTo>
                    <a:pt x="1" y="225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36" y="218"/>
                  </a:lnTo>
                  <a:lnTo>
                    <a:pt x="64" y="203"/>
                  </a:lnTo>
                  <a:lnTo>
                    <a:pt x="91" y="187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31" y="162"/>
                  </a:lnTo>
                  <a:lnTo>
                    <a:pt x="146" y="157"/>
                  </a:lnTo>
                  <a:lnTo>
                    <a:pt x="161" y="152"/>
                  </a:lnTo>
                  <a:lnTo>
                    <a:pt x="175" y="145"/>
                  </a:lnTo>
                  <a:lnTo>
                    <a:pt x="175" y="145"/>
                  </a:lnTo>
                  <a:lnTo>
                    <a:pt x="235" y="118"/>
                  </a:lnTo>
                  <a:lnTo>
                    <a:pt x="235" y="118"/>
                  </a:lnTo>
                  <a:lnTo>
                    <a:pt x="299" y="89"/>
                  </a:lnTo>
                  <a:lnTo>
                    <a:pt x="365" y="62"/>
                  </a:lnTo>
                  <a:lnTo>
                    <a:pt x="365" y="62"/>
                  </a:lnTo>
                  <a:lnTo>
                    <a:pt x="396" y="48"/>
                  </a:lnTo>
                  <a:lnTo>
                    <a:pt x="412" y="42"/>
                  </a:lnTo>
                  <a:lnTo>
                    <a:pt x="428" y="37"/>
                  </a:lnTo>
                  <a:lnTo>
                    <a:pt x="428" y="37"/>
                  </a:lnTo>
                  <a:lnTo>
                    <a:pt x="442" y="31"/>
                  </a:lnTo>
                  <a:lnTo>
                    <a:pt x="458" y="24"/>
                  </a:lnTo>
                  <a:lnTo>
                    <a:pt x="472" y="17"/>
                  </a:lnTo>
                  <a:lnTo>
                    <a:pt x="488" y="11"/>
                  </a:lnTo>
                  <a:lnTo>
                    <a:pt x="488" y="11"/>
                  </a:lnTo>
                  <a:lnTo>
                    <a:pt x="489" y="9"/>
                  </a:lnTo>
                  <a:lnTo>
                    <a:pt x="490" y="8"/>
                  </a:lnTo>
                  <a:lnTo>
                    <a:pt x="490" y="4"/>
                  </a:lnTo>
                  <a:lnTo>
                    <a:pt x="489" y="0"/>
                  </a:lnTo>
                  <a:lnTo>
                    <a:pt x="486" y="0"/>
                  </a:lnTo>
                  <a:lnTo>
                    <a:pt x="484" y="0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7" name="Freeform 384"/>
            <p:cNvSpPr/>
            <p:nvPr/>
          </p:nvSpPr>
          <p:spPr bwMode="auto">
            <a:xfrm>
              <a:off x="5568951" y="1484313"/>
              <a:ext cx="117475" cy="55563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0"/>
                </a:cxn>
                <a:cxn ang="0">
                  <a:pos x="283" y="1"/>
                </a:cxn>
                <a:cxn ang="0">
                  <a:pos x="276" y="4"/>
                </a:cxn>
                <a:cxn ang="0">
                  <a:pos x="263" y="12"/>
                </a:cxn>
                <a:cxn ang="0">
                  <a:pos x="238" y="27"/>
                </a:cxn>
                <a:cxn ang="0">
                  <a:pos x="238" y="27"/>
                </a:cxn>
                <a:cxn ang="0">
                  <a:pos x="217" y="38"/>
                </a:cxn>
                <a:cxn ang="0">
                  <a:pos x="195" y="47"/>
                </a:cxn>
                <a:cxn ang="0">
                  <a:pos x="151" y="64"/>
                </a:cxn>
                <a:cxn ang="0">
                  <a:pos x="151" y="64"/>
                </a:cxn>
                <a:cxn ang="0">
                  <a:pos x="119" y="78"/>
                </a:cxn>
                <a:cxn ang="0">
                  <a:pos x="87" y="93"/>
                </a:cxn>
                <a:cxn ang="0">
                  <a:pos x="87" y="93"/>
                </a:cxn>
                <a:cxn ang="0">
                  <a:pos x="68" y="103"/>
                </a:cxn>
                <a:cxn ang="0">
                  <a:pos x="47" y="115"/>
                </a:cxn>
                <a:cxn ang="0">
                  <a:pos x="37" y="120"/>
                </a:cxn>
                <a:cxn ang="0">
                  <a:pos x="26" y="125"/>
                </a:cxn>
                <a:cxn ang="0">
                  <a:pos x="16" y="129"/>
                </a:cxn>
                <a:cxn ang="0">
                  <a:pos x="5" y="131"/>
                </a:cxn>
                <a:cxn ang="0">
                  <a:pos x="5" y="131"/>
                </a:cxn>
                <a:cxn ang="0">
                  <a:pos x="4" y="132"/>
                </a:cxn>
                <a:cxn ang="0">
                  <a:pos x="2" y="133"/>
                </a:cxn>
                <a:cxn ang="0">
                  <a:pos x="0" y="137"/>
                </a:cxn>
                <a:cxn ang="0">
                  <a:pos x="2" y="140"/>
                </a:cxn>
                <a:cxn ang="0">
                  <a:pos x="2" y="141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5" y="142"/>
                </a:cxn>
                <a:cxn ang="0">
                  <a:pos x="13" y="141"/>
                </a:cxn>
                <a:cxn ang="0">
                  <a:pos x="20" y="139"/>
                </a:cxn>
                <a:cxn ang="0">
                  <a:pos x="33" y="133"/>
                </a:cxn>
                <a:cxn ang="0">
                  <a:pos x="58" y="120"/>
                </a:cxn>
                <a:cxn ang="0">
                  <a:pos x="58" y="120"/>
                </a:cxn>
                <a:cxn ang="0">
                  <a:pos x="101" y="98"/>
                </a:cxn>
                <a:cxn ang="0">
                  <a:pos x="122" y="89"/>
                </a:cxn>
                <a:cxn ang="0">
                  <a:pos x="144" y="80"/>
                </a:cxn>
                <a:cxn ang="0">
                  <a:pos x="144" y="80"/>
                </a:cxn>
                <a:cxn ang="0">
                  <a:pos x="182" y="65"/>
                </a:cxn>
                <a:cxn ang="0">
                  <a:pos x="219" y="50"/>
                </a:cxn>
                <a:cxn ang="0">
                  <a:pos x="219" y="50"/>
                </a:cxn>
                <a:cxn ang="0">
                  <a:pos x="228" y="46"/>
                </a:cxn>
                <a:cxn ang="0">
                  <a:pos x="237" y="40"/>
                </a:cxn>
                <a:cxn ang="0">
                  <a:pos x="255" y="29"/>
                </a:cxn>
                <a:cxn ang="0">
                  <a:pos x="274" y="17"/>
                </a:cxn>
                <a:cxn ang="0">
                  <a:pos x="283" y="13"/>
                </a:cxn>
                <a:cxn ang="0">
                  <a:pos x="293" y="10"/>
                </a:cxn>
                <a:cxn ang="0">
                  <a:pos x="293" y="10"/>
                </a:cxn>
                <a:cxn ang="0">
                  <a:pos x="296" y="10"/>
                </a:cxn>
                <a:cxn ang="0">
                  <a:pos x="297" y="8"/>
                </a:cxn>
                <a:cxn ang="0">
                  <a:pos x="297" y="6"/>
                </a:cxn>
                <a:cxn ang="0">
                  <a:pos x="297" y="4"/>
                </a:cxn>
                <a:cxn ang="0">
                  <a:pos x="295" y="1"/>
                </a:cxn>
                <a:cxn ang="0">
                  <a:pos x="292" y="0"/>
                </a:cxn>
                <a:cxn ang="0">
                  <a:pos x="291" y="0"/>
                </a:cxn>
                <a:cxn ang="0">
                  <a:pos x="291" y="0"/>
                </a:cxn>
              </a:cxnLst>
              <a:rect l="0" t="0" r="r" b="b"/>
              <a:pathLst>
                <a:path w="297" h="142">
                  <a:moveTo>
                    <a:pt x="291" y="0"/>
                  </a:moveTo>
                  <a:lnTo>
                    <a:pt x="291" y="0"/>
                  </a:lnTo>
                  <a:lnTo>
                    <a:pt x="283" y="1"/>
                  </a:lnTo>
                  <a:lnTo>
                    <a:pt x="276" y="4"/>
                  </a:lnTo>
                  <a:lnTo>
                    <a:pt x="263" y="12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17" y="38"/>
                  </a:lnTo>
                  <a:lnTo>
                    <a:pt x="195" y="47"/>
                  </a:lnTo>
                  <a:lnTo>
                    <a:pt x="151" y="64"/>
                  </a:lnTo>
                  <a:lnTo>
                    <a:pt x="151" y="64"/>
                  </a:lnTo>
                  <a:lnTo>
                    <a:pt x="119" y="78"/>
                  </a:lnTo>
                  <a:lnTo>
                    <a:pt x="87" y="93"/>
                  </a:lnTo>
                  <a:lnTo>
                    <a:pt x="87" y="93"/>
                  </a:lnTo>
                  <a:lnTo>
                    <a:pt x="68" y="103"/>
                  </a:lnTo>
                  <a:lnTo>
                    <a:pt x="47" y="115"/>
                  </a:lnTo>
                  <a:lnTo>
                    <a:pt x="37" y="120"/>
                  </a:lnTo>
                  <a:lnTo>
                    <a:pt x="26" y="125"/>
                  </a:lnTo>
                  <a:lnTo>
                    <a:pt x="16" y="129"/>
                  </a:lnTo>
                  <a:lnTo>
                    <a:pt x="5" y="131"/>
                  </a:lnTo>
                  <a:lnTo>
                    <a:pt x="5" y="131"/>
                  </a:lnTo>
                  <a:lnTo>
                    <a:pt x="4" y="132"/>
                  </a:lnTo>
                  <a:lnTo>
                    <a:pt x="2" y="133"/>
                  </a:lnTo>
                  <a:lnTo>
                    <a:pt x="0" y="137"/>
                  </a:lnTo>
                  <a:lnTo>
                    <a:pt x="2" y="140"/>
                  </a:lnTo>
                  <a:lnTo>
                    <a:pt x="2" y="141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5" y="142"/>
                  </a:lnTo>
                  <a:lnTo>
                    <a:pt x="13" y="141"/>
                  </a:lnTo>
                  <a:lnTo>
                    <a:pt x="20" y="139"/>
                  </a:lnTo>
                  <a:lnTo>
                    <a:pt x="33" y="133"/>
                  </a:lnTo>
                  <a:lnTo>
                    <a:pt x="58" y="120"/>
                  </a:lnTo>
                  <a:lnTo>
                    <a:pt x="58" y="120"/>
                  </a:lnTo>
                  <a:lnTo>
                    <a:pt x="101" y="98"/>
                  </a:lnTo>
                  <a:lnTo>
                    <a:pt x="122" y="89"/>
                  </a:lnTo>
                  <a:lnTo>
                    <a:pt x="144" y="80"/>
                  </a:lnTo>
                  <a:lnTo>
                    <a:pt x="144" y="80"/>
                  </a:lnTo>
                  <a:lnTo>
                    <a:pt x="182" y="65"/>
                  </a:lnTo>
                  <a:lnTo>
                    <a:pt x="219" y="50"/>
                  </a:lnTo>
                  <a:lnTo>
                    <a:pt x="219" y="50"/>
                  </a:lnTo>
                  <a:lnTo>
                    <a:pt x="228" y="46"/>
                  </a:lnTo>
                  <a:lnTo>
                    <a:pt x="237" y="40"/>
                  </a:lnTo>
                  <a:lnTo>
                    <a:pt x="255" y="29"/>
                  </a:lnTo>
                  <a:lnTo>
                    <a:pt x="274" y="17"/>
                  </a:lnTo>
                  <a:lnTo>
                    <a:pt x="283" y="13"/>
                  </a:lnTo>
                  <a:lnTo>
                    <a:pt x="293" y="10"/>
                  </a:lnTo>
                  <a:lnTo>
                    <a:pt x="293" y="10"/>
                  </a:lnTo>
                  <a:lnTo>
                    <a:pt x="296" y="10"/>
                  </a:lnTo>
                  <a:lnTo>
                    <a:pt x="297" y="8"/>
                  </a:lnTo>
                  <a:lnTo>
                    <a:pt x="297" y="6"/>
                  </a:lnTo>
                  <a:lnTo>
                    <a:pt x="297" y="4"/>
                  </a:lnTo>
                  <a:lnTo>
                    <a:pt x="295" y="1"/>
                  </a:lnTo>
                  <a:lnTo>
                    <a:pt x="292" y="0"/>
                  </a:lnTo>
                  <a:lnTo>
                    <a:pt x="291" y="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8" name="Freeform 385"/>
            <p:cNvSpPr/>
            <p:nvPr/>
          </p:nvSpPr>
          <p:spPr bwMode="auto">
            <a:xfrm>
              <a:off x="5468939" y="1271588"/>
              <a:ext cx="187325" cy="80963"/>
            </a:xfrm>
            <a:custGeom>
              <a:avLst/>
              <a:gdLst/>
              <a:ahLst/>
              <a:cxnLst>
                <a:cxn ang="0">
                  <a:pos x="467" y="0"/>
                </a:cxn>
                <a:cxn ang="0">
                  <a:pos x="467" y="0"/>
                </a:cxn>
                <a:cxn ang="0">
                  <a:pos x="458" y="1"/>
                </a:cxn>
                <a:cxn ang="0">
                  <a:pos x="449" y="4"/>
                </a:cxn>
                <a:cxn ang="0">
                  <a:pos x="432" y="11"/>
                </a:cxn>
                <a:cxn ang="0">
                  <a:pos x="432" y="11"/>
                </a:cxn>
                <a:cxn ang="0">
                  <a:pos x="417" y="17"/>
                </a:cxn>
                <a:cxn ang="0">
                  <a:pos x="404" y="21"/>
                </a:cxn>
                <a:cxn ang="0">
                  <a:pos x="391" y="26"/>
                </a:cxn>
                <a:cxn ang="0">
                  <a:pos x="378" y="32"/>
                </a:cxn>
                <a:cxn ang="0">
                  <a:pos x="378" y="32"/>
                </a:cxn>
                <a:cxn ang="0">
                  <a:pos x="324" y="57"/>
                </a:cxn>
                <a:cxn ang="0">
                  <a:pos x="271" y="82"/>
                </a:cxn>
                <a:cxn ang="0">
                  <a:pos x="271" y="82"/>
                </a:cxn>
                <a:cxn ang="0">
                  <a:pos x="237" y="97"/>
                </a:cxn>
                <a:cxn ang="0">
                  <a:pos x="204" y="111"/>
                </a:cxn>
                <a:cxn ang="0">
                  <a:pos x="136" y="137"/>
                </a:cxn>
                <a:cxn ang="0">
                  <a:pos x="69" y="165"/>
                </a:cxn>
                <a:cxn ang="0">
                  <a:pos x="35" y="179"/>
                </a:cxn>
                <a:cxn ang="0">
                  <a:pos x="3" y="193"/>
                </a:cxn>
                <a:cxn ang="0">
                  <a:pos x="3" y="193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1" y="201"/>
                </a:cxn>
                <a:cxn ang="0">
                  <a:pos x="4" y="204"/>
                </a:cxn>
                <a:cxn ang="0">
                  <a:pos x="7" y="205"/>
                </a:cxn>
                <a:cxn ang="0">
                  <a:pos x="9" y="204"/>
                </a:cxn>
                <a:cxn ang="0">
                  <a:pos x="9" y="204"/>
                </a:cxn>
                <a:cxn ang="0">
                  <a:pos x="39" y="189"/>
                </a:cxn>
                <a:cxn ang="0">
                  <a:pos x="69" y="176"/>
                </a:cxn>
                <a:cxn ang="0">
                  <a:pos x="132" y="150"/>
                </a:cxn>
                <a:cxn ang="0">
                  <a:pos x="195" y="127"/>
                </a:cxn>
                <a:cxn ang="0">
                  <a:pos x="256" y="100"/>
                </a:cxn>
                <a:cxn ang="0">
                  <a:pos x="256" y="100"/>
                </a:cxn>
                <a:cxn ang="0">
                  <a:pos x="289" y="86"/>
                </a:cxn>
                <a:cxn ang="0">
                  <a:pos x="323" y="73"/>
                </a:cxn>
                <a:cxn ang="0">
                  <a:pos x="323" y="73"/>
                </a:cxn>
                <a:cxn ang="0">
                  <a:pos x="344" y="65"/>
                </a:cxn>
                <a:cxn ang="0">
                  <a:pos x="356" y="60"/>
                </a:cxn>
                <a:cxn ang="0">
                  <a:pos x="364" y="55"/>
                </a:cxn>
                <a:cxn ang="0">
                  <a:pos x="364" y="55"/>
                </a:cxn>
                <a:cxn ang="0">
                  <a:pos x="377" y="46"/>
                </a:cxn>
                <a:cxn ang="0">
                  <a:pos x="391" y="39"/>
                </a:cxn>
                <a:cxn ang="0">
                  <a:pos x="407" y="32"/>
                </a:cxn>
                <a:cxn ang="0">
                  <a:pos x="421" y="27"/>
                </a:cxn>
                <a:cxn ang="0">
                  <a:pos x="421" y="27"/>
                </a:cxn>
                <a:cxn ang="0">
                  <a:pos x="445" y="18"/>
                </a:cxn>
                <a:cxn ang="0">
                  <a:pos x="458" y="13"/>
                </a:cxn>
                <a:cxn ang="0">
                  <a:pos x="470" y="10"/>
                </a:cxn>
                <a:cxn ang="0">
                  <a:pos x="470" y="10"/>
                </a:cxn>
                <a:cxn ang="0">
                  <a:pos x="472" y="9"/>
                </a:cxn>
                <a:cxn ang="0">
                  <a:pos x="474" y="8"/>
                </a:cxn>
                <a:cxn ang="0">
                  <a:pos x="474" y="6"/>
                </a:cxn>
                <a:cxn ang="0">
                  <a:pos x="474" y="4"/>
                </a:cxn>
                <a:cxn ang="0">
                  <a:pos x="471" y="0"/>
                </a:cxn>
                <a:cxn ang="0">
                  <a:pos x="470" y="0"/>
                </a:cxn>
                <a:cxn ang="0">
                  <a:pos x="467" y="0"/>
                </a:cxn>
                <a:cxn ang="0">
                  <a:pos x="467" y="0"/>
                </a:cxn>
              </a:cxnLst>
              <a:rect l="0" t="0" r="r" b="b"/>
              <a:pathLst>
                <a:path w="474" h="205">
                  <a:moveTo>
                    <a:pt x="467" y="0"/>
                  </a:moveTo>
                  <a:lnTo>
                    <a:pt x="467" y="0"/>
                  </a:lnTo>
                  <a:lnTo>
                    <a:pt x="458" y="1"/>
                  </a:lnTo>
                  <a:lnTo>
                    <a:pt x="449" y="4"/>
                  </a:lnTo>
                  <a:lnTo>
                    <a:pt x="432" y="11"/>
                  </a:lnTo>
                  <a:lnTo>
                    <a:pt x="432" y="11"/>
                  </a:lnTo>
                  <a:lnTo>
                    <a:pt x="417" y="17"/>
                  </a:lnTo>
                  <a:lnTo>
                    <a:pt x="404" y="21"/>
                  </a:lnTo>
                  <a:lnTo>
                    <a:pt x="391" y="26"/>
                  </a:lnTo>
                  <a:lnTo>
                    <a:pt x="378" y="32"/>
                  </a:lnTo>
                  <a:lnTo>
                    <a:pt x="378" y="32"/>
                  </a:lnTo>
                  <a:lnTo>
                    <a:pt x="324" y="57"/>
                  </a:lnTo>
                  <a:lnTo>
                    <a:pt x="271" y="82"/>
                  </a:lnTo>
                  <a:lnTo>
                    <a:pt x="271" y="82"/>
                  </a:lnTo>
                  <a:lnTo>
                    <a:pt x="237" y="97"/>
                  </a:lnTo>
                  <a:lnTo>
                    <a:pt x="204" y="111"/>
                  </a:lnTo>
                  <a:lnTo>
                    <a:pt x="136" y="137"/>
                  </a:lnTo>
                  <a:lnTo>
                    <a:pt x="69" y="165"/>
                  </a:lnTo>
                  <a:lnTo>
                    <a:pt x="35" y="179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1" y="201"/>
                  </a:lnTo>
                  <a:lnTo>
                    <a:pt x="4" y="204"/>
                  </a:lnTo>
                  <a:lnTo>
                    <a:pt x="7" y="205"/>
                  </a:lnTo>
                  <a:lnTo>
                    <a:pt x="9" y="204"/>
                  </a:lnTo>
                  <a:lnTo>
                    <a:pt x="9" y="204"/>
                  </a:lnTo>
                  <a:lnTo>
                    <a:pt x="39" y="189"/>
                  </a:lnTo>
                  <a:lnTo>
                    <a:pt x="69" y="176"/>
                  </a:lnTo>
                  <a:lnTo>
                    <a:pt x="132" y="150"/>
                  </a:lnTo>
                  <a:lnTo>
                    <a:pt x="195" y="127"/>
                  </a:lnTo>
                  <a:lnTo>
                    <a:pt x="256" y="100"/>
                  </a:lnTo>
                  <a:lnTo>
                    <a:pt x="256" y="100"/>
                  </a:lnTo>
                  <a:lnTo>
                    <a:pt x="289" y="86"/>
                  </a:lnTo>
                  <a:lnTo>
                    <a:pt x="323" y="73"/>
                  </a:lnTo>
                  <a:lnTo>
                    <a:pt x="323" y="73"/>
                  </a:lnTo>
                  <a:lnTo>
                    <a:pt x="344" y="65"/>
                  </a:lnTo>
                  <a:lnTo>
                    <a:pt x="356" y="60"/>
                  </a:lnTo>
                  <a:lnTo>
                    <a:pt x="364" y="55"/>
                  </a:lnTo>
                  <a:lnTo>
                    <a:pt x="364" y="55"/>
                  </a:lnTo>
                  <a:lnTo>
                    <a:pt x="377" y="46"/>
                  </a:lnTo>
                  <a:lnTo>
                    <a:pt x="391" y="39"/>
                  </a:lnTo>
                  <a:lnTo>
                    <a:pt x="407" y="32"/>
                  </a:lnTo>
                  <a:lnTo>
                    <a:pt x="421" y="27"/>
                  </a:lnTo>
                  <a:lnTo>
                    <a:pt x="421" y="27"/>
                  </a:lnTo>
                  <a:lnTo>
                    <a:pt x="445" y="18"/>
                  </a:lnTo>
                  <a:lnTo>
                    <a:pt x="458" y="13"/>
                  </a:lnTo>
                  <a:lnTo>
                    <a:pt x="470" y="10"/>
                  </a:lnTo>
                  <a:lnTo>
                    <a:pt x="470" y="10"/>
                  </a:lnTo>
                  <a:lnTo>
                    <a:pt x="472" y="9"/>
                  </a:lnTo>
                  <a:lnTo>
                    <a:pt x="474" y="8"/>
                  </a:lnTo>
                  <a:lnTo>
                    <a:pt x="474" y="6"/>
                  </a:lnTo>
                  <a:lnTo>
                    <a:pt x="474" y="4"/>
                  </a:lnTo>
                  <a:lnTo>
                    <a:pt x="471" y="0"/>
                  </a:lnTo>
                  <a:lnTo>
                    <a:pt x="470" y="0"/>
                  </a:lnTo>
                  <a:lnTo>
                    <a:pt x="467" y="0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9" name="Freeform 386"/>
            <p:cNvSpPr/>
            <p:nvPr/>
          </p:nvSpPr>
          <p:spPr bwMode="auto">
            <a:xfrm>
              <a:off x="5697539" y="1277938"/>
              <a:ext cx="190500" cy="130175"/>
            </a:xfrm>
            <a:custGeom>
              <a:avLst/>
              <a:gdLst/>
              <a:ahLst/>
              <a:cxnLst>
                <a:cxn ang="0">
                  <a:pos x="470" y="1"/>
                </a:cxn>
                <a:cxn ang="0">
                  <a:pos x="470" y="1"/>
                </a:cxn>
                <a:cxn ang="0">
                  <a:pos x="439" y="23"/>
                </a:cxn>
                <a:cxn ang="0">
                  <a:pos x="408" y="46"/>
                </a:cxn>
                <a:cxn ang="0">
                  <a:pos x="344" y="89"/>
                </a:cxn>
                <a:cxn ang="0">
                  <a:pos x="280" y="131"/>
                </a:cxn>
                <a:cxn ang="0">
                  <a:pos x="248" y="153"/>
                </a:cxn>
                <a:cxn ang="0">
                  <a:pos x="218" y="176"/>
                </a:cxn>
                <a:cxn ang="0">
                  <a:pos x="218" y="176"/>
                </a:cxn>
                <a:cxn ang="0">
                  <a:pos x="184" y="204"/>
                </a:cxn>
                <a:cxn ang="0">
                  <a:pos x="148" y="229"/>
                </a:cxn>
                <a:cxn ang="0">
                  <a:pos x="111" y="252"/>
                </a:cxn>
                <a:cxn ang="0">
                  <a:pos x="73" y="273"/>
                </a:cxn>
                <a:cxn ang="0">
                  <a:pos x="73" y="273"/>
                </a:cxn>
                <a:cxn ang="0">
                  <a:pos x="59" y="281"/>
                </a:cxn>
                <a:cxn ang="0">
                  <a:pos x="46" y="290"/>
                </a:cxn>
                <a:cxn ang="0">
                  <a:pos x="33" y="299"/>
                </a:cxn>
                <a:cxn ang="0">
                  <a:pos x="18" y="306"/>
                </a:cxn>
                <a:cxn ang="0">
                  <a:pos x="18" y="306"/>
                </a:cxn>
                <a:cxn ang="0">
                  <a:pos x="12" y="310"/>
                </a:cxn>
                <a:cxn ang="0">
                  <a:pos x="6" y="312"/>
                </a:cxn>
                <a:cxn ang="0">
                  <a:pos x="3" y="316"/>
                </a:cxn>
                <a:cxn ang="0">
                  <a:pos x="0" y="323"/>
                </a:cxn>
                <a:cxn ang="0">
                  <a:pos x="0" y="323"/>
                </a:cxn>
                <a:cxn ang="0">
                  <a:pos x="0" y="325"/>
                </a:cxn>
                <a:cxn ang="0">
                  <a:pos x="1" y="328"/>
                </a:cxn>
                <a:cxn ang="0">
                  <a:pos x="4" y="329"/>
                </a:cxn>
                <a:cxn ang="0">
                  <a:pos x="8" y="329"/>
                </a:cxn>
                <a:cxn ang="0">
                  <a:pos x="10" y="328"/>
                </a:cxn>
                <a:cxn ang="0">
                  <a:pos x="10" y="327"/>
                </a:cxn>
                <a:cxn ang="0">
                  <a:pos x="10" y="327"/>
                </a:cxn>
                <a:cxn ang="0">
                  <a:pos x="13" y="323"/>
                </a:cxn>
                <a:cxn ang="0">
                  <a:pos x="18" y="319"/>
                </a:cxn>
                <a:cxn ang="0">
                  <a:pos x="31" y="311"/>
                </a:cxn>
                <a:cxn ang="0">
                  <a:pos x="54" y="298"/>
                </a:cxn>
                <a:cxn ang="0">
                  <a:pos x="54" y="298"/>
                </a:cxn>
                <a:cxn ang="0">
                  <a:pos x="85" y="280"/>
                </a:cxn>
                <a:cxn ang="0">
                  <a:pos x="116" y="261"/>
                </a:cxn>
                <a:cxn ang="0">
                  <a:pos x="116" y="261"/>
                </a:cxn>
                <a:cxn ang="0">
                  <a:pos x="148" y="242"/>
                </a:cxn>
                <a:cxn ang="0">
                  <a:pos x="178" y="222"/>
                </a:cxn>
                <a:cxn ang="0">
                  <a:pos x="207" y="200"/>
                </a:cxn>
                <a:cxn ang="0">
                  <a:pos x="235" y="178"/>
                </a:cxn>
                <a:cxn ang="0">
                  <a:pos x="235" y="178"/>
                </a:cxn>
                <a:cxn ang="0">
                  <a:pos x="264" y="155"/>
                </a:cxn>
                <a:cxn ang="0">
                  <a:pos x="294" y="134"/>
                </a:cxn>
                <a:cxn ang="0">
                  <a:pos x="356" y="93"/>
                </a:cxn>
                <a:cxn ang="0">
                  <a:pos x="417" y="52"/>
                </a:cxn>
                <a:cxn ang="0">
                  <a:pos x="449" y="31"/>
                </a:cxn>
                <a:cxn ang="0">
                  <a:pos x="477" y="9"/>
                </a:cxn>
                <a:cxn ang="0">
                  <a:pos x="477" y="9"/>
                </a:cxn>
                <a:cxn ang="0">
                  <a:pos x="479" y="8"/>
                </a:cxn>
                <a:cxn ang="0">
                  <a:pos x="480" y="5"/>
                </a:cxn>
                <a:cxn ang="0">
                  <a:pos x="479" y="4"/>
                </a:cxn>
                <a:cxn ang="0">
                  <a:pos x="477" y="1"/>
                </a:cxn>
                <a:cxn ang="0">
                  <a:pos x="475" y="0"/>
                </a:cxn>
                <a:cxn ang="0">
                  <a:pos x="472" y="0"/>
                </a:cxn>
                <a:cxn ang="0">
                  <a:pos x="470" y="1"/>
                </a:cxn>
                <a:cxn ang="0">
                  <a:pos x="470" y="1"/>
                </a:cxn>
              </a:cxnLst>
              <a:rect l="0" t="0" r="r" b="b"/>
              <a:pathLst>
                <a:path w="480" h="329">
                  <a:moveTo>
                    <a:pt x="470" y="1"/>
                  </a:moveTo>
                  <a:lnTo>
                    <a:pt x="470" y="1"/>
                  </a:lnTo>
                  <a:lnTo>
                    <a:pt x="439" y="23"/>
                  </a:lnTo>
                  <a:lnTo>
                    <a:pt x="408" y="46"/>
                  </a:lnTo>
                  <a:lnTo>
                    <a:pt x="344" y="89"/>
                  </a:lnTo>
                  <a:lnTo>
                    <a:pt x="280" y="131"/>
                  </a:lnTo>
                  <a:lnTo>
                    <a:pt x="248" y="153"/>
                  </a:lnTo>
                  <a:lnTo>
                    <a:pt x="218" y="176"/>
                  </a:lnTo>
                  <a:lnTo>
                    <a:pt x="218" y="176"/>
                  </a:lnTo>
                  <a:lnTo>
                    <a:pt x="184" y="204"/>
                  </a:lnTo>
                  <a:lnTo>
                    <a:pt x="148" y="229"/>
                  </a:lnTo>
                  <a:lnTo>
                    <a:pt x="111" y="252"/>
                  </a:lnTo>
                  <a:lnTo>
                    <a:pt x="73" y="273"/>
                  </a:lnTo>
                  <a:lnTo>
                    <a:pt x="73" y="273"/>
                  </a:lnTo>
                  <a:lnTo>
                    <a:pt x="59" y="281"/>
                  </a:lnTo>
                  <a:lnTo>
                    <a:pt x="46" y="290"/>
                  </a:lnTo>
                  <a:lnTo>
                    <a:pt x="33" y="299"/>
                  </a:lnTo>
                  <a:lnTo>
                    <a:pt x="18" y="306"/>
                  </a:lnTo>
                  <a:lnTo>
                    <a:pt x="18" y="306"/>
                  </a:lnTo>
                  <a:lnTo>
                    <a:pt x="12" y="310"/>
                  </a:lnTo>
                  <a:lnTo>
                    <a:pt x="6" y="312"/>
                  </a:lnTo>
                  <a:lnTo>
                    <a:pt x="3" y="316"/>
                  </a:lnTo>
                  <a:lnTo>
                    <a:pt x="0" y="323"/>
                  </a:lnTo>
                  <a:lnTo>
                    <a:pt x="0" y="323"/>
                  </a:lnTo>
                  <a:lnTo>
                    <a:pt x="0" y="325"/>
                  </a:lnTo>
                  <a:lnTo>
                    <a:pt x="1" y="328"/>
                  </a:lnTo>
                  <a:lnTo>
                    <a:pt x="4" y="329"/>
                  </a:lnTo>
                  <a:lnTo>
                    <a:pt x="8" y="329"/>
                  </a:lnTo>
                  <a:lnTo>
                    <a:pt x="10" y="328"/>
                  </a:lnTo>
                  <a:lnTo>
                    <a:pt x="10" y="327"/>
                  </a:lnTo>
                  <a:lnTo>
                    <a:pt x="10" y="327"/>
                  </a:lnTo>
                  <a:lnTo>
                    <a:pt x="13" y="323"/>
                  </a:lnTo>
                  <a:lnTo>
                    <a:pt x="18" y="319"/>
                  </a:lnTo>
                  <a:lnTo>
                    <a:pt x="31" y="311"/>
                  </a:lnTo>
                  <a:lnTo>
                    <a:pt x="54" y="298"/>
                  </a:lnTo>
                  <a:lnTo>
                    <a:pt x="54" y="298"/>
                  </a:lnTo>
                  <a:lnTo>
                    <a:pt x="85" y="280"/>
                  </a:lnTo>
                  <a:lnTo>
                    <a:pt x="116" y="261"/>
                  </a:lnTo>
                  <a:lnTo>
                    <a:pt x="116" y="261"/>
                  </a:lnTo>
                  <a:lnTo>
                    <a:pt x="148" y="242"/>
                  </a:lnTo>
                  <a:lnTo>
                    <a:pt x="178" y="222"/>
                  </a:lnTo>
                  <a:lnTo>
                    <a:pt x="207" y="200"/>
                  </a:lnTo>
                  <a:lnTo>
                    <a:pt x="235" y="178"/>
                  </a:lnTo>
                  <a:lnTo>
                    <a:pt x="235" y="178"/>
                  </a:lnTo>
                  <a:lnTo>
                    <a:pt x="264" y="155"/>
                  </a:lnTo>
                  <a:lnTo>
                    <a:pt x="294" y="134"/>
                  </a:lnTo>
                  <a:lnTo>
                    <a:pt x="356" y="93"/>
                  </a:lnTo>
                  <a:lnTo>
                    <a:pt x="417" y="52"/>
                  </a:lnTo>
                  <a:lnTo>
                    <a:pt x="449" y="31"/>
                  </a:lnTo>
                  <a:lnTo>
                    <a:pt x="477" y="9"/>
                  </a:lnTo>
                  <a:lnTo>
                    <a:pt x="477" y="9"/>
                  </a:lnTo>
                  <a:lnTo>
                    <a:pt x="479" y="8"/>
                  </a:lnTo>
                  <a:lnTo>
                    <a:pt x="480" y="5"/>
                  </a:lnTo>
                  <a:lnTo>
                    <a:pt x="479" y="4"/>
                  </a:lnTo>
                  <a:lnTo>
                    <a:pt x="477" y="1"/>
                  </a:lnTo>
                  <a:lnTo>
                    <a:pt x="475" y="0"/>
                  </a:lnTo>
                  <a:lnTo>
                    <a:pt x="472" y="0"/>
                  </a:lnTo>
                  <a:lnTo>
                    <a:pt x="470" y="1"/>
                  </a:lnTo>
                  <a:lnTo>
                    <a:pt x="470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0" name="Freeform 387"/>
            <p:cNvSpPr/>
            <p:nvPr/>
          </p:nvSpPr>
          <p:spPr bwMode="auto">
            <a:xfrm>
              <a:off x="5686426" y="1303338"/>
              <a:ext cx="265113" cy="166688"/>
            </a:xfrm>
            <a:custGeom>
              <a:avLst/>
              <a:gdLst/>
              <a:ahLst/>
              <a:cxnLst>
                <a:cxn ang="0">
                  <a:pos x="657" y="6"/>
                </a:cxn>
                <a:cxn ang="0">
                  <a:pos x="650" y="9"/>
                </a:cxn>
                <a:cxn ang="0">
                  <a:pos x="631" y="19"/>
                </a:cxn>
                <a:cxn ang="0">
                  <a:pos x="604" y="34"/>
                </a:cxn>
                <a:cxn ang="0">
                  <a:pos x="595" y="37"/>
                </a:cxn>
                <a:cxn ang="0">
                  <a:pos x="581" y="51"/>
                </a:cxn>
                <a:cxn ang="0">
                  <a:pos x="573" y="57"/>
                </a:cxn>
                <a:cxn ang="0">
                  <a:pos x="526" y="90"/>
                </a:cxn>
                <a:cxn ang="0">
                  <a:pos x="437" y="146"/>
                </a:cxn>
                <a:cxn ang="0">
                  <a:pos x="345" y="200"/>
                </a:cxn>
                <a:cxn ang="0">
                  <a:pos x="243" y="260"/>
                </a:cxn>
                <a:cxn ang="0">
                  <a:pos x="140" y="320"/>
                </a:cxn>
                <a:cxn ang="0">
                  <a:pos x="97" y="347"/>
                </a:cxn>
                <a:cxn ang="0">
                  <a:pos x="86" y="354"/>
                </a:cxn>
                <a:cxn ang="0">
                  <a:pos x="51" y="371"/>
                </a:cxn>
                <a:cxn ang="0">
                  <a:pos x="37" y="379"/>
                </a:cxn>
                <a:cxn ang="0">
                  <a:pos x="11" y="400"/>
                </a:cxn>
                <a:cxn ang="0">
                  <a:pos x="1" y="413"/>
                </a:cxn>
                <a:cxn ang="0">
                  <a:pos x="0" y="415"/>
                </a:cxn>
                <a:cxn ang="0">
                  <a:pos x="3" y="421"/>
                </a:cxn>
                <a:cxn ang="0">
                  <a:pos x="9" y="421"/>
                </a:cxn>
                <a:cxn ang="0">
                  <a:pos x="11" y="418"/>
                </a:cxn>
                <a:cxn ang="0">
                  <a:pos x="24" y="404"/>
                </a:cxn>
                <a:cxn ang="0">
                  <a:pos x="39" y="392"/>
                </a:cxn>
                <a:cxn ang="0">
                  <a:pos x="73" y="372"/>
                </a:cxn>
                <a:cxn ang="0">
                  <a:pos x="94" y="362"/>
                </a:cxn>
                <a:cxn ang="0">
                  <a:pos x="135" y="336"/>
                </a:cxn>
                <a:cxn ang="0">
                  <a:pos x="156" y="324"/>
                </a:cxn>
                <a:cxn ang="0">
                  <a:pos x="352" y="209"/>
                </a:cxn>
                <a:cxn ang="0">
                  <a:pos x="517" y="109"/>
                </a:cxn>
                <a:cxn ang="0">
                  <a:pos x="536" y="96"/>
                </a:cxn>
                <a:cxn ang="0">
                  <a:pos x="594" y="56"/>
                </a:cxn>
                <a:cxn ang="0">
                  <a:pos x="610" y="44"/>
                </a:cxn>
                <a:cxn ang="0">
                  <a:pos x="636" y="27"/>
                </a:cxn>
                <a:cxn ang="0">
                  <a:pos x="654" y="18"/>
                </a:cxn>
                <a:cxn ang="0">
                  <a:pos x="662" y="17"/>
                </a:cxn>
                <a:cxn ang="0">
                  <a:pos x="667" y="13"/>
                </a:cxn>
                <a:cxn ang="0">
                  <a:pos x="669" y="5"/>
                </a:cxn>
                <a:cxn ang="0">
                  <a:pos x="667" y="2"/>
                </a:cxn>
                <a:cxn ang="0">
                  <a:pos x="662" y="0"/>
                </a:cxn>
                <a:cxn ang="0">
                  <a:pos x="657" y="2"/>
                </a:cxn>
                <a:cxn ang="0">
                  <a:pos x="657" y="5"/>
                </a:cxn>
              </a:cxnLst>
              <a:rect l="0" t="0" r="r" b="b"/>
              <a:pathLst>
                <a:path w="669" h="421">
                  <a:moveTo>
                    <a:pt x="657" y="5"/>
                  </a:moveTo>
                  <a:lnTo>
                    <a:pt x="657" y="6"/>
                  </a:lnTo>
                  <a:lnTo>
                    <a:pt x="657" y="6"/>
                  </a:lnTo>
                  <a:lnTo>
                    <a:pt x="650" y="9"/>
                  </a:lnTo>
                  <a:lnTo>
                    <a:pt x="642" y="11"/>
                  </a:lnTo>
                  <a:lnTo>
                    <a:pt x="631" y="19"/>
                  </a:lnTo>
                  <a:lnTo>
                    <a:pt x="618" y="27"/>
                  </a:lnTo>
                  <a:lnTo>
                    <a:pt x="604" y="34"/>
                  </a:lnTo>
                  <a:lnTo>
                    <a:pt x="604" y="34"/>
                  </a:lnTo>
                  <a:lnTo>
                    <a:pt x="595" y="37"/>
                  </a:lnTo>
                  <a:lnTo>
                    <a:pt x="589" y="44"/>
                  </a:lnTo>
                  <a:lnTo>
                    <a:pt x="581" y="51"/>
                  </a:lnTo>
                  <a:lnTo>
                    <a:pt x="573" y="57"/>
                  </a:lnTo>
                  <a:lnTo>
                    <a:pt x="573" y="57"/>
                  </a:lnTo>
                  <a:lnTo>
                    <a:pt x="526" y="90"/>
                  </a:lnTo>
                  <a:lnTo>
                    <a:pt x="526" y="90"/>
                  </a:lnTo>
                  <a:lnTo>
                    <a:pt x="482" y="119"/>
                  </a:lnTo>
                  <a:lnTo>
                    <a:pt x="437" y="146"/>
                  </a:lnTo>
                  <a:lnTo>
                    <a:pt x="391" y="172"/>
                  </a:lnTo>
                  <a:lnTo>
                    <a:pt x="345" y="200"/>
                  </a:lnTo>
                  <a:lnTo>
                    <a:pt x="345" y="200"/>
                  </a:lnTo>
                  <a:lnTo>
                    <a:pt x="243" y="260"/>
                  </a:lnTo>
                  <a:lnTo>
                    <a:pt x="140" y="320"/>
                  </a:lnTo>
                  <a:lnTo>
                    <a:pt x="140" y="320"/>
                  </a:lnTo>
                  <a:lnTo>
                    <a:pt x="118" y="333"/>
                  </a:lnTo>
                  <a:lnTo>
                    <a:pt x="97" y="347"/>
                  </a:lnTo>
                  <a:lnTo>
                    <a:pt x="97" y="347"/>
                  </a:lnTo>
                  <a:lnTo>
                    <a:pt x="86" y="354"/>
                  </a:lnTo>
                  <a:lnTo>
                    <a:pt x="75" y="360"/>
                  </a:lnTo>
                  <a:lnTo>
                    <a:pt x="51" y="371"/>
                  </a:lnTo>
                  <a:lnTo>
                    <a:pt x="51" y="371"/>
                  </a:lnTo>
                  <a:lnTo>
                    <a:pt x="37" y="379"/>
                  </a:lnTo>
                  <a:lnTo>
                    <a:pt x="24" y="389"/>
                  </a:lnTo>
                  <a:lnTo>
                    <a:pt x="11" y="400"/>
                  </a:lnTo>
                  <a:lnTo>
                    <a:pt x="5" y="406"/>
                  </a:lnTo>
                  <a:lnTo>
                    <a:pt x="1" y="413"/>
                  </a:lnTo>
                  <a:lnTo>
                    <a:pt x="1" y="413"/>
                  </a:lnTo>
                  <a:lnTo>
                    <a:pt x="0" y="415"/>
                  </a:lnTo>
                  <a:lnTo>
                    <a:pt x="0" y="417"/>
                  </a:lnTo>
                  <a:lnTo>
                    <a:pt x="3" y="421"/>
                  </a:lnTo>
                  <a:lnTo>
                    <a:pt x="7" y="421"/>
                  </a:lnTo>
                  <a:lnTo>
                    <a:pt x="9" y="421"/>
                  </a:lnTo>
                  <a:lnTo>
                    <a:pt x="11" y="418"/>
                  </a:lnTo>
                  <a:lnTo>
                    <a:pt x="11" y="418"/>
                  </a:lnTo>
                  <a:lnTo>
                    <a:pt x="17" y="410"/>
                  </a:lnTo>
                  <a:lnTo>
                    <a:pt x="24" y="404"/>
                  </a:lnTo>
                  <a:lnTo>
                    <a:pt x="32" y="397"/>
                  </a:lnTo>
                  <a:lnTo>
                    <a:pt x="39" y="392"/>
                  </a:lnTo>
                  <a:lnTo>
                    <a:pt x="56" y="381"/>
                  </a:lnTo>
                  <a:lnTo>
                    <a:pt x="73" y="372"/>
                  </a:lnTo>
                  <a:lnTo>
                    <a:pt x="73" y="372"/>
                  </a:lnTo>
                  <a:lnTo>
                    <a:pt x="94" y="362"/>
                  </a:lnTo>
                  <a:lnTo>
                    <a:pt x="115" y="349"/>
                  </a:lnTo>
                  <a:lnTo>
                    <a:pt x="135" y="336"/>
                  </a:lnTo>
                  <a:lnTo>
                    <a:pt x="156" y="324"/>
                  </a:lnTo>
                  <a:lnTo>
                    <a:pt x="156" y="324"/>
                  </a:lnTo>
                  <a:lnTo>
                    <a:pt x="352" y="209"/>
                  </a:lnTo>
                  <a:lnTo>
                    <a:pt x="352" y="209"/>
                  </a:lnTo>
                  <a:lnTo>
                    <a:pt x="434" y="159"/>
                  </a:lnTo>
                  <a:lnTo>
                    <a:pt x="517" y="109"/>
                  </a:lnTo>
                  <a:lnTo>
                    <a:pt x="517" y="109"/>
                  </a:lnTo>
                  <a:lnTo>
                    <a:pt x="536" y="96"/>
                  </a:lnTo>
                  <a:lnTo>
                    <a:pt x="556" y="83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10" y="44"/>
                  </a:lnTo>
                  <a:lnTo>
                    <a:pt x="627" y="32"/>
                  </a:lnTo>
                  <a:lnTo>
                    <a:pt x="636" y="27"/>
                  </a:lnTo>
                  <a:lnTo>
                    <a:pt x="645" y="22"/>
                  </a:lnTo>
                  <a:lnTo>
                    <a:pt x="654" y="18"/>
                  </a:lnTo>
                  <a:lnTo>
                    <a:pt x="662" y="17"/>
                  </a:lnTo>
                  <a:lnTo>
                    <a:pt x="662" y="17"/>
                  </a:lnTo>
                  <a:lnTo>
                    <a:pt x="666" y="14"/>
                  </a:lnTo>
                  <a:lnTo>
                    <a:pt x="667" y="13"/>
                  </a:lnTo>
                  <a:lnTo>
                    <a:pt x="669" y="10"/>
                  </a:lnTo>
                  <a:lnTo>
                    <a:pt x="669" y="5"/>
                  </a:lnTo>
                  <a:lnTo>
                    <a:pt x="669" y="5"/>
                  </a:lnTo>
                  <a:lnTo>
                    <a:pt x="667" y="2"/>
                  </a:lnTo>
                  <a:lnTo>
                    <a:pt x="666" y="1"/>
                  </a:lnTo>
                  <a:lnTo>
                    <a:pt x="662" y="0"/>
                  </a:lnTo>
                  <a:lnTo>
                    <a:pt x="658" y="1"/>
                  </a:lnTo>
                  <a:lnTo>
                    <a:pt x="657" y="2"/>
                  </a:lnTo>
                  <a:lnTo>
                    <a:pt x="657" y="5"/>
                  </a:lnTo>
                  <a:lnTo>
                    <a:pt x="657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1" name="Freeform 388"/>
            <p:cNvSpPr/>
            <p:nvPr/>
          </p:nvSpPr>
          <p:spPr bwMode="auto">
            <a:xfrm>
              <a:off x="5648326" y="1501776"/>
              <a:ext cx="149225" cy="60325"/>
            </a:xfrm>
            <a:custGeom>
              <a:avLst/>
              <a:gdLst/>
              <a:ahLst/>
              <a:cxnLst>
                <a:cxn ang="0">
                  <a:pos x="372" y="0"/>
                </a:cxn>
                <a:cxn ang="0">
                  <a:pos x="372" y="0"/>
                </a:cxn>
                <a:cxn ang="0">
                  <a:pos x="361" y="1"/>
                </a:cxn>
                <a:cxn ang="0">
                  <a:pos x="352" y="4"/>
                </a:cxn>
                <a:cxn ang="0">
                  <a:pos x="334" y="10"/>
                </a:cxn>
                <a:cxn ang="0">
                  <a:pos x="297" y="26"/>
                </a:cxn>
                <a:cxn ang="0">
                  <a:pos x="297" y="26"/>
                </a:cxn>
                <a:cxn ang="0">
                  <a:pos x="271" y="36"/>
                </a:cxn>
                <a:cxn ang="0">
                  <a:pos x="244" y="45"/>
                </a:cxn>
                <a:cxn ang="0">
                  <a:pos x="218" y="55"/>
                </a:cxn>
                <a:cxn ang="0">
                  <a:pos x="191" y="64"/>
                </a:cxn>
                <a:cxn ang="0">
                  <a:pos x="191" y="64"/>
                </a:cxn>
                <a:cxn ang="0">
                  <a:pos x="102" y="99"/>
                </a:cxn>
                <a:cxn ang="0">
                  <a:pos x="58" y="117"/>
                </a:cxn>
                <a:cxn ang="0">
                  <a:pos x="15" y="137"/>
                </a:cxn>
                <a:cxn ang="0">
                  <a:pos x="15" y="137"/>
                </a:cxn>
                <a:cxn ang="0">
                  <a:pos x="11" y="136"/>
                </a:cxn>
                <a:cxn ang="0">
                  <a:pos x="10" y="137"/>
                </a:cxn>
                <a:cxn ang="0">
                  <a:pos x="8" y="138"/>
                </a:cxn>
                <a:cxn ang="0">
                  <a:pos x="2" y="144"/>
                </a:cxn>
                <a:cxn ang="0">
                  <a:pos x="2" y="144"/>
                </a:cxn>
                <a:cxn ang="0">
                  <a:pos x="0" y="145"/>
                </a:cxn>
                <a:cxn ang="0">
                  <a:pos x="0" y="147"/>
                </a:cxn>
                <a:cxn ang="0">
                  <a:pos x="2" y="151"/>
                </a:cxn>
                <a:cxn ang="0">
                  <a:pos x="4" y="153"/>
                </a:cxn>
                <a:cxn ang="0">
                  <a:pos x="7" y="153"/>
                </a:cxn>
                <a:cxn ang="0">
                  <a:pos x="8" y="153"/>
                </a:cxn>
                <a:cxn ang="0">
                  <a:pos x="8" y="153"/>
                </a:cxn>
                <a:cxn ang="0">
                  <a:pos x="54" y="132"/>
                </a:cxn>
                <a:cxn ang="0">
                  <a:pos x="101" y="112"/>
                </a:cxn>
                <a:cxn ang="0">
                  <a:pos x="194" y="76"/>
                </a:cxn>
                <a:cxn ang="0">
                  <a:pos x="194" y="76"/>
                </a:cxn>
                <a:cxn ang="0">
                  <a:pos x="215" y="66"/>
                </a:cxn>
                <a:cxn ang="0">
                  <a:pos x="237" y="59"/>
                </a:cxn>
                <a:cxn ang="0">
                  <a:pos x="282" y="44"/>
                </a:cxn>
                <a:cxn ang="0">
                  <a:pos x="282" y="44"/>
                </a:cxn>
                <a:cxn ang="0">
                  <a:pos x="304" y="35"/>
                </a:cxn>
                <a:cxn ang="0">
                  <a:pos x="326" y="25"/>
                </a:cxn>
                <a:cxn ang="0">
                  <a:pos x="348" y="15"/>
                </a:cxn>
                <a:cxn ang="0">
                  <a:pos x="360" y="13"/>
                </a:cxn>
                <a:cxn ang="0">
                  <a:pos x="372" y="10"/>
                </a:cxn>
                <a:cxn ang="0">
                  <a:pos x="372" y="10"/>
                </a:cxn>
                <a:cxn ang="0">
                  <a:pos x="373" y="10"/>
                </a:cxn>
                <a:cxn ang="0">
                  <a:pos x="376" y="9"/>
                </a:cxn>
                <a:cxn ang="0">
                  <a:pos x="377" y="5"/>
                </a:cxn>
                <a:cxn ang="0">
                  <a:pos x="377" y="2"/>
                </a:cxn>
                <a:cxn ang="0">
                  <a:pos x="376" y="1"/>
                </a:cxn>
                <a:cxn ang="0">
                  <a:pos x="373" y="0"/>
                </a:cxn>
                <a:cxn ang="0">
                  <a:pos x="372" y="0"/>
                </a:cxn>
                <a:cxn ang="0">
                  <a:pos x="372" y="0"/>
                </a:cxn>
              </a:cxnLst>
              <a:rect l="0" t="0" r="r" b="b"/>
              <a:pathLst>
                <a:path w="377" h="153">
                  <a:moveTo>
                    <a:pt x="372" y="0"/>
                  </a:moveTo>
                  <a:lnTo>
                    <a:pt x="372" y="0"/>
                  </a:lnTo>
                  <a:lnTo>
                    <a:pt x="361" y="1"/>
                  </a:lnTo>
                  <a:lnTo>
                    <a:pt x="352" y="4"/>
                  </a:lnTo>
                  <a:lnTo>
                    <a:pt x="334" y="10"/>
                  </a:lnTo>
                  <a:lnTo>
                    <a:pt x="297" y="26"/>
                  </a:lnTo>
                  <a:lnTo>
                    <a:pt x="297" y="26"/>
                  </a:lnTo>
                  <a:lnTo>
                    <a:pt x="271" y="36"/>
                  </a:lnTo>
                  <a:lnTo>
                    <a:pt x="244" y="45"/>
                  </a:lnTo>
                  <a:lnTo>
                    <a:pt x="218" y="55"/>
                  </a:lnTo>
                  <a:lnTo>
                    <a:pt x="191" y="64"/>
                  </a:lnTo>
                  <a:lnTo>
                    <a:pt x="191" y="64"/>
                  </a:lnTo>
                  <a:lnTo>
                    <a:pt x="102" y="99"/>
                  </a:lnTo>
                  <a:lnTo>
                    <a:pt x="58" y="117"/>
                  </a:lnTo>
                  <a:lnTo>
                    <a:pt x="15" y="137"/>
                  </a:lnTo>
                  <a:lnTo>
                    <a:pt x="15" y="137"/>
                  </a:lnTo>
                  <a:lnTo>
                    <a:pt x="11" y="136"/>
                  </a:lnTo>
                  <a:lnTo>
                    <a:pt x="10" y="137"/>
                  </a:lnTo>
                  <a:lnTo>
                    <a:pt x="8" y="138"/>
                  </a:lnTo>
                  <a:lnTo>
                    <a:pt x="2" y="144"/>
                  </a:lnTo>
                  <a:lnTo>
                    <a:pt x="2" y="144"/>
                  </a:lnTo>
                  <a:lnTo>
                    <a:pt x="0" y="145"/>
                  </a:lnTo>
                  <a:lnTo>
                    <a:pt x="0" y="147"/>
                  </a:lnTo>
                  <a:lnTo>
                    <a:pt x="2" y="151"/>
                  </a:lnTo>
                  <a:lnTo>
                    <a:pt x="4" y="153"/>
                  </a:lnTo>
                  <a:lnTo>
                    <a:pt x="7" y="153"/>
                  </a:lnTo>
                  <a:lnTo>
                    <a:pt x="8" y="153"/>
                  </a:lnTo>
                  <a:lnTo>
                    <a:pt x="8" y="153"/>
                  </a:lnTo>
                  <a:lnTo>
                    <a:pt x="54" y="132"/>
                  </a:lnTo>
                  <a:lnTo>
                    <a:pt x="101" y="112"/>
                  </a:lnTo>
                  <a:lnTo>
                    <a:pt x="194" y="76"/>
                  </a:lnTo>
                  <a:lnTo>
                    <a:pt x="194" y="76"/>
                  </a:lnTo>
                  <a:lnTo>
                    <a:pt x="215" y="66"/>
                  </a:lnTo>
                  <a:lnTo>
                    <a:pt x="237" y="59"/>
                  </a:lnTo>
                  <a:lnTo>
                    <a:pt x="282" y="44"/>
                  </a:lnTo>
                  <a:lnTo>
                    <a:pt x="282" y="44"/>
                  </a:lnTo>
                  <a:lnTo>
                    <a:pt x="304" y="35"/>
                  </a:lnTo>
                  <a:lnTo>
                    <a:pt x="326" y="25"/>
                  </a:lnTo>
                  <a:lnTo>
                    <a:pt x="348" y="15"/>
                  </a:lnTo>
                  <a:lnTo>
                    <a:pt x="360" y="13"/>
                  </a:lnTo>
                  <a:lnTo>
                    <a:pt x="372" y="10"/>
                  </a:lnTo>
                  <a:lnTo>
                    <a:pt x="372" y="10"/>
                  </a:lnTo>
                  <a:lnTo>
                    <a:pt x="373" y="10"/>
                  </a:lnTo>
                  <a:lnTo>
                    <a:pt x="376" y="9"/>
                  </a:lnTo>
                  <a:lnTo>
                    <a:pt x="377" y="5"/>
                  </a:lnTo>
                  <a:lnTo>
                    <a:pt x="377" y="2"/>
                  </a:lnTo>
                  <a:lnTo>
                    <a:pt x="376" y="1"/>
                  </a:lnTo>
                  <a:lnTo>
                    <a:pt x="373" y="0"/>
                  </a:lnTo>
                  <a:lnTo>
                    <a:pt x="372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2" name="Freeform 389"/>
            <p:cNvSpPr/>
            <p:nvPr/>
          </p:nvSpPr>
          <p:spPr bwMode="auto">
            <a:xfrm>
              <a:off x="5649914" y="1543051"/>
              <a:ext cx="96838" cy="36513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238" y="0"/>
                </a:cxn>
                <a:cxn ang="0">
                  <a:pos x="226" y="4"/>
                </a:cxn>
                <a:cxn ang="0">
                  <a:pos x="214" y="9"/>
                </a:cxn>
                <a:cxn ang="0">
                  <a:pos x="201" y="14"/>
                </a:cxn>
                <a:cxn ang="0">
                  <a:pos x="194" y="15"/>
                </a:cxn>
                <a:cxn ang="0">
                  <a:pos x="188" y="17"/>
                </a:cxn>
                <a:cxn ang="0">
                  <a:pos x="188" y="17"/>
                </a:cxn>
                <a:cxn ang="0">
                  <a:pos x="174" y="19"/>
                </a:cxn>
                <a:cxn ang="0">
                  <a:pos x="158" y="25"/>
                </a:cxn>
                <a:cxn ang="0">
                  <a:pos x="130" y="36"/>
                </a:cxn>
                <a:cxn ang="0">
                  <a:pos x="130" y="36"/>
                </a:cxn>
                <a:cxn ang="0">
                  <a:pos x="115" y="42"/>
                </a:cxn>
                <a:cxn ang="0">
                  <a:pos x="99" y="49"/>
                </a:cxn>
                <a:cxn ang="0">
                  <a:pos x="69" y="62"/>
                </a:cxn>
                <a:cxn ang="0">
                  <a:pos x="53" y="69"/>
                </a:cxn>
                <a:cxn ang="0">
                  <a:pos x="38" y="74"/>
                </a:cxn>
                <a:cxn ang="0">
                  <a:pos x="22" y="78"/>
                </a:cxn>
                <a:cxn ang="0">
                  <a:pos x="6" y="79"/>
                </a:cxn>
                <a:cxn ang="0">
                  <a:pos x="6" y="79"/>
                </a:cxn>
                <a:cxn ang="0">
                  <a:pos x="4" y="81"/>
                </a:cxn>
                <a:cxn ang="0">
                  <a:pos x="1" y="82"/>
                </a:cxn>
                <a:cxn ang="0">
                  <a:pos x="0" y="86"/>
                </a:cxn>
                <a:cxn ang="0">
                  <a:pos x="1" y="90"/>
                </a:cxn>
                <a:cxn ang="0">
                  <a:pos x="4" y="9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21" y="90"/>
                </a:cxn>
                <a:cxn ang="0">
                  <a:pos x="35" y="87"/>
                </a:cxn>
                <a:cxn ang="0">
                  <a:pos x="49" y="82"/>
                </a:cxn>
                <a:cxn ang="0">
                  <a:pos x="64" y="78"/>
                </a:cxn>
                <a:cxn ang="0">
                  <a:pos x="92" y="65"/>
                </a:cxn>
                <a:cxn ang="0">
                  <a:pos x="119" y="53"/>
                </a:cxn>
                <a:cxn ang="0">
                  <a:pos x="119" y="53"/>
                </a:cxn>
                <a:cxn ang="0">
                  <a:pos x="137" y="44"/>
                </a:cxn>
                <a:cxn ang="0">
                  <a:pos x="157" y="38"/>
                </a:cxn>
                <a:cxn ang="0">
                  <a:pos x="176" y="31"/>
                </a:cxn>
                <a:cxn ang="0">
                  <a:pos x="194" y="28"/>
                </a:cxn>
                <a:cxn ang="0">
                  <a:pos x="194" y="28"/>
                </a:cxn>
                <a:cxn ang="0">
                  <a:pos x="201" y="27"/>
                </a:cxn>
                <a:cxn ang="0">
                  <a:pos x="208" y="25"/>
                </a:cxn>
                <a:cxn ang="0">
                  <a:pos x="218" y="21"/>
                </a:cxn>
                <a:cxn ang="0">
                  <a:pos x="230" y="15"/>
                </a:cxn>
                <a:cxn ang="0">
                  <a:pos x="242" y="11"/>
                </a:cxn>
                <a:cxn ang="0">
                  <a:pos x="242" y="11"/>
                </a:cxn>
                <a:cxn ang="0">
                  <a:pos x="243" y="10"/>
                </a:cxn>
                <a:cxn ang="0">
                  <a:pos x="244" y="9"/>
                </a:cxn>
                <a:cxn ang="0">
                  <a:pos x="246" y="6"/>
                </a:cxn>
                <a:cxn ang="0">
                  <a:pos x="246" y="5"/>
                </a:cxn>
                <a:cxn ang="0">
                  <a:pos x="243" y="1"/>
                </a:cxn>
                <a:cxn ang="0">
                  <a:pos x="240" y="0"/>
                </a:cxn>
                <a:cxn ang="0">
                  <a:pos x="238" y="0"/>
                </a:cxn>
                <a:cxn ang="0">
                  <a:pos x="238" y="0"/>
                </a:cxn>
              </a:cxnLst>
              <a:rect l="0" t="0" r="r" b="b"/>
              <a:pathLst>
                <a:path w="246" h="91">
                  <a:moveTo>
                    <a:pt x="238" y="0"/>
                  </a:moveTo>
                  <a:lnTo>
                    <a:pt x="238" y="0"/>
                  </a:lnTo>
                  <a:lnTo>
                    <a:pt x="226" y="4"/>
                  </a:lnTo>
                  <a:lnTo>
                    <a:pt x="214" y="9"/>
                  </a:lnTo>
                  <a:lnTo>
                    <a:pt x="201" y="14"/>
                  </a:lnTo>
                  <a:lnTo>
                    <a:pt x="194" y="15"/>
                  </a:lnTo>
                  <a:lnTo>
                    <a:pt x="188" y="17"/>
                  </a:lnTo>
                  <a:lnTo>
                    <a:pt x="188" y="17"/>
                  </a:lnTo>
                  <a:lnTo>
                    <a:pt x="174" y="19"/>
                  </a:lnTo>
                  <a:lnTo>
                    <a:pt x="158" y="25"/>
                  </a:lnTo>
                  <a:lnTo>
                    <a:pt x="130" y="36"/>
                  </a:lnTo>
                  <a:lnTo>
                    <a:pt x="130" y="36"/>
                  </a:lnTo>
                  <a:lnTo>
                    <a:pt x="115" y="42"/>
                  </a:lnTo>
                  <a:lnTo>
                    <a:pt x="99" y="49"/>
                  </a:lnTo>
                  <a:lnTo>
                    <a:pt x="69" y="62"/>
                  </a:lnTo>
                  <a:lnTo>
                    <a:pt x="53" y="69"/>
                  </a:lnTo>
                  <a:lnTo>
                    <a:pt x="38" y="74"/>
                  </a:lnTo>
                  <a:lnTo>
                    <a:pt x="22" y="78"/>
                  </a:lnTo>
                  <a:lnTo>
                    <a:pt x="6" y="79"/>
                  </a:lnTo>
                  <a:lnTo>
                    <a:pt x="6" y="79"/>
                  </a:lnTo>
                  <a:lnTo>
                    <a:pt x="4" y="81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1" y="90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21" y="90"/>
                  </a:lnTo>
                  <a:lnTo>
                    <a:pt x="35" y="87"/>
                  </a:lnTo>
                  <a:lnTo>
                    <a:pt x="49" y="82"/>
                  </a:lnTo>
                  <a:lnTo>
                    <a:pt x="64" y="78"/>
                  </a:lnTo>
                  <a:lnTo>
                    <a:pt x="92" y="65"/>
                  </a:lnTo>
                  <a:lnTo>
                    <a:pt x="119" y="53"/>
                  </a:lnTo>
                  <a:lnTo>
                    <a:pt x="119" y="53"/>
                  </a:lnTo>
                  <a:lnTo>
                    <a:pt x="137" y="44"/>
                  </a:lnTo>
                  <a:lnTo>
                    <a:pt x="157" y="38"/>
                  </a:lnTo>
                  <a:lnTo>
                    <a:pt x="176" y="31"/>
                  </a:lnTo>
                  <a:lnTo>
                    <a:pt x="194" y="28"/>
                  </a:lnTo>
                  <a:lnTo>
                    <a:pt x="194" y="28"/>
                  </a:lnTo>
                  <a:lnTo>
                    <a:pt x="201" y="27"/>
                  </a:lnTo>
                  <a:lnTo>
                    <a:pt x="208" y="25"/>
                  </a:lnTo>
                  <a:lnTo>
                    <a:pt x="218" y="21"/>
                  </a:lnTo>
                  <a:lnTo>
                    <a:pt x="230" y="15"/>
                  </a:lnTo>
                  <a:lnTo>
                    <a:pt x="242" y="11"/>
                  </a:lnTo>
                  <a:lnTo>
                    <a:pt x="242" y="11"/>
                  </a:lnTo>
                  <a:lnTo>
                    <a:pt x="243" y="10"/>
                  </a:lnTo>
                  <a:lnTo>
                    <a:pt x="244" y="9"/>
                  </a:lnTo>
                  <a:lnTo>
                    <a:pt x="246" y="6"/>
                  </a:lnTo>
                  <a:lnTo>
                    <a:pt x="246" y="5"/>
                  </a:lnTo>
                  <a:lnTo>
                    <a:pt x="243" y="1"/>
                  </a:lnTo>
                  <a:lnTo>
                    <a:pt x="240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3" name="Freeform 390"/>
            <p:cNvSpPr/>
            <p:nvPr/>
          </p:nvSpPr>
          <p:spPr bwMode="auto">
            <a:xfrm>
              <a:off x="5273676" y="1162051"/>
              <a:ext cx="122238" cy="95250"/>
            </a:xfrm>
            <a:custGeom>
              <a:avLst/>
              <a:gdLst/>
              <a:ahLst/>
              <a:cxnLst>
                <a:cxn ang="0">
                  <a:pos x="298" y="1"/>
                </a:cxn>
                <a:cxn ang="0">
                  <a:pos x="298" y="1"/>
                </a:cxn>
                <a:cxn ang="0">
                  <a:pos x="277" y="21"/>
                </a:cxn>
                <a:cxn ang="0">
                  <a:pos x="256" y="39"/>
                </a:cxn>
                <a:cxn ang="0">
                  <a:pos x="234" y="56"/>
                </a:cxn>
                <a:cxn ang="0">
                  <a:pos x="210" y="72"/>
                </a:cxn>
                <a:cxn ang="0">
                  <a:pos x="163" y="103"/>
                </a:cxn>
                <a:cxn ang="0">
                  <a:pos x="116" y="136"/>
                </a:cxn>
                <a:cxn ang="0">
                  <a:pos x="116" y="136"/>
                </a:cxn>
                <a:cxn ang="0">
                  <a:pos x="96" y="152"/>
                </a:cxn>
                <a:cxn ang="0">
                  <a:pos x="77" y="167"/>
                </a:cxn>
                <a:cxn ang="0">
                  <a:pos x="56" y="183"/>
                </a:cxn>
                <a:cxn ang="0">
                  <a:pos x="35" y="198"/>
                </a:cxn>
                <a:cxn ang="0">
                  <a:pos x="35" y="198"/>
                </a:cxn>
                <a:cxn ang="0">
                  <a:pos x="24" y="204"/>
                </a:cxn>
                <a:cxn ang="0">
                  <a:pos x="14" y="212"/>
                </a:cxn>
                <a:cxn ang="0">
                  <a:pos x="6" y="221"/>
                </a:cxn>
                <a:cxn ang="0">
                  <a:pos x="2" y="226"/>
                </a:cxn>
                <a:cxn ang="0">
                  <a:pos x="0" y="233"/>
                </a:cxn>
                <a:cxn ang="0">
                  <a:pos x="0" y="233"/>
                </a:cxn>
                <a:cxn ang="0">
                  <a:pos x="0" y="235"/>
                </a:cxn>
                <a:cxn ang="0">
                  <a:pos x="0" y="237"/>
                </a:cxn>
                <a:cxn ang="0">
                  <a:pos x="1" y="238"/>
                </a:cxn>
                <a:cxn ang="0">
                  <a:pos x="3" y="239"/>
                </a:cxn>
                <a:cxn ang="0">
                  <a:pos x="7" y="239"/>
                </a:cxn>
                <a:cxn ang="0">
                  <a:pos x="9" y="238"/>
                </a:cxn>
                <a:cxn ang="0">
                  <a:pos x="10" y="235"/>
                </a:cxn>
                <a:cxn ang="0">
                  <a:pos x="10" y="235"/>
                </a:cxn>
                <a:cxn ang="0">
                  <a:pos x="14" y="229"/>
                </a:cxn>
                <a:cxn ang="0">
                  <a:pos x="19" y="222"/>
                </a:cxn>
                <a:cxn ang="0">
                  <a:pos x="26" y="216"/>
                </a:cxn>
                <a:cxn ang="0">
                  <a:pos x="34" y="211"/>
                </a:cxn>
                <a:cxn ang="0">
                  <a:pos x="49" y="201"/>
                </a:cxn>
                <a:cxn ang="0">
                  <a:pos x="62" y="194"/>
                </a:cxn>
                <a:cxn ang="0">
                  <a:pos x="62" y="194"/>
                </a:cxn>
                <a:cxn ang="0">
                  <a:pos x="83" y="178"/>
                </a:cxn>
                <a:cxn ang="0">
                  <a:pos x="103" y="161"/>
                </a:cxn>
                <a:cxn ang="0">
                  <a:pos x="124" y="145"/>
                </a:cxn>
                <a:cxn ang="0">
                  <a:pos x="145" y="130"/>
                </a:cxn>
                <a:cxn ang="0">
                  <a:pos x="145" y="130"/>
                </a:cxn>
                <a:cxn ang="0">
                  <a:pos x="187" y="102"/>
                </a:cxn>
                <a:cxn ang="0">
                  <a:pos x="228" y="73"/>
                </a:cxn>
                <a:cxn ang="0">
                  <a:pos x="249" y="59"/>
                </a:cxn>
                <a:cxn ang="0">
                  <a:pos x="269" y="43"/>
                </a:cxn>
                <a:cxn ang="0">
                  <a:pos x="287" y="26"/>
                </a:cxn>
                <a:cxn ang="0">
                  <a:pos x="306" y="9"/>
                </a:cxn>
                <a:cxn ang="0">
                  <a:pos x="306" y="9"/>
                </a:cxn>
                <a:cxn ang="0">
                  <a:pos x="307" y="8"/>
                </a:cxn>
                <a:cxn ang="0">
                  <a:pos x="307" y="5"/>
                </a:cxn>
                <a:cxn ang="0">
                  <a:pos x="306" y="1"/>
                </a:cxn>
                <a:cxn ang="0">
                  <a:pos x="302" y="0"/>
                </a:cxn>
                <a:cxn ang="0">
                  <a:pos x="300" y="0"/>
                </a:cxn>
                <a:cxn ang="0">
                  <a:pos x="298" y="1"/>
                </a:cxn>
                <a:cxn ang="0">
                  <a:pos x="298" y="1"/>
                </a:cxn>
              </a:cxnLst>
              <a:rect l="0" t="0" r="r" b="b"/>
              <a:pathLst>
                <a:path w="307" h="239">
                  <a:moveTo>
                    <a:pt x="298" y="1"/>
                  </a:moveTo>
                  <a:lnTo>
                    <a:pt x="298" y="1"/>
                  </a:lnTo>
                  <a:lnTo>
                    <a:pt x="277" y="21"/>
                  </a:lnTo>
                  <a:lnTo>
                    <a:pt x="256" y="39"/>
                  </a:lnTo>
                  <a:lnTo>
                    <a:pt x="234" y="56"/>
                  </a:lnTo>
                  <a:lnTo>
                    <a:pt x="210" y="72"/>
                  </a:lnTo>
                  <a:lnTo>
                    <a:pt x="163" y="103"/>
                  </a:lnTo>
                  <a:lnTo>
                    <a:pt x="116" y="136"/>
                  </a:lnTo>
                  <a:lnTo>
                    <a:pt x="116" y="136"/>
                  </a:lnTo>
                  <a:lnTo>
                    <a:pt x="96" y="152"/>
                  </a:lnTo>
                  <a:lnTo>
                    <a:pt x="77" y="167"/>
                  </a:lnTo>
                  <a:lnTo>
                    <a:pt x="56" y="183"/>
                  </a:lnTo>
                  <a:lnTo>
                    <a:pt x="35" y="198"/>
                  </a:lnTo>
                  <a:lnTo>
                    <a:pt x="35" y="198"/>
                  </a:lnTo>
                  <a:lnTo>
                    <a:pt x="24" y="204"/>
                  </a:lnTo>
                  <a:lnTo>
                    <a:pt x="14" y="212"/>
                  </a:lnTo>
                  <a:lnTo>
                    <a:pt x="6" y="221"/>
                  </a:lnTo>
                  <a:lnTo>
                    <a:pt x="2" y="226"/>
                  </a:lnTo>
                  <a:lnTo>
                    <a:pt x="0" y="233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38"/>
                  </a:lnTo>
                  <a:lnTo>
                    <a:pt x="3" y="239"/>
                  </a:lnTo>
                  <a:lnTo>
                    <a:pt x="7" y="239"/>
                  </a:lnTo>
                  <a:lnTo>
                    <a:pt x="9" y="238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14" y="229"/>
                  </a:lnTo>
                  <a:lnTo>
                    <a:pt x="19" y="222"/>
                  </a:lnTo>
                  <a:lnTo>
                    <a:pt x="26" y="216"/>
                  </a:lnTo>
                  <a:lnTo>
                    <a:pt x="34" y="211"/>
                  </a:lnTo>
                  <a:lnTo>
                    <a:pt x="49" y="201"/>
                  </a:lnTo>
                  <a:lnTo>
                    <a:pt x="62" y="194"/>
                  </a:lnTo>
                  <a:lnTo>
                    <a:pt x="62" y="194"/>
                  </a:lnTo>
                  <a:lnTo>
                    <a:pt x="83" y="178"/>
                  </a:lnTo>
                  <a:lnTo>
                    <a:pt x="103" y="161"/>
                  </a:lnTo>
                  <a:lnTo>
                    <a:pt x="124" y="145"/>
                  </a:lnTo>
                  <a:lnTo>
                    <a:pt x="145" y="130"/>
                  </a:lnTo>
                  <a:lnTo>
                    <a:pt x="145" y="130"/>
                  </a:lnTo>
                  <a:lnTo>
                    <a:pt x="187" y="102"/>
                  </a:lnTo>
                  <a:lnTo>
                    <a:pt x="228" y="73"/>
                  </a:lnTo>
                  <a:lnTo>
                    <a:pt x="249" y="59"/>
                  </a:lnTo>
                  <a:lnTo>
                    <a:pt x="269" y="43"/>
                  </a:lnTo>
                  <a:lnTo>
                    <a:pt x="287" y="26"/>
                  </a:lnTo>
                  <a:lnTo>
                    <a:pt x="306" y="9"/>
                  </a:lnTo>
                  <a:lnTo>
                    <a:pt x="306" y="9"/>
                  </a:lnTo>
                  <a:lnTo>
                    <a:pt x="307" y="8"/>
                  </a:lnTo>
                  <a:lnTo>
                    <a:pt x="307" y="5"/>
                  </a:lnTo>
                  <a:lnTo>
                    <a:pt x="306" y="1"/>
                  </a:lnTo>
                  <a:lnTo>
                    <a:pt x="302" y="0"/>
                  </a:lnTo>
                  <a:lnTo>
                    <a:pt x="300" y="0"/>
                  </a:lnTo>
                  <a:lnTo>
                    <a:pt x="298" y="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4" name="Freeform 391"/>
            <p:cNvSpPr/>
            <p:nvPr/>
          </p:nvSpPr>
          <p:spPr bwMode="auto">
            <a:xfrm>
              <a:off x="5329239" y="1193801"/>
              <a:ext cx="87313" cy="68263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210" y="0"/>
                </a:cxn>
                <a:cxn ang="0">
                  <a:pos x="203" y="2"/>
                </a:cxn>
                <a:cxn ang="0">
                  <a:pos x="193" y="5"/>
                </a:cxn>
                <a:cxn ang="0">
                  <a:pos x="176" y="13"/>
                </a:cxn>
                <a:cxn ang="0">
                  <a:pos x="161" y="22"/>
                </a:cxn>
                <a:cxn ang="0">
                  <a:pos x="145" y="34"/>
                </a:cxn>
                <a:cxn ang="0">
                  <a:pos x="116" y="59"/>
                </a:cxn>
                <a:cxn ang="0">
                  <a:pos x="87" y="81"/>
                </a:cxn>
                <a:cxn ang="0">
                  <a:pos x="87" y="81"/>
                </a:cxn>
                <a:cxn ang="0">
                  <a:pos x="56" y="106"/>
                </a:cxn>
                <a:cxn ang="0">
                  <a:pos x="40" y="119"/>
                </a:cxn>
                <a:cxn ang="0">
                  <a:pos x="26" y="133"/>
                </a:cxn>
                <a:cxn ang="0">
                  <a:pos x="26" y="133"/>
                </a:cxn>
                <a:cxn ang="0">
                  <a:pos x="12" y="146"/>
                </a:cxn>
                <a:cxn ang="0">
                  <a:pos x="5" y="154"/>
                </a:cxn>
                <a:cxn ang="0">
                  <a:pos x="0" y="163"/>
                </a:cxn>
                <a:cxn ang="0">
                  <a:pos x="0" y="163"/>
                </a:cxn>
                <a:cxn ang="0">
                  <a:pos x="0" y="166"/>
                </a:cxn>
                <a:cxn ang="0">
                  <a:pos x="1" y="169"/>
                </a:cxn>
                <a:cxn ang="0">
                  <a:pos x="1" y="169"/>
                </a:cxn>
                <a:cxn ang="0">
                  <a:pos x="2" y="170"/>
                </a:cxn>
                <a:cxn ang="0">
                  <a:pos x="2" y="170"/>
                </a:cxn>
                <a:cxn ang="0">
                  <a:pos x="5" y="171"/>
                </a:cxn>
                <a:cxn ang="0">
                  <a:pos x="6" y="171"/>
                </a:cxn>
                <a:cxn ang="0">
                  <a:pos x="10" y="169"/>
                </a:cxn>
                <a:cxn ang="0">
                  <a:pos x="12" y="167"/>
                </a:cxn>
                <a:cxn ang="0">
                  <a:pos x="13" y="166"/>
                </a:cxn>
                <a:cxn ang="0">
                  <a:pos x="12" y="163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02" y="85"/>
                </a:cxn>
                <a:cxn ang="0">
                  <a:pos x="102" y="85"/>
                </a:cxn>
                <a:cxn ang="0">
                  <a:pos x="127" y="64"/>
                </a:cxn>
                <a:cxn ang="0">
                  <a:pos x="154" y="42"/>
                </a:cxn>
                <a:cxn ang="0">
                  <a:pos x="169" y="31"/>
                </a:cxn>
                <a:cxn ang="0">
                  <a:pos x="183" y="22"/>
                </a:cxn>
                <a:cxn ang="0">
                  <a:pos x="197" y="16"/>
                </a:cxn>
                <a:cxn ang="0">
                  <a:pos x="213" y="12"/>
                </a:cxn>
                <a:cxn ang="0">
                  <a:pos x="213" y="12"/>
                </a:cxn>
                <a:cxn ang="0">
                  <a:pos x="216" y="10"/>
                </a:cxn>
                <a:cxn ang="0">
                  <a:pos x="217" y="9"/>
                </a:cxn>
                <a:cxn ang="0">
                  <a:pos x="218" y="6"/>
                </a:cxn>
                <a:cxn ang="0">
                  <a:pos x="217" y="5"/>
                </a:cxn>
                <a:cxn ang="0">
                  <a:pos x="216" y="1"/>
                </a:cxn>
                <a:cxn ang="0">
                  <a:pos x="213" y="0"/>
                </a:cxn>
                <a:cxn ang="0">
                  <a:pos x="210" y="0"/>
                </a:cxn>
                <a:cxn ang="0">
                  <a:pos x="210" y="0"/>
                </a:cxn>
              </a:cxnLst>
              <a:rect l="0" t="0" r="r" b="b"/>
              <a:pathLst>
                <a:path w="218" h="171">
                  <a:moveTo>
                    <a:pt x="210" y="0"/>
                  </a:moveTo>
                  <a:lnTo>
                    <a:pt x="210" y="0"/>
                  </a:lnTo>
                  <a:lnTo>
                    <a:pt x="203" y="2"/>
                  </a:lnTo>
                  <a:lnTo>
                    <a:pt x="193" y="5"/>
                  </a:lnTo>
                  <a:lnTo>
                    <a:pt x="176" y="13"/>
                  </a:lnTo>
                  <a:lnTo>
                    <a:pt x="161" y="22"/>
                  </a:lnTo>
                  <a:lnTo>
                    <a:pt x="145" y="34"/>
                  </a:lnTo>
                  <a:lnTo>
                    <a:pt x="116" y="59"/>
                  </a:lnTo>
                  <a:lnTo>
                    <a:pt x="87" y="81"/>
                  </a:lnTo>
                  <a:lnTo>
                    <a:pt x="87" y="81"/>
                  </a:lnTo>
                  <a:lnTo>
                    <a:pt x="56" y="106"/>
                  </a:lnTo>
                  <a:lnTo>
                    <a:pt x="40" y="119"/>
                  </a:lnTo>
                  <a:lnTo>
                    <a:pt x="26" y="133"/>
                  </a:lnTo>
                  <a:lnTo>
                    <a:pt x="26" y="133"/>
                  </a:lnTo>
                  <a:lnTo>
                    <a:pt x="12" y="146"/>
                  </a:lnTo>
                  <a:lnTo>
                    <a:pt x="5" y="154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66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5" y="171"/>
                  </a:lnTo>
                  <a:lnTo>
                    <a:pt x="6" y="171"/>
                  </a:lnTo>
                  <a:lnTo>
                    <a:pt x="10" y="169"/>
                  </a:lnTo>
                  <a:lnTo>
                    <a:pt x="12" y="167"/>
                  </a:lnTo>
                  <a:lnTo>
                    <a:pt x="13" y="166"/>
                  </a:lnTo>
                  <a:lnTo>
                    <a:pt x="12" y="163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02" y="85"/>
                  </a:lnTo>
                  <a:lnTo>
                    <a:pt x="102" y="85"/>
                  </a:lnTo>
                  <a:lnTo>
                    <a:pt x="127" y="64"/>
                  </a:lnTo>
                  <a:lnTo>
                    <a:pt x="154" y="42"/>
                  </a:lnTo>
                  <a:lnTo>
                    <a:pt x="169" y="31"/>
                  </a:lnTo>
                  <a:lnTo>
                    <a:pt x="183" y="22"/>
                  </a:lnTo>
                  <a:lnTo>
                    <a:pt x="197" y="16"/>
                  </a:lnTo>
                  <a:lnTo>
                    <a:pt x="213" y="12"/>
                  </a:lnTo>
                  <a:lnTo>
                    <a:pt x="213" y="12"/>
                  </a:lnTo>
                  <a:lnTo>
                    <a:pt x="216" y="10"/>
                  </a:lnTo>
                  <a:lnTo>
                    <a:pt x="217" y="9"/>
                  </a:lnTo>
                  <a:lnTo>
                    <a:pt x="218" y="6"/>
                  </a:lnTo>
                  <a:lnTo>
                    <a:pt x="217" y="5"/>
                  </a:lnTo>
                  <a:lnTo>
                    <a:pt x="216" y="1"/>
                  </a:lnTo>
                  <a:lnTo>
                    <a:pt x="213" y="0"/>
                  </a:lnTo>
                  <a:lnTo>
                    <a:pt x="210" y="0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5" name="Freeform 392"/>
            <p:cNvSpPr/>
            <p:nvPr/>
          </p:nvSpPr>
          <p:spPr bwMode="auto">
            <a:xfrm>
              <a:off x="5395914" y="1125538"/>
              <a:ext cx="141288" cy="26988"/>
            </a:xfrm>
            <a:custGeom>
              <a:avLst/>
              <a:gdLst/>
              <a:ahLst/>
              <a:cxnLst>
                <a:cxn ang="0">
                  <a:pos x="348" y="0"/>
                </a:cxn>
                <a:cxn ang="0">
                  <a:pos x="348" y="0"/>
                </a:cxn>
                <a:cxn ang="0">
                  <a:pos x="326" y="2"/>
                </a:cxn>
                <a:cxn ang="0">
                  <a:pos x="305" y="5"/>
                </a:cxn>
                <a:cxn ang="0">
                  <a:pos x="263" y="14"/>
                </a:cxn>
                <a:cxn ang="0">
                  <a:pos x="221" y="23"/>
                </a:cxn>
                <a:cxn ang="0">
                  <a:pos x="199" y="27"/>
                </a:cxn>
                <a:cxn ang="0">
                  <a:pos x="178" y="30"/>
                </a:cxn>
                <a:cxn ang="0">
                  <a:pos x="178" y="30"/>
                </a:cxn>
                <a:cxn ang="0">
                  <a:pos x="156" y="32"/>
                </a:cxn>
                <a:cxn ang="0">
                  <a:pos x="135" y="36"/>
                </a:cxn>
                <a:cxn ang="0">
                  <a:pos x="92" y="45"/>
                </a:cxn>
                <a:cxn ang="0">
                  <a:pos x="49" y="53"/>
                </a:cxn>
                <a:cxn ang="0">
                  <a:pos x="28" y="56"/>
                </a:cxn>
                <a:cxn ang="0">
                  <a:pos x="5" y="57"/>
                </a:cxn>
                <a:cxn ang="0">
                  <a:pos x="5" y="57"/>
                </a:cxn>
                <a:cxn ang="0">
                  <a:pos x="3" y="57"/>
                </a:cxn>
                <a:cxn ang="0">
                  <a:pos x="2" y="58"/>
                </a:cxn>
                <a:cxn ang="0">
                  <a:pos x="0" y="62"/>
                </a:cxn>
                <a:cxn ang="0">
                  <a:pos x="2" y="66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16" y="69"/>
                </a:cxn>
                <a:cxn ang="0">
                  <a:pos x="16" y="69"/>
                </a:cxn>
                <a:cxn ang="0">
                  <a:pos x="20" y="68"/>
                </a:cxn>
                <a:cxn ang="0">
                  <a:pos x="20" y="68"/>
                </a:cxn>
                <a:cxn ang="0">
                  <a:pos x="38" y="66"/>
                </a:cxn>
                <a:cxn ang="0">
                  <a:pos x="58" y="64"/>
                </a:cxn>
                <a:cxn ang="0">
                  <a:pos x="94" y="57"/>
                </a:cxn>
                <a:cxn ang="0">
                  <a:pos x="132" y="49"/>
                </a:cxn>
                <a:cxn ang="0">
                  <a:pos x="170" y="41"/>
                </a:cxn>
                <a:cxn ang="0">
                  <a:pos x="170" y="41"/>
                </a:cxn>
                <a:cxn ang="0">
                  <a:pos x="215" y="34"/>
                </a:cxn>
                <a:cxn ang="0">
                  <a:pos x="259" y="24"/>
                </a:cxn>
                <a:cxn ang="0">
                  <a:pos x="304" y="17"/>
                </a:cxn>
                <a:cxn ang="0">
                  <a:pos x="326" y="14"/>
                </a:cxn>
                <a:cxn ang="0">
                  <a:pos x="348" y="11"/>
                </a:cxn>
                <a:cxn ang="0">
                  <a:pos x="348" y="11"/>
                </a:cxn>
                <a:cxn ang="0">
                  <a:pos x="350" y="10"/>
                </a:cxn>
                <a:cxn ang="0">
                  <a:pos x="352" y="9"/>
                </a:cxn>
                <a:cxn ang="0">
                  <a:pos x="353" y="5"/>
                </a:cxn>
                <a:cxn ang="0">
                  <a:pos x="353" y="3"/>
                </a:cxn>
                <a:cxn ang="0">
                  <a:pos x="352" y="1"/>
                </a:cxn>
                <a:cxn ang="0">
                  <a:pos x="350" y="0"/>
                </a:cxn>
                <a:cxn ang="0">
                  <a:pos x="348" y="0"/>
                </a:cxn>
                <a:cxn ang="0">
                  <a:pos x="348" y="0"/>
                </a:cxn>
              </a:cxnLst>
              <a:rect l="0" t="0" r="r" b="b"/>
              <a:pathLst>
                <a:path w="353" h="69">
                  <a:moveTo>
                    <a:pt x="348" y="0"/>
                  </a:moveTo>
                  <a:lnTo>
                    <a:pt x="348" y="0"/>
                  </a:lnTo>
                  <a:lnTo>
                    <a:pt x="326" y="2"/>
                  </a:lnTo>
                  <a:lnTo>
                    <a:pt x="305" y="5"/>
                  </a:lnTo>
                  <a:lnTo>
                    <a:pt x="263" y="14"/>
                  </a:lnTo>
                  <a:lnTo>
                    <a:pt x="221" y="23"/>
                  </a:lnTo>
                  <a:lnTo>
                    <a:pt x="199" y="27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56" y="32"/>
                  </a:lnTo>
                  <a:lnTo>
                    <a:pt x="135" y="36"/>
                  </a:lnTo>
                  <a:lnTo>
                    <a:pt x="92" y="45"/>
                  </a:lnTo>
                  <a:lnTo>
                    <a:pt x="49" y="53"/>
                  </a:lnTo>
                  <a:lnTo>
                    <a:pt x="28" y="56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3" y="57"/>
                  </a:lnTo>
                  <a:lnTo>
                    <a:pt x="2" y="58"/>
                  </a:lnTo>
                  <a:lnTo>
                    <a:pt x="0" y="62"/>
                  </a:lnTo>
                  <a:lnTo>
                    <a:pt x="2" y="66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16" y="69"/>
                  </a:lnTo>
                  <a:lnTo>
                    <a:pt x="16" y="69"/>
                  </a:lnTo>
                  <a:lnTo>
                    <a:pt x="20" y="68"/>
                  </a:lnTo>
                  <a:lnTo>
                    <a:pt x="20" y="68"/>
                  </a:lnTo>
                  <a:lnTo>
                    <a:pt x="38" y="66"/>
                  </a:lnTo>
                  <a:lnTo>
                    <a:pt x="58" y="64"/>
                  </a:lnTo>
                  <a:lnTo>
                    <a:pt x="94" y="57"/>
                  </a:lnTo>
                  <a:lnTo>
                    <a:pt x="132" y="49"/>
                  </a:lnTo>
                  <a:lnTo>
                    <a:pt x="170" y="41"/>
                  </a:lnTo>
                  <a:lnTo>
                    <a:pt x="170" y="41"/>
                  </a:lnTo>
                  <a:lnTo>
                    <a:pt x="215" y="34"/>
                  </a:lnTo>
                  <a:lnTo>
                    <a:pt x="259" y="24"/>
                  </a:lnTo>
                  <a:lnTo>
                    <a:pt x="304" y="17"/>
                  </a:lnTo>
                  <a:lnTo>
                    <a:pt x="326" y="14"/>
                  </a:lnTo>
                  <a:lnTo>
                    <a:pt x="348" y="11"/>
                  </a:lnTo>
                  <a:lnTo>
                    <a:pt x="348" y="11"/>
                  </a:lnTo>
                  <a:lnTo>
                    <a:pt x="350" y="10"/>
                  </a:lnTo>
                  <a:lnTo>
                    <a:pt x="352" y="9"/>
                  </a:lnTo>
                  <a:lnTo>
                    <a:pt x="353" y="5"/>
                  </a:lnTo>
                  <a:lnTo>
                    <a:pt x="353" y="3"/>
                  </a:lnTo>
                  <a:lnTo>
                    <a:pt x="352" y="1"/>
                  </a:lnTo>
                  <a:lnTo>
                    <a:pt x="350" y="0"/>
                  </a:lnTo>
                  <a:lnTo>
                    <a:pt x="348" y="0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6" name="Freeform 393"/>
            <p:cNvSpPr/>
            <p:nvPr/>
          </p:nvSpPr>
          <p:spPr bwMode="auto">
            <a:xfrm>
              <a:off x="5421314" y="1193801"/>
              <a:ext cx="92075" cy="20638"/>
            </a:xfrm>
            <a:custGeom>
              <a:avLst/>
              <a:gdLst/>
              <a:ahLst/>
              <a:cxnLst>
                <a:cxn ang="0">
                  <a:pos x="225" y="1"/>
                </a:cxn>
                <a:cxn ang="0">
                  <a:pos x="225" y="1"/>
                </a:cxn>
                <a:cxn ang="0">
                  <a:pos x="217" y="4"/>
                </a:cxn>
                <a:cxn ang="0">
                  <a:pos x="209" y="5"/>
                </a:cxn>
                <a:cxn ang="0">
                  <a:pos x="194" y="5"/>
                </a:cxn>
                <a:cxn ang="0">
                  <a:pos x="194" y="5"/>
                </a:cxn>
                <a:cxn ang="0">
                  <a:pos x="179" y="6"/>
                </a:cxn>
                <a:cxn ang="0">
                  <a:pos x="166" y="10"/>
                </a:cxn>
                <a:cxn ang="0">
                  <a:pos x="139" y="17"/>
                </a:cxn>
                <a:cxn ang="0">
                  <a:pos x="139" y="17"/>
                </a:cxn>
                <a:cxn ang="0">
                  <a:pos x="72" y="31"/>
                </a:cxn>
                <a:cxn ang="0">
                  <a:pos x="38" y="36"/>
                </a:cxn>
                <a:cxn ang="0">
                  <a:pos x="22" y="39"/>
                </a:cxn>
                <a:cxn ang="0">
                  <a:pos x="5" y="40"/>
                </a:cxn>
                <a:cxn ang="0">
                  <a:pos x="5" y="40"/>
                </a:cxn>
                <a:cxn ang="0">
                  <a:pos x="3" y="40"/>
                </a:cxn>
                <a:cxn ang="0">
                  <a:pos x="1" y="42"/>
                </a:cxn>
                <a:cxn ang="0">
                  <a:pos x="0" y="46"/>
                </a:cxn>
                <a:cxn ang="0">
                  <a:pos x="1" y="50"/>
                </a:cxn>
                <a:cxn ang="0">
                  <a:pos x="3" y="51"/>
                </a:cxn>
                <a:cxn ang="0">
                  <a:pos x="5" y="51"/>
                </a:cxn>
                <a:cxn ang="0">
                  <a:pos x="5" y="51"/>
                </a:cxn>
                <a:cxn ang="0">
                  <a:pos x="21" y="51"/>
                </a:cxn>
                <a:cxn ang="0">
                  <a:pos x="37" y="48"/>
                </a:cxn>
                <a:cxn ang="0">
                  <a:pos x="68" y="43"/>
                </a:cxn>
                <a:cxn ang="0">
                  <a:pos x="131" y="30"/>
                </a:cxn>
                <a:cxn ang="0">
                  <a:pos x="131" y="30"/>
                </a:cxn>
                <a:cxn ang="0">
                  <a:pos x="166" y="22"/>
                </a:cxn>
                <a:cxn ang="0">
                  <a:pos x="184" y="18"/>
                </a:cxn>
                <a:cxn ang="0">
                  <a:pos x="201" y="17"/>
                </a:cxn>
                <a:cxn ang="0">
                  <a:pos x="201" y="17"/>
                </a:cxn>
                <a:cxn ang="0">
                  <a:pos x="217" y="16"/>
                </a:cxn>
                <a:cxn ang="0">
                  <a:pos x="224" y="14"/>
                </a:cxn>
                <a:cxn ang="0">
                  <a:pos x="230" y="10"/>
                </a:cxn>
                <a:cxn ang="0">
                  <a:pos x="230" y="10"/>
                </a:cxn>
                <a:cxn ang="0">
                  <a:pos x="233" y="9"/>
                </a:cxn>
                <a:cxn ang="0">
                  <a:pos x="233" y="6"/>
                </a:cxn>
                <a:cxn ang="0">
                  <a:pos x="233" y="2"/>
                </a:cxn>
                <a:cxn ang="0">
                  <a:pos x="229" y="0"/>
                </a:cxn>
                <a:cxn ang="0">
                  <a:pos x="228" y="0"/>
                </a:cxn>
                <a:cxn ang="0">
                  <a:pos x="225" y="1"/>
                </a:cxn>
                <a:cxn ang="0">
                  <a:pos x="225" y="1"/>
                </a:cxn>
              </a:cxnLst>
              <a:rect l="0" t="0" r="r" b="b"/>
              <a:pathLst>
                <a:path w="233" h="51">
                  <a:moveTo>
                    <a:pt x="225" y="1"/>
                  </a:moveTo>
                  <a:lnTo>
                    <a:pt x="225" y="1"/>
                  </a:lnTo>
                  <a:lnTo>
                    <a:pt x="217" y="4"/>
                  </a:lnTo>
                  <a:lnTo>
                    <a:pt x="209" y="5"/>
                  </a:lnTo>
                  <a:lnTo>
                    <a:pt x="194" y="5"/>
                  </a:lnTo>
                  <a:lnTo>
                    <a:pt x="194" y="5"/>
                  </a:lnTo>
                  <a:lnTo>
                    <a:pt x="179" y="6"/>
                  </a:lnTo>
                  <a:lnTo>
                    <a:pt x="166" y="10"/>
                  </a:lnTo>
                  <a:lnTo>
                    <a:pt x="139" y="17"/>
                  </a:lnTo>
                  <a:lnTo>
                    <a:pt x="139" y="17"/>
                  </a:lnTo>
                  <a:lnTo>
                    <a:pt x="72" y="31"/>
                  </a:lnTo>
                  <a:lnTo>
                    <a:pt x="38" y="36"/>
                  </a:lnTo>
                  <a:lnTo>
                    <a:pt x="22" y="39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3" y="40"/>
                  </a:lnTo>
                  <a:lnTo>
                    <a:pt x="1" y="42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1"/>
                  </a:lnTo>
                  <a:lnTo>
                    <a:pt x="5" y="51"/>
                  </a:lnTo>
                  <a:lnTo>
                    <a:pt x="5" y="51"/>
                  </a:lnTo>
                  <a:lnTo>
                    <a:pt x="21" y="51"/>
                  </a:lnTo>
                  <a:lnTo>
                    <a:pt x="37" y="48"/>
                  </a:lnTo>
                  <a:lnTo>
                    <a:pt x="68" y="43"/>
                  </a:lnTo>
                  <a:lnTo>
                    <a:pt x="131" y="30"/>
                  </a:lnTo>
                  <a:lnTo>
                    <a:pt x="131" y="30"/>
                  </a:lnTo>
                  <a:lnTo>
                    <a:pt x="166" y="22"/>
                  </a:lnTo>
                  <a:lnTo>
                    <a:pt x="184" y="18"/>
                  </a:lnTo>
                  <a:lnTo>
                    <a:pt x="201" y="17"/>
                  </a:lnTo>
                  <a:lnTo>
                    <a:pt x="201" y="17"/>
                  </a:lnTo>
                  <a:lnTo>
                    <a:pt x="217" y="16"/>
                  </a:lnTo>
                  <a:lnTo>
                    <a:pt x="224" y="14"/>
                  </a:lnTo>
                  <a:lnTo>
                    <a:pt x="230" y="10"/>
                  </a:lnTo>
                  <a:lnTo>
                    <a:pt x="230" y="10"/>
                  </a:lnTo>
                  <a:lnTo>
                    <a:pt x="233" y="9"/>
                  </a:lnTo>
                  <a:lnTo>
                    <a:pt x="233" y="6"/>
                  </a:lnTo>
                  <a:lnTo>
                    <a:pt x="233" y="2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5" y="1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7" name="Freeform 394"/>
            <p:cNvSpPr/>
            <p:nvPr/>
          </p:nvSpPr>
          <p:spPr bwMode="auto">
            <a:xfrm>
              <a:off x="5537201" y="1117601"/>
              <a:ext cx="44450" cy="11113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57" y="11"/>
                </a:cxn>
                <a:cxn ang="0">
                  <a:pos x="32" y="15"/>
                </a:cxn>
                <a:cxn ang="0">
                  <a:pos x="6" y="17"/>
                </a:cxn>
                <a:cxn ang="0">
                  <a:pos x="6" y="17"/>
                </a:cxn>
                <a:cxn ang="0">
                  <a:pos x="4" y="17"/>
                </a:cxn>
                <a:cxn ang="0">
                  <a:pos x="2" y="19"/>
                </a:cxn>
                <a:cxn ang="0">
                  <a:pos x="0" y="23"/>
                </a:cxn>
                <a:cxn ang="0">
                  <a:pos x="2" y="26"/>
                </a:cxn>
                <a:cxn ang="0">
                  <a:pos x="4" y="28"/>
                </a:cxn>
                <a:cxn ang="0">
                  <a:pos x="6" y="29"/>
                </a:cxn>
                <a:cxn ang="0">
                  <a:pos x="6" y="29"/>
                </a:cxn>
                <a:cxn ang="0">
                  <a:pos x="20" y="28"/>
                </a:cxn>
                <a:cxn ang="0">
                  <a:pos x="33" y="26"/>
                </a:cxn>
                <a:cxn ang="0">
                  <a:pos x="58" y="21"/>
                </a:cxn>
                <a:cxn ang="0">
                  <a:pos x="110" y="11"/>
                </a:cxn>
                <a:cxn ang="0">
                  <a:pos x="110" y="11"/>
                </a:cxn>
                <a:cxn ang="0">
                  <a:pos x="113" y="11"/>
                </a:cxn>
                <a:cxn ang="0">
                  <a:pos x="114" y="8"/>
                </a:cxn>
                <a:cxn ang="0">
                  <a:pos x="114" y="7"/>
                </a:cxn>
                <a:cxn ang="0">
                  <a:pos x="114" y="4"/>
                </a:cxn>
                <a:cxn ang="0">
                  <a:pos x="112" y="2"/>
                </a:cxn>
                <a:cxn ang="0">
                  <a:pos x="110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14" h="29">
                  <a:moveTo>
                    <a:pt x="108" y="0"/>
                  </a:moveTo>
                  <a:lnTo>
                    <a:pt x="108" y="0"/>
                  </a:lnTo>
                  <a:lnTo>
                    <a:pt x="57" y="11"/>
                  </a:lnTo>
                  <a:lnTo>
                    <a:pt x="32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20" y="28"/>
                  </a:lnTo>
                  <a:lnTo>
                    <a:pt x="33" y="26"/>
                  </a:lnTo>
                  <a:lnTo>
                    <a:pt x="58" y="21"/>
                  </a:lnTo>
                  <a:lnTo>
                    <a:pt x="110" y="11"/>
                  </a:lnTo>
                  <a:lnTo>
                    <a:pt x="110" y="11"/>
                  </a:lnTo>
                  <a:lnTo>
                    <a:pt x="113" y="11"/>
                  </a:lnTo>
                  <a:lnTo>
                    <a:pt x="114" y="8"/>
                  </a:lnTo>
                  <a:lnTo>
                    <a:pt x="114" y="7"/>
                  </a:lnTo>
                  <a:lnTo>
                    <a:pt x="114" y="4"/>
                  </a:lnTo>
                  <a:lnTo>
                    <a:pt x="112" y="2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8" name="Freeform 395"/>
            <p:cNvSpPr/>
            <p:nvPr/>
          </p:nvSpPr>
          <p:spPr bwMode="auto">
            <a:xfrm>
              <a:off x="5481639" y="1184276"/>
              <a:ext cx="198438" cy="82550"/>
            </a:xfrm>
            <a:custGeom>
              <a:avLst/>
              <a:gdLst/>
              <a:ahLst/>
              <a:cxnLst>
                <a:cxn ang="0">
                  <a:pos x="492" y="0"/>
                </a:cxn>
                <a:cxn ang="0">
                  <a:pos x="492" y="0"/>
                </a:cxn>
                <a:cxn ang="0">
                  <a:pos x="478" y="1"/>
                </a:cxn>
                <a:cxn ang="0">
                  <a:pos x="463" y="5"/>
                </a:cxn>
                <a:cxn ang="0">
                  <a:pos x="449" y="10"/>
                </a:cxn>
                <a:cxn ang="0">
                  <a:pos x="434" y="15"/>
                </a:cxn>
                <a:cxn ang="0">
                  <a:pos x="407" y="28"/>
                </a:cxn>
                <a:cxn ang="0">
                  <a:pos x="381" y="40"/>
                </a:cxn>
                <a:cxn ang="0">
                  <a:pos x="381" y="40"/>
                </a:cxn>
                <a:cxn ang="0">
                  <a:pos x="314" y="66"/>
                </a:cxn>
                <a:cxn ang="0">
                  <a:pos x="247" y="91"/>
                </a:cxn>
                <a:cxn ang="0">
                  <a:pos x="247" y="91"/>
                </a:cxn>
                <a:cxn ang="0">
                  <a:pos x="188" y="113"/>
                </a:cxn>
                <a:cxn ang="0">
                  <a:pos x="158" y="125"/>
                </a:cxn>
                <a:cxn ang="0">
                  <a:pos x="128" y="137"/>
                </a:cxn>
                <a:cxn ang="0">
                  <a:pos x="128" y="137"/>
                </a:cxn>
                <a:cxn ang="0">
                  <a:pos x="114" y="145"/>
                </a:cxn>
                <a:cxn ang="0">
                  <a:pos x="98" y="153"/>
                </a:cxn>
                <a:cxn ang="0">
                  <a:pos x="68" y="170"/>
                </a:cxn>
                <a:cxn ang="0">
                  <a:pos x="54" y="177"/>
                </a:cxn>
                <a:cxn ang="0">
                  <a:pos x="38" y="184"/>
                </a:cxn>
                <a:cxn ang="0">
                  <a:pos x="21" y="189"/>
                </a:cxn>
                <a:cxn ang="0">
                  <a:pos x="4" y="193"/>
                </a:cxn>
                <a:cxn ang="0">
                  <a:pos x="4" y="193"/>
                </a:cxn>
                <a:cxn ang="0">
                  <a:pos x="3" y="194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3" y="204"/>
                </a:cxn>
                <a:cxn ang="0">
                  <a:pos x="5" y="205"/>
                </a:cxn>
                <a:cxn ang="0">
                  <a:pos x="8" y="205"/>
                </a:cxn>
                <a:cxn ang="0">
                  <a:pos x="8" y="205"/>
                </a:cxn>
                <a:cxn ang="0">
                  <a:pos x="21" y="201"/>
                </a:cxn>
                <a:cxn ang="0">
                  <a:pos x="35" y="197"/>
                </a:cxn>
                <a:cxn ang="0">
                  <a:pos x="48" y="192"/>
                </a:cxn>
                <a:cxn ang="0">
                  <a:pos x="62" y="187"/>
                </a:cxn>
                <a:cxn ang="0">
                  <a:pos x="86" y="172"/>
                </a:cxn>
                <a:cxn ang="0">
                  <a:pos x="110" y="159"/>
                </a:cxn>
                <a:cxn ang="0">
                  <a:pos x="110" y="159"/>
                </a:cxn>
                <a:cxn ang="0">
                  <a:pos x="126" y="151"/>
                </a:cxn>
                <a:cxn ang="0">
                  <a:pos x="140" y="145"/>
                </a:cxn>
                <a:cxn ang="0">
                  <a:pos x="171" y="132"/>
                </a:cxn>
                <a:cxn ang="0">
                  <a:pos x="203" y="121"/>
                </a:cxn>
                <a:cxn ang="0">
                  <a:pos x="233" y="109"/>
                </a:cxn>
                <a:cxn ang="0">
                  <a:pos x="233" y="109"/>
                </a:cxn>
                <a:cxn ang="0">
                  <a:pos x="293" y="86"/>
                </a:cxn>
                <a:cxn ang="0">
                  <a:pos x="355" y="62"/>
                </a:cxn>
                <a:cxn ang="0">
                  <a:pos x="355" y="62"/>
                </a:cxn>
                <a:cxn ang="0">
                  <a:pos x="423" y="35"/>
                </a:cxn>
                <a:cxn ang="0">
                  <a:pos x="423" y="35"/>
                </a:cxn>
                <a:cxn ang="0">
                  <a:pos x="457" y="21"/>
                </a:cxn>
                <a:cxn ang="0">
                  <a:pos x="474" y="14"/>
                </a:cxn>
                <a:cxn ang="0">
                  <a:pos x="483" y="11"/>
                </a:cxn>
                <a:cxn ang="0">
                  <a:pos x="492" y="10"/>
                </a:cxn>
                <a:cxn ang="0">
                  <a:pos x="492" y="10"/>
                </a:cxn>
                <a:cxn ang="0">
                  <a:pos x="493" y="10"/>
                </a:cxn>
                <a:cxn ang="0">
                  <a:pos x="496" y="9"/>
                </a:cxn>
                <a:cxn ang="0">
                  <a:pos x="497" y="5"/>
                </a:cxn>
                <a:cxn ang="0">
                  <a:pos x="497" y="2"/>
                </a:cxn>
                <a:cxn ang="0">
                  <a:pos x="496" y="1"/>
                </a:cxn>
                <a:cxn ang="0">
                  <a:pos x="493" y="0"/>
                </a:cxn>
                <a:cxn ang="0">
                  <a:pos x="492" y="0"/>
                </a:cxn>
                <a:cxn ang="0">
                  <a:pos x="492" y="0"/>
                </a:cxn>
              </a:cxnLst>
              <a:rect l="0" t="0" r="r" b="b"/>
              <a:pathLst>
                <a:path w="497" h="205">
                  <a:moveTo>
                    <a:pt x="492" y="0"/>
                  </a:moveTo>
                  <a:lnTo>
                    <a:pt x="492" y="0"/>
                  </a:lnTo>
                  <a:lnTo>
                    <a:pt x="478" y="1"/>
                  </a:lnTo>
                  <a:lnTo>
                    <a:pt x="463" y="5"/>
                  </a:lnTo>
                  <a:lnTo>
                    <a:pt x="449" y="10"/>
                  </a:lnTo>
                  <a:lnTo>
                    <a:pt x="434" y="15"/>
                  </a:lnTo>
                  <a:lnTo>
                    <a:pt x="407" y="28"/>
                  </a:lnTo>
                  <a:lnTo>
                    <a:pt x="381" y="40"/>
                  </a:lnTo>
                  <a:lnTo>
                    <a:pt x="381" y="40"/>
                  </a:lnTo>
                  <a:lnTo>
                    <a:pt x="314" y="66"/>
                  </a:lnTo>
                  <a:lnTo>
                    <a:pt x="247" y="91"/>
                  </a:lnTo>
                  <a:lnTo>
                    <a:pt x="247" y="91"/>
                  </a:lnTo>
                  <a:lnTo>
                    <a:pt x="188" y="113"/>
                  </a:lnTo>
                  <a:lnTo>
                    <a:pt x="158" y="125"/>
                  </a:lnTo>
                  <a:lnTo>
                    <a:pt x="128" y="137"/>
                  </a:lnTo>
                  <a:lnTo>
                    <a:pt x="128" y="137"/>
                  </a:lnTo>
                  <a:lnTo>
                    <a:pt x="114" y="145"/>
                  </a:lnTo>
                  <a:lnTo>
                    <a:pt x="98" y="153"/>
                  </a:lnTo>
                  <a:lnTo>
                    <a:pt x="68" y="170"/>
                  </a:lnTo>
                  <a:lnTo>
                    <a:pt x="54" y="177"/>
                  </a:lnTo>
                  <a:lnTo>
                    <a:pt x="38" y="184"/>
                  </a:lnTo>
                  <a:lnTo>
                    <a:pt x="21" y="189"/>
                  </a:lnTo>
                  <a:lnTo>
                    <a:pt x="4" y="193"/>
                  </a:lnTo>
                  <a:lnTo>
                    <a:pt x="4" y="193"/>
                  </a:lnTo>
                  <a:lnTo>
                    <a:pt x="3" y="194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3" y="204"/>
                  </a:lnTo>
                  <a:lnTo>
                    <a:pt x="5" y="205"/>
                  </a:lnTo>
                  <a:lnTo>
                    <a:pt x="8" y="205"/>
                  </a:lnTo>
                  <a:lnTo>
                    <a:pt x="8" y="205"/>
                  </a:lnTo>
                  <a:lnTo>
                    <a:pt x="21" y="201"/>
                  </a:lnTo>
                  <a:lnTo>
                    <a:pt x="35" y="197"/>
                  </a:lnTo>
                  <a:lnTo>
                    <a:pt x="48" y="192"/>
                  </a:lnTo>
                  <a:lnTo>
                    <a:pt x="62" y="187"/>
                  </a:lnTo>
                  <a:lnTo>
                    <a:pt x="86" y="172"/>
                  </a:lnTo>
                  <a:lnTo>
                    <a:pt x="110" y="159"/>
                  </a:lnTo>
                  <a:lnTo>
                    <a:pt x="110" y="159"/>
                  </a:lnTo>
                  <a:lnTo>
                    <a:pt x="126" y="151"/>
                  </a:lnTo>
                  <a:lnTo>
                    <a:pt x="140" y="145"/>
                  </a:lnTo>
                  <a:lnTo>
                    <a:pt x="171" y="132"/>
                  </a:lnTo>
                  <a:lnTo>
                    <a:pt x="203" y="121"/>
                  </a:lnTo>
                  <a:lnTo>
                    <a:pt x="233" y="109"/>
                  </a:lnTo>
                  <a:lnTo>
                    <a:pt x="233" y="109"/>
                  </a:lnTo>
                  <a:lnTo>
                    <a:pt x="293" y="86"/>
                  </a:lnTo>
                  <a:lnTo>
                    <a:pt x="355" y="62"/>
                  </a:lnTo>
                  <a:lnTo>
                    <a:pt x="355" y="62"/>
                  </a:lnTo>
                  <a:lnTo>
                    <a:pt x="423" y="35"/>
                  </a:lnTo>
                  <a:lnTo>
                    <a:pt x="423" y="35"/>
                  </a:lnTo>
                  <a:lnTo>
                    <a:pt x="457" y="21"/>
                  </a:lnTo>
                  <a:lnTo>
                    <a:pt x="474" y="14"/>
                  </a:lnTo>
                  <a:lnTo>
                    <a:pt x="483" y="11"/>
                  </a:lnTo>
                  <a:lnTo>
                    <a:pt x="492" y="10"/>
                  </a:lnTo>
                  <a:lnTo>
                    <a:pt x="492" y="10"/>
                  </a:lnTo>
                  <a:lnTo>
                    <a:pt x="493" y="10"/>
                  </a:lnTo>
                  <a:lnTo>
                    <a:pt x="496" y="9"/>
                  </a:lnTo>
                  <a:lnTo>
                    <a:pt x="497" y="5"/>
                  </a:lnTo>
                  <a:lnTo>
                    <a:pt x="497" y="2"/>
                  </a:lnTo>
                  <a:lnTo>
                    <a:pt x="496" y="1"/>
                  </a:lnTo>
                  <a:lnTo>
                    <a:pt x="493" y="0"/>
                  </a:lnTo>
                  <a:lnTo>
                    <a:pt x="492" y="0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9" name="Freeform 396"/>
            <p:cNvSpPr/>
            <p:nvPr/>
          </p:nvSpPr>
          <p:spPr bwMode="auto">
            <a:xfrm>
              <a:off x="5664201" y="1103313"/>
              <a:ext cx="76200" cy="76200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86" y="0"/>
                </a:cxn>
                <a:cxn ang="0">
                  <a:pos x="178" y="3"/>
                </a:cxn>
                <a:cxn ang="0">
                  <a:pos x="171" y="7"/>
                </a:cxn>
                <a:cxn ang="0">
                  <a:pos x="166" y="12"/>
                </a:cxn>
                <a:cxn ang="0">
                  <a:pos x="161" y="19"/>
                </a:cxn>
                <a:cxn ang="0">
                  <a:pos x="161" y="19"/>
                </a:cxn>
                <a:cxn ang="0">
                  <a:pos x="135" y="49"/>
                </a:cxn>
                <a:cxn ang="0">
                  <a:pos x="107" y="77"/>
                </a:cxn>
                <a:cxn ang="0">
                  <a:pos x="107" y="77"/>
                </a:cxn>
                <a:cxn ang="0">
                  <a:pos x="82" y="105"/>
                </a:cxn>
                <a:cxn ang="0">
                  <a:pos x="57" y="134"/>
                </a:cxn>
                <a:cxn ang="0">
                  <a:pos x="44" y="147"/>
                </a:cxn>
                <a:cxn ang="0">
                  <a:pos x="31" y="160"/>
                </a:cxn>
                <a:cxn ang="0">
                  <a:pos x="17" y="173"/>
                </a:cxn>
                <a:cxn ang="0">
                  <a:pos x="3" y="183"/>
                </a:cxn>
                <a:cxn ang="0">
                  <a:pos x="3" y="183"/>
                </a:cxn>
                <a:cxn ang="0">
                  <a:pos x="0" y="185"/>
                </a:cxn>
                <a:cxn ang="0">
                  <a:pos x="0" y="187"/>
                </a:cxn>
                <a:cxn ang="0">
                  <a:pos x="0" y="191"/>
                </a:cxn>
                <a:cxn ang="0">
                  <a:pos x="4" y="194"/>
                </a:cxn>
                <a:cxn ang="0">
                  <a:pos x="5" y="194"/>
                </a:cxn>
                <a:cxn ang="0">
                  <a:pos x="8" y="193"/>
                </a:cxn>
                <a:cxn ang="0">
                  <a:pos x="8" y="193"/>
                </a:cxn>
                <a:cxn ang="0">
                  <a:pos x="20" y="185"/>
                </a:cxn>
                <a:cxn ang="0">
                  <a:pos x="31" y="174"/>
                </a:cxn>
                <a:cxn ang="0">
                  <a:pos x="54" y="153"/>
                </a:cxn>
                <a:cxn ang="0">
                  <a:pos x="74" y="131"/>
                </a:cxn>
                <a:cxn ang="0">
                  <a:pos x="94" y="109"/>
                </a:cxn>
                <a:cxn ang="0">
                  <a:pos x="94" y="109"/>
                </a:cxn>
                <a:cxn ang="0">
                  <a:pos x="140" y="55"/>
                </a:cxn>
                <a:cxn ang="0">
                  <a:pos x="140" y="55"/>
                </a:cxn>
                <a:cxn ang="0">
                  <a:pos x="150" y="43"/>
                </a:cxn>
                <a:cxn ang="0">
                  <a:pos x="162" y="30"/>
                </a:cxn>
                <a:cxn ang="0">
                  <a:pos x="169" y="24"/>
                </a:cxn>
                <a:cxn ang="0">
                  <a:pos x="175" y="17"/>
                </a:cxn>
                <a:cxn ang="0">
                  <a:pos x="183" y="13"/>
                </a:cxn>
                <a:cxn ang="0">
                  <a:pos x="190" y="11"/>
                </a:cxn>
                <a:cxn ang="0">
                  <a:pos x="190" y="11"/>
                </a:cxn>
                <a:cxn ang="0">
                  <a:pos x="191" y="9"/>
                </a:cxn>
                <a:cxn ang="0">
                  <a:pos x="192" y="8"/>
                </a:cxn>
                <a:cxn ang="0">
                  <a:pos x="194" y="7"/>
                </a:cxn>
                <a:cxn ang="0">
                  <a:pos x="194" y="4"/>
                </a:cxn>
                <a:cxn ang="0">
                  <a:pos x="191" y="0"/>
                </a:cxn>
                <a:cxn ang="0">
                  <a:pos x="188" y="0"/>
                </a:cxn>
                <a:cxn ang="0">
                  <a:pos x="186" y="0"/>
                </a:cxn>
                <a:cxn ang="0">
                  <a:pos x="186" y="0"/>
                </a:cxn>
              </a:cxnLst>
              <a:rect l="0" t="0" r="r" b="b"/>
              <a:pathLst>
                <a:path w="194" h="194">
                  <a:moveTo>
                    <a:pt x="186" y="0"/>
                  </a:moveTo>
                  <a:lnTo>
                    <a:pt x="186" y="0"/>
                  </a:lnTo>
                  <a:lnTo>
                    <a:pt x="178" y="3"/>
                  </a:lnTo>
                  <a:lnTo>
                    <a:pt x="171" y="7"/>
                  </a:lnTo>
                  <a:lnTo>
                    <a:pt x="166" y="12"/>
                  </a:lnTo>
                  <a:lnTo>
                    <a:pt x="161" y="19"/>
                  </a:lnTo>
                  <a:lnTo>
                    <a:pt x="161" y="19"/>
                  </a:lnTo>
                  <a:lnTo>
                    <a:pt x="135" y="49"/>
                  </a:lnTo>
                  <a:lnTo>
                    <a:pt x="107" y="77"/>
                  </a:lnTo>
                  <a:lnTo>
                    <a:pt x="107" y="77"/>
                  </a:lnTo>
                  <a:lnTo>
                    <a:pt x="82" y="105"/>
                  </a:lnTo>
                  <a:lnTo>
                    <a:pt x="57" y="134"/>
                  </a:lnTo>
                  <a:lnTo>
                    <a:pt x="44" y="147"/>
                  </a:lnTo>
                  <a:lnTo>
                    <a:pt x="31" y="160"/>
                  </a:lnTo>
                  <a:lnTo>
                    <a:pt x="17" y="173"/>
                  </a:lnTo>
                  <a:lnTo>
                    <a:pt x="3" y="183"/>
                  </a:lnTo>
                  <a:lnTo>
                    <a:pt x="3" y="183"/>
                  </a:lnTo>
                  <a:lnTo>
                    <a:pt x="0" y="185"/>
                  </a:lnTo>
                  <a:lnTo>
                    <a:pt x="0" y="187"/>
                  </a:lnTo>
                  <a:lnTo>
                    <a:pt x="0" y="191"/>
                  </a:lnTo>
                  <a:lnTo>
                    <a:pt x="4" y="194"/>
                  </a:lnTo>
                  <a:lnTo>
                    <a:pt x="5" y="194"/>
                  </a:lnTo>
                  <a:lnTo>
                    <a:pt x="8" y="193"/>
                  </a:lnTo>
                  <a:lnTo>
                    <a:pt x="8" y="193"/>
                  </a:lnTo>
                  <a:lnTo>
                    <a:pt x="20" y="185"/>
                  </a:lnTo>
                  <a:lnTo>
                    <a:pt x="31" y="174"/>
                  </a:lnTo>
                  <a:lnTo>
                    <a:pt x="54" y="153"/>
                  </a:lnTo>
                  <a:lnTo>
                    <a:pt x="74" y="131"/>
                  </a:lnTo>
                  <a:lnTo>
                    <a:pt x="94" y="109"/>
                  </a:lnTo>
                  <a:lnTo>
                    <a:pt x="94" y="109"/>
                  </a:lnTo>
                  <a:lnTo>
                    <a:pt x="140" y="55"/>
                  </a:lnTo>
                  <a:lnTo>
                    <a:pt x="140" y="55"/>
                  </a:lnTo>
                  <a:lnTo>
                    <a:pt x="150" y="43"/>
                  </a:lnTo>
                  <a:lnTo>
                    <a:pt x="162" y="30"/>
                  </a:lnTo>
                  <a:lnTo>
                    <a:pt x="169" y="24"/>
                  </a:lnTo>
                  <a:lnTo>
                    <a:pt x="175" y="17"/>
                  </a:lnTo>
                  <a:lnTo>
                    <a:pt x="183" y="13"/>
                  </a:lnTo>
                  <a:lnTo>
                    <a:pt x="190" y="11"/>
                  </a:lnTo>
                  <a:lnTo>
                    <a:pt x="190" y="11"/>
                  </a:lnTo>
                  <a:lnTo>
                    <a:pt x="191" y="9"/>
                  </a:lnTo>
                  <a:lnTo>
                    <a:pt x="192" y="8"/>
                  </a:lnTo>
                  <a:lnTo>
                    <a:pt x="194" y="7"/>
                  </a:lnTo>
                  <a:lnTo>
                    <a:pt x="194" y="4"/>
                  </a:lnTo>
                  <a:lnTo>
                    <a:pt x="191" y="0"/>
                  </a:lnTo>
                  <a:lnTo>
                    <a:pt x="18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0" name="Freeform 397"/>
            <p:cNvSpPr/>
            <p:nvPr/>
          </p:nvSpPr>
          <p:spPr bwMode="auto">
            <a:xfrm>
              <a:off x="5715001" y="1112838"/>
              <a:ext cx="82550" cy="103188"/>
            </a:xfrm>
            <a:custGeom>
              <a:avLst/>
              <a:gdLst/>
              <a:ahLst/>
              <a:cxnLst>
                <a:cxn ang="0">
                  <a:pos x="195" y="1"/>
                </a:cxn>
                <a:cxn ang="0">
                  <a:pos x="195" y="1"/>
                </a:cxn>
                <a:cxn ang="0">
                  <a:pos x="170" y="28"/>
                </a:cxn>
                <a:cxn ang="0">
                  <a:pos x="145" y="57"/>
                </a:cxn>
                <a:cxn ang="0">
                  <a:pos x="121" y="87"/>
                </a:cxn>
                <a:cxn ang="0">
                  <a:pos x="99" y="116"/>
                </a:cxn>
                <a:cxn ang="0">
                  <a:pos x="99" y="116"/>
                </a:cxn>
                <a:cxn ang="0">
                  <a:pos x="72" y="154"/>
                </a:cxn>
                <a:cxn ang="0">
                  <a:pos x="59" y="173"/>
                </a:cxn>
                <a:cxn ang="0">
                  <a:pos x="44" y="192"/>
                </a:cxn>
                <a:cxn ang="0">
                  <a:pos x="44" y="192"/>
                </a:cxn>
                <a:cxn ang="0">
                  <a:pos x="34" y="207"/>
                </a:cxn>
                <a:cxn ang="0">
                  <a:pos x="23" y="223"/>
                </a:cxn>
                <a:cxn ang="0">
                  <a:pos x="13" y="238"/>
                </a:cxn>
                <a:cxn ang="0">
                  <a:pos x="1" y="252"/>
                </a:cxn>
                <a:cxn ang="0">
                  <a:pos x="1" y="252"/>
                </a:cxn>
                <a:cxn ang="0">
                  <a:pos x="0" y="255"/>
                </a:cxn>
                <a:cxn ang="0">
                  <a:pos x="0" y="257"/>
                </a:cxn>
                <a:cxn ang="0">
                  <a:pos x="1" y="260"/>
                </a:cxn>
                <a:cxn ang="0">
                  <a:pos x="5" y="262"/>
                </a:cxn>
                <a:cxn ang="0">
                  <a:pos x="8" y="262"/>
                </a:cxn>
                <a:cxn ang="0">
                  <a:pos x="9" y="260"/>
                </a:cxn>
                <a:cxn ang="0">
                  <a:pos x="9" y="260"/>
                </a:cxn>
                <a:cxn ang="0">
                  <a:pos x="19" y="248"/>
                </a:cxn>
                <a:cxn ang="0">
                  <a:pos x="28" y="235"/>
                </a:cxn>
                <a:cxn ang="0">
                  <a:pos x="36" y="222"/>
                </a:cxn>
                <a:cxn ang="0">
                  <a:pos x="46" y="209"/>
                </a:cxn>
                <a:cxn ang="0">
                  <a:pos x="46" y="209"/>
                </a:cxn>
                <a:cxn ang="0">
                  <a:pos x="69" y="179"/>
                </a:cxn>
                <a:cxn ang="0">
                  <a:pos x="90" y="147"/>
                </a:cxn>
                <a:cxn ang="0">
                  <a:pos x="90" y="147"/>
                </a:cxn>
                <a:cxn ang="0">
                  <a:pos x="116" y="111"/>
                </a:cxn>
                <a:cxn ang="0">
                  <a:pos x="144" y="75"/>
                </a:cxn>
                <a:cxn ang="0">
                  <a:pos x="172" y="41"/>
                </a:cxn>
                <a:cxn ang="0">
                  <a:pos x="204" y="9"/>
                </a:cxn>
                <a:cxn ang="0">
                  <a:pos x="204" y="9"/>
                </a:cxn>
                <a:cxn ang="0">
                  <a:pos x="205" y="7"/>
                </a:cxn>
                <a:cxn ang="0">
                  <a:pos x="205" y="5"/>
                </a:cxn>
                <a:cxn ang="0">
                  <a:pos x="204" y="1"/>
                </a:cxn>
                <a:cxn ang="0">
                  <a:pos x="200" y="0"/>
                </a:cxn>
                <a:cxn ang="0">
                  <a:pos x="197" y="0"/>
                </a:cxn>
                <a:cxn ang="0">
                  <a:pos x="195" y="1"/>
                </a:cxn>
                <a:cxn ang="0">
                  <a:pos x="195" y="1"/>
                </a:cxn>
              </a:cxnLst>
              <a:rect l="0" t="0" r="r" b="b"/>
              <a:pathLst>
                <a:path w="205" h="262">
                  <a:moveTo>
                    <a:pt x="195" y="1"/>
                  </a:moveTo>
                  <a:lnTo>
                    <a:pt x="195" y="1"/>
                  </a:lnTo>
                  <a:lnTo>
                    <a:pt x="170" y="28"/>
                  </a:lnTo>
                  <a:lnTo>
                    <a:pt x="145" y="57"/>
                  </a:lnTo>
                  <a:lnTo>
                    <a:pt x="121" y="87"/>
                  </a:lnTo>
                  <a:lnTo>
                    <a:pt x="99" y="116"/>
                  </a:lnTo>
                  <a:lnTo>
                    <a:pt x="99" y="116"/>
                  </a:lnTo>
                  <a:lnTo>
                    <a:pt x="72" y="154"/>
                  </a:lnTo>
                  <a:lnTo>
                    <a:pt x="59" y="173"/>
                  </a:lnTo>
                  <a:lnTo>
                    <a:pt x="44" y="192"/>
                  </a:lnTo>
                  <a:lnTo>
                    <a:pt x="44" y="192"/>
                  </a:lnTo>
                  <a:lnTo>
                    <a:pt x="34" y="207"/>
                  </a:lnTo>
                  <a:lnTo>
                    <a:pt x="23" y="223"/>
                  </a:lnTo>
                  <a:lnTo>
                    <a:pt x="13" y="238"/>
                  </a:lnTo>
                  <a:lnTo>
                    <a:pt x="1" y="252"/>
                  </a:lnTo>
                  <a:lnTo>
                    <a:pt x="1" y="252"/>
                  </a:lnTo>
                  <a:lnTo>
                    <a:pt x="0" y="255"/>
                  </a:lnTo>
                  <a:lnTo>
                    <a:pt x="0" y="257"/>
                  </a:lnTo>
                  <a:lnTo>
                    <a:pt x="1" y="260"/>
                  </a:lnTo>
                  <a:lnTo>
                    <a:pt x="5" y="262"/>
                  </a:lnTo>
                  <a:lnTo>
                    <a:pt x="8" y="262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19" y="248"/>
                  </a:lnTo>
                  <a:lnTo>
                    <a:pt x="28" y="235"/>
                  </a:lnTo>
                  <a:lnTo>
                    <a:pt x="36" y="222"/>
                  </a:lnTo>
                  <a:lnTo>
                    <a:pt x="46" y="209"/>
                  </a:lnTo>
                  <a:lnTo>
                    <a:pt x="46" y="209"/>
                  </a:lnTo>
                  <a:lnTo>
                    <a:pt x="69" y="17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116" y="111"/>
                  </a:lnTo>
                  <a:lnTo>
                    <a:pt x="144" y="75"/>
                  </a:lnTo>
                  <a:lnTo>
                    <a:pt x="172" y="41"/>
                  </a:lnTo>
                  <a:lnTo>
                    <a:pt x="204" y="9"/>
                  </a:lnTo>
                  <a:lnTo>
                    <a:pt x="204" y="9"/>
                  </a:lnTo>
                  <a:lnTo>
                    <a:pt x="205" y="7"/>
                  </a:lnTo>
                  <a:lnTo>
                    <a:pt x="205" y="5"/>
                  </a:lnTo>
                  <a:lnTo>
                    <a:pt x="204" y="1"/>
                  </a:lnTo>
                  <a:lnTo>
                    <a:pt x="200" y="0"/>
                  </a:lnTo>
                  <a:lnTo>
                    <a:pt x="197" y="0"/>
                  </a:lnTo>
                  <a:lnTo>
                    <a:pt x="195" y="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1" name="Freeform 398"/>
            <p:cNvSpPr/>
            <p:nvPr/>
          </p:nvSpPr>
          <p:spPr bwMode="auto">
            <a:xfrm>
              <a:off x="5797551" y="1162051"/>
              <a:ext cx="90488" cy="42863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221" y="0"/>
                </a:cxn>
                <a:cxn ang="0">
                  <a:pos x="170" y="20"/>
                </a:cxn>
                <a:cxn ang="0">
                  <a:pos x="145" y="30"/>
                </a:cxn>
                <a:cxn ang="0">
                  <a:pos x="122" y="42"/>
                </a:cxn>
                <a:cxn ang="0">
                  <a:pos x="122" y="42"/>
                </a:cxn>
                <a:cxn ang="0">
                  <a:pos x="107" y="47"/>
                </a:cxn>
                <a:cxn ang="0">
                  <a:pos x="94" y="52"/>
                </a:cxn>
                <a:cxn ang="0">
                  <a:pos x="81" y="58"/>
                </a:cxn>
                <a:cxn ang="0">
                  <a:pos x="68" y="64"/>
                </a:cxn>
                <a:cxn ang="0">
                  <a:pos x="68" y="64"/>
                </a:cxn>
                <a:cxn ang="0">
                  <a:pos x="54" y="73"/>
                </a:cxn>
                <a:cxn ang="0">
                  <a:pos x="38" y="84"/>
                </a:cxn>
                <a:cxn ang="0">
                  <a:pos x="31" y="88"/>
                </a:cxn>
                <a:cxn ang="0">
                  <a:pos x="22" y="93"/>
                </a:cxn>
                <a:cxn ang="0">
                  <a:pos x="14" y="96"/>
                </a:cxn>
                <a:cxn ang="0">
                  <a:pos x="5" y="97"/>
                </a:cxn>
                <a:cxn ang="0">
                  <a:pos x="5" y="97"/>
                </a:cxn>
                <a:cxn ang="0">
                  <a:pos x="3" y="98"/>
                </a:cxn>
                <a:cxn ang="0">
                  <a:pos x="1" y="99"/>
                </a:cxn>
                <a:cxn ang="0">
                  <a:pos x="0" y="103"/>
                </a:cxn>
                <a:cxn ang="0">
                  <a:pos x="0" y="106"/>
                </a:cxn>
                <a:cxn ang="0">
                  <a:pos x="1" y="107"/>
                </a:cxn>
                <a:cxn ang="0">
                  <a:pos x="3" y="109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18" y="106"/>
                </a:cxn>
                <a:cxn ang="0">
                  <a:pos x="30" y="102"/>
                </a:cxn>
                <a:cxn ang="0">
                  <a:pos x="42" y="96"/>
                </a:cxn>
                <a:cxn ang="0">
                  <a:pos x="54" y="89"/>
                </a:cxn>
                <a:cxn ang="0">
                  <a:pos x="76" y="75"/>
                </a:cxn>
                <a:cxn ang="0">
                  <a:pos x="86" y="68"/>
                </a:cxn>
                <a:cxn ang="0">
                  <a:pos x="98" y="63"/>
                </a:cxn>
                <a:cxn ang="0">
                  <a:pos x="98" y="63"/>
                </a:cxn>
                <a:cxn ang="0">
                  <a:pos x="161" y="37"/>
                </a:cxn>
                <a:cxn ang="0">
                  <a:pos x="192" y="24"/>
                </a:cxn>
                <a:cxn ang="0">
                  <a:pos x="224" y="12"/>
                </a:cxn>
                <a:cxn ang="0">
                  <a:pos x="224" y="12"/>
                </a:cxn>
                <a:cxn ang="0">
                  <a:pos x="226" y="11"/>
                </a:cxn>
                <a:cxn ang="0">
                  <a:pos x="228" y="8"/>
                </a:cxn>
                <a:cxn ang="0">
                  <a:pos x="228" y="4"/>
                </a:cxn>
                <a:cxn ang="0">
                  <a:pos x="226" y="1"/>
                </a:cxn>
                <a:cxn ang="0">
                  <a:pos x="225" y="0"/>
                </a:cxn>
                <a:cxn ang="0">
                  <a:pos x="224" y="0"/>
                </a:cxn>
                <a:cxn ang="0">
                  <a:pos x="221" y="0"/>
                </a:cxn>
                <a:cxn ang="0">
                  <a:pos x="221" y="0"/>
                </a:cxn>
              </a:cxnLst>
              <a:rect l="0" t="0" r="r" b="b"/>
              <a:pathLst>
                <a:path w="228" h="109">
                  <a:moveTo>
                    <a:pt x="221" y="0"/>
                  </a:moveTo>
                  <a:lnTo>
                    <a:pt x="221" y="0"/>
                  </a:lnTo>
                  <a:lnTo>
                    <a:pt x="170" y="20"/>
                  </a:lnTo>
                  <a:lnTo>
                    <a:pt x="145" y="30"/>
                  </a:lnTo>
                  <a:lnTo>
                    <a:pt x="122" y="42"/>
                  </a:lnTo>
                  <a:lnTo>
                    <a:pt x="122" y="42"/>
                  </a:lnTo>
                  <a:lnTo>
                    <a:pt x="107" y="47"/>
                  </a:lnTo>
                  <a:lnTo>
                    <a:pt x="94" y="52"/>
                  </a:lnTo>
                  <a:lnTo>
                    <a:pt x="81" y="58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54" y="73"/>
                  </a:lnTo>
                  <a:lnTo>
                    <a:pt x="38" y="84"/>
                  </a:lnTo>
                  <a:lnTo>
                    <a:pt x="31" y="88"/>
                  </a:lnTo>
                  <a:lnTo>
                    <a:pt x="22" y="93"/>
                  </a:lnTo>
                  <a:lnTo>
                    <a:pt x="14" y="96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3" y="98"/>
                  </a:lnTo>
                  <a:lnTo>
                    <a:pt x="1" y="99"/>
                  </a:lnTo>
                  <a:lnTo>
                    <a:pt x="0" y="103"/>
                  </a:lnTo>
                  <a:lnTo>
                    <a:pt x="0" y="106"/>
                  </a:lnTo>
                  <a:lnTo>
                    <a:pt x="1" y="107"/>
                  </a:lnTo>
                  <a:lnTo>
                    <a:pt x="3" y="109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18" y="106"/>
                  </a:lnTo>
                  <a:lnTo>
                    <a:pt x="30" y="102"/>
                  </a:lnTo>
                  <a:lnTo>
                    <a:pt x="42" y="96"/>
                  </a:lnTo>
                  <a:lnTo>
                    <a:pt x="54" y="89"/>
                  </a:lnTo>
                  <a:lnTo>
                    <a:pt x="76" y="75"/>
                  </a:lnTo>
                  <a:lnTo>
                    <a:pt x="86" y="68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161" y="37"/>
                  </a:lnTo>
                  <a:lnTo>
                    <a:pt x="192" y="24"/>
                  </a:lnTo>
                  <a:lnTo>
                    <a:pt x="224" y="12"/>
                  </a:lnTo>
                  <a:lnTo>
                    <a:pt x="224" y="12"/>
                  </a:lnTo>
                  <a:lnTo>
                    <a:pt x="226" y="11"/>
                  </a:lnTo>
                  <a:lnTo>
                    <a:pt x="228" y="8"/>
                  </a:lnTo>
                  <a:lnTo>
                    <a:pt x="228" y="4"/>
                  </a:lnTo>
                  <a:lnTo>
                    <a:pt x="226" y="1"/>
                  </a:lnTo>
                  <a:lnTo>
                    <a:pt x="225" y="0"/>
                  </a:lnTo>
                  <a:lnTo>
                    <a:pt x="224" y="0"/>
                  </a:lnTo>
                  <a:lnTo>
                    <a:pt x="221" y="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2" name="Freeform 399"/>
            <p:cNvSpPr/>
            <p:nvPr/>
          </p:nvSpPr>
          <p:spPr bwMode="auto">
            <a:xfrm>
              <a:off x="5772151" y="1168401"/>
              <a:ext cx="136525" cy="65088"/>
            </a:xfrm>
            <a:custGeom>
              <a:avLst/>
              <a:gdLst/>
              <a:ahLst/>
              <a:cxnLst>
                <a:cxn ang="0">
                  <a:pos x="333" y="1"/>
                </a:cxn>
                <a:cxn ang="0">
                  <a:pos x="325" y="4"/>
                </a:cxn>
                <a:cxn ang="0">
                  <a:pos x="316" y="4"/>
                </a:cxn>
                <a:cxn ang="0">
                  <a:pos x="293" y="16"/>
                </a:cxn>
                <a:cxn ang="0">
                  <a:pos x="268" y="26"/>
                </a:cxn>
                <a:cxn ang="0">
                  <a:pos x="259" y="29"/>
                </a:cxn>
                <a:cxn ang="0">
                  <a:pos x="233" y="43"/>
                </a:cxn>
                <a:cxn ang="0">
                  <a:pos x="217" y="50"/>
                </a:cxn>
                <a:cxn ang="0">
                  <a:pos x="172" y="65"/>
                </a:cxn>
                <a:cxn ang="0">
                  <a:pos x="148" y="77"/>
                </a:cxn>
                <a:cxn ang="0">
                  <a:pos x="76" y="118"/>
                </a:cxn>
                <a:cxn ang="0">
                  <a:pos x="58" y="127"/>
                </a:cxn>
                <a:cxn ang="0">
                  <a:pos x="19" y="144"/>
                </a:cxn>
                <a:cxn ang="0">
                  <a:pos x="2" y="156"/>
                </a:cxn>
                <a:cxn ang="0">
                  <a:pos x="0" y="158"/>
                </a:cxn>
                <a:cxn ang="0">
                  <a:pos x="0" y="162"/>
                </a:cxn>
                <a:cxn ang="0">
                  <a:pos x="6" y="165"/>
                </a:cxn>
                <a:cxn ang="0">
                  <a:pos x="9" y="164"/>
                </a:cxn>
                <a:cxn ang="0">
                  <a:pos x="19" y="157"/>
                </a:cxn>
                <a:cxn ang="0">
                  <a:pos x="50" y="141"/>
                </a:cxn>
                <a:cxn ang="0">
                  <a:pos x="92" y="122"/>
                </a:cxn>
                <a:cxn ang="0">
                  <a:pos x="119" y="106"/>
                </a:cxn>
                <a:cxn ang="0">
                  <a:pos x="173" y="79"/>
                </a:cxn>
                <a:cxn ang="0">
                  <a:pos x="203" y="68"/>
                </a:cxn>
                <a:cxn ang="0">
                  <a:pos x="223" y="60"/>
                </a:cxn>
                <a:cxn ang="0">
                  <a:pos x="283" y="34"/>
                </a:cxn>
                <a:cxn ang="0">
                  <a:pos x="304" y="22"/>
                </a:cxn>
                <a:cxn ang="0">
                  <a:pos x="325" y="14"/>
                </a:cxn>
                <a:cxn ang="0">
                  <a:pos x="334" y="14"/>
                </a:cxn>
                <a:cxn ang="0">
                  <a:pos x="342" y="11"/>
                </a:cxn>
                <a:cxn ang="0">
                  <a:pos x="342" y="8"/>
                </a:cxn>
                <a:cxn ang="0">
                  <a:pos x="340" y="1"/>
                </a:cxn>
                <a:cxn ang="0">
                  <a:pos x="336" y="0"/>
                </a:cxn>
                <a:cxn ang="0">
                  <a:pos x="333" y="1"/>
                </a:cxn>
              </a:cxnLst>
              <a:rect l="0" t="0" r="r" b="b"/>
              <a:pathLst>
                <a:path w="343" h="165">
                  <a:moveTo>
                    <a:pt x="333" y="1"/>
                  </a:moveTo>
                  <a:lnTo>
                    <a:pt x="333" y="1"/>
                  </a:lnTo>
                  <a:lnTo>
                    <a:pt x="330" y="4"/>
                  </a:lnTo>
                  <a:lnTo>
                    <a:pt x="325" y="4"/>
                  </a:lnTo>
                  <a:lnTo>
                    <a:pt x="319" y="4"/>
                  </a:lnTo>
                  <a:lnTo>
                    <a:pt x="316" y="4"/>
                  </a:lnTo>
                  <a:lnTo>
                    <a:pt x="316" y="4"/>
                  </a:lnTo>
                  <a:lnTo>
                    <a:pt x="293" y="16"/>
                  </a:lnTo>
                  <a:lnTo>
                    <a:pt x="282" y="21"/>
                  </a:lnTo>
                  <a:lnTo>
                    <a:pt x="268" y="26"/>
                  </a:lnTo>
                  <a:lnTo>
                    <a:pt x="268" y="26"/>
                  </a:lnTo>
                  <a:lnTo>
                    <a:pt x="259" y="29"/>
                  </a:lnTo>
                  <a:lnTo>
                    <a:pt x="250" y="33"/>
                  </a:lnTo>
                  <a:lnTo>
                    <a:pt x="233" y="43"/>
                  </a:lnTo>
                  <a:lnTo>
                    <a:pt x="233" y="43"/>
                  </a:lnTo>
                  <a:lnTo>
                    <a:pt x="217" y="50"/>
                  </a:lnTo>
                  <a:lnTo>
                    <a:pt x="203" y="55"/>
                  </a:lnTo>
                  <a:lnTo>
                    <a:pt x="172" y="65"/>
                  </a:lnTo>
                  <a:lnTo>
                    <a:pt x="172" y="65"/>
                  </a:lnTo>
                  <a:lnTo>
                    <a:pt x="148" y="77"/>
                  </a:lnTo>
                  <a:lnTo>
                    <a:pt x="123" y="89"/>
                  </a:lnTo>
                  <a:lnTo>
                    <a:pt x="76" y="118"/>
                  </a:lnTo>
                  <a:lnTo>
                    <a:pt x="76" y="118"/>
                  </a:lnTo>
                  <a:lnTo>
                    <a:pt x="58" y="127"/>
                  </a:lnTo>
                  <a:lnTo>
                    <a:pt x="38" y="135"/>
                  </a:lnTo>
                  <a:lnTo>
                    <a:pt x="19" y="144"/>
                  </a:lnTo>
                  <a:lnTo>
                    <a:pt x="11" y="149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0" y="162"/>
                  </a:lnTo>
                  <a:lnTo>
                    <a:pt x="2" y="164"/>
                  </a:lnTo>
                  <a:lnTo>
                    <a:pt x="6" y="165"/>
                  </a:lnTo>
                  <a:lnTo>
                    <a:pt x="8" y="165"/>
                  </a:lnTo>
                  <a:lnTo>
                    <a:pt x="9" y="164"/>
                  </a:lnTo>
                  <a:lnTo>
                    <a:pt x="9" y="164"/>
                  </a:lnTo>
                  <a:lnTo>
                    <a:pt x="19" y="157"/>
                  </a:lnTo>
                  <a:lnTo>
                    <a:pt x="29" y="152"/>
                  </a:lnTo>
                  <a:lnTo>
                    <a:pt x="50" y="141"/>
                  </a:lnTo>
                  <a:lnTo>
                    <a:pt x="72" y="132"/>
                  </a:lnTo>
                  <a:lnTo>
                    <a:pt x="92" y="122"/>
                  </a:lnTo>
                  <a:lnTo>
                    <a:pt x="92" y="122"/>
                  </a:lnTo>
                  <a:lnTo>
                    <a:pt x="119" y="106"/>
                  </a:lnTo>
                  <a:lnTo>
                    <a:pt x="145" y="92"/>
                  </a:lnTo>
                  <a:lnTo>
                    <a:pt x="173" y="79"/>
                  </a:lnTo>
                  <a:lnTo>
                    <a:pt x="187" y="73"/>
                  </a:lnTo>
                  <a:lnTo>
                    <a:pt x="203" y="68"/>
                  </a:lnTo>
                  <a:lnTo>
                    <a:pt x="203" y="68"/>
                  </a:lnTo>
                  <a:lnTo>
                    <a:pt x="223" y="60"/>
                  </a:lnTo>
                  <a:lnTo>
                    <a:pt x="244" y="52"/>
                  </a:lnTo>
                  <a:lnTo>
                    <a:pt x="283" y="34"/>
                  </a:lnTo>
                  <a:lnTo>
                    <a:pt x="283" y="34"/>
                  </a:lnTo>
                  <a:lnTo>
                    <a:pt x="304" y="22"/>
                  </a:lnTo>
                  <a:lnTo>
                    <a:pt x="314" y="17"/>
                  </a:lnTo>
                  <a:lnTo>
                    <a:pt x="325" y="14"/>
                  </a:lnTo>
                  <a:lnTo>
                    <a:pt x="325" y="14"/>
                  </a:lnTo>
                  <a:lnTo>
                    <a:pt x="334" y="14"/>
                  </a:lnTo>
                  <a:lnTo>
                    <a:pt x="338" y="13"/>
                  </a:lnTo>
                  <a:lnTo>
                    <a:pt x="342" y="11"/>
                  </a:lnTo>
                  <a:lnTo>
                    <a:pt x="342" y="11"/>
                  </a:lnTo>
                  <a:lnTo>
                    <a:pt x="342" y="8"/>
                  </a:lnTo>
                  <a:lnTo>
                    <a:pt x="343" y="5"/>
                  </a:lnTo>
                  <a:lnTo>
                    <a:pt x="340" y="1"/>
                  </a:lnTo>
                  <a:lnTo>
                    <a:pt x="339" y="0"/>
                  </a:lnTo>
                  <a:lnTo>
                    <a:pt x="336" y="0"/>
                  </a:lnTo>
                  <a:lnTo>
                    <a:pt x="335" y="0"/>
                  </a:lnTo>
                  <a:lnTo>
                    <a:pt x="333" y="1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3" name="Freeform 400"/>
            <p:cNvSpPr/>
            <p:nvPr/>
          </p:nvSpPr>
          <p:spPr bwMode="auto">
            <a:xfrm>
              <a:off x="5813426" y="1204913"/>
              <a:ext cx="111125" cy="57150"/>
            </a:xfrm>
            <a:custGeom>
              <a:avLst/>
              <a:gdLst/>
              <a:ahLst/>
              <a:cxnLst>
                <a:cxn ang="0">
                  <a:pos x="270" y="0"/>
                </a:cxn>
                <a:cxn ang="0">
                  <a:pos x="270" y="0"/>
                </a:cxn>
                <a:cxn ang="0">
                  <a:pos x="238" y="18"/>
                </a:cxn>
                <a:cxn ang="0">
                  <a:pos x="204" y="35"/>
                </a:cxn>
                <a:cxn ang="0">
                  <a:pos x="137" y="68"/>
                </a:cxn>
                <a:cxn ang="0">
                  <a:pos x="69" y="99"/>
                </a:cxn>
                <a:cxn ang="0">
                  <a:pos x="2" y="132"/>
                </a:cxn>
                <a:cxn ang="0">
                  <a:pos x="2" y="132"/>
                </a:cxn>
                <a:cxn ang="0">
                  <a:pos x="0" y="133"/>
                </a:cxn>
                <a:cxn ang="0">
                  <a:pos x="0" y="134"/>
                </a:cxn>
                <a:cxn ang="0">
                  <a:pos x="0" y="137"/>
                </a:cxn>
                <a:cxn ang="0">
                  <a:pos x="0" y="140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7" y="141"/>
                </a:cxn>
                <a:cxn ang="0">
                  <a:pos x="7" y="141"/>
                </a:cxn>
                <a:cxn ang="0">
                  <a:pos x="76" y="109"/>
                </a:cxn>
                <a:cxn ang="0">
                  <a:pos x="142" y="77"/>
                </a:cxn>
                <a:cxn ang="0">
                  <a:pos x="210" y="45"/>
                </a:cxn>
                <a:cxn ang="0">
                  <a:pos x="243" y="28"/>
                </a:cxn>
                <a:cxn ang="0">
                  <a:pos x="276" y="10"/>
                </a:cxn>
                <a:cxn ang="0">
                  <a:pos x="276" y="10"/>
                </a:cxn>
                <a:cxn ang="0">
                  <a:pos x="278" y="9"/>
                </a:cxn>
                <a:cxn ang="0">
                  <a:pos x="278" y="6"/>
                </a:cxn>
                <a:cxn ang="0">
                  <a:pos x="278" y="2"/>
                </a:cxn>
                <a:cxn ang="0">
                  <a:pos x="274" y="0"/>
                </a:cxn>
                <a:cxn ang="0">
                  <a:pos x="273" y="0"/>
                </a:cxn>
                <a:cxn ang="0">
                  <a:pos x="270" y="0"/>
                </a:cxn>
                <a:cxn ang="0">
                  <a:pos x="270" y="0"/>
                </a:cxn>
              </a:cxnLst>
              <a:rect l="0" t="0" r="r" b="b"/>
              <a:pathLst>
                <a:path w="278" h="142">
                  <a:moveTo>
                    <a:pt x="270" y="0"/>
                  </a:moveTo>
                  <a:lnTo>
                    <a:pt x="270" y="0"/>
                  </a:lnTo>
                  <a:lnTo>
                    <a:pt x="238" y="18"/>
                  </a:lnTo>
                  <a:lnTo>
                    <a:pt x="204" y="35"/>
                  </a:lnTo>
                  <a:lnTo>
                    <a:pt x="137" y="68"/>
                  </a:lnTo>
                  <a:lnTo>
                    <a:pt x="69" y="99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3"/>
                  </a:lnTo>
                  <a:lnTo>
                    <a:pt x="0" y="134"/>
                  </a:lnTo>
                  <a:lnTo>
                    <a:pt x="0" y="137"/>
                  </a:lnTo>
                  <a:lnTo>
                    <a:pt x="0" y="140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7" y="141"/>
                  </a:lnTo>
                  <a:lnTo>
                    <a:pt x="7" y="141"/>
                  </a:lnTo>
                  <a:lnTo>
                    <a:pt x="76" y="109"/>
                  </a:lnTo>
                  <a:lnTo>
                    <a:pt x="142" y="77"/>
                  </a:lnTo>
                  <a:lnTo>
                    <a:pt x="210" y="45"/>
                  </a:lnTo>
                  <a:lnTo>
                    <a:pt x="243" y="28"/>
                  </a:lnTo>
                  <a:lnTo>
                    <a:pt x="276" y="10"/>
                  </a:lnTo>
                  <a:lnTo>
                    <a:pt x="276" y="10"/>
                  </a:lnTo>
                  <a:lnTo>
                    <a:pt x="278" y="9"/>
                  </a:lnTo>
                  <a:lnTo>
                    <a:pt x="278" y="6"/>
                  </a:lnTo>
                  <a:lnTo>
                    <a:pt x="278" y="2"/>
                  </a:lnTo>
                  <a:lnTo>
                    <a:pt x="274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4" name="Freeform 401"/>
            <p:cNvSpPr>
              <a:spLocks noEditPoints="1"/>
            </p:cNvSpPr>
            <p:nvPr/>
          </p:nvSpPr>
          <p:spPr bwMode="auto">
            <a:xfrm>
              <a:off x="5248276" y="1095376"/>
              <a:ext cx="727075" cy="561975"/>
            </a:xfrm>
            <a:custGeom>
              <a:avLst/>
              <a:gdLst/>
              <a:ahLst/>
              <a:cxnLst>
                <a:cxn ang="0">
                  <a:pos x="1801" y="361"/>
                </a:cxn>
                <a:cxn ang="0">
                  <a:pos x="1711" y="258"/>
                </a:cxn>
                <a:cxn ang="0">
                  <a:pos x="1610" y="119"/>
                </a:cxn>
                <a:cxn ang="0">
                  <a:pos x="1511" y="36"/>
                </a:cxn>
                <a:cxn ang="0">
                  <a:pos x="1477" y="7"/>
                </a:cxn>
                <a:cxn ang="0">
                  <a:pos x="1446" y="15"/>
                </a:cxn>
                <a:cxn ang="0">
                  <a:pos x="899" y="0"/>
                </a:cxn>
                <a:cxn ang="0">
                  <a:pos x="331" y="8"/>
                </a:cxn>
                <a:cxn ang="0">
                  <a:pos x="308" y="32"/>
                </a:cxn>
                <a:cxn ang="0">
                  <a:pos x="228" y="115"/>
                </a:cxn>
                <a:cxn ang="0">
                  <a:pos x="41" y="325"/>
                </a:cxn>
                <a:cxn ang="0">
                  <a:pos x="0" y="431"/>
                </a:cxn>
                <a:cxn ang="0">
                  <a:pos x="4" y="448"/>
                </a:cxn>
                <a:cxn ang="0">
                  <a:pos x="64" y="551"/>
                </a:cxn>
                <a:cxn ang="0">
                  <a:pos x="229" y="780"/>
                </a:cxn>
                <a:cxn ang="0">
                  <a:pos x="433" y="983"/>
                </a:cxn>
                <a:cxn ang="0">
                  <a:pos x="556" y="1103"/>
                </a:cxn>
                <a:cxn ang="0">
                  <a:pos x="729" y="1265"/>
                </a:cxn>
                <a:cxn ang="0">
                  <a:pos x="869" y="1377"/>
                </a:cxn>
                <a:cxn ang="0">
                  <a:pos x="914" y="1413"/>
                </a:cxn>
                <a:cxn ang="0">
                  <a:pos x="962" y="1400"/>
                </a:cxn>
                <a:cxn ang="0">
                  <a:pos x="1071" y="1317"/>
                </a:cxn>
                <a:cxn ang="0">
                  <a:pos x="1238" y="1188"/>
                </a:cxn>
                <a:cxn ang="0">
                  <a:pos x="1364" y="1054"/>
                </a:cxn>
                <a:cxn ang="0">
                  <a:pos x="1527" y="896"/>
                </a:cxn>
                <a:cxn ang="0">
                  <a:pos x="1677" y="741"/>
                </a:cxn>
                <a:cxn ang="0">
                  <a:pos x="1777" y="599"/>
                </a:cxn>
                <a:cxn ang="0">
                  <a:pos x="1825" y="518"/>
                </a:cxn>
                <a:cxn ang="0">
                  <a:pos x="1826" y="423"/>
                </a:cxn>
                <a:cxn ang="0">
                  <a:pos x="1756" y="547"/>
                </a:cxn>
                <a:cxn ang="0">
                  <a:pos x="1711" y="619"/>
                </a:cxn>
                <a:cxn ang="0">
                  <a:pos x="1541" y="819"/>
                </a:cxn>
                <a:cxn ang="0">
                  <a:pos x="1344" y="1009"/>
                </a:cxn>
                <a:cxn ang="0">
                  <a:pos x="1185" y="1173"/>
                </a:cxn>
                <a:cxn ang="0">
                  <a:pos x="980" y="1324"/>
                </a:cxn>
                <a:cxn ang="0">
                  <a:pos x="922" y="1355"/>
                </a:cxn>
                <a:cxn ang="0">
                  <a:pos x="911" y="1349"/>
                </a:cxn>
                <a:cxn ang="0">
                  <a:pos x="826" y="1286"/>
                </a:cxn>
                <a:cxn ang="0">
                  <a:pos x="699" y="1170"/>
                </a:cxn>
                <a:cxn ang="0">
                  <a:pos x="598" y="1075"/>
                </a:cxn>
                <a:cxn ang="0">
                  <a:pos x="530" y="1009"/>
                </a:cxn>
                <a:cxn ang="0">
                  <a:pos x="432" y="921"/>
                </a:cxn>
                <a:cxn ang="0">
                  <a:pos x="202" y="677"/>
                </a:cxn>
                <a:cxn ang="0">
                  <a:pos x="106" y="529"/>
                </a:cxn>
                <a:cxn ang="0">
                  <a:pos x="49" y="418"/>
                </a:cxn>
                <a:cxn ang="0">
                  <a:pos x="97" y="333"/>
                </a:cxn>
                <a:cxn ang="0">
                  <a:pos x="247" y="164"/>
                </a:cxn>
                <a:cxn ang="0">
                  <a:pos x="343" y="62"/>
                </a:cxn>
                <a:cxn ang="0">
                  <a:pos x="765" y="49"/>
                </a:cxn>
                <a:cxn ang="0">
                  <a:pos x="1316" y="58"/>
                </a:cxn>
                <a:cxn ang="0">
                  <a:pos x="1478" y="64"/>
                </a:cxn>
                <a:cxn ang="0">
                  <a:pos x="1586" y="163"/>
                </a:cxn>
                <a:cxn ang="0">
                  <a:pos x="1695" y="309"/>
                </a:cxn>
                <a:cxn ang="0">
                  <a:pos x="1765" y="389"/>
                </a:cxn>
                <a:cxn ang="0">
                  <a:pos x="1786" y="484"/>
                </a:cxn>
              </a:cxnLst>
              <a:rect l="0" t="0" r="r" b="b"/>
              <a:pathLst>
                <a:path w="1833" h="1415">
                  <a:moveTo>
                    <a:pt x="1812" y="374"/>
                  </a:moveTo>
                  <a:lnTo>
                    <a:pt x="1812" y="374"/>
                  </a:lnTo>
                  <a:lnTo>
                    <a:pt x="1808" y="367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795" y="351"/>
                  </a:lnTo>
                  <a:lnTo>
                    <a:pt x="1788" y="342"/>
                  </a:lnTo>
                  <a:lnTo>
                    <a:pt x="1773" y="322"/>
                  </a:lnTo>
                  <a:lnTo>
                    <a:pt x="1737" y="288"/>
                  </a:lnTo>
                  <a:lnTo>
                    <a:pt x="1737" y="288"/>
                  </a:lnTo>
                  <a:lnTo>
                    <a:pt x="1724" y="274"/>
                  </a:lnTo>
                  <a:lnTo>
                    <a:pt x="1711" y="258"/>
                  </a:lnTo>
                  <a:lnTo>
                    <a:pt x="1689" y="227"/>
                  </a:lnTo>
                  <a:lnTo>
                    <a:pt x="1668" y="193"/>
                  </a:lnTo>
                  <a:lnTo>
                    <a:pt x="1657" y="177"/>
                  </a:lnTo>
                  <a:lnTo>
                    <a:pt x="1646" y="161"/>
                  </a:lnTo>
                  <a:lnTo>
                    <a:pt x="1646" y="161"/>
                  </a:lnTo>
                  <a:lnTo>
                    <a:pt x="1629" y="140"/>
                  </a:lnTo>
                  <a:lnTo>
                    <a:pt x="1610" y="119"/>
                  </a:lnTo>
                  <a:lnTo>
                    <a:pt x="1591" y="100"/>
                  </a:lnTo>
                  <a:lnTo>
                    <a:pt x="1570" y="83"/>
                  </a:lnTo>
                  <a:lnTo>
                    <a:pt x="1570" y="83"/>
                  </a:lnTo>
                  <a:lnTo>
                    <a:pt x="1552" y="70"/>
                  </a:lnTo>
                  <a:lnTo>
                    <a:pt x="1531" y="53"/>
                  </a:lnTo>
                  <a:lnTo>
                    <a:pt x="1520" y="45"/>
                  </a:lnTo>
                  <a:lnTo>
                    <a:pt x="1511" y="36"/>
                  </a:lnTo>
                  <a:lnTo>
                    <a:pt x="1503" y="27"/>
                  </a:lnTo>
                  <a:lnTo>
                    <a:pt x="1497" y="19"/>
                  </a:lnTo>
                  <a:lnTo>
                    <a:pt x="1497" y="19"/>
                  </a:lnTo>
                  <a:lnTo>
                    <a:pt x="1494" y="13"/>
                  </a:lnTo>
                  <a:lnTo>
                    <a:pt x="1489" y="11"/>
                  </a:lnTo>
                  <a:lnTo>
                    <a:pt x="1484" y="8"/>
                  </a:lnTo>
                  <a:lnTo>
                    <a:pt x="1477" y="7"/>
                  </a:lnTo>
                  <a:lnTo>
                    <a:pt x="1463" y="7"/>
                  </a:lnTo>
                  <a:lnTo>
                    <a:pt x="1463" y="7"/>
                  </a:lnTo>
                  <a:lnTo>
                    <a:pt x="1457" y="8"/>
                  </a:lnTo>
                  <a:lnTo>
                    <a:pt x="1452" y="10"/>
                  </a:lnTo>
                  <a:lnTo>
                    <a:pt x="1448" y="12"/>
                  </a:lnTo>
                  <a:lnTo>
                    <a:pt x="1446" y="15"/>
                  </a:lnTo>
                  <a:lnTo>
                    <a:pt x="1446" y="15"/>
                  </a:lnTo>
                  <a:lnTo>
                    <a:pt x="1376" y="13"/>
                  </a:lnTo>
                  <a:lnTo>
                    <a:pt x="1308" y="12"/>
                  </a:lnTo>
                  <a:lnTo>
                    <a:pt x="1172" y="7"/>
                  </a:lnTo>
                  <a:lnTo>
                    <a:pt x="1036" y="2"/>
                  </a:lnTo>
                  <a:lnTo>
                    <a:pt x="967" y="0"/>
                  </a:lnTo>
                  <a:lnTo>
                    <a:pt x="899" y="0"/>
                  </a:lnTo>
                  <a:lnTo>
                    <a:pt x="899" y="0"/>
                  </a:lnTo>
                  <a:lnTo>
                    <a:pt x="832" y="0"/>
                  </a:lnTo>
                  <a:lnTo>
                    <a:pt x="765" y="3"/>
                  </a:lnTo>
                  <a:lnTo>
                    <a:pt x="699" y="6"/>
                  </a:lnTo>
                  <a:lnTo>
                    <a:pt x="632" y="7"/>
                  </a:lnTo>
                  <a:lnTo>
                    <a:pt x="335" y="7"/>
                  </a:lnTo>
                  <a:lnTo>
                    <a:pt x="335" y="7"/>
                  </a:lnTo>
                  <a:lnTo>
                    <a:pt x="331" y="8"/>
                  </a:lnTo>
                  <a:lnTo>
                    <a:pt x="327" y="8"/>
                  </a:lnTo>
                  <a:lnTo>
                    <a:pt x="321" y="13"/>
                  </a:lnTo>
                  <a:lnTo>
                    <a:pt x="321" y="13"/>
                  </a:lnTo>
                  <a:lnTo>
                    <a:pt x="318" y="16"/>
                  </a:lnTo>
                  <a:lnTo>
                    <a:pt x="315" y="19"/>
                  </a:lnTo>
                  <a:lnTo>
                    <a:pt x="315" y="19"/>
                  </a:lnTo>
                  <a:lnTo>
                    <a:pt x="308" y="32"/>
                  </a:lnTo>
                  <a:lnTo>
                    <a:pt x="298" y="45"/>
                  </a:lnTo>
                  <a:lnTo>
                    <a:pt x="288" y="58"/>
                  </a:lnTo>
                  <a:lnTo>
                    <a:pt x="275" y="70"/>
                  </a:lnTo>
                  <a:lnTo>
                    <a:pt x="251" y="92"/>
                  </a:lnTo>
                  <a:lnTo>
                    <a:pt x="238" y="104"/>
                  </a:lnTo>
                  <a:lnTo>
                    <a:pt x="228" y="115"/>
                  </a:lnTo>
                  <a:lnTo>
                    <a:pt x="228" y="115"/>
                  </a:lnTo>
                  <a:lnTo>
                    <a:pt x="171" y="177"/>
                  </a:lnTo>
                  <a:lnTo>
                    <a:pt x="114" y="236"/>
                  </a:lnTo>
                  <a:lnTo>
                    <a:pt x="114" y="236"/>
                  </a:lnTo>
                  <a:lnTo>
                    <a:pt x="96" y="255"/>
                  </a:lnTo>
                  <a:lnTo>
                    <a:pt x="77" y="278"/>
                  </a:lnTo>
                  <a:lnTo>
                    <a:pt x="59" y="301"/>
                  </a:lnTo>
                  <a:lnTo>
                    <a:pt x="41" y="325"/>
                  </a:lnTo>
                  <a:lnTo>
                    <a:pt x="26" y="351"/>
                  </a:lnTo>
                  <a:lnTo>
                    <a:pt x="20" y="364"/>
                  </a:lnTo>
                  <a:lnTo>
                    <a:pt x="13" y="377"/>
                  </a:lnTo>
                  <a:lnTo>
                    <a:pt x="8" y="390"/>
                  </a:lnTo>
                  <a:lnTo>
                    <a:pt x="5" y="403"/>
                  </a:lnTo>
                  <a:lnTo>
                    <a:pt x="3" y="41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0" y="433"/>
                  </a:lnTo>
                  <a:lnTo>
                    <a:pt x="0" y="436"/>
                  </a:lnTo>
                  <a:lnTo>
                    <a:pt x="0" y="436"/>
                  </a:lnTo>
                  <a:lnTo>
                    <a:pt x="1" y="442"/>
                  </a:lnTo>
                  <a:lnTo>
                    <a:pt x="4" y="448"/>
                  </a:lnTo>
                  <a:lnTo>
                    <a:pt x="4" y="448"/>
                  </a:lnTo>
                  <a:lnTo>
                    <a:pt x="8" y="462"/>
                  </a:lnTo>
                  <a:lnTo>
                    <a:pt x="15" y="475"/>
                  </a:lnTo>
                  <a:lnTo>
                    <a:pt x="22" y="490"/>
                  </a:lnTo>
                  <a:lnTo>
                    <a:pt x="30" y="503"/>
                  </a:lnTo>
                  <a:lnTo>
                    <a:pt x="47" y="527"/>
                  </a:lnTo>
                  <a:lnTo>
                    <a:pt x="64" y="551"/>
                  </a:lnTo>
                  <a:lnTo>
                    <a:pt x="64" y="551"/>
                  </a:lnTo>
                  <a:lnTo>
                    <a:pt x="90" y="590"/>
                  </a:lnTo>
                  <a:lnTo>
                    <a:pt x="115" y="629"/>
                  </a:lnTo>
                  <a:lnTo>
                    <a:pt x="141" y="667"/>
                  </a:lnTo>
                  <a:lnTo>
                    <a:pt x="169" y="705"/>
                  </a:lnTo>
                  <a:lnTo>
                    <a:pt x="169" y="705"/>
                  </a:lnTo>
                  <a:lnTo>
                    <a:pt x="198" y="743"/>
                  </a:lnTo>
                  <a:lnTo>
                    <a:pt x="229" y="780"/>
                  </a:lnTo>
                  <a:lnTo>
                    <a:pt x="260" y="816"/>
                  </a:lnTo>
                  <a:lnTo>
                    <a:pt x="293" y="850"/>
                  </a:lnTo>
                  <a:lnTo>
                    <a:pt x="327" y="886"/>
                  </a:lnTo>
                  <a:lnTo>
                    <a:pt x="362" y="918"/>
                  </a:lnTo>
                  <a:lnTo>
                    <a:pt x="398" y="951"/>
                  </a:lnTo>
                  <a:lnTo>
                    <a:pt x="433" y="983"/>
                  </a:lnTo>
                  <a:lnTo>
                    <a:pt x="433" y="983"/>
                  </a:lnTo>
                  <a:lnTo>
                    <a:pt x="449" y="998"/>
                  </a:lnTo>
                  <a:lnTo>
                    <a:pt x="465" y="1013"/>
                  </a:lnTo>
                  <a:lnTo>
                    <a:pt x="495" y="1044"/>
                  </a:lnTo>
                  <a:lnTo>
                    <a:pt x="525" y="1074"/>
                  </a:lnTo>
                  <a:lnTo>
                    <a:pt x="539" y="1090"/>
                  </a:lnTo>
                  <a:lnTo>
                    <a:pt x="556" y="1103"/>
                  </a:lnTo>
                  <a:lnTo>
                    <a:pt x="556" y="1103"/>
                  </a:lnTo>
                  <a:lnTo>
                    <a:pt x="593" y="1133"/>
                  </a:lnTo>
                  <a:lnTo>
                    <a:pt x="627" y="1164"/>
                  </a:lnTo>
                  <a:lnTo>
                    <a:pt x="661" y="1197"/>
                  </a:lnTo>
                  <a:lnTo>
                    <a:pt x="693" y="1231"/>
                  </a:lnTo>
                  <a:lnTo>
                    <a:pt x="693" y="1231"/>
                  </a:lnTo>
                  <a:lnTo>
                    <a:pt x="710" y="1248"/>
                  </a:lnTo>
                  <a:lnTo>
                    <a:pt x="729" y="1265"/>
                  </a:lnTo>
                  <a:lnTo>
                    <a:pt x="747" y="1281"/>
                  </a:lnTo>
                  <a:lnTo>
                    <a:pt x="765" y="1295"/>
                  </a:lnTo>
                  <a:lnTo>
                    <a:pt x="803" y="1324"/>
                  </a:lnTo>
                  <a:lnTo>
                    <a:pt x="841" y="1354"/>
                  </a:lnTo>
                  <a:lnTo>
                    <a:pt x="841" y="1354"/>
                  </a:lnTo>
                  <a:lnTo>
                    <a:pt x="853" y="1364"/>
                  </a:lnTo>
                  <a:lnTo>
                    <a:pt x="869" y="1377"/>
                  </a:lnTo>
                  <a:lnTo>
                    <a:pt x="884" y="1391"/>
                  </a:lnTo>
                  <a:lnTo>
                    <a:pt x="892" y="1396"/>
                  </a:lnTo>
                  <a:lnTo>
                    <a:pt x="900" y="1398"/>
                  </a:lnTo>
                  <a:lnTo>
                    <a:pt x="900" y="1398"/>
                  </a:lnTo>
                  <a:lnTo>
                    <a:pt x="904" y="1406"/>
                  </a:lnTo>
                  <a:lnTo>
                    <a:pt x="911" y="1411"/>
                  </a:lnTo>
                  <a:lnTo>
                    <a:pt x="914" y="1413"/>
                  </a:lnTo>
                  <a:lnTo>
                    <a:pt x="918" y="1414"/>
                  </a:lnTo>
                  <a:lnTo>
                    <a:pt x="922" y="1415"/>
                  </a:lnTo>
                  <a:lnTo>
                    <a:pt x="928" y="1414"/>
                  </a:lnTo>
                  <a:lnTo>
                    <a:pt x="928" y="1414"/>
                  </a:lnTo>
                  <a:lnTo>
                    <a:pt x="941" y="1411"/>
                  </a:lnTo>
                  <a:lnTo>
                    <a:pt x="951" y="1406"/>
                  </a:lnTo>
                  <a:lnTo>
                    <a:pt x="962" y="1400"/>
                  </a:lnTo>
                  <a:lnTo>
                    <a:pt x="972" y="1391"/>
                  </a:lnTo>
                  <a:lnTo>
                    <a:pt x="972" y="1391"/>
                  </a:lnTo>
                  <a:lnTo>
                    <a:pt x="996" y="1371"/>
                  </a:lnTo>
                  <a:lnTo>
                    <a:pt x="1020" y="1353"/>
                  </a:lnTo>
                  <a:lnTo>
                    <a:pt x="1045" y="1334"/>
                  </a:lnTo>
                  <a:lnTo>
                    <a:pt x="1071" y="1317"/>
                  </a:lnTo>
                  <a:lnTo>
                    <a:pt x="1071" y="1317"/>
                  </a:lnTo>
                  <a:lnTo>
                    <a:pt x="1092" y="1303"/>
                  </a:lnTo>
                  <a:lnTo>
                    <a:pt x="1115" y="1287"/>
                  </a:lnTo>
                  <a:lnTo>
                    <a:pt x="1155" y="1255"/>
                  </a:lnTo>
                  <a:lnTo>
                    <a:pt x="1196" y="1221"/>
                  </a:lnTo>
                  <a:lnTo>
                    <a:pt x="1217" y="1204"/>
                  </a:lnTo>
                  <a:lnTo>
                    <a:pt x="1238" y="1188"/>
                  </a:lnTo>
                  <a:lnTo>
                    <a:pt x="1238" y="1188"/>
                  </a:lnTo>
                  <a:lnTo>
                    <a:pt x="1256" y="1175"/>
                  </a:lnTo>
                  <a:lnTo>
                    <a:pt x="1273" y="1159"/>
                  </a:lnTo>
                  <a:lnTo>
                    <a:pt x="1289" y="1143"/>
                  </a:lnTo>
                  <a:lnTo>
                    <a:pt x="1304" y="1126"/>
                  </a:lnTo>
                  <a:lnTo>
                    <a:pt x="1336" y="1091"/>
                  </a:lnTo>
                  <a:lnTo>
                    <a:pt x="1364" y="1054"/>
                  </a:lnTo>
                  <a:lnTo>
                    <a:pt x="1364" y="1054"/>
                  </a:lnTo>
                  <a:lnTo>
                    <a:pt x="1379" y="1037"/>
                  </a:lnTo>
                  <a:lnTo>
                    <a:pt x="1395" y="1020"/>
                  </a:lnTo>
                  <a:lnTo>
                    <a:pt x="1426" y="990"/>
                  </a:lnTo>
                  <a:lnTo>
                    <a:pt x="1460" y="960"/>
                  </a:lnTo>
                  <a:lnTo>
                    <a:pt x="1494" y="929"/>
                  </a:lnTo>
                  <a:lnTo>
                    <a:pt x="1494" y="929"/>
                  </a:lnTo>
                  <a:lnTo>
                    <a:pt x="1527" y="896"/>
                  </a:lnTo>
                  <a:lnTo>
                    <a:pt x="1559" y="862"/>
                  </a:lnTo>
                  <a:lnTo>
                    <a:pt x="1592" y="830"/>
                  </a:lnTo>
                  <a:lnTo>
                    <a:pt x="1626" y="796"/>
                  </a:lnTo>
                  <a:lnTo>
                    <a:pt x="1626" y="796"/>
                  </a:lnTo>
                  <a:lnTo>
                    <a:pt x="1644" y="779"/>
                  </a:lnTo>
                  <a:lnTo>
                    <a:pt x="1661" y="759"/>
                  </a:lnTo>
                  <a:lnTo>
                    <a:pt x="1677" y="741"/>
                  </a:lnTo>
                  <a:lnTo>
                    <a:pt x="1691" y="720"/>
                  </a:lnTo>
                  <a:lnTo>
                    <a:pt x="1722" y="680"/>
                  </a:lnTo>
                  <a:lnTo>
                    <a:pt x="1752" y="640"/>
                  </a:lnTo>
                  <a:lnTo>
                    <a:pt x="1752" y="640"/>
                  </a:lnTo>
                  <a:lnTo>
                    <a:pt x="1761" y="627"/>
                  </a:lnTo>
                  <a:lnTo>
                    <a:pt x="1770" y="614"/>
                  </a:lnTo>
                  <a:lnTo>
                    <a:pt x="1777" y="599"/>
                  </a:lnTo>
                  <a:lnTo>
                    <a:pt x="1783" y="585"/>
                  </a:lnTo>
                  <a:lnTo>
                    <a:pt x="1783" y="585"/>
                  </a:lnTo>
                  <a:lnTo>
                    <a:pt x="1787" y="575"/>
                  </a:lnTo>
                  <a:lnTo>
                    <a:pt x="1794" y="565"/>
                  </a:lnTo>
                  <a:lnTo>
                    <a:pt x="1807" y="547"/>
                  </a:lnTo>
                  <a:lnTo>
                    <a:pt x="1818" y="527"/>
                  </a:lnTo>
                  <a:lnTo>
                    <a:pt x="1825" y="518"/>
                  </a:lnTo>
                  <a:lnTo>
                    <a:pt x="1829" y="507"/>
                  </a:lnTo>
                  <a:lnTo>
                    <a:pt x="1829" y="507"/>
                  </a:lnTo>
                  <a:lnTo>
                    <a:pt x="1831" y="491"/>
                  </a:lnTo>
                  <a:lnTo>
                    <a:pt x="1833" y="474"/>
                  </a:lnTo>
                  <a:lnTo>
                    <a:pt x="1833" y="457"/>
                  </a:lnTo>
                  <a:lnTo>
                    <a:pt x="1830" y="440"/>
                  </a:lnTo>
                  <a:lnTo>
                    <a:pt x="1826" y="423"/>
                  </a:lnTo>
                  <a:lnTo>
                    <a:pt x="1821" y="406"/>
                  </a:lnTo>
                  <a:lnTo>
                    <a:pt x="1812" y="374"/>
                  </a:lnTo>
                  <a:lnTo>
                    <a:pt x="1812" y="374"/>
                  </a:lnTo>
                  <a:close/>
                  <a:moveTo>
                    <a:pt x="1778" y="513"/>
                  </a:moveTo>
                  <a:lnTo>
                    <a:pt x="1778" y="513"/>
                  </a:lnTo>
                  <a:lnTo>
                    <a:pt x="1767" y="531"/>
                  </a:lnTo>
                  <a:lnTo>
                    <a:pt x="1756" y="547"/>
                  </a:lnTo>
                  <a:lnTo>
                    <a:pt x="1744" y="564"/>
                  </a:lnTo>
                  <a:lnTo>
                    <a:pt x="1739" y="572"/>
                  </a:lnTo>
                  <a:lnTo>
                    <a:pt x="1735" y="582"/>
                  </a:lnTo>
                  <a:lnTo>
                    <a:pt x="1735" y="582"/>
                  </a:lnTo>
                  <a:lnTo>
                    <a:pt x="1729" y="592"/>
                  </a:lnTo>
                  <a:lnTo>
                    <a:pt x="1724" y="601"/>
                  </a:lnTo>
                  <a:lnTo>
                    <a:pt x="1711" y="619"/>
                  </a:lnTo>
                  <a:lnTo>
                    <a:pt x="1684" y="656"/>
                  </a:lnTo>
                  <a:lnTo>
                    <a:pt x="1684" y="656"/>
                  </a:lnTo>
                  <a:lnTo>
                    <a:pt x="1657" y="690"/>
                  </a:lnTo>
                  <a:lnTo>
                    <a:pt x="1630" y="722"/>
                  </a:lnTo>
                  <a:lnTo>
                    <a:pt x="1601" y="755"/>
                  </a:lnTo>
                  <a:lnTo>
                    <a:pt x="1571" y="788"/>
                  </a:lnTo>
                  <a:lnTo>
                    <a:pt x="1541" y="819"/>
                  </a:lnTo>
                  <a:lnTo>
                    <a:pt x="1511" y="849"/>
                  </a:lnTo>
                  <a:lnTo>
                    <a:pt x="1448" y="909"/>
                  </a:lnTo>
                  <a:lnTo>
                    <a:pt x="1448" y="909"/>
                  </a:lnTo>
                  <a:lnTo>
                    <a:pt x="1395" y="958"/>
                  </a:lnTo>
                  <a:lnTo>
                    <a:pt x="1368" y="983"/>
                  </a:lnTo>
                  <a:lnTo>
                    <a:pt x="1344" y="1009"/>
                  </a:lnTo>
                  <a:lnTo>
                    <a:pt x="1344" y="1009"/>
                  </a:lnTo>
                  <a:lnTo>
                    <a:pt x="1313" y="1043"/>
                  </a:lnTo>
                  <a:lnTo>
                    <a:pt x="1285" y="1077"/>
                  </a:lnTo>
                  <a:lnTo>
                    <a:pt x="1256" y="1109"/>
                  </a:lnTo>
                  <a:lnTo>
                    <a:pt x="1240" y="1125"/>
                  </a:lnTo>
                  <a:lnTo>
                    <a:pt x="1225" y="1141"/>
                  </a:lnTo>
                  <a:lnTo>
                    <a:pt x="1225" y="1141"/>
                  </a:lnTo>
                  <a:lnTo>
                    <a:pt x="1185" y="1173"/>
                  </a:lnTo>
                  <a:lnTo>
                    <a:pt x="1146" y="1206"/>
                  </a:lnTo>
                  <a:lnTo>
                    <a:pt x="1065" y="1266"/>
                  </a:lnTo>
                  <a:lnTo>
                    <a:pt x="1065" y="1266"/>
                  </a:lnTo>
                  <a:lnTo>
                    <a:pt x="1044" y="1282"/>
                  </a:lnTo>
                  <a:lnTo>
                    <a:pt x="1023" y="1295"/>
                  </a:lnTo>
                  <a:lnTo>
                    <a:pt x="980" y="1324"/>
                  </a:lnTo>
                  <a:lnTo>
                    <a:pt x="980" y="1324"/>
                  </a:lnTo>
                  <a:lnTo>
                    <a:pt x="968" y="1333"/>
                  </a:lnTo>
                  <a:lnTo>
                    <a:pt x="956" y="1343"/>
                  </a:lnTo>
                  <a:lnTo>
                    <a:pt x="945" y="1354"/>
                  </a:lnTo>
                  <a:lnTo>
                    <a:pt x="931" y="1363"/>
                  </a:lnTo>
                  <a:lnTo>
                    <a:pt x="931" y="1363"/>
                  </a:lnTo>
                  <a:lnTo>
                    <a:pt x="928" y="1358"/>
                  </a:lnTo>
                  <a:lnTo>
                    <a:pt x="922" y="1355"/>
                  </a:lnTo>
                  <a:lnTo>
                    <a:pt x="916" y="1354"/>
                  </a:lnTo>
                  <a:lnTo>
                    <a:pt x="908" y="1355"/>
                  </a:lnTo>
                  <a:lnTo>
                    <a:pt x="908" y="1355"/>
                  </a:lnTo>
                  <a:lnTo>
                    <a:pt x="911" y="1354"/>
                  </a:lnTo>
                  <a:lnTo>
                    <a:pt x="912" y="1353"/>
                  </a:lnTo>
                  <a:lnTo>
                    <a:pt x="912" y="1350"/>
                  </a:lnTo>
                  <a:lnTo>
                    <a:pt x="911" y="1349"/>
                  </a:lnTo>
                  <a:lnTo>
                    <a:pt x="907" y="1343"/>
                  </a:lnTo>
                  <a:lnTo>
                    <a:pt x="901" y="1340"/>
                  </a:lnTo>
                  <a:lnTo>
                    <a:pt x="886" y="1329"/>
                  </a:lnTo>
                  <a:lnTo>
                    <a:pt x="874" y="1321"/>
                  </a:lnTo>
                  <a:lnTo>
                    <a:pt x="874" y="1321"/>
                  </a:lnTo>
                  <a:lnTo>
                    <a:pt x="850" y="1303"/>
                  </a:lnTo>
                  <a:lnTo>
                    <a:pt x="826" y="1286"/>
                  </a:lnTo>
                  <a:lnTo>
                    <a:pt x="826" y="1286"/>
                  </a:lnTo>
                  <a:lnTo>
                    <a:pt x="807" y="1274"/>
                  </a:lnTo>
                  <a:lnTo>
                    <a:pt x="790" y="1261"/>
                  </a:lnTo>
                  <a:lnTo>
                    <a:pt x="775" y="1247"/>
                  </a:lnTo>
                  <a:lnTo>
                    <a:pt x="759" y="1232"/>
                  </a:lnTo>
                  <a:lnTo>
                    <a:pt x="729" y="1202"/>
                  </a:lnTo>
                  <a:lnTo>
                    <a:pt x="699" y="1170"/>
                  </a:lnTo>
                  <a:lnTo>
                    <a:pt x="699" y="1170"/>
                  </a:lnTo>
                  <a:lnTo>
                    <a:pt x="676" y="1146"/>
                  </a:lnTo>
                  <a:lnTo>
                    <a:pt x="652" y="1120"/>
                  </a:lnTo>
                  <a:lnTo>
                    <a:pt x="638" y="1107"/>
                  </a:lnTo>
                  <a:lnTo>
                    <a:pt x="625" y="1095"/>
                  </a:lnTo>
                  <a:lnTo>
                    <a:pt x="612" y="1085"/>
                  </a:lnTo>
                  <a:lnTo>
                    <a:pt x="598" y="1075"/>
                  </a:lnTo>
                  <a:lnTo>
                    <a:pt x="598" y="1075"/>
                  </a:lnTo>
                  <a:lnTo>
                    <a:pt x="587" y="1069"/>
                  </a:lnTo>
                  <a:lnTo>
                    <a:pt x="578" y="1062"/>
                  </a:lnTo>
                  <a:lnTo>
                    <a:pt x="561" y="1045"/>
                  </a:lnTo>
                  <a:lnTo>
                    <a:pt x="546" y="1027"/>
                  </a:lnTo>
                  <a:lnTo>
                    <a:pt x="530" y="1009"/>
                  </a:lnTo>
                  <a:lnTo>
                    <a:pt x="530" y="1009"/>
                  </a:lnTo>
                  <a:lnTo>
                    <a:pt x="523" y="1000"/>
                  </a:lnTo>
                  <a:lnTo>
                    <a:pt x="516" y="993"/>
                  </a:lnTo>
                  <a:lnTo>
                    <a:pt x="500" y="979"/>
                  </a:lnTo>
                  <a:lnTo>
                    <a:pt x="482" y="964"/>
                  </a:lnTo>
                  <a:lnTo>
                    <a:pt x="466" y="951"/>
                  </a:lnTo>
                  <a:lnTo>
                    <a:pt x="466" y="951"/>
                  </a:lnTo>
                  <a:lnTo>
                    <a:pt x="432" y="921"/>
                  </a:lnTo>
                  <a:lnTo>
                    <a:pt x="399" y="890"/>
                  </a:lnTo>
                  <a:lnTo>
                    <a:pt x="366" y="858"/>
                  </a:lnTo>
                  <a:lnTo>
                    <a:pt x="335" y="826"/>
                  </a:lnTo>
                  <a:lnTo>
                    <a:pt x="275" y="759"/>
                  </a:lnTo>
                  <a:lnTo>
                    <a:pt x="215" y="691"/>
                  </a:lnTo>
                  <a:lnTo>
                    <a:pt x="215" y="691"/>
                  </a:lnTo>
                  <a:lnTo>
                    <a:pt x="202" y="677"/>
                  </a:lnTo>
                  <a:lnTo>
                    <a:pt x="190" y="661"/>
                  </a:lnTo>
                  <a:lnTo>
                    <a:pt x="166" y="628"/>
                  </a:lnTo>
                  <a:lnTo>
                    <a:pt x="145" y="594"/>
                  </a:lnTo>
                  <a:lnTo>
                    <a:pt x="127" y="559"/>
                  </a:lnTo>
                  <a:lnTo>
                    <a:pt x="127" y="559"/>
                  </a:lnTo>
                  <a:lnTo>
                    <a:pt x="118" y="543"/>
                  </a:lnTo>
                  <a:lnTo>
                    <a:pt x="106" y="529"/>
                  </a:lnTo>
                  <a:lnTo>
                    <a:pt x="83" y="497"/>
                  </a:lnTo>
                  <a:lnTo>
                    <a:pt x="71" y="482"/>
                  </a:lnTo>
                  <a:lnTo>
                    <a:pt x="60" y="466"/>
                  </a:lnTo>
                  <a:lnTo>
                    <a:pt x="52" y="449"/>
                  </a:lnTo>
                  <a:lnTo>
                    <a:pt x="46" y="432"/>
                  </a:lnTo>
                  <a:lnTo>
                    <a:pt x="46" y="432"/>
                  </a:lnTo>
                  <a:lnTo>
                    <a:pt x="49" y="418"/>
                  </a:lnTo>
                  <a:lnTo>
                    <a:pt x="51" y="404"/>
                  </a:lnTo>
                  <a:lnTo>
                    <a:pt x="56" y="391"/>
                  </a:lnTo>
                  <a:lnTo>
                    <a:pt x="63" y="380"/>
                  </a:lnTo>
                  <a:lnTo>
                    <a:pt x="71" y="368"/>
                  </a:lnTo>
                  <a:lnTo>
                    <a:pt x="79" y="356"/>
                  </a:lnTo>
                  <a:lnTo>
                    <a:pt x="97" y="333"/>
                  </a:lnTo>
                  <a:lnTo>
                    <a:pt x="97" y="333"/>
                  </a:lnTo>
                  <a:lnTo>
                    <a:pt x="120" y="302"/>
                  </a:lnTo>
                  <a:lnTo>
                    <a:pt x="145" y="272"/>
                  </a:lnTo>
                  <a:lnTo>
                    <a:pt x="171" y="245"/>
                  </a:lnTo>
                  <a:lnTo>
                    <a:pt x="199" y="216"/>
                  </a:lnTo>
                  <a:lnTo>
                    <a:pt x="199" y="216"/>
                  </a:lnTo>
                  <a:lnTo>
                    <a:pt x="224" y="191"/>
                  </a:lnTo>
                  <a:lnTo>
                    <a:pt x="247" y="164"/>
                  </a:lnTo>
                  <a:lnTo>
                    <a:pt x="270" y="138"/>
                  </a:lnTo>
                  <a:lnTo>
                    <a:pt x="294" y="112"/>
                  </a:lnTo>
                  <a:lnTo>
                    <a:pt x="294" y="112"/>
                  </a:lnTo>
                  <a:lnTo>
                    <a:pt x="315" y="91"/>
                  </a:lnTo>
                  <a:lnTo>
                    <a:pt x="336" y="71"/>
                  </a:lnTo>
                  <a:lnTo>
                    <a:pt x="336" y="71"/>
                  </a:lnTo>
                  <a:lnTo>
                    <a:pt x="343" y="62"/>
                  </a:lnTo>
                  <a:lnTo>
                    <a:pt x="345" y="57"/>
                  </a:lnTo>
                  <a:lnTo>
                    <a:pt x="345" y="54"/>
                  </a:lnTo>
                  <a:lnTo>
                    <a:pt x="343" y="53"/>
                  </a:lnTo>
                  <a:lnTo>
                    <a:pt x="632" y="53"/>
                  </a:lnTo>
                  <a:lnTo>
                    <a:pt x="632" y="53"/>
                  </a:lnTo>
                  <a:lnTo>
                    <a:pt x="699" y="51"/>
                  </a:lnTo>
                  <a:lnTo>
                    <a:pt x="765" y="49"/>
                  </a:lnTo>
                  <a:lnTo>
                    <a:pt x="832" y="46"/>
                  </a:lnTo>
                  <a:lnTo>
                    <a:pt x="899" y="45"/>
                  </a:lnTo>
                  <a:lnTo>
                    <a:pt x="899" y="45"/>
                  </a:lnTo>
                  <a:lnTo>
                    <a:pt x="968" y="46"/>
                  </a:lnTo>
                  <a:lnTo>
                    <a:pt x="1037" y="47"/>
                  </a:lnTo>
                  <a:lnTo>
                    <a:pt x="1176" y="53"/>
                  </a:lnTo>
                  <a:lnTo>
                    <a:pt x="1316" y="58"/>
                  </a:lnTo>
                  <a:lnTo>
                    <a:pt x="1385" y="61"/>
                  </a:lnTo>
                  <a:lnTo>
                    <a:pt x="1455" y="61"/>
                  </a:lnTo>
                  <a:lnTo>
                    <a:pt x="1455" y="61"/>
                  </a:lnTo>
                  <a:lnTo>
                    <a:pt x="1463" y="59"/>
                  </a:lnTo>
                  <a:lnTo>
                    <a:pt x="1468" y="57"/>
                  </a:lnTo>
                  <a:lnTo>
                    <a:pt x="1468" y="57"/>
                  </a:lnTo>
                  <a:lnTo>
                    <a:pt x="1478" y="64"/>
                  </a:lnTo>
                  <a:lnTo>
                    <a:pt x="1489" y="72"/>
                  </a:lnTo>
                  <a:lnTo>
                    <a:pt x="1489" y="72"/>
                  </a:lnTo>
                  <a:lnTo>
                    <a:pt x="1515" y="93"/>
                  </a:lnTo>
                  <a:lnTo>
                    <a:pt x="1540" y="114"/>
                  </a:lnTo>
                  <a:lnTo>
                    <a:pt x="1563" y="138"/>
                  </a:lnTo>
                  <a:lnTo>
                    <a:pt x="1586" y="163"/>
                  </a:lnTo>
                  <a:lnTo>
                    <a:pt x="1586" y="163"/>
                  </a:lnTo>
                  <a:lnTo>
                    <a:pt x="1609" y="191"/>
                  </a:lnTo>
                  <a:lnTo>
                    <a:pt x="1633" y="221"/>
                  </a:lnTo>
                  <a:lnTo>
                    <a:pt x="1654" y="251"/>
                  </a:lnTo>
                  <a:lnTo>
                    <a:pt x="1674" y="283"/>
                  </a:lnTo>
                  <a:lnTo>
                    <a:pt x="1674" y="283"/>
                  </a:lnTo>
                  <a:lnTo>
                    <a:pt x="1685" y="296"/>
                  </a:lnTo>
                  <a:lnTo>
                    <a:pt x="1695" y="309"/>
                  </a:lnTo>
                  <a:lnTo>
                    <a:pt x="1720" y="333"/>
                  </a:lnTo>
                  <a:lnTo>
                    <a:pt x="1732" y="344"/>
                  </a:lnTo>
                  <a:lnTo>
                    <a:pt x="1744" y="357"/>
                  </a:lnTo>
                  <a:lnTo>
                    <a:pt x="1753" y="370"/>
                  </a:lnTo>
                  <a:lnTo>
                    <a:pt x="1762" y="384"/>
                  </a:lnTo>
                  <a:lnTo>
                    <a:pt x="1762" y="384"/>
                  </a:lnTo>
                  <a:lnTo>
                    <a:pt x="1765" y="389"/>
                  </a:lnTo>
                  <a:lnTo>
                    <a:pt x="1770" y="393"/>
                  </a:lnTo>
                  <a:lnTo>
                    <a:pt x="1770" y="393"/>
                  </a:lnTo>
                  <a:lnTo>
                    <a:pt x="1778" y="421"/>
                  </a:lnTo>
                  <a:lnTo>
                    <a:pt x="1782" y="437"/>
                  </a:lnTo>
                  <a:lnTo>
                    <a:pt x="1784" y="453"/>
                  </a:lnTo>
                  <a:lnTo>
                    <a:pt x="1786" y="469"/>
                  </a:lnTo>
                  <a:lnTo>
                    <a:pt x="1786" y="484"/>
                  </a:lnTo>
                  <a:lnTo>
                    <a:pt x="1783" y="500"/>
                  </a:lnTo>
                  <a:lnTo>
                    <a:pt x="1778" y="513"/>
                  </a:lnTo>
                  <a:lnTo>
                    <a:pt x="1778" y="5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5" name="Freeform 402"/>
            <p:cNvSpPr/>
            <p:nvPr/>
          </p:nvSpPr>
          <p:spPr bwMode="auto">
            <a:xfrm>
              <a:off x="5257801" y="1255713"/>
              <a:ext cx="703263" cy="26988"/>
            </a:xfrm>
            <a:custGeom>
              <a:avLst/>
              <a:gdLst/>
              <a:ahLst/>
              <a:cxnLst>
                <a:cxn ang="0">
                  <a:pos x="1763" y="29"/>
                </a:cxn>
                <a:cxn ang="0">
                  <a:pos x="1744" y="21"/>
                </a:cxn>
                <a:cxn ang="0">
                  <a:pos x="1720" y="18"/>
                </a:cxn>
                <a:cxn ang="0">
                  <a:pos x="1673" y="20"/>
                </a:cxn>
                <a:cxn ang="0">
                  <a:pos x="1592" y="22"/>
                </a:cxn>
                <a:cxn ang="0">
                  <a:pos x="1510" y="22"/>
                </a:cxn>
                <a:cxn ang="0">
                  <a:pos x="1451" y="21"/>
                </a:cxn>
                <a:cxn ang="0">
                  <a:pos x="1332" y="13"/>
                </a:cxn>
                <a:cxn ang="0">
                  <a:pos x="1273" y="12"/>
                </a:cxn>
                <a:cxn ang="0">
                  <a:pos x="1145" y="15"/>
                </a:cxn>
                <a:cxn ang="0">
                  <a:pos x="1016" y="16"/>
                </a:cxn>
                <a:cxn ang="0">
                  <a:pos x="769" y="13"/>
                </a:cxn>
                <a:cxn ang="0">
                  <a:pos x="273" y="3"/>
                </a:cxn>
                <a:cxn ang="0">
                  <a:pos x="26" y="0"/>
                </a:cxn>
                <a:cxn ang="0">
                  <a:pos x="20" y="0"/>
                </a:cxn>
                <a:cxn ang="0">
                  <a:pos x="10" y="4"/>
                </a:cxn>
                <a:cxn ang="0">
                  <a:pos x="4" y="11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4" y="35"/>
                </a:cxn>
                <a:cxn ang="0">
                  <a:pos x="10" y="42"/>
                </a:cxn>
                <a:cxn ang="0">
                  <a:pos x="20" y="45"/>
                </a:cxn>
                <a:cxn ang="0">
                  <a:pos x="26" y="46"/>
                </a:cxn>
                <a:cxn ang="0">
                  <a:pos x="256" y="49"/>
                </a:cxn>
                <a:cxn ang="0">
                  <a:pos x="717" y="59"/>
                </a:cxn>
                <a:cxn ang="0">
                  <a:pos x="947" y="60"/>
                </a:cxn>
                <a:cxn ang="0">
                  <a:pos x="1009" y="60"/>
                </a:cxn>
                <a:cxn ang="0">
                  <a:pos x="1196" y="55"/>
                </a:cxn>
                <a:cxn ang="0">
                  <a:pos x="1320" y="56"/>
                </a:cxn>
                <a:cxn ang="0">
                  <a:pos x="1413" y="62"/>
                </a:cxn>
                <a:cxn ang="0">
                  <a:pos x="1443" y="66"/>
                </a:cxn>
                <a:cxn ang="0">
                  <a:pos x="1527" y="69"/>
                </a:cxn>
                <a:cxn ang="0">
                  <a:pos x="1610" y="68"/>
                </a:cxn>
                <a:cxn ang="0">
                  <a:pos x="1673" y="66"/>
                </a:cxn>
                <a:cxn ang="0">
                  <a:pos x="1707" y="67"/>
                </a:cxn>
                <a:cxn ang="0">
                  <a:pos x="1727" y="64"/>
                </a:cxn>
                <a:cxn ang="0">
                  <a:pos x="1725" y="62"/>
                </a:cxn>
                <a:cxn ang="0">
                  <a:pos x="1731" y="66"/>
                </a:cxn>
                <a:cxn ang="0">
                  <a:pos x="1741" y="68"/>
                </a:cxn>
                <a:cxn ang="0">
                  <a:pos x="1750" y="68"/>
                </a:cxn>
                <a:cxn ang="0">
                  <a:pos x="1763" y="62"/>
                </a:cxn>
                <a:cxn ang="0">
                  <a:pos x="1770" y="50"/>
                </a:cxn>
                <a:cxn ang="0">
                  <a:pos x="1771" y="42"/>
                </a:cxn>
                <a:cxn ang="0">
                  <a:pos x="1767" y="34"/>
                </a:cxn>
                <a:cxn ang="0">
                  <a:pos x="1763" y="29"/>
                </a:cxn>
              </a:cxnLst>
              <a:rect l="0" t="0" r="r" b="b"/>
              <a:pathLst>
                <a:path w="1771" h="69">
                  <a:moveTo>
                    <a:pt x="1763" y="29"/>
                  </a:moveTo>
                  <a:lnTo>
                    <a:pt x="1763" y="29"/>
                  </a:lnTo>
                  <a:lnTo>
                    <a:pt x="1754" y="24"/>
                  </a:lnTo>
                  <a:lnTo>
                    <a:pt x="1744" y="21"/>
                  </a:lnTo>
                  <a:lnTo>
                    <a:pt x="1732" y="18"/>
                  </a:lnTo>
                  <a:lnTo>
                    <a:pt x="1720" y="18"/>
                  </a:lnTo>
                  <a:lnTo>
                    <a:pt x="1695" y="18"/>
                  </a:lnTo>
                  <a:lnTo>
                    <a:pt x="1673" y="20"/>
                  </a:lnTo>
                  <a:lnTo>
                    <a:pt x="1673" y="20"/>
                  </a:lnTo>
                  <a:lnTo>
                    <a:pt x="1592" y="22"/>
                  </a:lnTo>
                  <a:lnTo>
                    <a:pt x="1510" y="22"/>
                  </a:lnTo>
                  <a:lnTo>
                    <a:pt x="1510" y="22"/>
                  </a:lnTo>
                  <a:lnTo>
                    <a:pt x="1481" y="22"/>
                  </a:lnTo>
                  <a:lnTo>
                    <a:pt x="1451" y="21"/>
                  </a:lnTo>
                  <a:lnTo>
                    <a:pt x="1392" y="17"/>
                  </a:lnTo>
                  <a:lnTo>
                    <a:pt x="1332" y="13"/>
                  </a:lnTo>
                  <a:lnTo>
                    <a:pt x="1303" y="12"/>
                  </a:lnTo>
                  <a:lnTo>
                    <a:pt x="1273" y="12"/>
                  </a:lnTo>
                  <a:lnTo>
                    <a:pt x="1273" y="12"/>
                  </a:lnTo>
                  <a:lnTo>
                    <a:pt x="1145" y="15"/>
                  </a:lnTo>
                  <a:lnTo>
                    <a:pt x="1016" y="16"/>
                  </a:lnTo>
                  <a:lnTo>
                    <a:pt x="1016" y="16"/>
                  </a:lnTo>
                  <a:lnTo>
                    <a:pt x="893" y="15"/>
                  </a:lnTo>
                  <a:lnTo>
                    <a:pt x="769" y="13"/>
                  </a:lnTo>
                  <a:lnTo>
                    <a:pt x="521" y="8"/>
                  </a:lnTo>
                  <a:lnTo>
                    <a:pt x="273" y="3"/>
                  </a:lnTo>
                  <a:lnTo>
                    <a:pt x="149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4" y="1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1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4" y="35"/>
                  </a:lnTo>
                  <a:lnTo>
                    <a:pt x="7" y="38"/>
                  </a:lnTo>
                  <a:lnTo>
                    <a:pt x="10" y="42"/>
                  </a:lnTo>
                  <a:lnTo>
                    <a:pt x="14" y="43"/>
                  </a:lnTo>
                  <a:lnTo>
                    <a:pt x="20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141" y="46"/>
                  </a:lnTo>
                  <a:lnTo>
                    <a:pt x="256" y="49"/>
                  </a:lnTo>
                  <a:lnTo>
                    <a:pt x="487" y="54"/>
                  </a:lnTo>
                  <a:lnTo>
                    <a:pt x="717" y="59"/>
                  </a:lnTo>
                  <a:lnTo>
                    <a:pt x="832" y="60"/>
                  </a:lnTo>
                  <a:lnTo>
                    <a:pt x="947" y="60"/>
                  </a:lnTo>
                  <a:lnTo>
                    <a:pt x="947" y="60"/>
                  </a:lnTo>
                  <a:lnTo>
                    <a:pt x="1009" y="60"/>
                  </a:lnTo>
                  <a:lnTo>
                    <a:pt x="1071" y="59"/>
                  </a:lnTo>
                  <a:lnTo>
                    <a:pt x="1196" y="55"/>
                  </a:lnTo>
                  <a:lnTo>
                    <a:pt x="1258" y="55"/>
                  </a:lnTo>
                  <a:lnTo>
                    <a:pt x="1320" y="56"/>
                  </a:lnTo>
                  <a:lnTo>
                    <a:pt x="1381" y="59"/>
                  </a:lnTo>
                  <a:lnTo>
                    <a:pt x="1413" y="62"/>
                  </a:lnTo>
                  <a:lnTo>
                    <a:pt x="1443" y="66"/>
                  </a:lnTo>
                  <a:lnTo>
                    <a:pt x="1443" y="66"/>
                  </a:lnTo>
                  <a:lnTo>
                    <a:pt x="1485" y="68"/>
                  </a:lnTo>
                  <a:lnTo>
                    <a:pt x="1527" y="69"/>
                  </a:lnTo>
                  <a:lnTo>
                    <a:pt x="1568" y="69"/>
                  </a:lnTo>
                  <a:lnTo>
                    <a:pt x="1610" y="68"/>
                  </a:lnTo>
                  <a:lnTo>
                    <a:pt x="1610" y="68"/>
                  </a:lnTo>
                  <a:lnTo>
                    <a:pt x="1673" y="66"/>
                  </a:lnTo>
                  <a:lnTo>
                    <a:pt x="1673" y="66"/>
                  </a:lnTo>
                  <a:lnTo>
                    <a:pt x="1707" y="67"/>
                  </a:lnTo>
                  <a:lnTo>
                    <a:pt x="1723" y="66"/>
                  </a:lnTo>
                  <a:lnTo>
                    <a:pt x="1727" y="64"/>
                  </a:lnTo>
                  <a:lnTo>
                    <a:pt x="1727" y="63"/>
                  </a:lnTo>
                  <a:lnTo>
                    <a:pt x="1725" y="62"/>
                  </a:lnTo>
                  <a:lnTo>
                    <a:pt x="1725" y="62"/>
                  </a:lnTo>
                  <a:lnTo>
                    <a:pt x="1731" y="66"/>
                  </a:lnTo>
                  <a:lnTo>
                    <a:pt x="1736" y="67"/>
                  </a:lnTo>
                  <a:lnTo>
                    <a:pt x="1741" y="68"/>
                  </a:lnTo>
                  <a:lnTo>
                    <a:pt x="1745" y="68"/>
                  </a:lnTo>
                  <a:lnTo>
                    <a:pt x="1750" y="68"/>
                  </a:lnTo>
                  <a:lnTo>
                    <a:pt x="1755" y="66"/>
                  </a:lnTo>
                  <a:lnTo>
                    <a:pt x="1763" y="62"/>
                  </a:lnTo>
                  <a:lnTo>
                    <a:pt x="1769" y="54"/>
                  </a:lnTo>
                  <a:lnTo>
                    <a:pt x="1770" y="50"/>
                  </a:lnTo>
                  <a:lnTo>
                    <a:pt x="1771" y="46"/>
                  </a:lnTo>
                  <a:lnTo>
                    <a:pt x="1771" y="42"/>
                  </a:lnTo>
                  <a:lnTo>
                    <a:pt x="1770" y="38"/>
                  </a:lnTo>
                  <a:lnTo>
                    <a:pt x="1767" y="34"/>
                  </a:lnTo>
                  <a:lnTo>
                    <a:pt x="1763" y="29"/>
                  </a:lnTo>
                  <a:lnTo>
                    <a:pt x="1763" y="2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6" name="Freeform 403"/>
            <p:cNvSpPr/>
            <p:nvPr/>
          </p:nvSpPr>
          <p:spPr bwMode="auto">
            <a:xfrm>
              <a:off x="5435601" y="1260476"/>
              <a:ext cx="180975" cy="381000"/>
            </a:xfrm>
            <a:custGeom>
              <a:avLst/>
              <a:gdLst/>
              <a:ahLst/>
              <a:cxnLst>
                <a:cxn ang="0">
                  <a:pos x="454" y="924"/>
                </a:cxn>
                <a:cxn ang="0">
                  <a:pos x="432" y="877"/>
                </a:cxn>
                <a:cxn ang="0">
                  <a:pos x="394" y="782"/>
                </a:cxn>
                <a:cxn ang="0">
                  <a:pos x="373" y="735"/>
                </a:cxn>
                <a:cxn ang="0">
                  <a:pos x="343" y="672"/>
                </a:cxn>
                <a:cxn ang="0">
                  <a:pos x="245" y="488"/>
                </a:cxn>
                <a:cxn ang="0">
                  <a:pos x="232" y="464"/>
                </a:cxn>
                <a:cxn ang="0">
                  <a:pos x="187" y="395"/>
                </a:cxn>
                <a:cxn ang="0">
                  <a:pos x="160" y="348"/>
                </a:cxn>
                <a:cxn ang="0">
                  <a:pos x="135" y="298"/>
                </a:cxn>
                <a:cxn ang="0">
                  <a:pos x="122" y="264"/>
                </a:cxn>
                <a:cxn ang="0">
                  <a:pos x="100" y="193"/>
                </a:cxn>
                <a:cxn ang="0">
                  <a:pos x="87" y="158"/>
                </a:cxn>
                <a:cxn ang="0">
                  <a:pos x="62" y="91"/>
                </a:cxn>
                <a:cxn ang="0">
                  <a:pos x="51" y="57"/>
                </a:cxn>
                <a:cxn ang="0">
                  <a:pos x="46" y="22"/>
                </a:cxn>
                <a:cxn ang="0">
                  <a:pos x="45" y="17"/>
                </a:cxn>
                <a:cxn ang="0">
                  <a:pos x="41" y="9"/>
                </a:cxn>
                <a:cxn ang="0">
                  <a:pos x="34" y="4"/>
                </a:cxn>
                <a:cxn ang="0">
                  <a:pos x="23" y="0"/>
                </a:cxn>
                <a:cxn ang="0">
                  <a:pos x="10" y="4"/>
                </a:cxn>
                <a:cxn ang="0">
                  <a:pos x="4" y="9"/>
                </a:cxn>
                <a:cxn ang="0">
                  <a:pos x="0" y="17"/>
                </a:cxn>
                <a:cxn ang="0">
                  <a:pos x="0" y="22"/>
                </a:cxn>
                <a:cxn ang="0">
                  <a:pos x="4" y="52"/>
                </a:cxn>
                <a:cxn ang="0">
                  <a:pos x="19" y="108"/>
                </a:cxn>
                <a:cxn ang="0">
                  <a:pos x="29" y="136"/>
                </a:cxn>
                <a:cxn ang="0">
                  <a:pos x="51" y="199"/>
                </a:cxn>
                <a:cxn ang="0">
                  <a:pos x="71" y="261"/>
                </a:cxn>
                <a:cxn ang="0">
                  <a:pos x="81" y="289"/>
                </a:cxn>
                <a:cxn ang="0">
                  <a:pos x="118" y="369"/>
                </a:cxn>
                <a:cxn ang="0">
                  <a:pos x="126" y="383"/>
                </a:cxn>
                <a:cxn ang="0">
                  <a:pos x="152" y="422"/>
                </a:cxn>
                <a:cxn ang="0">
                  <a:pos x="178" y="462"/>
                </a:cxn>
                <a:cxn ang="0">
                  <a:pos x="186" y="475"/>
                </a:cxn>
                <a:cxn ang="0">
                  <a:pos x="220" y="539"/>
                </a:cxn>
                <a:cxn ang="0">
                  <a:pos x="254" y="601"/>
                </a:cxn>
                <a:cxn ang="0">
                  <a:pos x="269" y="635"/>
                </a:cxn>
                <a:cxn ang="0">
                  <a:pos x="291" y="690"/>
                </a:cxn>
                <a:cxn ang="0">
                  <a:pos x="309" y="724"/>
                </a:cxn>
                <a:cxn ang="0">
                  <a:pos x="320" y="739"/>
                </a:cxn>
                <a:cxn ang="0">
                  <a:pos x="333" y="758"/>
                </a:cxn>
                <a:cxn ang="0">
                  <a:pos x="339" y="781"/>
                </a:cxn>
                <a:cxn ang="0">
                  <a:pos x="351" y="812"/>
                </a:cxn>
                <a:cxn ang="0">
                  <a:pos x="356" y="821"/>
                </a:cxn>
                <a:cxn ang="0">
                  <a:pos x="373" y="851"/>
                </a:cxn>
                <a:cxn ang="0">
                  <a:pos x="388" y="883"/>
                </a:cxn>
                <a:cxn ang="0">
                  <a:pos x="407" y="931"/>
                </a:cxn>
                <a:cxn ang="0">
                  <a:pos x="415" y="947"/>
                </a:cxn>
                <a:cxn ang="0">
                  <a:pos x="420" y="955"/>
                </a:cxn>
                <a:cxn ang="0">
                  <a:pos x="428" y="958"/>
                </a:cxn>
                <a:cxn ang="0">
                  <a:pos x="437" y="958"/>
                </a:cxn>
                <a:cxn ang="0">
                  <a:pos x="452" y="949"/>
                </a:cxn>
                <a:cxn ang="0">
                  <a:pos x="456" y="941"/>
                </a:cxn>
                <a:cxn ang="0">
                  <a:pos x="457" y="934"/>
                </a:cxn>
                <a:cxn ang="0">
                  <a:pos x="454" y="924"/>
                </a:cxn>
              </a:cxnLst>
              <a:rect l="0" t="0" r="r" b="b"/>
              <a:pathLst>
                <a:path w="457" h="958">
                  <a:moveTo>
                    <a:pt x="454" y="924"/>
                  </a:moveTo>
                  <a:lnTo>
                    <a:pt x="454" y="924"/>
                  </a:lnTo>
                  <a:lnTo>
                    <a:pt x="442" y="901"/>
                  </a:lnTo>
                  <a:lnTo>
                    <a:pt x="432" y="877"/>
                  </a:lnTo>
                  <a:lnTo>
                    <a:pt x="412" y="830"/>
                  </a:lnTo>
                  <a:lnTo>
                    <a:pt x="394" y="782"/>
                  </a:lnTo>
                  <a:lnTo>
                    <a:pt x="384" y="758"/>
                  </a:lnTo>
                  <a:lnTo>
                    <a:pt x="373" y="735"/>
                  </a:lnTo>
                  <a:lnTo>
                    <a:pt x="373" y="735"/>
                  </a:lnTo>
                  <a:lnTo>
                    <a:pt x="343" y="672"/>
                  </a:lnTo>
                  <a:lnTo>
                    <a:pt x="310" y="611"/>
                  </a:lnTo>
                  <a:lnTo>
                    <a:pt x="245" y="488"/>
                  </a:lnTo>
                  <a:lnTo>
                    <a:pt x="245" y="488"/>
                  </a:lnTo>
                  <a:lnTo>
                    <a:pt x="232" y="464"/>
                  </a:lnTo>
                  <a:lnTo>
                    <a:pt x="217" y="441"/>
                  </a:lnTo>
                  <a:lnTo>
                    <a:pt x="187" y="395"/>
                  </a:lnTo>
                  <a:lnTo>
                    <a:pt x="173" y="371"/>
                  </a:lnTo>
                  <a:lnTo>
                    <a:pt x="160" y="348"/>
                  </a:lnTo>
                  <a:lnTo>
                    <a:pt x="147" y="324"/>
                  </a:lnTo>
                  <a:lnTo>
                    <a:pt x="135" y="298"/>
                  </a:lnTo>
                  <a:lnTo>
                    <a:pt x="135" y="298"/>
                  </a:lnTo>
                  <a:lnTo>
                    <a:pt x="122" y="264"/>
                  </a:lnTo>
                  <a:lnTo>
                    <a:pt x="110" y="229"/>
                  </a:lnTo>
                  <a:lnTo>
                    <a:pt x="100" y="193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4" y="125"/>
                  </a:lnTo>
                  <a:lnTo>
                    <a:pt x="62" y="91"/>
                  </a:lnTo>
                  <a:lnTo>
                    <a:pt x="55" y="74"/>
                  </a:lnTo>
                  <a:lnTo>
                    <a:pt x="51" y="57"/>
                  </a:lnTo>
                  <a:lnTo>
                    <a:pt x="47" y="40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5" y="17"/>
                  </a:lnTo>
                  <a:lnTo>
                    <a:pt x="44" y="13"/>
                  </a:lnTo>
                  <a:lnTo>
                    <a:pt x="41" y="9"/>
                  </a:lnTo>
                  <a:lnTo>
                    <a:pt x="38" y="5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3" y="0"/>
                  </a:lnTo>
                  <a:lnTo>
                    <a:pt x="13" y="1"/>
                  </a:lnTo>
                  <a:lnTo>
                    <a:pt x="10" y="4"/>
                  </a:lnTo>
                  <a:lnTo>
                    <a:pt x="7" y="5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6"/>
                  </a:lnTo>
                  <a:lnTo>
                    <a:pt x="4" y="52"/>
                  </a:lnTo>
                  <a:lnTo>
                    <a:pt x="10" y="80"/>
                  </a:lnTo>
                  <a:lnTo>
                    <a:pt x="19" y="108"/>
                  </a:lnTo>
                  <a:lnTo>
                    <a:pt x="29" y="136"/>
                  </a:lnTo>
                  <a:lnTo>
                    <a:pt x="29" y="136"/>
                  </a:lnTo>
                  <a:lnTo>
                    <a:pt x="41" y="167"/>
                  </a:lnTo>
                  <a:lnTo>
                    <a:pt x="51" y="199"/>
                  </a:lnTo>
                  <a:lnTo>
                    <a:pt x="61" y="230"/>
                  </a:lnTo>
                  <a:lnTo>
                    <a:pt x="71" y="261"/>
                  </a:lnTo>
                  <a:lnTo>
                    <a:pt x="71" y="261"/>
                  </a:lnTo>
                  <a:lnTo>
                    <a:pt x="81" y="289"/>
                  </a:lnTo>
                  <a:lnTo>
                    <a:pt x="93" y="315"/>
                  </a:lnTo>
                  <a:lnTo>
                    <a:pt x="118" y="369"/>
                  </a:lnTo>
                  <a:lnTo>
                    <a:pt x="118" y="369"/>
                  </a:lnTo>
                  <a:lnTo>
                    <a:pt x="126" y="383"/>
                  </a:lnTo>
                  <a:lnTo>
                    <a:pt x="134" y="396"/>
                  </a:lnTo>
                  <a:lnTo>
                    <a:pt x="152" y="422"/>
                  </a:lnTo>
                  <a:lnTo>
                    <a:pt x="170" y="448"/>
                  </a:lnTo>
                  <a:lnTo>
                    <a:pt x="178" y="462"/>
                  </a:lnTo>
                  <a:lnTo>
                    <a:pt x="186" y="475"/>
                  </a:lnTo>
                  <a:lnTo>
                    <a:pt x="186" y="475"/>
                  </a:lnTo>
                  <a:lnTo>
                    <a:pt x="202" y="507"/>
                  </a:lnTo>
                  <a:lnTo>
                    <a:pt x="220" y="539"/>
                  </a:lnTo>
                  <a:lnTo>
                    <a:pt x="254" y="601"/>
                  </a:lnTo>
                  <a:lnTo>
                    <a:pt x="254" y="601"/>
                  </a:lnTo>
                  <a:lnTo>
                    <a:pt x="262" y="617"/>
                  </a:lnTo>
                  <a:lnTo>
                    <a:pt x="269" y="635"/>
                  </a:lnTo>
                  <a:lnTo>
                    <a:pt x="283" y="672"/>
                  </a:lnTo>
                  <a:lnTo>
                    <a:pt x="291" y="690"/>
                  </a:lnTo>
                  <a:lnTo>
                    <a:pt x="300" y="709"/>
                  </a:lnTo>
                  <a:lnTo>
                    <a:pt x="309" y="724"/>
                  </a:lnTo>
                  <a:lnTo>
                    <a:pt x="320" y="739"/>
                  </a:lnTo>
                  <a:lnTo>
                    <a:pt x="320" y="739"/>
                  </a:lnTo>
                  <a:lnTo>
                    <a:pt x="326" y="748"/>
                  </a:lnTo>
                  <a:lnTo>
                    <a:pt x="333" y="758"/>
                  </a:lnTo>
                  <a:lnTo>
                    <a:pt x="337" y="770"/>
                  </a:lnTo>
                  <a:lnTo>
                    <a:pt x="339" y="781"/>
                  </a:lnTo>
                  <a:lnTo>
                    <a:pt x="346" y="802"/>
                  </a:lnTo>
                  <a:lnTo>
                    <a:pt x="351" y="812"/>
                  </a:lnTo>
                  <a:lnTo>
                    <a:pt x="356" y="821"/>
                  </a:lnTo>
                  <a:lnTo>
                    <a:pt x="356" y="821"/>
                  </a:lnTo>
                  <a:lnTo>
                    <a:pt x="365" y="836"/>
                  </a:lnTo>
                  <a:lnTo>
                    <a:pt x="373" y="851"/>
                  </a:lnTo>
                  <a:lnTo>
                    <a:pt x="381" y="867"/>
                  </a:lnTo>
                  <a:lnTo>
                    <a:pt x="388" y="883"/>
                  </a:lnTo>
                  <a:lnTo>
                    <a:pt x="399" y="915"/>
                  </a:lnTo>
                  <a:lnTo>
                    <a:pt x="407" y="931"/>
                  </a:lnTo>
                  <a:lnTo>
                    <a:pt x="415" y="947"/>
                  </a:lnTo>
                  <a:lnTo>
                    <a:pt x="415" y="947"/>
                  </a:lnTo>
                  <a:lnTo>
                    <a:pt x="418" y="951"/>
                  </a:lnTo>
                  <a:lnTo>
                    <a:pt x="420" y="955"/>
                  </a:lnTo>
                  <a:lnTo>
                    <a:pt x="424" y="957"/>
                  </a:lnTo>
                  <a:lnTo>
                    <a:pt x="428" y="958"/>
                  </a:lnTo>
                  <a:lnTo>
                    <a:pt x="433" y="958"/>
                  </a:lnTo>
                  <a:lnTo>
                    <a:pt x="437" y="958"/>
                  </a:lnTo>
                  <a:lnTo>
                    <a:pt x="445" y="955"/>
                  </a:lnTo>
                  <a:lnTo>
                    <a:pt x="452" y="949"/>
                  </a:lnTo>
                  <a:lnTo>
                    <a:pt x="454" y="945"/>
                  </a:lnTo>
                  <a:lnTo>
                    <a:pt x="456" y="941"/>
                  </a:lnTo>
                  <a:lnTo>
                    <a:pt x="457" y="938"/>
                  </a:lnTo>
                  <a:lnTo>
                    <a:pt x="457" y="934"/>
                  </a:lnTo>
                  <a:lnTo>
                    <a:pt x="456" y="928"/>
                  </a:lnTo>
                  <a:lnTo>
                    <a:pt x="454" y="924"/>
                  </a:lnTo>
                  <a:lnTo>
                    <a:pt x="454" y="92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7" name="Freeform 404"/>
            <p:cNvSpPr/>
            <p:nvPr/>
          </p:nvSpPr>
          <p:spPr bwMode="auto">
            <a:xfrm>
              <a:off x="5607051" y="1260476"/>
              <a:ext cx="146050" cy="387350"/>
            </a:xfrm>
            <a:custGeom>
              <a:avLst/>
              <a:gdLst/>
              <a:ahLst/>
              <a:cxnLst>
                <a:cxn ang="0">
                  <a:pos x="321" y="22"/>
                </a:cxn>
                <a:cxn ang="0">
                  <a:pos x="310" y="85"/>
                </a:cxn>
                <a:cxn ang="0">
                  <a:pos x="292" y="148"/>
                </a:cxn>
                <a:cxn ang="0">
                  <a:pos x="249" y="271"/>
                </a:cxn>
                <a:cxn ang="0">
                  <a:pos x="229" y="333"/>
                </a:cxn>
                <a:cxn ang="0">
                  <a:pos x="189" y="458"/>
                </a:cxn>
                <a:cxn ang="0">
                  <a:pos x="173" y="520"/>
                </a:cxn>
                <a:cxn ang="0">
                  <a:pos x="166" y="553"/>
                </a:cxn>
                <a:cxn ang="0">
                  <a:pos x="148" y="617"/>
                </a:cxn>
                <a:cxn ang="0">
                  <a:pos x="126" y="680"/>
                </a:cxn>
                <a:cxn ang="0">
                  <a:pos x="98" y="741"/>
                </a:cxn>
                <a:cxn ang="0">
                  <a:pos x="84" y="771"/>
                </a:cxn>
                <a:cxn ang="0">
                  <a:pos x="59" y="812"/>
                </a:cxn>
                <a:cxn ang="0">
                  <a:pos x="30" y="856"/>
                </a:cxn>
                <a:cxn ang="0">
                  <a:pos x="12" y="893"/>
                </a:cxn>
                <a:cxn ang="0">
                  <a:pos x="4" y="917"/>
                </a:cxn>
                <a:cxn ang="0">
                  <a:pos x="0" y="939"/>
                </a:cxn>
                <a:cxn ang="0">
                  <a:pos x="2" y="951"/>
                </a:cxn>
                <a:cxn ang="0">
                  <a:pos x="4" y="960"/>
                </a:cxn>
                <a:cxn ang="0">
                  <a:pos x="11" y="968"/>
                </a:cxn>
                <a:cxn ang="0">
                  <a:pos x="26" y="973"/>
                </a:cxn>
                <a:cxn ang="0">
                  <a:pos x="38" y="969"/>
                </a:cxn>
                <a:cxn ang="0">
                  <a:pos x="45" y="964"/>
                </a:cxn>
                <a:cxn ang="0">
                  <a:pos x="47" y="956"/>
                </a:cxn>
                <a:cxn ang="0">
                  <a:pos x="47" y="951"/>
                </a:cxn>
                <a:cxn ang="0">
                  <a:pos x="50" y="928"/>
                </a:cxn>
                <a:cxn ang="0">
                  <a:pos x="59" y="905"/>
                </a:cxn>
                <a:cxn ang="0">
                  <a:pos x="84" y="862"/>
                </a:cxn>
                <a:cxn ang="0">
                  <a:pos x="119" y="802"/>
                </a:cxn>
                <a:cxn ang="0">
                  <a:pos x="151" y="739"/>
                </a:cxn>
                <a:cxn ang="0">
                  <a:pos x="164" y="713"/>
                </a:cxn>
                <a:cxn ang="0">
                  <a:pos x="185" y="658"/>
                </a:cxn>
                <a:cxn ang="0">
                  <a:pos x="202" y="601"/>
                </a:cxn>
                <a:cxn ang="0">
                  <a:pos x="221" y="515"/>
                </a:cxn>
                <a:cxn ang="0">
                  <a:pos x="229" y="484"/>
                </a:cxn>
                <a:cxn ang="0">
                  <a:pos x="246" y="421"/>
                </a:cxn>
                <a:cxn ang="0">
                  <a:pos x="278" y="328"/>
                </a:cxn>
                <a:cxn ang="0">
                  <a:pos x="299" y="265"/>
                </a:cxn>
                <a:cxn ang="0">
                  <a:pos x="339" y="145"/>
                </a:cxn>
                <a:cxn ang="0">
                  <a:pos x="357" y="84"/>
                </a:cxn>
                <a:cxn ang="0">
                  <a:pos x="367" y="22"/>
                </a:cxn>
                <a:cxn ang="0">
                  <a:pos x="367" y="17"/>
                </a:cxn>
                <a:cxn ang="0">
                  <a:pos x="364" y="9"/>
                </a:cxn>
                <a:cxn ang="0">
                  <a:pos x="357" y="4"/>
                </a:cxn>
                <a:cxn ang="0">
                  <a:pos x="346" y="0"/>
                </a:cxn>
                <a:cxn ang="0">
                  <a:pos x="333" y="4"/>
                </a:cxn>
                <a:cxn ang="0">
                  <a:pos x="326" y="9"/>
                </a:cxn>
                <a:cxn ang="0">
                  <a:pos x="322" y="17"/>
                </a:cxn>
                <a:cxn ang="0">
                  <a:pos x="321" y="22"/>
                </a:cxn>
              </a:cxnLst>
              <a:rect l="0" t="0" r="r" b="b"/>
              <a:pathLst>
                <a:path w="367" h="973">
                  <a:moveTo>
                    <a:pt x="321" y="22"/>
                  </a:moveTo>
                  <a:lnTo>
                    <a:pt x="321" y="22"/>
                  </a:lnTo>
                  <a:lnTo>
                    <a:pt x="317" y="53"/>
                  </a:lnTo>
                  <a:lnTo>
                    <a:pt x="310" y="85"/>
                  </a:lnTo>
                  <a:lnTo>
                    <a:pt x="302" y="116"/>
                  </a:lnTo>
                  <a:lnTo>
                    <a:pt x="292" y="148"/>
                  </a:lnTo>
                  <a:lnTo>
                    <a:pt x="270" y="210"/>
                  </a:lnTo>
                  <a:lnTo>
                    <a:pt x="249" y="271"/>
                  </a:lnTo>
                  <a:lnTo>
                    <a:pt x="249" y="271"/>
                  </a:lnTo>
                  <a:lnTo>
                    <a:pt x="229" y="333"/>
                  </a:lnTo>
                  <a:lnTo>
                    <a:pt x="208" y="395"/>
                  </a:lnTo>
                  <a:lnTo>
                    <a:pt x="189" y="458"/>
                  </a:lnTo>
                  <a:lnTo>
                    <a:pt x="181" y="489"/>
                  </a:lnTo>
                  <a:lnTo>
                    <a:pt x="173" y="520"/>
                  </a:lnTo>
                  <a:lnTo>
                    <a:pt x="173" y="520"/>
                  </a:lnTo>
                  <a:lnTo>
                    <a:pt x="166" y="553"/>
                  </a:lnTo>
                  <a:lnTo>
                    <a:pt x="157" y="586"/>
                  </a:lnTo>
                  <a:lnTo>
                    <a:pt x="148" y="617"/>
                  </a:lnTo>
                  <a:lnTo>
                    <a:pt x="138" y="650"/>
                  </a:lnTo>
                  <a:lnTo>
                    <a:pt x="126" y="680"/>
                  </a:lnTo>
                  <a:lnTo>
                    <a:pt x="113" y="711"/>
                  </a:lnTo>
                  <a:lnTo>
                    <a:pt x="98" y="741"/>
                  </a:lnTo>
                  <a:lnTo>
                    <a:pt x="84" y="771"/>
                  </a:lnTo>
                  <a:lnTo>
                    <a:pt x="84" y="771"/>
                  </a:lnTo>
                  <a:lnTo>
                    <a:pt x="72" y="791"/>
                  </a:lnTo>
                  <a:lnTo>
                    <a:pt x="59" y="812"/>
                  </a:lnTo>
                  <a:lnTo>
                    <a:pt x="45" y="834"/>
                  </a:lnTo>
                  <a:lnTo>
                    <a:pt x="30" y="856"/>
                  </a:lnTo>
                  <a:lnTo>
                    <a:pt x="17" y="880"/>
                  </a:lnTo>
                  <a:lnTo>
                    <a:pt x="12" y="893"/>
                  </a:lnTo>
                  <a:lnTo>
                    <a:pt x="8" y="905"/>
                  </a:lnTo>
                  <a:lnTo>
                    <a:pt x="4" y="917"/>
                  </a:lnTo>
                  <a:lnTo>
                    <a:pt x="2" y="928"/>
                  </a:lnTo>
                  <a:lnTo>
                    <a:pt x="0" y="939"/>
                  </a:lnTo>
                  <a:lnTo>
                    <a:pt x="2" y="951"/>
                  </a:lnTo>
                  <a:lnTo>
                    <a:pt x="2" y="951"/>
                  </a:lnTo>
                  <a:lnTo>
                    <a:pt x="3" y="956"/>
                  </a:lnTo>
                  <a:lnTo>
                    <a:pt x="4" y="960"/>
                  </a:lnTo>
                  <a:lnTo>
                    <a:pt x="7" y="964"/>
                  </a:lnTo>
                  <a:lnTo>
                    <a:pt x="11" y="968"/>
                  </a:lnTo>
                  <a:lnTo>
                    <a:pt x="17" y="972"/>
                  </a:lnTo>
                  <a:lnTo>
                    <a:pt x="26" y="973"/>
                  </a:lnTo>
                  <a:lnTo>
                    <a:pt x="34" y="972"/>
                  </a:lnTo>
                  <a:lnTo>
                    <a:pt x="38" y="969"/>
                  </a:lnTo>
                  <a:lnTo>
                    <a:pt x="42" y="968"/>
                  </a:lnTo>
                  <a:lnTo>
                    <a:pt x="45" y="964"/>
                  </a:lnTo>
                  <a:lnTo>
                    <a:pt x="46" y="960"/>
                  </a:lnTo>
                  <a:lnTo>
                    <a:pt x="47" y="956"/>
                  </a:lnTo>
                  <a:lnTo>
                    <a:pt x="47" y="951"/>
                  </a:lnTo>
                  <a:lnTo>
                    <a:pt x="47" y="951"/>
                  </a:lnTo>
                  <a:lnTo>
                    <a:pt x="47" y="940"/>
                  </a:lnTo>
                  <a:lnTo>
                    <a:pt x="50" y="928"/>
                  </a:lnTo>
                  <a:lnTo>
                    <a:pt x="54" y="917"/>
                  </a:lnTo>
                  <a:lnTo>
                    <a:pt x="59" y="905"/>
                  </a:lnTo>
                  <a:lnTo>
                    <a:pt x="72" y="881"/>
                  </a:lnTo>
                  <a:lnTo>
                    <a:pt x="84" y="862"/>
                  </a:lnTo>
                  <a:lnTo>
                    <a:pt x="84" y="862"/>
                  </a:lnTo>
                  <a:lnTo>
                    <a:pt x="119" y="802"/>
                  </a:lnTo>
                  <a:lnTo>
                    <a:pt x="135" y="770"/>
                  </a:lnTo>
                  <a:lnTo>
                    <a:pt x="151" y="739"/>
                  </a:lnTo>
                  <a:lnTo>
                    <a:pt x="151" y="739"/>
                  </a:lnTo>
                  <a:lnTo>
                    <a:pt x="164" y="713"/>
                  </a:lnTo>
                  <a:lnTo>
                    <a:pt x="174" y="685"/>
                  </a:lnTo>
                  <a:lnTo>
                    <a:pt x="185" y="658"/>
                  </a:lnTo>
                  <a:lnTo>
                    <a:pt x="193" y="629"/>
                  </a:lnTo>
                  <a:lnTo>
                    <a:pt x="202" y="601"/>
                  </a:lnTo>
                  <a:lnTo>
                    <a:pt x="208" y="573"/>
                  </a:lnTo>
                  <a:lnTo>
                    <a:pt x="221" y="515"/>
                  </a:lnTo>
                  <a:lnTo>
                    <a:pt x="221" y="515"/>
                  </a:lnTo>
                  <a:lnTo>
                    <a:pt x="229" y="484"/>
                  </a:lnTo>
                  <a:lnTo>
                    <a:pt x="237" y="452"/>
                  </a:lnTo>
                  <a:lnTo>
                    <a:pt x="246" y="421"/>
                  </a:lnTo>
                  <a:lnTo>
                    <a:pt x="257" y="390"/>
                  </a:lnTo>
                  <a:lnTo>
                    <a:pt x="278" y="328"/>
                  </a:lnTo>
                  <a:lnTo>
                    <a:pt x="299" y="265"/>
                  </a:lnTo>
                  <a:lnTo>
                    <a:pt x="299" y="265"/>
                  </a:lnTo>
                  <a:lnTo>
                    <a:pt x="320" y="207"/>
                  </a:lnTo>
                  <a:lnTo>
                    <a:pt x="339" y="145"/>
                  </a:lnTo>
                  <a:lnTo>
                    <a:pt x="350" y="115"/>
                  </a:lnTo>
                  <a:lnTo>
                    <a:pt x="357" y="84"/>
                  </a:lnTo>
                  <a:lnTo>
                    <a:pt x="363" y="53"/>
                  </a:lnTo>
                  <a:lnTo>
                    <a:pt x="367" y="22"/>
                  </a:lnTo>
                  <a:lnTo>
                    <a:pt x="367" y="22"/>
                  </a:lnTo>
                  <a:lnTo>
                    <a:pt x="367" y="17"/>
                  </a:lnTo>
                  <a:lnTo>
                    <a:pt x="365" y="13"/>
                  </a:lnTo>
                  <a:lnTo>
                    <a:pt x="364" y="9"/>
                  </a:lnTo>
                  <a:lnTo>
                    <a:pt x="361" y="5"/>
                  </a:lnTo>
                  <a:lnTo>
                    <a:pt x="357" y="4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37" y="1"/>
                  </a:lnTo>
                  <a:lnTo>
                    <a:pt x="333" y="4"/>
                  </a:lnTo>
                  <a:lnTo>
                    <a:pt x="330" y="5"/>
                  </a:lnTo>
                  <a:lnTo>
                    <a:pt x="326" y="9"/>
                  </a:lnTo>
                  <a:lnTo>
                    <a:pt x="323" y="13"/>
                  </a:lnTo>
                  <a:lnTo>
                    <a:pt x="322" y="17"/>
                  </a:lnTo>
                  <a:lnTo>
                    <a:pt x="321" y="22"/>
                  </a:lnTo>
                  <a:lnTo>
                    <a:pt x="321" y="2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8" name="Freeform 405"/>
            <p:cNvSpPr/>
            <p:nvPr/>
          </p:nvSpPr>
          <p:spPr bwMode="auto">
            <a:xfrm>
              <a:off x="5372101" y="1096963"/>
              <a:ext cx="247650" cy="176213"/>
            </a:xfrm>
            <a:custGeom>
              <a:avLst/>
              <a:gdLst/>
              <a:ahLst/>
              <a:cxnLst>
                <a:cxn ang="0">
                  <a:pos x="586" y="6"/>
                </a:cxn>
                <a:cxn ang="0">
                  <a:pos x="529" y="63"/>
                </a:cxn>
                <a:cxn ang="0">
                  <a:pos x="407" y="169"/>
                </a:cxn>
                <a:cxn ang="0">
                  <a:pos x="346" y="220"/>
                </a:cxn>
                <a:cxn ang="0">
                  <a:pos x="321" y="243"/>
                </a:cxn>
                <a:cxn ang="0">
                  <a:pos x="276" y="293"/>
                </a:cxn>
                <a:cxn ang="0">
                  <a:pos x="253" y="316"/>
                </a:cxn>
                <a:cxn ang="0">
                  <a:pos x="241" y="328"/>
                </a:cxn>
                <a:cxn ang="0">
                  <a:pos x="210" y="367"/>
                </a:cxn>
                <a:cxn ang="0">
                  <a:pos x="198" y="379"/>
                </a:cxn>
                <a:cxn ang="0">
                  <a:pos x="186" y="390"/>
                </a:cxn>
                <a:cxn ang="0">
                  <a:pos x="180" y="384"/>
                </a:cxn>
                <a:cxn ang="0">
                  <a:pos x="169" y="341"/>
                </a:cxn>
                <a:cxn ang="0">
                  <a:pos x="146" y="256"/>
                </a:cxn>
                <a:cxn ang="0">
                  <a:pos x="131" y="216"/>
                </a:cxn>
                <a:cxn ang="0">
                  <a:pos x="92" y="115"/>
                </a:cxn>
                <a:cxn ang="0">
                  <a:pos x="70" y="64"/>
                </a:cxn>
                <a:cxn ang="0">
                  <a:pos x="44" y="20"/>
                </a:cxn>
                <a:cxn ang="0">
                  <a:pos x="41" y="16"/>
                </a:cxn>
                <a:cxn ang="0">
                  <a:pos x="33" y="10"/>
                </a:cxn>
                <a:cxn ang="0">
                  <a:pos x="24" y="9"/>
                </a:cxn>
                <a:cxn ang="0">
                  <a:pos x="12" y="13"/>
                </a:cxn>
                <a:cxn ang="0">
                  <a:pos x="3" y="21"/>
                </a:cxn>
                <a:cxn ang="0">
                  <a:pos x="0" y="29"/>
                </a:cxn>
                <a:cxn ang="0">
                  <a:pos x="2" y="38"/>
                </a:cxn>
                <a:cxn ang="0">
                  <a:pos x="4" y="42"/>
                </a:cxn>
                <a:cxn ang="0">
                  <a:pos x="28" y="84"/>
                </a:cxn>
                <a:cxn ang="0">
                  <a:pos x="45" y="128"/>
                </a:cxn>
                <a:cxn ang="0">
                  <a:pos x="71" y="196"/>
                </a:cxn>
                <a:cxn ang="0">
                  <a:pos x="82" y="217"/>
                </a:cxn>
                <a:cxn ang="0">
                  <a:pos x="102" y="264"/>
                </a:cxn>
                <a:cxn ang="0">
                  <a:pos x="117" y="315"/>
                </a:cxn>
                <a:cxn ang="0">
                  <a:pos x="139" y="417"/>
                </a:cxn>
                <a:cxn ang="0">
                  <a:pos x="142" y="422"/>
                </a:cxn>
                <a:cxn ang="0">
                  <a:pos x="148" y="430"/>
                </a:cxn>
                <a:cxn ang="0">
                  <a:pos x="157" y="434"/>
                </a:cxn>
                <a:cxn ang="0">
                  <a:pos x="168" y="433"/>
                </a:cxn>
                <a:cxn ang="0">
                  <a:pos x="173" y="430"/>
                </a:cxn>
                <a:cxn ang="0">
                  <a:pos x="181" y="438"/>
                </a:cxn>
                <a:cxn ang="0">
                  <a:pos x="191" y="442"/>
                </a:cxn>
                <a:cxn ang="0">
                  <a:pos x="203" y="439"/>
                </a:cxn>
                <a:cxn ang="0">
                  <a:pos x="211" y="430"/>
                </a:cxn>
                <a:cxn ang="0">
                  <a:pos x="215" y="425"/>
                </a:cxn>
                <a:cxn ang="0">
                  <a:pos x="231" y="408"/>
                </a:cxn>
                <a:cxn ang="0">
                  <a:pos x="252" y="387"/>
                </a:cxn>
                <a:cxn ang="0">
                  <a:pos x="274" y="361"/>
                </a:cxn>
                <a:cxn ang="0">
                  <a:pos x="299" y="336"/>
                </a:cxn>
                <a:cxn ang="0">
                  <a:pos x="312" y="326"/>
                </a:cxn>
                <a:cxn ang="0">
                  <a:pos x="344" y="289"/>
                </a:cxn>
                <a:cxn ang="0">
                  <a:pos x="378" y="252"/>
                </a:cxn>
                <a:cxn ang="0">
                  <a:pos x="392" y="241"/>
                </a:cxn>
                <a:cxn ang="0">
                  <a:pos x="508" y="142"/>
                </a:cxn>
                <a:cxn ang="0">
                  <a:pos x="619" y="39"/>
                </a:cxn>
                <a:cxn ang="0">
                  <a:pos x="622" y="35"/>
                </a:cxn>
                <a:cxn ang="0">
                  <a:pos x="626" y="27"/>
                </a:cxn>
                <a:cxn ang="0">
                  <a:pos x="624" y="18"/>
                </a:cxn>
                <a:cxn ang="0">
                  <a:pos x="619" y="8"/>
                </a:cxn>
                <a:cxn ang="0">
                  <a:pos x="607" y="1"/>
                </a:cxn>
                <a:cxn ang="0">
                  <a:pos x="600" y="0"/>
                </a:cxn>
                <a:cxn ang="0">
                  <a:pos x="590" y="4"/>
                </a:cxn>
                <a:cxn ang="0">
                  <a:pos x="586" y="6"/>
                </a:cxn>
              </a:cxnLst>
              <a:rect l="0" t="0" r="r" b="b"/>
              <a:pathLst>
                <a:path w="626" h="442">
                  <a:moveTo>
                    <a:pt x="586" y="6"/>
                  </a:moveTo>
                  <a:lnTo>
                    <a:pt x="586" y="6"/>
                  </a:lnTo>
                  <a:lnTo>
                    <a:pt x="558" y="35"/>
                  </a:lnTo>
                  <a:lnTo>
                    <a:pt x="529" y="63"/>
                  </a:lnTo>
                  <a:lnTo>
                    <a:pt x="469" y="116"/>
                  </a:lnTo>
                  <a:lnTo>
                    <a:pt x="407" y="169"/>
                  </a:lnTo>
                  <a:lnTo>
                    <a:pt x="346" y="220"/>
                  </a:lnTo>
                  <a:lnTo>
                    <a:pt x="346" y="220"/>
                  </a:lnTo>
                  <a:lnTo>
                    <a:pt x="333" y="231"/>
                  </a:lnTo>
                  <a:lnTo>
                    <a:pt x="321" y="243"/>
                  </a:lnTo>
                  <a:lnTo>
                    <a:pt x="299" y="268"/>
                  </a:lnTo>
                  <a:lnTo>
                    <a:pt x="276" y="293"/>
                  </a:lnTo>
                  <a:lnTo>
                    <a:pt x="265" y="305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41" y="328"/>
                  </a:lnTo>
                  <a:lnTo>
                    <a:pt x="231" y="341"/>
                  </a:lnTo>
                  <a:lnTo>
                    <a:pt x="210" y="367"/>
                  </a:lnTo>
                  <a:lnTo>
                    <a:pt x="210" y="367"/>
                  </a:lnTo>
                  <a:lnTo>
                    <a:pt x="198" y="379"/>
                  </a:lnTo>
                  <a:lnTo>
                    <a:pt x="186" y="390"/>
                  </a:lnTo>
                  <a:lnTo>
                    <a:pt x="186" y="390"/>
                  </a:lnTo>
                  <a:lnTo>
                    <a:pt x="184" y="387"/>
                  </a:lnTo>
                  <a:lnTo>
                    <a:pt x="180" y="384"/>
                  </a:lnTo>
                  <a:lnTo>
                    <a:pt x="180" y="384"/>
                  </a:lnTo>
                  <a:lnTo>
                    <a:pt x="169" y="341"/>
                  </a:lnTo>
                  <a:lnTo>
                    <a:pt x="159" y="298"/>
                  </a:lnTo>
                  <a:lnTo>
                    <a:pt x="146" y="256"/>
                  </a:lnTo>
                  <a:lnTo>
                    <a:pt x="131" y="216"/>
                  </a:lnTo>
                  <a:lnTo>
                    <a:pt x="131" y="216"/>
                  </a:lnTo>
                  <a:lnTo>
                    <a:pt x="112" y="166"/>
                  </a:lnTo>
                  <a:lnTo>
                    <a:pt x="92" y="115"/>
                  </a:lnTo>
                  <a:lnTo>
                    <a:pt x="82" y="89"/>
                  </a:lnTo>
                  <a:lnTo>
                    <a:pt x="70" y="64"/>
                  </a:lnTo>
                  <a:lnTo>
                    <a:pt x="58" y="4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1" y="16"/>
                  </a:lnTo>
                  <a:lnTo>
                    <a:pt x="37" y="12"/>
                  </a:lnTo>
                  <a:lnTo>
                    <a:pt x="33" y="10"/>
                  </a:lnTo>
                  <a:lnTo>
                    <a:pt x="28" y="9"/>
                  </a:lnTo>
                  <a:lnTo>
                    <a:pt x="24" y="9"/>
                  </a:lnTo>
                  <a:lnTo>
                    <a:pt x="20" y="9"/>
                  </a:lnTo>
                  <a:lnTo>
                    <a:pt x="12" y="13"/>
                  </a:lnTo>
                  <a:lnTo>
                    <a:pt x="6" y="18"/>
                  </a:lnTo>
                  <a:lnTo>
                    <a:pt x="3" y="21"/>
                  </a:lnTo>
                  <a:lnTo>
                    <a:pt x="2" y="25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17" y="63"/>
                  </a:lnTo>
                  <a:lnTo>
                    <a:pt x="28" y="84"/>
                  </a:lnTo>
                  <a:lnTo>
                    <a:pt x="37" y="106"/>
                  </a:lnTo>
                  <a:lnTo>
                    <a:pt x="45" y="128"/>
                  </a:lnTo>
                  <a:lnTo>
                    <a:pt x="62" y="174"/>
                  </a:lnTo>
                  <a:lnTo>
                    <a:pt x="71" y="196"/>
                  </a:lnTo>
                  <a:lnTo>
                    <a:pt x="82" y="217"/>
                  </a:lnTo>
                  <a:lnTo>
                    <a:pt x="82" y="217"/>
                  </a:lnTo>
                  <a:lnTo>
                    <a:pt x="92" y="239"/>
                  </a:lnTo>
                  <a:lnTo>
                    <a:pt x="102" y="264"/>
                  </a:lnTo>
                  <a:lnTo>
                    <a:pt x="110" y="289"/>
                  </a:lnTo>
                  <a:lnTo>
                    <a:pt x="117" y="315"/>
                  </a:lnTo>
                  <a:lnTo>
                    <a:pt x="130" y="367"/>
                  </a:lnTo>
                  <a:lnTo>
                    <a:pt x="139" y="417"/>
                  </a:lnTo>
                  <a:lnTo>
                    <a:pt x="139" y="417"/>
                  </a:lnTo>
                  <a:lnTo>
                    <a:pt x="142" y="422"/>
                  </a:lnTo>
                  <a:lnTo>
                    <a:pt x="144" y="426"/>
                  </a:lnTo>
                  <a:lnTo>
                    <a:pt x="148" y="430"/>
                  </a:lnTo>
                  <a:lnTo>
                    <a:pt x="152" y="433"/>
                  </a:lnTo>
                  <a:lnTo>
                    <a:pt x="157" y="434"/>
                  </a:lnTo>
                  <a:lnTo>
                    <a:pt x="163" y="434"/>
                  </a:lnTo>
                  <a:lnTo>
                    <a:pt x="168" y="433"/>
                  </a:lnTo>
                  <a:lnTo>
                    <a:pt x="173" y="430"/>
                  </a:lnTo>
                  <a:lnTo>
                    <a:pt x="173" y="430"/>
                  </a:lnTo>
                  <a:lnTo>
                    <a:pt x="177" y="435"/>
                  </a:lnTo>
                  <a:lnTo>
                    <a:pt x="181" y="438"/>
                  </a:lnTo>
                  <a:lnTo>
                    <a:pt x="186" y="441"/>
                  </a:lnTo>
                  <a:lnTo>
                    <a:pt x="191" y="442"/>
                  </a:lnTo>
                  <a:lnTo>
                    <a:pt x="198" y="441"/>
                  </a:lnTo>
                  <a:lnTo>
                    <a:pt x="203" y="439"/>
                  </a:lnTo>
                  <a:lnTo>
                    <a:pt x="207" y="435"/>
                  </a:lnTo>
                  <a:lnTo>
                    <a:pt x="211" y="430"/>
                  </a:lnTo>
                  <a:lnTo>
                    <a:pt x="211" y="430"/>
                  </a:lnTo>
                  <a:lnTo>
                    <a:pt x="215" y="425"/>
                  </a:lnTo>
                  <a:lnTo>
                    <a:pt x="220" y="420"/>
                  </a:lnTo>
                  <a:lnTo>
                    <a:pt x="231" y="408"/>
                  </a:lnTo>
                  <a:lnTo>
                    <a:pt x="242" y="397"/>
                  </a:lnTo>
                  <a:lnTo>
                    <a:pt x="252" y="387"/>
                  </a:lnTo>
                  <a:lnTo>
                    <a:pt x="252" y="387"/>
                  </a:lnTo>
                  <a:lnTo>
                    <a:pt x="274" y="361"/>
                  </a:lnTo>
                  <a:lnTo>
                    <a:pt x="287" y="348"/>
                  </a:lnTo>
                  <a:lnTo>
                    <a:pt x="299" y="336"/>
                  </a:lnTo>
                  <a:lnTo>
                    <a:pt x="299" y="336"/>
                  </a:lnTo>
                  <a:lnTo>
                    <a:pt x="312" y="326"/>
                  </a:lnTo>
                  <a:lnTo>
                    <a:pt x="322" y="314"/>
                  </a:lnTo>
                  <a:lnTo>
                    <a:pt x="344" y="289"/>
                  </a:lnTo>
                  <a:lnTo>
                    <a:pt x="367" y="264"/>
                  </a:lnTo>
                  <a:lnTo>
                    <a:pt x="378" y="252"/>
                  </a:lnTo>
                  <a:lnTo>
                    <a:pt x="392" y="241"/>
                  </a:lnTo>
                  <a:lnTo>
                    <a:pt x="392" y="241"/>
                  </a:lnTo>
                  <a:lnTo>
                    <a:pt x="450" y="192"/>
                  </a:lnTo>
                  <a:lnTo>
                    <a:pt x="508" y="142"/>
                  </a:lnTo>
                  <a:lnTo>
                    <a:pt x="564" y="91"/>
                  </a:lnTo>
                  <a:lnTo>
                    <a:pt x="619" y="39"/>
                  </a:lnTo>
                  <a:lnTo>
                    <a:pt x="619" y="39"/>
                  </a:lnTo>
                  <a:lnTo>
                    <a:pt x="622" y="35"/>
                  </a:lnTo>
                  <a:lnTo>
                    <a:pt x="624" y="31"/>
                  </a:lnTo>
                  <a:lnTo>
                    <a:pt x="626" y="27"/>
                  </a:lnTo>
                  <a:lnTo>
                    <a:pt x="626" y="22"/>
                  </a:lnTo>
                  <a:lnTo>
                    <a:pt x="624" y="18"/>
                  </a:lnTo>
                  <a:lnTo>
                    <a:pt x="623" y="14"/>
                  </a:lnTo>
                  <a:lnTo>
                    <a:pt x="619" y="8"/>
                  </a:lnTo>
                  <a:lnTo>
                    <a:pt x="611" y="3"/>
                  </a:lnTo>
                  <a:lnTo>
                    <a:pt x="607" y="1"/>
                  </a:lnTo>
                  <a:lnTo>
                    <a:pt x="603" y="0"/>
                  </a:lnTo>
                  <a:lnTo>
                    <a:pt x="600" y="0"/>
                  </a:lnTo>
                  <a:lnTo>
                    <a:pt x="596" y="1"/>
                  </a:lnTo>
                  <a:lnTo>
                    <a:pt x="590" y="4"/>
                  </a:lnTo>
                  <a:lnTo>
                    <a:pt x="586" y="6"/>
                  </a:lnTo>
                  <a:lnTo>
                    <a:pt x="586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9" name="Freeform 407"/>
            <p:cNvSpPr/>
            <p:nvPr/>
          </p:nvSpPr>
          <p:spPr bwMode="auto">
            <a:xfrm>
              <a:off x="5599113" y="1095375"/>
              <a:ext cx="249238" cy="177800"/>
            </a:xfrm>
            <a:custGeom>
              <a:avLst/>
              <a:gdLst/>
              <a:ahLst/>
              <a:cxnLst>
                <a:cxn ang="0">
                  <a:pos x="577" y="76"/>
                </a:cxn>
                <a:cxn ang="0">
                  <a:pos x="538" y="154"/>
                </a:cxn>
                <a:cxn ang="0">
                  <a:pos x="474" y="255"/>
                </a:cxn>
                <a:cxn ang="0">
                  <a:pos x="426" y="320"/>
                </a:cxn>
                <a:cxn ang="0">
                  <a:pos x="403" y="358"/>
                </a:cxn>
                <a:cxn ang="0">
                  <a:pos x="382" y="385"/>
                </a:cxn>
                <a:cxn ang="0">
                  <a:pos x="367" y="394"/>
                </a:cxn>
                <a:cxn ang="0">
                  <a:pos x="348" y="386"/>
                </a:cxn>
                <a:cxn ang="0">
                  <a:pos x="317" y="344"/>
                </a:cxn>
                <a:cxn ang="0">
                  <a:pos x="278" y="286"/>
                </a:cxn>
                <a:cxn ang="0">
                  <a:pos x="224" y="225"/>
                </a:cxn>
                <a:cxn ang="0">
                  <a:pos x="151" y="140"/>
                </a:cxn>
                <a:cxn ang="0">
                  <a:pos x="99" y="72"/>
                </a:cxn>
                <a:cxn ang="0">
                  <a:pos x="59" y="35"/>
                </a:cxn>
                <a:cxn ang="0">
                  <a:pos x="49" y="22"/>
                </a:cxn>
                <a:cxn ang="0">
                  <a:pos x="38" y="8"/>
                </a:cxn>
                <a:cxn ang="0">
                  <a:pos x="27" y="0"/>
                </a:cxn>
                <a:cxn ang="0">
                  <a:pos x="15" y="1"/>
                </a:cxn>
                <a:cxn ang="0">
                  <a:pos x="2" y="18"/>
                </a:cxn>
                <a:cxn ang="0">
                  <a:pos x="2" y="31"/>
                </a:cxn>
                <a:cxn ang="0">
                  <a:pos x="6" y="39"/>
                </a:cxn>
                <a:cxn ang="0">
                  <a:pos x="122" y="178"/>
                </a:cxn>
                <a:cxn ang="0">
                  <a:pos x="182" y="247"/>
                </a:cxn>
                <a:cxn ang="0">
                  <a:pos x="246" y="319"/>
                </a:cxn>
                <a:cxn ang="0">
                  <a:pos x="266" y="352"/>
                </a:cxn>
                <a:cxn ang="0">
                  <a:pos x="287" y="387"/>
                </a:cxn>
                <a:cxn ang="0">
                  <a:pos x="326" y="430"/>
                </a:cxn>
                <a:cxn ang="0">
                  <a:pos x="346" y="446"/>
                </a:cxn>
                <a:cxn ang="0">
                  <a:pos x="359" y="449"/>
                </a:cxn>
                <a:cxn ang="0">
                  <a:pos x="375" y="441"/>
                </a:cxn>
                <a:cxn ang="0">
                  <a:pos x="392" y="438"/>
                </a:cxn>
                <a:cxn ang="0">
                  <a:pos x="401" y="430"/>
                </a:cxn>
                <a:cxn ang="0">
                  <a:pos x="411" y="419"/>
                </a:cxn>
                <a:cxn ang="0">
                  <a:pos x="435" y="390"/>
                </a:cxn>
                <a:cxn ang="0">
                  <a:pos x="499" y="301"/>
                </a:cxn>
                <a:cxn ang="0">
                  <a:pos x="535" y="243"/>
                </a:cxn>
                <a:cxn ang="0">
                  <a:pos x="606" y="124"/>
                </a:cxn>
                <a:cxn ang="0">
                  <a:pos x="631" y="60"/>
                </a:cxn>
                <a:cxn ang="0">
                  <a:pos x="631" y="50"/>
                </a:cxn>
                <a:cxn ang="0">
                  <a:pos x="626" y="39"/>
                </a:cxn>
                <a:cxn ang="0">
                  <a:pos x="606" y="31"/>
                </a:cxn>
                <a:cxn ang="0">
                  <a:pos x="594" y="35"/>
                </a:cxn>
                <a:cxn ang="0">
                  <a:pos x="586" y="48"/>
                </a:cxn>
              </a:cxnLst>
              <a:rect l="0" t="0" r="r" b="b"/>
              <a:pathLst>
                <a:path w="631" h="449">
                  <a:moveTo>
                    <a:pt x="586" y="48"/>
                  </a:moveTo>
                  <a:lnTo>
                    <a:pt x="586" y="48"/>
                  </a:lnTo>
                  <a:lnTo>
                    <a:pt x="577" y="76"/>
                  </a:lnTo>
                  <a:lnTo>
                    <a:pt x="567" y="102"/>
                  </a:lnTo>
                  <a:lnTo>
                    <a:pt x="552" y="130"/>
                  </a:lnTo>
                  <a:lnTo>
                    <a:pt x="538" y="154"/>
                  </a:lnTo>
                  <a:lnTo>
                    <a:pt x="507" y="205"/>
                  </a:lnTo>
                  <a:lnTo>
                    <a:pt x="474" y="255"/>
                  </a:lnTo>
                  <a:lnTo>
                    <a:pt x="474" y="255"/>
                  </a:lnTo>
                  <a:lnTo>
                    <a:pt x="463" y="272"/>
                  </a:lnTo>
                  <a:lnTo>
                    <a:pt x="452" y="288"/>
                  </a:lnTo>
                  <a:lnTo>
                    <a:pt x="426" y="320"/>
                  </a:lnTo>
                  <a:lnTo>
                    <a:pt x="426" y="320"/>
                  </a:lnTo>
                  <a:lnTo>
                    <a:pt x="415" y="337"/>
                  </a:lnTo>
                  <a:lnTo>
                    <a:pt x="403" y="358"/>
                  </a:lnTo>
                  <a:lnTo>
                    <a:pt x="397" y="369"/>
                  </a:lnTo>
                  <a:lnTo>
                    <a:pt x="389" y="378"/>
                  </a:lnTo>
                  <a:lnTo>
                    <a:pt x="382" y="385"/>
                  </a:lnTo>
                  <a:lnTo>
                    <a:pt x="375" y="390"/>
                  </a:lnTo>
                  <a:lnTo>
                    <a:pt x="375" y="390"/>
                  </a:lnTo>
                  <a:lnTo>
                    <a:pt x="367" y="394"/>
                  </a:lnTo>
                  <a:lnTo>
                    <a:pt x="361" y="399"/>
                  </a:lnTo>
                  <a:lnTo>
                    <a:pt x="361" y="399"/>
                  </a:lnTo>
                  <a:lnTo>
                    <a:pt x="348" y="386"/>
                  </a:lnTo>
                  <a:lnTo>
                    <a:pt x="338" y="373"/>
                  </a:lnTo>
                  <a:lnTo>
                    <a:pt x="327" y="358"/>
                  </a:lnTo>
                  <a:lnTo>
                    <a:pt x="317" y="344"/>
                  </a:lnTo>
                  <a:lnTo>
                    <a:pt x="299" y="315"/>
                  </a:lnTo>
                  <a:lnTo>
                    <a:pt x="278" y="286"/>
                  </a:lnTo>
                  <a:lnTo>
                    <a:pt x="278" y="286"/>
                  </a:lnTo>
                  <a:lnTo>
                    <a:pt x="261" y="266"/>
                  </a:lnTo>
                  <a:lnTo>
                    <a:pt x="242" y="246"/>
                  </a:lnTo>
                  <a:lnTo>
                    <a:pt x="224" y="225"/>
                  </a:lnTo>
                  <a:lnTo>
                    <a:pt x="206" y="205"/>
                  </a:lnTo>
                  <a:lnTo>
                    <a:pt x="206" y="205"/>
                  </a:lnTo>
                  <a:lnTo>
                    <a:pt x="151" y="140"/>
                  </a:lnTo>
                  <a:lnTo>
                    <a:pt x="125" y="106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89" y="60"/>
                  </a:lnTo>
                  <a:lnTo>
                    <a:pt x="82" y="52"/>
                  </a:lnTo>
                  <a:lnTo>
                    <a:pt x="59" y="35"/>
                  </a:lnTo>
                  <a:lnTo>
                    <a:pt x="59" y="35"/>
                  </a:lnTo>
                  <a:lnTo>
                    <a:pt x="54" y="29"/>
                  </a:lnTo>
                  <a:lnTo>
                    <a:pt x="49" y="22"/>
                  </a:lnTo>
                  <a:lnTo>
                    <a:pt x="44" y="14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8" y="7"/>
                  </a:lnTo>
                  <a:lnTo>
                    <a:pt x="3" y="14"/>
                  </a:lnTo>
                  <a:lnTo>
                    <a:pt x="2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1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44" y="84"/>
                  </a:lnTo>
                  <a:lnTo>
                    <a:pt x="83" y="130"/>
                  </a:lnTo>
                  <a:lnTo>
                    <a:pt x="122" y="178"/>
                  </a:lnTo>
                  <a:lnTo>
                    <a:pt x="161" y="224"/>
                  </a:lnTo>
                  <a:lnTo>
                    <a:pt x="161" y="224"/>
                  </a:lnTo>
                  <a:lnTo>
                    <a:pt x="182" y="247"/>
                  </a:lnTo>
                  <a:lnTo>
                    <a:pt x="204" y="271"/>
                  </a:lnTo>
                  <a:lnTo>
                    <a:pt x="225" y="294"/>
                  </a:lnTo>
                  <a:lnTo>
                    <a:pt x="246" y="319"/>
                  </a:lnTo>
                  <a:lnTo>
                    <a:pt x="246" y="319"/>
                  </a:lnTo>
                  <a:lnTo>
                    <a:pt x="257" y="335"/>
                  </a:lnTo>
                  <a:lnTo>
                    <a:pt x="266" y="352"/>
                  </a:lnTo>
                  <a:lnTo>
                    <a:pt x="276" y="370"/>
                  </a:lnTo>
                  <a:lnTo>
                    <a:pt x="287" y="387"/>
                  </a:lnTo>
                  <a:lnTo>
                    <a:pt x="287" y="387"/>
                  </a:lnTo>
                  <a:lnTo>
                    <a:pt x="299" y="403"/>
                  </a:lnTo>
                  <a:lnTo>
                    <a:pt x="312" y="417"/>
                  </a:lnTo>
                  <a:lnTo>
                    <a:pt x="326" y="430"/>
                  </a:lnTo>
                  <a:lnTo>
                    <a:pt x="341" y="443"/>
                  </a:lnTo>
                  <a:lnTo>
                    <a:pt x="341" y="443"/>
                  </a:lnTo>
                  <a:lnTo>
                    <a:pt x="346" y="446"/>
                  </a:lnTo>
                  <a:lnTo>
                    <a:pt x="350" y="447"/>
                  </a:lnTo>
                  <a:lnTo>
                    <a:pt x="355" y="449"/>
                  </a:lnTo>
                  <a:lnTo>
                    <a:pt x="359" y="449"/>
                  </a:lnTo>
                  <a:lnTo>
                    <a:pt x="363" y="447"/>
                  </a:lnTo>
                  <a:lnTo>
                    <a:pt x="368" y="446"/>
                  </a:lnTo>
                  <a:lnTo>
                    <a:pt x="375" y="441"/>
                  </a:lnTo>
                  <a:lnTo>
                    <a:pt x="375" y="441"/>
                  </a:lnTo>
                  <a:lnTo>
                    <a:pt x="384" y="441"/>
                  </a:lnTo>
                  <a:lnTo>
                    <a:pt x="392" y="438"/>
                  </a:lnTo>
                  <a:lnTo>
                    <a:pt x="395" y="437"/>
                  </a:lnTo>
                  <a:lnTo>
                    <a:pt x="398" y="433"/>
                  </a:lnTo>
                  <a:lnTo>
                    <a:pt x="401" y="430"/>
                  </a:lnTo>
                  <a:lnTo>
                    <a:pt x="402" y="425"/>
                  </a:lnTo>
                  <a:lnTo>
                    <a:pt x="402" y="425"/>
                  </a:lnTo>
                  <a:lnTo>
                    <a:pt x="411" y="419"/>
                  </a:lnTo>
                  <a:lnTo>
                    <a:pt x="419" y="409"/>
                  </a:lnTo>
                  <a:lnTo>
                    <a:pt x="435" y="390"/>
                  </a:lnTo>
                  <a:lnTo>
                    <a:pt x="435" y="390"/>
                  </a:lnTo>
                  <a:lnTo>
                    <a:pt x="467" y="347"/>
                  </a:lnTo>
                  <a:lnTo>
                    <a:pt x="484" y="324"/>
                  </a:lnTo>
                  <a:lnTo>
                    <a:pt x="499" y="301"/>
                  </a:lnTo>
                  <a:lnTo>
                    <a:pt x="499" y="301"/>
                  </a:lnTo>
                  <a:lnTo>
                    <a:pt x="517" y="272"/>
                  </a:lnTo>
                  <a:lnTo>
                    <a:pt x="535" y="243"/>
                  </a:lnTo>
                  <a:lnTo>
                    <a:pt x="573" y="184"/>
                  </a:lnTo>
                  <a:lnTo>
                    <a:pt x="590" y="154"/>
                  </a:lnTo>
                  <a:lnTo>
                    <a:pt x="606" y="124"/>
                  </a:lnTo>
                  <a:lnTo>
                    <a:pt x="620" y="93"/>
                  </a:lnTo>
                  <a:lnTo>
                    <a:pt x="626" y="76"/>
                  </a:lnTo>
                  <a:lnTo>
                    <a:pt x="631" y="60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1" y="50"/>
                  </a:lnTo>
                  <a:lnTo>
                    <a:pt x="630" y="46"/>
                  </a:lnTo>
                  <a:lnTo>
                    <a:pt x="628" y="42"/>
                  </a:lnTo>
                  <a:lnTo>
                    <a:pt x="626" y="39"/>
                  </a:lnTo>
                  <a:lnTo>
                    <a:pt x="622" y="37"/>
                  </a:lnTo>
                  <a:lnTo>
                    <a:pt x="614" y="33"/>
                  </a:lnTo>
                  <a:lnTo>
                    <a:pt x="606" y="31"/>
                  </a:lnTo>
                  <a:lnTo>
                    <a:pt x="602" y="33"/>
                  </a:lnTo>
                  <a:lnTo>
                    <a:pt x="598" y="34"/>
                  </a:lnTo>
                  <a:lnTo>
                    <a:pt x="594" y="35"/>
                  </a:lnTo>
                  <a:lnTo>
                    <a:pt x="590" y="39"/>
                  </a:lnTo>
                  <a:lnTo>
                    <a:pt x="588" y="43"/>
                  </a:lnTo>
                  <a:lnTo>
                    <a:pt x="586" y="48"/>
                  </a:lnTo>
                  <a:lnTo>
                    <a:pt x="586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0" name="文本框 89"/>
          <p:cNvSpPr txBox="1"/>
          <p:nvPr/>
        </p:nvSpPr>
        <p:spPr>
          <a:xfrm>
            <a:off x="2833453" y="3140572"/>
            <a:ext cx="2994875" cy="46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40" dirty="0">
                <a:solidFill>
                  <a:schemeClr val="bg1"/>
                </a:solidFill>
                <a:cs typeface="+mn-ea"/>
                <a:sym typeface="+mn-lt"/>
              </a:rPr>
              <a:t>程序是怎么跑起来的</a:t>
            </a:r>
          </a:p>
        </p:txBody>
      </p:sp>
      <p:grpSp>
        <p:nvGrpSpPr>
          <p:cNvPr id="160" name="组合 1274"/>
          <p:cNvGrpSpPr/>
          <p:nvPr/>
        </p:nvGrpSpPr>
        <p:grpSpPr>
          <a:xfrm>
            <a:off x="6245741" y="3237675"/>
            <a:ext cx="338686" cy="261779"/>
            <a:chOff x="5248276" y="1095375"/>
            <a:chExt cx="727075" cy="561976"/>
          </a:xfrm>
        </p:grpSpPr>
        <p:sp>
          <p:nvSpPr>
            <p:cNvPr id="162" name="Freeform 378"/>
            <p:cNvSpPr/>
            <p:nvPr/>
          </p:nvSpPr>
          <p:spPr bwMode="auto">
            <a:xfrm>
              <a:off x="5367339" y="1268413"/>
              <a:ext cx="39688" cy="144463"/>
            </a:xfrm>
            <a:custGeom>
              <a:avLst/>
              <a:gdLst/>
              <a:ahLst/>
              <a:cxnLst>
                <a:cxn ang="0">
                  <a:pos x="90" y="5"/>
                </a:cxn>
                <a:cxn ang="0">
                  <a:pos x="90" y="5"/>
                </a:cxn>
                <a:cxn ang="0">
                  <a:pos x="89" y="17"/>
                </a:cxn>
                <a:cxn ang="0">
                  <a:pos x="87" y="28"/>
                </a:cxn>
                <a:cxn ang="0">
                  <a:pos x="81" y="49"/>
                </a:cxn>
                <a:cxn ang="0">
                  <a:pos x="64" y="89"/>
                </a:cxn>
                <a:cxn ang="0">
                  <a:pos x="64" y="89"/>
                </a:cxn>
                <a:cxn ang="0">
                  <a:pos x="56" y="113"/>
                </a:cxn>
                <a:cxn ang="0">
                  <a:pos x="49" y="136"/>
                </a:cxn>
                <a:cxn ang="0">
                  <a:pos x="36" y="185"/>
                </a:cxn>
                <a:cxn ang="0">
                  <a:pos x="36" y="185"/>
                </a:cxn>
                <a:cxn ang="0">
                  <a:pos x="31" y="207"/>
                </a:cxn>
                <a:cxn ang="0">
                  <a:pos x="26" y="230"/>
                </a:cxn>
                <a:cxn ang="0">
                  <a:pos x="18" y="277"/>
                </a:cxn>
                <a:cxn ang="0">
                  <a:pos x="18" y="277"/>
                </a:cxn>
                <a:cxn ang="0">
                  <a:pos x="13" y="298"/>
                </a:cxn>
                <a:cxn ang="0">
                  <a:pos x="8" y="318"/>
                </a:cxn>
                <a:cxn ang="0">
                  <a:pos x="2" y="339"/>
                </a:cxn>
                <a:cxn ang="0">
                  <a:pos x="1" y="349"/>
                </a:cxn>
                <a:cxn ang="0">
                  <a:pos x="0" y="360"/>
                </a:cxn>
                <a:cxn ang="0">
                  <a:pos x="0" y="360"/>
                </a:cxn>
                <a:cxn ang="0">
                  <a:pos x="0" y="362"/>
                </a:cxn>
                <a:cxn ang="0">
                  <a:pos x="1" y="364"/>
                </a:cxn>
                <a:cxn ang="0">
                  <a:pos x="2" y="365"/>
                </a:cxn>
                <a:cxn ang="0">
                  <a:pos x="5" y="365"/>
                </a:cxn>
                <a:cxn ang="0">
                  <a:pos x="9" y="364"/>
                </a:cxn>
                <a:cxn ang="0">
                  <a:pos x="10" y="362"/>
                </a:cxn>
                <a:cxn ang="0">
                  <a:pos x="10" y="360"/>
                </a:cxn>
                <a:cxn ang="0">
                  <a:pos x="10" y="360"/>
                </a:cxn>
                <a:cxn ang="0">
                  <a:pos x="13" y="349"/>
                </a:cxn>
                <a:cxn ang="0">
                  <a:pos x="15" y="340"/>
                </a:cxn>
                <a:cxn ang="0">
                  <a:pos x="19" y="331"/>
                </a:cxn>
                <a:cxn ang="0">
                  <a:pos x="22" y="322"/>
                </a:cxn>
                <a:cxn ang="0">
                  <a:pos x="31" y="270"/>
                </a:cxn>
                <a:cxn ang="0">
                  <a:pos x="31" y="270"/>
                </a:cxn>
                <a:cxn ang="0">
                  <a:pos x="39" y="223"/>
                </a:cxn>
                <a:cxn ang="0">
                  <a:pos x="49" y="177"/>
                </a:cxn>
                <a:cxn ang="0">
                  <a:pos x="49" y="177"/>
                </a:cxn>
                <a:cxn ang="0">
                  <a:pos x="64" y="128"/>
                </a:cxn>
                <a:cxn ang="0">
                  <a:pos x="79" y="81"/>
                </a:cxn>
                <a:cxn ang="0">
                  <a:pos x="79" y="81"/>
                </a:cxn>
                <a:cxn ang="0">
                  <a:pos x="93" y="45"/>
                </a:cxn>
                <a:cxn ang="0">
                  <a:pos x="99" y="25"/>
                </a:cxn>
                <a:cxn ang="0">
                  <a:pos x="100" y="16"/>
                </a:cxn>
                <a:cxn ang="0">
                  <a:pos x="102" y="5"/>
                </a:cxn>
                <a:cxn ang="0">
                  <a:pos x="102" y="5"/>
                </a:cxn>
                <a:cxn ang="0">
                  <a:pos x="102" y="4"/>
                </a:cxn>
                <a:cxn ang="0">
                  <a:pos x="100" y="1"/>
                </a:cxn>
                <a:cxn ang="0">
                  <a:pos x="99" y="1"/>
                </a:cxn>
                <a:cxn ang="0">
                  <a:pos x="96" y="0"/>
                </a:cxn>
                <a:cxn ang="0">
                  <a:pos x="93" y="1"/>
                </a:cxn>
                <a:cxn ang="0">
                  <a:pos x="91" y="4"/>
                </a:cxn>
                <a:cxn ang="0">
                  <a:pos x="90" y="5"/>
                </a:cxn>
                <a:cxn ang="0">
                  <a:pos x="90" y="5"/>
                </a:cxn>
              </a:cxnLst>
              <a:rect l="0" t="0" r="r" b="b"/>
              <a:pathLst>
                <a:path w="102" h="365">
                  <a:moveTo>
                    <a:pt x="90" y="5"/>
                  </a:moveTo>
                  <a:lnTo>
                    <a:pt x="90" y="5"/>
                  </a:lnTo>
                  <a:lnTo>
                    <a:pt x="89" y="17"/>
                  </a:lnTo>
                  <a:lnTo>
                    <a:pt x="87" y="28"/>
                  </a:lnTo>
                  <a:lnTo>
                    <a:pt x="81" y="49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56" y="113"/>
                  </a:lnTo>
                  <a:lnTo>
                    <a:pt x="49" y="136"/>
                  </a:lnTo>
                  <a:lnTo>
                    <a:pt x="36" y="185"/>
                  </a:lnTo>
                  <a:lnTo>
                    <a:pt x="36" y="185"/>
                  </a:lnTo>
                  <a:lnTo>
                    <a:pt x="31" y="207"/>
                  </a:lnTo>
                  <a:lnTo>
                    <a:pt x="26" y="230"/>
                  </a:lnTo>
                  <a:lnTo>
                    <a:pt x="18" y="277"/>
                  </a:lnTo>
                  <a:lnTo>
                    <a:pt x="18" y="277"/>
                  </a:lnTo>
                  <a:lnTo>
                    <a:pt x="13" y="298"/>
                  </a:lnTo>
                  <a:lnTo>
                    <a:pt x="8" y="318"/>
                  </a:lnTo>
                  <a:lnTo>
                    <a:pt x="2" y="339"/>
                  </a:lnTo>
                  <a:lnTo>
                    <a:pt x="1" y="349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0" y="362"/>
                  </a:lnTo>
                  <a:lnTo>
                    <a:pt x="1" y="364"/>
                  </a:lnTo>
                  <a:lnTo>
                    <a:pt x="2" y="365"/>
                  </a:lnTo>
                  <a:lnTo>
                    <a:pt x="5" y="365"/>
                  </a:lnTo>
                  <a:lnTo>
                    <a:pt x="9" y="364"/>
                  </a:lnTo>
                  <a:lnTo>
                    <a:pt x="10" y="362"/>
                  </a:lnTo>
                  <a:lnTo>
                    <a:pt x="10" y="360"/>
                  </a:lnTo>
                  <a:lnTo>
                    <a:pt x="10" y="360"/>
                  </a:lnTo>
                  <a:lnTo>
                    <a:pt x="13" y="349"/>
                  </a:lnTo>
                  <a:lnTo>
                    <a:pt x="15" y="340"/>
                  </a:lnTo>
                  <a:lnTo>
                    <a:pt x="19" y="331"/>
                  </a:lnTo>
                  <a:lnTo>
                    <a:pt x="22" y="322"/>
                  </a:lnTo>
                  <a:lnTo>
                    <a:pt x="31" y="270"/>
                  </a:lnTo>
                  <a:lnTo>
                    <a:pt x="31" y="270"/>
                  </a:lnTo>
                  <a:lnTo>
                    <a:pt x="39" y="223"/>
                  </a:lnTo>
                  <a:lnTo>
                    <a:pt x="49" y="177"/>
                  </a:lnTo>
                  <a:lnTo>
                    <a:pt x="49" y="177"/>
                  </a:lnTo>
                  <a:lnTo>
                    <a:pt x="64" y="128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93" y="45"/>
                  </a:lnTo>
                  <a:lnTo>
                    <a:pt x="99" y="25"/>
                  </a:lnTo>
                  <a:lnTo>
                    <a:pt x="100" y="16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2" y="4"/>
                  </a:lnTo>
                  <a:lnTo>
                    <a:pt x="100" y="1"/>
                  </a:lnTo>
                  <a:lnTo>
                    <a:pt x="99" y="1"/>
                  </a:lnTo>
                  <a:lnTo>
                    <a:pt x="96" y="0"/>
                  </a:lnTo>
                  <a:lnTo>
                    <a:pt x="93" y="1"/>
                  </a:lnTo>
                  <a:lnTo>
                    <a:pt x="91" y="4"/>
                  </a:lnTo>
                  <a:lnTo>
                    <a:pt x="90" y="5"/>
                  </a:lnTo>
                  <a:lnTo>
                    <a:pt x="90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3" name="Freeform 379"/>
            <p:cNvSpPr/>
            <p:nvPr/>
          </p:nvSpPr>
          <p:spPr bwMode="auto">
            <a:xfrm>
              <a:off x="5426076" y="1354138"/>
              <a:ext cx="33338" cy="1285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75" y="3"/>
                </a:cxn>
                <a:cxn ang="0">
                  <a:pos x="71" y="11"/>
                </a:cxn>
                <a:cxn ang="0">
                  <a:pos x="69" y="20"/>
                </a:cxn>
                <a:cxn ang="0">
                  <a:pos x="63" y="37"/>
                </a:cxn>
                <a:cxn ang="0">
                  <a:pos x="55" y="71"/>
                </a:cxn>
                <a:cxn ang="0">
                  <a:pos x="55" y="71"/>
                </a:cxn>
                <a:cxn ang="0">
                  <a:pos x="49" y="91"/>
                </a:cxn>
                <a:cxn ang="0">
                  <a:pos x="42" y="110"/>
                </a:cxn>
                <a:cxn ang="0">
                  <a:pos x="36" y="130"/>
                </a:cxn>
                <a:cxn ang="0">
                  <a:pos x="32" y="149"/>
                </a:cxn>
                <a:cxn ang="0">
                  <a:pos x="32" y="149"/>
                </a:cxn>
                <a:cxn ang="0">
                  <a:pos x="27" y="196"/>
                </a:cxn>
                <a:cxn ang="0">
                  <a:pos x="23" y="220"/>
                </a:cxn>
                <a:cxn ang="0">
                  <a:pos x="19" y="244"/>
                </a:cxn>
                <a:cxn ang="0">
                  <a:pos x="19" y="244"/>
                </a:cxn>
                <a:cxn ang="0">
                  <a:pos x="15" y="261"/>
                </a:cxn>
                <a:cxn ang="0">
                  <a:pos x="11" y="279"/>
                </a:cxn>
                <a:cxn ang="0">
                  <a:pos x="11" y="279"/>
                </a:cxn>
                <a:cxn ang="0">
                  <a:pos x="8" y="288"/>
                </a:cxn>
                <a:cxn ang="0">
                  <a:pos x="7" y="298"/>
                </a:cxn>
                <a:cxn ang="0">
                  <a:pos x="6" y="309"/>
                </a:cxn>
                <a:cxn ang="0">
                  <a:pos x="3" y="313"/>
                </a:cxn>
                <a:cxn ang="0">
                  <a:pos x="2" y="317"/>
                </a:cxn>
                <a:cxn ang="0">
                  <a:pos x="2" y="317"/>
                </a:cxn>
                <a:cxn ang="0">
                  <a:pos x="0" y="319"/>
                </a:cxn>
                <a:cxn ang="0">
                  <a:pos x="0" y="321"/>
                </a:cxn>
                <a:cxn ang="0">
                  <a:pos x="2" y="323"/>
                </a:cxn>
                <a:cxn ang="0">
                  <a:pos x="3" y="325"/>
                </a:cxn>
                <a:cxn ang="0">
                  <a:pos x="7" y="325"/>
                </a:cxn>
                <a:cxn ang="0">
                  <a:pos x="10" y="325"/>
                </a:cxn>
                <a:cxn ang="0">
                  <a:pos x="11" y="323"/>
                </a:cxn>
                <a:cxn ang="0">
                  <a:pos x="11" y="323"/>
                </a:cxn>
                <a:cxn ang="0">
                  <a:pos x="15" y="317"/>
                </a:cxn>
                <a:cxn ang="0">
                  <a:pos x="18" y="310"/>
                </a:cxn>
                <a:cxn ang="0">
                  <a:pos x="21" y="295"/>
                </a:cxn>
                <a:cxn ang="0">
                  <a:pos x="24" y="279"/>
                </a:cxn>
                <a:cxn ang="0">
                  <a:pos x="27" y="264"/>
                </a:cxn>
                <a:cxn ang="0">
                  <a:pos x="27" y="264"/>
                </a:cxn>
                <a:cxn ang="0">
                  <a:pos x="31" y="245"/>
                </a:cxn>
                <a:cxn ang="0">
                  <a:pos x="33" y="227"/>
                </a:cxn>
                <a:cxn ang="0">
                  <a:pos x="38" y="187"/>
                </a:cxn>
                <a:cxn ang="0">
                  <a:pos x="38" y="187"/>
                </a:cxn>
                <a:cxn ang="0">
                  <a:pos x="42" y="164"/>
                </a:cxn>
                <a:cxn ang="0">
                  <a:pos x="46" y="140"/>
                </a:cxn>
                <a:cxn ang="0">
                  <a:pos x="52" y="117"/>
                </a:cxn>
                <a:cxn ang="0">
                  <a:pos x="59" y="94"/>
                </a:cxn>
                <a:cxn ang="0">
                  <a:pos x="59" y="94"/>
                </a:cxn>
                <a:cxn ang="0">
                  <a:pos x="66" y="72"/>
                </a:cxn>
                <a:cxn ang="0">
                  <a:pos x="71" y="51"/>
                </a:cxn>
                <a:cxn ang="0">
                  <a:pos x="76" y="29"/>
                </a:cxn>
                <a:cxn ang="0">
                  <a:pos x="80" y="19"/>
                </a:cxn>
                <a:cxn ang="0">
                  <a:pos x="86" y="9"/>
                </a:cxn>
                <a:cxn ang="0">
                  <a:pos x="86" y="9"/>
                </a:cxn>
                <a:cxn ang="0">
                  <a:pos x="87" y="7"/>
                </a:cxn>
                <a:cxn ang="0">
                  <a:pos x="86" y="4"/>
                </a:cxn>
                <a:cxn ang="0">
                  <a:pos x="83" y="2"/>
                </a:cxn>
                <a:cxn ang="0">
                  <a:pos x="79" y="0"/>
                </a:cxn>
                <a:cxn ang="0">
                  <a:pos x="78" y="2"/>
                </a:cxn>
                <a:cxn ang="0">
                  <a:pos x="75" y="3"/>
                </a:cxn>
                <a:cxn ang="0">
                  <a:pos x="75" y="3"/>
                </a:cxn>
              </a:cxnLst>
              <a:rect l="0" t="0" r="r" b="b"/>
              <a:pathLst>
                <a:path w="87" h="325">
                  <a:moveTo>
                    <a:pt x="75" y="3"/>
                  </a:moveTo>
                  <a:lnTo>
                    <a:pt x="75" y="3"/>
                  </a:lnTo>
                  <a:lnTo>
                    <a:pt x="71" y="11"/>
                  </a:lnTo>
                  <a:lnTo>
                    <a:pt x="69" y="20"/>
                  </a:lnTo>
                  <a:lnTo>
                    <a:pt x="63" y="37"/>
                  </a:lnTo>
                  <a:lnTo>
                    <a:pt x="55" y="71"/>
                  </a:lnTo>
                  <a:lnTo>
                    <a:pt x="55" y="71"/>
                  </a:lnTo>
                  <a:lnTo>
                    <a:pt x="49" y="91"/>
                  </a:lnTo>
                  <a:lnTo>
                    <a:pt x="42" y="110"/>
                  </a:lnTo>
                  <a:lnTo>
                    <a:pt x="36" y="130"/>
                  </a:lnTo>
                  <a:lnTo>
                    <a:pt x="32" y="149"/>
                  </a:lnTo>
                  <a:lnTo>
                    <a:pt x="32" y="149"/>
                  </a:lnTo>
                  <a:lnTo>
                    <a:pt x="27" y="196"/>
                  </a:lnTo>
                  <a:lnTo>
                    <a:pt x="23" y="220"/>
                  </a:lnTo>
                  <a:lnTo>
                    <a:pt x="19" y="244"/>
                  </a:lnTo>
                  <a:lnTo>
                    <a:pt x="19" y="244"/>
                  </a:lnTo>
                  <a:lnTo>
                    <a:pt x="15" y="261"/>
                  </a:lnTo>
                  <a:lnTo>
                    <a:pt x="11" y="279"/>
                  </a:lnTo>
                  <a:lnTo>
                    <a:pt x="11" y="279"/>
                  </a:lnTo>
                  <a:lnTo>
                    <a:pt x="8" y="288"/>
                  </a:lnTo>
                  <a:lnTo>
                    <a:pt x="7" y="298"/>
                  </a:lnTo>
                  <a:lnTo>
                    <a:pt x="6" y="309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2" y="317"/>
                  </a:lnTo>
                  <a:lnTo>
                    <a:pt x="0" y="319"/>
                  </a:lnTo>
                  <a:lnTo>
                    <a:pt x="0" y="321"/>
                  </a:lnTo>
                  <a:lnTo>
                    <a:pt x="2" y="323"/>
                  </a:lnTo>
                  <a:lnTo>
                    <a:pt x="3" y="325"/>
                  </a:lnTo>
                  <a:lnTo>
                    <a:pt x="7" y="325"/>
                  </a:lnTo>
                  <a:lnTo>
                    <a:pt x="10" y="325"/>
                  </a:lnTo>
                  <a:lnTo>
                    <a:pt x="11" y="323"/>
                  </a:lnTo>
                  <a:lnTo>
                    <a:pt x="11" y="323"/>
                  </a:lnTo>
                  <a:lnTo>
                    <a:pt x="15" y="317"/>
                  </a:lnTo>
                  <a:lnTo>
                    <a:pt x="18" y="310"/>
                  </a:lnTo>
                  <a:lnTo>
                    <a:pt x="21" y="295"/>
                  </a:lnTo>
                  <a:lnTo>
                    <a:pt x="24" y="279"/>
                  </a:lnTo>
                  <a:lnTo>
                    <a:pt x="27" y="264"/>
                  </a:lnTo>
                  <a:lnTo>
                    <a:pt x="27" y="264"/>
                  </a:lnTo>
                  <a:lnTo>
                    <a:pt x="31" y="245"/>
                  </a:lnTo>
                  <a:lnTo>
                    <a:pt x="33" y="227"/>
                  </a:lnTo>
                  <a:lnTo>
                    <a:pt x="38" y="187"/>
                  </a:lnTo>
                  <a:lnTo>
                    <a:pt x="38" y="187"/>
                  </a:lnTo>
                  <a:lnTo>
                    <a:pt x="42" y="164"/>
                  </a:lnTo>
                  <a:lnTo>
                    <a:pt x="46" y="140"/>
                  </a:lnTo>
                  <a:lnTo>
                    <a:pt x="52" y="117"/>
                  </a:lnTo>
                  <a:lnTo>
                    <a:pt x="59" y="94"/>
                  </a:lnTo>
                  <a:lnTo>
                    <a:pt x="59" y="94"/>
                  </a:lnTo>
                  <a:lnTo>
                    <a:pt x="66" y="72"/>
                  </a:lnTo>
                  <a:lnTo>
                    <a:pt x="71" y="51"/>
                  </a:lnTo>
                  <a:lnTo>
                    <a:pt x="76" y="29"/>
                  </a:lnTo>
                  <a:lnTo>
                    <a:pt x="80" y="19"/>
                  </a:lnTo>
                  <a:lnTo>
                    <a:pt x="86" y="9"/>
                  </a:lnTo>
                  <a:lnTo>
                    <a:pt x="86" y="9"/>
                  </a:lnTo>
                  <a:lnTo>
                    <a:pt x="87" y="7"/>
                  </a:lnTo>
                  <a:lnTo>
                    <a:pt x="86" y="4"/>
                  </a:lnTo>
                  <a:lnTo>
                    <a:pt x="83" y="2"/>
                  </a:lnTo>
                  <a:lnTo>
                    <a:pt x="79" y="0"/>
                  </a:lnTo>
                  <a:lnTo>
                    <a:pt x="78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4" name="Freeform 380"/>
            <p:cNvSpPr/>
            <p:nvPr/>
          </p:nvSpPr>
          <p:spPr bwMode="auto">
            <a:xfrm>
              <a:off x="5492751" y="1465263"/>
              <a:ext cx="25400" cy="90488"/>
            </a:xfrm>
            <a:custGeom>
              <a:avLst/>
              <a:gdLst/>
              <a:ahLst/>
              <a:cxnLst>
                <a:cxn ang="0">
                  <a:pos x="52" y="3"/>
                </a:cxn>
                <a:cxn ang="0">
                  <a:pos x="52" y="3"/>
                </a:cxn>
                <a:cxn ang="0">
                  <a:pos x="46" y="13"/>
                </a:cxn>
                <a:cxn ang="0">
                  <a:pos x="42" y="24"/>
                </a:cxn>
                <a:cxn ang="0">
                  <a:pos x="34" y="45"/>
                </a:cxn>
                <a:cxn ang="0">
                  <a:pos x="29" y="67"/>
                </a:cxn>
                <a:cxn ang="0">
                  <a:pos x="23" y="90"/>
                </a:cxn>
                <a:cxn ang="0">
                  <a:pos x="23" y="90"/>
                </a:cxn>
                <a:cxn ang="0">
                  <a:pos x="16" y="122"/>
                </a:cxn>
                <a:cxn ang="0">
                  <a:pos x="10" y="154"/>
                </a:cxn>
                <a:cxn ang="0">
                  <a:pos x="0" y="221"/>
                </a:cxn>
                <a:cxn ang="0">
                  <a:pos x="0" y="221"/>
                </a:cxn>
                <a:cxn ang="0">
                  <a:pos x="0" y="224"/>
                </a:cxn>
                <a:cxn ang="0">
                  <a:pos x="1" y="225"/>
                </a:cxn>
                <a:cxn ang="0">
                  <a:pos x="5" y="228"/>
                </a:cxn>
                <a:cxn ang="0">
                  <a:pos x="6" y="228"/>
                </a:cxn>
                <a:cxn ang="0">
                  <a:pos x="9" y="228"/>
                </a:cxn>
                <a:cxn ang="0">
                  <a:pos x="10" y="226"/>
                </a:cxn>
                <a:cxn ang="0">
                  <a:pos x="12" y="224"/>
                </a:cxn>
                <a:cxn ang="0">
                  <a:pos x="12" y="224"/>
                </a:cxn>
                <a:cxn ang="0">
                  <a:pos x="16" y="194"/>
                </a:cxn>
                <a:cxn ang="0">
                  <a:pos x="22" y="164"/>
                </a:cxn>
                <a:cxn ang="0">
                  <a:pos x="27" y="134"/>
                </a:cxn>
                <a:cxn ang="0">
                  <a:pos x="33" y="103"/>
                </a:cxn>
                <a:cxn ang="0">
                  <a:pos x="33" y="103"/>
                </a:cxn>
                <a:cxn ang="0">
                  <a:pos x="36" y="79"/>
                </a:cxn>
                <a:cxn ang="0">
                  <a:pos x="42" y="54"/>
                </a:cxn>
                <a:cxn ang="0">
                  <a:pos x="46" y="42"/>
                </a:cxn>
                <a:cxn ang="0">
                  <a:pos x="51" y="30"/>
                </a:cxn>
                <a:cxn ang="0">
                  <a:pos x="56" y="18"/>
                </a:cxn>
                <a:cxn ang="0">
                  <a:pos x="61" y="8"/>
                </a:cxn>
                <a:cxn ang="0">
                  <a:pos x="61" y="8"/>
                </a:cxn>
                <a:cxn ang="0">
                  <a:pos x="63" y="7"/>
                </a:cxn>
                <a:cxn ang="0">
                  <a:pos x="63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3" y="1"/>
                </a:cxn>
                <a:cxn ang="0">
                  <a:pos x="52" y="3"/>
                </a:cxn>
                <a:cxn ang="0">
                  <a:pos x="52" y="3"/>
                </a:cxn>
              </a:cxnLst>
              <a:rect l="0" t="0" r="r" b="b"/>
              <a:pathLst>
                <a:path w="63" h="228">
                  <a:moveTo>
                    <a:pt x="52" y="3"/>
                  </a:moveTo>
                  <a:lnTo>
                    <a:pt x="52" y="3"/>
                  </a:lnTo>
                  <a:lnTo>
                    <a:pt x="46" y="13"/>
                  </a:lnTo>
                  <a:lnTo>
                    <a:pt x="42" y="24"/>
                  </a:lnTo>
                  <a:lnTo>
                    <a:pt x="34" y="45"/>
                  </a:lnTo>
                  <a:lnTo>
                    <a:pt x="29" y="67"/>
                  </a:lnTo>
                  <a:lnTo>
                    <a:pt x="23" y="90"/>
                  </a:lnTo>
                  <a:lnTo>
                    <a:pt x="23" y="90"/>
                  </a:lnTo>
                  <a:lnTo>
                    <a:pt x="16" y="122"/>
                  </a:lnTo>
                  <a:lnTo>
                    <a:pt x="10" y="154"/>
                  </a:lnTo>
                  <a:lnTo>
                    <a:pt x="0" y="221"/>
                  </a:lnTo>
                  <a:lnTo>
                    <a:pt x="0" y="221"/>
                  </a:lnTo>
                  <a:lnTo>
                    <a:pt x="0" y="224"/>
                  </a:lnTo>
                  <a:lnTo>
                    <a:pt x="1" y="225"/>
                  </a:lnTo>
                  <a:lnTo>
                    <a:pt x="5" y="228"/>
                  </a:lnTo>
                  <a:lnTo>
                    <a:pt x="6" y="228"/>
                  </a:lnTo>
                  <a:lnTo>
                    <a:pt x="9" y="228"/>
                  </a:lnTo>
                  <a:lnTo>
                    <a:pt x="10" y="226"/>
                  </a:lnTo>
                  <a:lnTo>
                    <a:pt x="12" y="224"/>
                  </a:lnTo>
                  <a:lnTo>
                    <a:pt x="12" y="224"/>
                  </a:lnTo>
                  <a:lnTo>
                    <a:pt x="16" y="194"/>
                  </a:lnTo>
                  <a:lnTo>
                    <a:pt x="22" y="164"/>
                  </a:lnTo>
                  <a:lnTo>
                    <a:pt x="27" y="134"/>
                  </a:lnTo>
                  <a:lnTo>
                    <a:pt x="33" y="103"/>
                  </a:lnTo>
                  <a:lnTo>
                    <a:pt x="33" y="103"/>
                  </a:lnTo>
                  <a:lnTo>
                    <a:pt x="36" y="79"/>
                  </a:lnTo>
                  <a:lnTo>
                    <a:pt x="42" y="54"/>
                  </a:lnTo>
                  <a:lnTo>
                    <a:pt x="46" y="42"/>
                  </a:lnTo>
                  <a:lnTo>
                    <a:pt x="51" y="30"/>
                  </a:lnTo>
                  <a:lnTo>
                    <a:pt x="56" y="1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3" y="7"/>
                  </a:lnTo>
                  <a:lnTo>
                    <a:pt x="63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52" y="3"/>
                  </a:lnTo>
                  <a:lnTo>
                    <a:pt x="52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5" name="Freeform 381"/>
            <p:cNvSpPr/>
            <p:nvPr/>
          </p:nvSpPr>
          <p:spPr bwMode="auto">
            <a:xfrm>
              <a:off x="5516564" y="1489076"/>
              <a:ext cx="17463" cy="7620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21" y="48"/>
                </a:cxn>
                <a:cxn ang="0">
                  <a:pos x="11" y="94"/>
                </a:cxn>
                <a:cxn ang="0">
                  <a:pos x="7" y="117"/>
                </a:cxn>
                <a:cxn ang="0">
                  <a:pos x="3" y="141"/>
                </a:cxn>
                <a:cxn ang="0">
                  <a:pos x="0" y="163"/>
                </a:cxn>
                <a:cxn ang="0">
                  <a:pos x="0" y="188"/>
                </a:cxn>
                <a:cxn ang="0">
                  <a:pos x="0" y="188"/>
                </a:cxn>
                <a:cxn ang="0">
                  <a:pos x="0" y="189"/>
                </a:cxn>
                <a:cxn ang="0">
                  <a:pos x="2" y="192"/>
                </a:cxn>
                <a:cxn ang="0">
                  <a:pos x="6" y="193"/>
                </a:cxn>
                <a:cxn ang="0">
                  <a:pos x="10" y="192"/>
                </a:cxn>
                <a:cxn ang="0">
                  <a:pos x="11" y="189"/>
                </a:cxn>
                <a:cxn ang="0">
                  <a:pos x="11" y="188"/>
                </a:cxn>
                <a:cxn ang="0">
                  <a:pos x="11" y="188"/>
                </a:cxn>
                <a:cxn ang="0">
                  <a:pos x="12" y="164"/>
                </a:cxn>
                <a:cxn ang="0">
                  <a:pos x="15" y="141"/>
                </a:cxn>
                <a:cxn ang="0">
                  <a:pos x="17" y="119"/>
                </a:cxn>
                <a:cxn ang="0">
                  <a:pos x="23" y="95"/>
                </a:cxn>
                <a:cxn ang="0">
                  <a:pos x="33" y="51"/>
                </a:cxn>
                <a:cxn ang="0">
                  <a:pos x="45" y="6"/>
                </a:cxn>
                <a:cxn ang="0">
                  <a:pos x="45" y="6"/>
                </a:cxn>
                <a:cxn ang="0">
                  <a:pos x="46" y="4"/>
                </a:cxn>
                <a:cxn ang="0">
                  <a:pos x="45" y="2"/>
                </a:cxn>
                <a:cxn ang="0">
                  <a:pos x="41" y="0"/>
                </a:cxn>
                <a:cxn ang="0">
                  <a:pos x="37" y="0"/>
                </a:cxn>
                <a:cxn ang="0">
                  <a:pos x="36" y="1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46" h="193">
                  <a:moveTo>
                    <a:pt x="34" y="4"/>
                  </a:moveTo>
                  <a:lnTo>
                    <a:pt x="34" y="4"/>
                  </a:lnTo>
                  <a:lnTo>
                    <a:pt x="21" y="48"/>
                  </a:lnTo>
                  <a:lnTo>
                    <a:pt x="11" y="94"/>
                  </a:lnTo>
                  <a:lnTo>
                    <a:pt x="7" y="117"/>
                  </a:lnTo>
                  <a:lnTo>
                    <a:pt x="3" y="141"/>
                  </a:lnTo>
                  <a:lnTo>
                    <a:pt x="0" y="163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0" y="189"/>
                  </a:lnTo>
                  <a:lnTo>
                    <a:pt x="2" y="192"/>
                  </a:lnTo>
                  <a:lnTo>
                    <a:pt x="6" y="193"/>
                  </a:lnTo>
                  <a:lnTo>
                    <a:pt x="10" y="192"/>
                  </a:lnTo>
                  <a:lnTo>
                    <a:pt x="11" y="189"/>
                  </a:lnTo>
                  <a:lnTo>
                    <a:pt x="11" y="188"/>
                  </a:lnTo>
                  <a:lnTo>
                    <a:pt x="11" y="188"/>
                  </a:lnTo>
                  <a:lnTo>
                    <a:pt x="12" y="164"/>
                  </a:lnTo>
                  <a:lnTo>
                    <a:pt x="15" y="141"/>
                  </a:lnTo>
                  <a:lnTo>
                    <a:pt x="17" y="119"/>
                  </a:lnTo>
                  <a:lnTo>
                    <a:pt x="23" y="95"/>
                  </a:lnTo>
                  <a:lnTo>
                    <a:pt x="33" y="51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6" name="Freeform 382"/>
            <p:cNvSpPr/>
            <p:nvPr/>
          </p:nvSpPr>
          <p:spPr bwMode="auto">
            <a:xfrm>
              <a:off x="5478464" y="1268413"/>
              <a:ext cx="228600" cy="104775"/>
            </a:xfrm>
            <a:custGeom>
              <a:avLst/>
              <a:gdLst/>
              <a:ahLst/>
              <a:cxnLst>
                <a:cxn ang="0">
                  <a:pos x="569" y="0"/>
                </a:cxn>
                <a:cxn ang="0">
                  <a:pos x="540" y="9"/>
                </a:cxn>
                <a:cxn ang="0">
                  <a:pos x="512" y="22"/>
                </a:cxn>
                <a:cxn ang="0">
                  <a:pos x="460" y="51"/>
                </a:cxn>
                <a:cxn ang="0">
                  <a:pos x="418" y="72"/>
                </a:cxn>
                <a:cxn ang="0">
                  <a:pos x="333" y="107"/>
                </a:cxn>
                <a:cxn ang="0">
                  <a:pos x="290" y="123"/>
                </a:cxn>
                <a:cxn ang="0">
                  <a:pos x="217" y="151"/>
                </a:cxn>
                <a:cxn ang="0">
                  <a:pos x="145" y="183"/>
                </a:cxn>
                <a:cxn ang="0">
                  <a:pos x="109" y="200"/>
                </a:cxn>
                <a:cxn ang="0">
                  <a:pos x="74" y="217"/>
                </a:cxn>
                <a:cxn ang="0">
                  <a:pos x="22" y="246"/>
                </a:cxn>
                <a:cxn ang="0">
                  <a:pos x="4" y="251"/>
                </a:cxn>
                <a:cxn ang="0">
                  <a:pos x="1" y="253"/>
                </a:cxn>
                <a:cxn ang="0">
                  <a:pos x="0" y="258"/>
                </a:cxn>
                <a:cxn ang="0">
                  <a:pos x="4" y="263"/>
                </a:cxn>
                <a:cxn ang="0">
                  <a:pos x="6" y="263"/>
                </a:cxn>
                <a:cxn ang="0">
                  <a:pos x="36" y="253"/>
                </a:cxn>
                <a:cxn ang="0">
                  <a:pos x="64" y="237"/>
                </a:cxn>
                <a:cxn ang="0">
                  <a:pos x="81" y="228"/>
                </a:cxn>
                <a:cxn ang="0">
                  <a:pos x="132" y="202"/>
                </a:cxn>
                <a:cxn ang="0">
                  <a:pos x="171" y="183"/>
                </a:cxn>
                <a:cxn ang="0">
                  <a:pos x="252" y="149"/>
                </a:cxn>
                <a:cxn ang="0">
                  <a:pos x="294" y="135"/>
                </a:cxn>
                <a:cxn ang="0">
                  <a:pos x="370" y="105"/>
                </a:cxn>
                <a:cxn ang="0">
                  <a:pos x="446" y="71"/>
                </a:cxn>
                <a:cxn ang="0">
                  <a:pos x="482" y="54"/>
                </a:cxn>
                <a:cxn ang="0">
                  <a:pos x="519" y="34"/>
                </a:cxn>
                <a:cxn ang="0">
                  <a:pos x="532" y="28"/>
                </a:cxn>
                <a:cxn ang="0">
                  <a:pos x="558" y="16"/>
                </a:cxn>
                <a:cxn ang="0">
                  <a:pos x="571" y="12"/>
                </a:cxn>
                <a:cxn ang="0">
                  <a:pos x="575" y="9"/>
                </a:cxn>
                <a:cxn ang="0">
                  <a:pos x="573" y="1"/>
                </a:cxn>
                <a:cxn ang="0">
                  <a:pos x="569" y="0"/>
                </a:cxn>
              </a:cxnLst>
              <a:rect l="0" t="0" r="r" b="b"/>
              <a:pathLst>
                <a:path w="575" h="263">
                  <a:moveTo>
                    <a:pt x="569" y="0"/>
                  </a:moveTo>
                  <a:lnTo>
                    <a:pt x="569" y="0"/>
                  </a:lnTo>
                  <a:lnTo>
                    <a:pt x="554" y="4"/>
                  </a:lnTo>
                  <a:lnTo>
                    <a:pt x="540" y="9"/>
                  </a:lnTo>
                  <a:lnTo>
                    <a:pt x="527" y="16"/>
                  </a:lnTo>
                  <a:lnTo>
                    <a:pt x="512" y="22"/>
                  </a:lnTo>
                  <a:lnTo>
                    <a:pt x="486" y="38"/>
                  </a:lnTo>
                  <a:lnTo>
                    <a:pt x="460" y="51"/>
                  </a:lnTo>
                  <a:lnTo>
                    <a:pt x="460" y="51"/>
                  </a:lnTo>
                  <a:lnTo>
                    <a:pt x="418" y="72"/>
                  </a:lnTo>
                  <a:lnTo>
                    <a:pt x="376" y="90"/>
                  </a:lnTo>
                  <a:lnTo>
                    <a:pt x="333" y="107"/>
                  </a:lnTo>
                  <a:lnTo>
                    <a:pt x="290" y="123"/>
                  </a:lnTo>
                  <a:lnTo>
                    <a:pt x="290" y="123"/>
                  </a:lnTo>
                  <a:lnTo>
                    <a:pt x="253" y="138"/>
                  </a:lnTo>
                  <a:lnTo>
                    <a:pt x="217" y="151"/>
                  </a:lnTo>
                  <a:lnTo>
                    <a:pt x="180" y="166"/>
                  </a:lnTo>
                  <a:lnTo>
                    <a:pt x="145" y="183"/>
                  </a:lnTo>
                  <a:lnTo>
                    <a:pt x="145" y="183"/>
                  </a:lnTo>
                  <a:lnTo>
                    <a:pt x="109" y="200"/>
                  </a:lnTo>
                  <a:lnTo>
                    <a:pt x="74" y="217"/>
                  </a:lnTo>
                  <a:lnTo>
                    <a:pt x="74" y="217"/>
                  </a:lnTo>
                  <a:lnTo>
                    <a:pt x="40" y="237"/>
                  </a:lnTo>
                  <a:lnTo>
                    <a:pt x="22" y="246"/>
                  </a:lnTo>
                  <a:lnTo>
                    <a:pt x="13" y="249"/>
                  </a:lnTo>
                  <a:lnTo>
                    <a:pt x="4" y="251"/>
                  </a:lnTo>
                  <a:lnTo>
                    <a:pt x="4" y="251"/>
                  </a:lnTo>
                  <a:lnTo>
                    <a:pt x="1" y="253"/>
                  </a:lnTo>
                  <a:lnTo>
                    <a:pt x="0" y="254"/>
                  </a:lnTo>
                  <a:lnTo>
                    <a:pt x="0" y="258"/>
                  </a:lnTo>
                  <a:lnTo>
                    <a:pt x="2" y="262"/>
                  </a:lnTo>
                  <a:lnTo>
                    <a:pt x="4" y="263"/>
                  </a:lnTo>
                  <a:lnTo>
                    <a:pt x="6" y="263"/>
                  </a:lnTo>
                  <a:lnTo>
                    <a:pt x="6" y="263"/>
                  </a:lnTo>
                  <a:lnTo>
                    <a:pt x="22" y="258"/>
                  </a:lnTo>
                  <a:lnTo>
                    <a:pt x="36" y="253"/>
                  </a:lnTo>
                  <a:lnTo>
                    <a:pt x="51" y="245"/>
                  </a:lnTo>
                  <a:lnTo>
                    <a:pt x="64" y="237"/>
                  </a:lnTo>
                  <a:lnTo>
                    <a:pt x="64" y="237"/>
                  </a:lnTo>
                  <a:lnTo>
                    <a:pt x="81" y="228"/>
                  </a:lnTo>
                  <a:lnTo>
                    <a:pt x="98" y="219"/>
                  </a:lnTo>
                  <a:lnTo>
                    <a:pt x="132" y="202"/>
                  </a:lnTo>
                  <a:lnTo>
                    <a:pt x="132" y="202"/>
                  </a:lnTo>
                  <a:lnTo>
                    <a:pt x="171" y="183"/>
                  </a:lnTo>
                  <a:lnTo>
                    <a:pt x="212" y="165"/>
                  </a:lnTo>
                  <a:lnTo>
                    <a:pt x="252" y="149"/>
                  </a:lnTo>
                  <a:lnTo>
                    <a:pt x="294" y="135"/>
                  </a:lnTo>
                  <a:lnTo>
                    <a:pt x="294" y="135"/>
                  </a:lnTo>
                  <a:lnTo>
                    <a:pt x="332" y="121"/>
                  </a:lnTo>
                  <a:lnTo>
                    <a:pt x="370" y="105"/>
                  </a:lnTo>
                  <a:lnTo>
                    <a:pt x="408" y="88"/>
                  </a:lnTo>
                  <a:lnTo>
                    <a:pt x="446" y="71"/>
                  </a:lnTo>
                  <a:lnTo>
                    <a:pt x="446" y="71"/>
                  </a:lnTo>
                  <a:lnTo>
                    <a:pt x="482" y="54"/>
                  </a:lnTo>
                  <a:lnTo>
                    <a:pt x="501" y="45"/>
                  </a:lnTo>
                  <a:lnTo>
                    <a:pt x="519" y="34"/>
                  </a:lnTo>
                  <a:lnTo>
                    <a:pt x="519" y="34"/>
                  </a:lnTo>
                  <a:lnTo>
                    <a:pt x="532" y="28"/>
                  </a:lnTo>
                  <a:lnTo>
                    <a:pt x="544" y="21"/>
                  </a:lnTo>
                  <a:lnTo>
                    <a:pt x="558" y="16"/>
                  </a:lnTo>
                  <a:lnTo>
                    <a:pt x="571" y="12"/>
                  </a:lnTo>
                  <a:lnTo>
                    <a:pt x="571" y="12"/>
                  </a:lnTo>
                  <a:lnTo>
                    <a:pt x="574" y="11"/>
                  </a:lnTo>
                  <a:lnTo>
                    <a:pt x="575" y="9"/>
                  </a:lnTo>
                  <a:lnTo>
                    <a:pt x="575" y="5"/>
                  </a:lnTo>
                  <a:lnTo>
                    <a:pt x="573" y="1"/>
                  </a:lnTo>
                  <a:lnTo>
                    <a:pt x="571" y="0"/>
                  </a:lnTo>
                  <a:lnTo>
                    <a:pt x="569" y="0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7" name="Freeform 383"/>
            <p:cNvSpPr/>
            <p:nvPr/>
          </p:nvSpPr>
          <p:spPr bwMode="auto">
            <a:xfrm>
              <a:off x="5513389" y="1352551"/>
              <a:ext cx="195263" cy="92075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484" y="0"/>
                </a:cxn>
                <a:cxn ang="0">
                  <a:pos x="452" y="11"/>
                </a:cxn>
                <a:cxn ang="0">
                  <a:pos x="422" y="24"/>
                </a:cxn>
                <a:cxn ang="0">
                  <a:pos x="392" y="38"/>
                </a:cxn>
                <a:cxn ang="0">
                  <a:pos x="361" y="51"/>
                </a:cxn>
                <a:cxn ang="0">
                  <a:pos x="361" y="51"/>
                </a:cxn>
                <a:cxn ang="0">
                  <a:pos x="299" y="77"/>
                </a:cxn>
                <a:cxn ang="0">
                  <a:pos x="239" y="103"/>
                </a:cxn>
                <a:cxn ang="0">
                  <a:pos x="239" y="103"/>
                </a:cxn>
                <a:cxn ang="0">
                  <a:pos x="179" y="130"/>
                </a:cxn>
                <a:cxn ang="0">
                  <a:pos x="119" y="157"/>
                </a:cxn>
                <a:cxn ang="0">
                  <a:pos x="119" y="157"/>
                </a:cxn>
                <a:cxn ang="0">
                  <a:pos x="90" y="171"/>
                </a:cxn>
                <a:cxn ang="0">
                  <a:pos x="61" y="190"/>
                </a:cxn>
                <a:cxn ang="0">
                  <a:pos x="33" y="207"/>
                </a:cxn>
                <a:cxn ang="0">
                  <a:pos x="4" y="222"/>
                </a:cxn>
                <a:cxn ang="0">
                  <a:pos x="4" y="222"/>
                </a:cxn>
                <a:cxn ang="0">
                  <a:pos x="1" y="225"/>
                </a:cxn>
                <a:cxn ang="0">
                  <a:pos x="0" y="226"/>
                </a:cxn>
                <a:cxn ang="0">
                  <a:pos x="1" y="230"/>
                </a:cxn>
                <a:cxn ang="0">
                  <a:pos x="4" y="233"/>
                </a:cxn>
                <a:cxn ang="0">
                  <a:pos x="6" y="233"/>
                </a:cxn>
                <a:cxn ang="0">
                  <a:pos x="9" y="233"/>
                </a:cxn>
                <a:cxn ang="0">
                  <a:pos x="9" y="233"/>
                </a:cxn>
                <a:cxn ang="0">
                  <a:pos x="36" y="218"/>
                </a:cxn>
                <a:cxn ang="0">
                  <a:pos x="64" y="203"/>
                </a:cxn>
                <a:cxn ang="0">
                  <a:pos x="91" y="187"/>
                </a:cxn>
                <a:cxn ang="0">
                  <a:pos x="118" y="170"/>
                </a:cxn>
                <a:cxn ang="0">
                  <a:pos x="118" y="170"/>
                </a:cxn>
                <a:cxn ang="0">
                  <a:pos x="131" y="162"/>
                </a:cxn>
                <a:cxn ang="0">
                  <a:pos x="146" y="157"/>
                </a:cxn>
                <a:cxn ang="0">
                  <a:pos x="161" y="152"/>
                </a:cxn>
                <a:cxn ang="0">
                  <a:pos x="175" y="145"/>
                </a:cxn>
                <a:cxn ang="0">
                  <a:pos x="175" y="145"/>
                </a:cxn>
                <a:cxn ang="0">
                  <a:pos x="235" y="118"/>
                </a:cxn>
                <a:cxn ang="0">
                  <a:pos x="235" y="118"/>
                </a:cxn>
                <a:cxn ang="0">
                  <a:pos x="299" y="89"/>
                </a:cxn>
                <a:cxn ang="0">
                  <a:pos x="365" y="62"/>
                </a:cxn>
                <a:cxn ang="0">
                  <a:pos x="365" y="62"/>
                </a:cxn>
                <a:cxn ang="0">
                  <a:pos x="396" y="48"/>
                </a:cxn>
                <a:cxn ang="0">
                  <a:pos x="412" y="42"/>
                </a:cxn>
                <a:cxn ang="0">
                  <a:pos x="428" y="37"/>
                </a:cxn>
                <a:cxn ang="0">
                  <a:pos x="428" y="37"/>
                </a:cxn>
                <a:cxn ang="0">
                  <a:pos x="442" y="31"/>
                </a:cxn>
                <a:cxn ang="0">
                  <a:pos x="458" y="24"/>
                </a:cxn>
                <a:cxn ang="0">
                  <a:pos x="472" y="17"/>
                </a:cxn>
                <a:cxn ang="0">
                  <a:pos x="488" y="11"/>
                </a:cxn>
                <a:cxn ang="0">
                  <a:pos x="488" y="11"/>
                </a:cxn>
                <a:cxn ang="0">
                  <a:pos x="489" y="9"/>
                </a:cxn>
                <a:cxn ang="0">
                  <a:pos x="490" y="8"/>
                </a:cxn>
                <a:cxn ang="0">
                  <a:pos x="490" y="4"/>
                </a:cxn>
                <a:cxn ang="0">
                  <a:pos x="489" y="0"/>
                </a:cxn>
                <a:cxn ang="0">
                  <a:pos x="486" y="0"/>
                </a:cxn>
                <a:cxn ang="0">
                  <a:pos x="484" y="0"/>
                </a:cxn>
                <a:cxn ang="0">
                  <a:pos x="484" y="0"/>
                </a:cxn>
              </a:cxnLst>
              <a:rect l="0" t="0" r="r" b="b"/>
              <a:pathLst>
                <a:path w="490" h="233">
                  <a:moveTo>
                    <a:pt x="484" y="0"/>
                  </a:moveTo>
                  <a:lnTo>
                    <a:pt x="484" y="0"/>
                  </a:lnTo>
                  <a:lnTo>
                    <a:pt x="452" y="11"/>
                  </a:lnTo>
                  <a:lnTo>
                    <a:pt x="422" y="24"/>
                  </a:lnTo>
                  <a:lnTo>
                    <a:pt x="392" y="38"/>
                  </a:lnTo>
                  <a:lnTo>
                    <a:pt x="361" y="51"/>
                  </a:lnTo>
                  <a:lnTo>
                    <a:pt x="361" y="51"/>
                  </a:lnTo>
                  <a:lnTo>
                    <a:pt x="299" y="77"/>
                  </a:lnTo>
                  <a:lnTo>
                    <a:pt x="239" y="103"/>
                  </a:lnTo>
                  <a:lnTo>
                    <a:pt x="239" y="103"/>
                  </a:lnTo>
                  <a:lnTo>
                    <a:pt x="179" y="130"/>
                  </a:lnTo>
                  <a:lnTo>
                    <a:pt x="119" y="157"/>
                  </a:lnTo>
                  <a:lnTo>
                    <a:pt x="119" y="157"/>
                  </a:lnTo>
                  <a:lnTo>
                    <a:pt x="90" y="171"/>
                  </a:lnTo>
                  <a:lnTo>
                    <a:pt x="61" y="190"/>
                  </a:lnTo>
                  <a:lnTo>
                    <a:pt x="33" y="207"/>
                  </a:lnTo>
                  <a:lnTo>
                    <a:pt x="4" y="222"/>
                  </a:lnTo>
                  <a:lnTo>
                    <a:pt x="4" y="222"/>
                  </a:lnTo>
                  <a:lnTo>
                    <a:pt x="1" y="225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36" y="218"/>
                  </a:lnTo>
                  <a:lnTo>
                    <a:pt x="64" y="203"/>
                  </a:lnTo>
                  <a:lnTo>
                    <a:pt x="91" y="187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31" y="162"/>
                  </a:lnTo>
                  <a:lnTo>
                    <a:pt x="146" y="157"/>
                  </a:lnTo>
                  <a:lnTo>
                    <a:pt x="161" y="152"/>
                  </a:lnTo>
                  <a:lnTo>
                    <a:pt x="175" y="145"/>
                  </a:lnTo>
                  <a:lnTo>
                    <a:pt x="175" y="145"/>
                  </a:lnTo>
                  <a:lnTo>
                    <a:pt x="235" y="118"/>
                  </a:lnTo>
                  <a:lnTo>
                    <a:pt x="235" y="118"/>
                  </a:lnTo>
                  <a:lnTo>
                    <a:pt x="299" y="89"/>
                  </a:lnTo>
                  <a:lnTo>
                    <a:pt x="365" y="62"/>
                  </a:lnTo>
                  <a:lnTo>
                    <a:pt x="365" y="62"/>
                  </a:lnTo>
                  <a:lnTo>
                    <a:pt x="396" y="48"/>
                  </a:lnTo>
                  <a:lnTo>
                    <a:pt x="412" y="42"/>
                  </a:lnTo>
                  <a:lnTo>
                    <a:pt x="428" y="37"/>
                  </a:lnTo>
                  <a:lnTo>
                    <a:pt x="428" y="37"/>
                  </a:lnTo>
                  <a:lnTo>
                    <a:pt x="442" y="31"/>
                  </a:lnTo>
                  <a:lnTo>
                    <a:pt x="458" y="24"/>
                  </a:lnTo>
                  <a:lnTo>
                    <a:pt x="472" y="17"/>
                  </a:lnTo>
                  <a:lnTo>
                    <a:pt x="488" y="11"/>
                  </a:lnTo>
                  <a:lnTo>
                    <a:pt x="488" y="11"/>
                  </a:lnTo>
                  <a:lnTo>
                    <a:pt x="489" y="9"/>
                  </a:lnTo>
                  <a:lnTo>
                    <a:pt x="490" y="8"/>
                  </a:lnTo>
                  <a:lnTo>
                    <a:pt x="490" y="4"/>
                  </a:lnTo>
                  <a:lnTo>
                    <a:pt x="489" y="0"/>
                  </a:lnTo>
                  <a:lnTo>
                    <a:pt x="486" y="0"/>
                  </a:lnTo>
                  <a:lnTo>
                    <a:pt x="484" y="0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8" name="Freeform 384"/>
            <p:cNvSpPr/>
            <p:nvPr/>
          </p:nvSpPr>
          <p:spPr bwMode="auto">
            <a:xfrm>
              <a:off x="5568951" y="1484313"/>
              <a:ext cx="117475" cy="55563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0"/>
                </a:cxn>
                <a:cxn ang="0">
                  <a:pos x="283" y="1"/>
                </a:cxn>
                <a:cxn ang="0">
                  <a:pos x="276" y="4"/>
                </a:cxn>
                <a:cxn ang="0">
                  <a:pos x="263" y="12"/>
                </a:cxn>
                <a:cxn ang="0">
                  <a:pos x="238" y="27"/>
                </a:cxn>
                <a:cxn ang="0">
                  <a:pos x="238" y="27"/>
                </a:cxn>
                <a:cxn ang="0">
                  <a:pos x="217" y="38"/>
                </a:cxn>
                <a:cxn ang="0">
                  <a:pos x="195" y="47"/>
                </a:cxn>
                <a:cxn ang="0">
                  <a:pos x="151" y="64"/>
                </a:cxn>
                <a:cxn ang="0">
                  <a:pos x="151" y="64"/>
                </a:cxn>
                <a:cxn ang="0">
                  <a:pos x="119" y="78"/>
                </a:cxn>
                <a:cxn ang="0">
                  <a:pos x="87" y="93"/>
                </a:cxn>
                <a:cxn ang="0">
                  <a:pos x="87" y="93"/>
                </a:cxn>
                <a:cxn ang="0">
                  <a:pos x="68" y="103"/>
                </a:cxn>
                <a:cxn ang="0">
                  <a:pos x="47" y="115"/>
                </a:cxn>
                <a:cxn ang="0">
                  <a:pos x="37" y="120"/>
                </a:cxn>
                <a:cxn ang="0">
                  <a:pos x="26" y="125"/>
                </a:cxn>
                <a:cxn ang="0">
                  <a:pos x="16" y="129"/>
                </a:cxn>
                <a:cxn ang="0">
                  <a:pos x="5" y="131"/>
                </a:cxn>
                <a:cxn ang="0">
                  <a:pos x="5" y="131"/>
                </a:cxn>
                <a:cxn ang="0">
                  <a:pos x="4" y="132"/>
                </a:cxn>
                <a:cxn ang="0">
                  <a:pos x="2" y="133"/>
                </a:cxn>
                <a:cxn ang="0">
                  <a:pos x="0" y="137"/>
                </a:cxn>
                <a:cxn ang="0">
                  <a:pos x="2" y="140"/>
                </a:cxn>
                <a:cxn ang="0">
                  <a:pos x="2" y="141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5" y="142"/>
                </a:cxn>
                <a:cxn ang="0">
                  <a:pos x="13" y="141"/>
                </a:cxn>
                <a:cxn ang="0">
                  <a:pos x="20" y="139"/>
                </a:cxn>
                <a:cxn ang="0">
                  <a:pos x="33" y="133"/>
                </a:cxn>
                <a:cxn ang="0">
                  <a:pos x="58" y="120"/>
                </a:cxn>
                <a:cxn ang="0">
                  <a:pos x="58" y="120"/>
                </a:cxn>
                <a:cxn ang="0">
                  <a:pos x="101" y="98"/>
                </a:cxn>
                <a:cxn ang="0">
                  <a:pos x="122" y="89"/>
                </a:cxn>
                <a:cxn ang="0">
                  <a:pos x="144" y="80"/>
                </a:cxn>
                <a:cxn ang="0">
                  <a:pos x="144" y="80"/>
                </a:cxn>
                <a:cxn ang="0">
                  <a:pos x="182" y="65"/>
                </a:cxn>
                <a:cxn ang="0">
                  <a:pos x="219" y="50"/>
                </a:cxn>
                <a:cxn ang="0">
                  <a:pos x="219" y="50"/>
                </a:cxn>
                <a:cxn ang="0">
                  <a:pos x="228" y="46"/>
                </a:cxn>
                <a:cxn ang="0">
                  <a:pos x="237" y="40"/>
                </a:cxn>
                <a:cxn ang="0">
                  <a:pos x="255" y="29"/>
                </a:cxn>
                <a:cxn ang="0">
                  <a:pos x="274" y="17"/>
                </a:cxn>
                <a:cxn ang="0">
                  <a:pos x="283" y="13"/>
                </a:cxn>
                <a:cxn ang="0">
                  <a:pos x="293" y="10"/>
                </a:cxn>
                <a:cxn ang="0">
                  <a:pos x="293" y="10"/>
                </a:cxn>
                <a:cxn ang="0">
                  <a:pos x="296" y="10"/>
                </a:cxn>
                <a:cxn ang="0">
                  <a:pos x="297" y="8"/>
                </a:cxn>
                <a:cxn ang="0">
                  <a:pos x="297" y="6"/>
                </a:cxn>
                <a:cxn ang="0">
                  <a:pos x="297" y="4"/>
                </a:cxn>
                <a:cxn ang="0">
                  <a:pos x="295" y="1"/>
                </a:cxn>
                <a:cxn ang="0">
                  <a:pos x="292" y="0"/>
                </a:cxn>
                <a:cxn ang="0">
                  <a:pos x="291" y="0"/>
                </a:cxn>
                <a:cxn ang="0">
                  <a:pos x="291" y="0"/>
                </a:cxn>
              </a:cxnLst>
              <a:rect l="0" t="0" r="r" b="b"/>
              <a:pathLst>
                <a:path w="297" h="142">
                  <a:moveTo>
                    <a:pt x="291" y="0"/>
                  </a:moveTo>
                  <a:lnTo>
                    <a:pt x="291" y="0"/>
                  </a:lnTo>
                  <a:lnTo>
                    <a:pt x="283" y="1"/>
                  </a:lnTo>
                  <a:lnTo>
                    <a:pt x="276" y="4"/>
                  </a:lnTo>
                  <a:lnTo>
                    <a:pt x="263" y="12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17" y="38"/>
                  </a:lnTo>
                  <a:lnTo>
                    <a:pt x="195" y="47"/>
                  </a:lnTo>
                  <a:lnTo>
                    <a:pt x="151" y="64"/>
                  </a:lnTo>
                  <a:lnTo>
                    <a:pt x="151" y="64"/>
                  </a:lnTo>
                  <a:lnTo>
                    <a:pt x="119" y="78"/>
                  </a:lnTo>
                  <a:lnTo>
                    <a:pt x="87" y="93"/>
                  </a:lnTo>
                  <a:lnTo>
                    <a:pt x="87" y="93"/>
                  </a:lnTo>
                  <a:lnTo>
                    <a:pt x="68" y="103"/>
                  </a:lnTo>
                  <a:lnTo>
                    <a:pt x="47" y="115"/>
                  </a:lnTo>
                  <a:lnTo>
                    <a:pt x="37" y="120"/>
                  </a:lnTo>
                  <a:lnTo>
                    <a:pt x="26" y="125"/>
                  </a:lnTo>
                  <a:lnTo>
                    <a:pt x="16" y="129"/>
                  </a:lnTo>
                  <a:lnTo>
                    <a:pt x="5" y="131"/>
                  </a:lnTo>
                  <a:lnTo>
                    <a:pt x="5" y="131"/>
                  </a:lnTo>
                  <a:lnTo>
                    <a:pt x="4" y="132"/>
                  </a:lnTo>
                  <a:lnTo>
                    <a:pt x="2" y="133"/>
                  </a:lnTo>
                  <a:lnTo>
                    <a:pt x="0" y="137"/>
                  </a:lnTo>
                  <a:lnTo>
                    <a:pt x="2" y="140"/>
                  </a:lnTo>
                  <a:lnTo>
                    <a:pt x="2" y="141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5" y="142"/>
                  </a:lnTo>
                  <a:lnTo>
                    <a:pt x="13" y="141"/>
                  </a:lnTo>
                  <a:lnTo>
                    <a:pt x="20" y="139"/>
                  </a:lnTo>
                  <a:lnTo>
                    <a:pt x="33" y="133"/>
                  </a:lnTo>
                  <a:lnTo>
                    <a:pt x="58" y="120"/>
                  </a:lnTo>
                  <a:lnTo>
                    <a:pt x="58" y="120"/>
                  </a:lnTo>
                  <a:lnTo>
                    <a:pt x="101" y="98"/>
                  </a:lnTo>
                  <a:lnTo>
                    <a:pt x="122" y="89"/>
                  </a:lnTo>
                  <a:lnTo>
                    <a:pt x="144" y="80"/>
                  </a:lnTo>
                  <a:lnTo>
                    <a:pt x="144" y="80"/>
                  </a:lnTo>
                  <a:lnTo>
                    <a:pt x="182" y="65"/>
                  </a:lnTo>
                  <a:lnTo>
                    <a:pt x="219" y="50"/>
                  </a:lnTo>
                  <a:lnTo>
                    <a:pt x="219" y="50"/>
                  </a:lnTo>
                  <a:lnTo>
                    <a:pt x="228" y="46"/>
                  </a:lnTo>
                  <a:lnTo>
                    <a:pt x="237" y="40"/>
                  </a:lnTo>
                  <a:lnTo>
                    <a:pt x="255" y="29"/>
                  </a:lnTo>
                  <a:lnTo>
                    <a:pt x="274" y="17"/>
                  </a:lnTo>
                  <a:lnTo>
                    <a:pt x="283" y="13"/>
                  </a:lnTo>
                  <a:lnTo>
                    <a:pt x="293" y="10"/>
                  </a:lnTo>
                  <a:lnTo>
                    <a:pt x="293" y="10"/>
                  </a:lnTo>
                  <a:lnTo>
                    <a:pt x="296" y="10"/>
                  </a:lnTo>
                  <a:lnTo>
                    <a:pt x="297" y="8"/>
                  </a:lnTo>
                  <a:lnTo>
                    <a:pt x="297" y="6"/>
                  </a:lnTo>
                  <a:lnTo>
                    <a:pt x="297" y="4"/>
                  </a:lnTo>
                  <a:lnTo>
                    <a:pt x="295" y="1"/>
                  </a:lnTo>
                  <a:lnTo>
                    <a:pt x="292" y="0"/>
                  </a:lnTo>
                  <a:lnTo>
                    <a:pt x="291" y="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9" name="Freeform 385"/>
            <p:cNvSpPr/>
            <p:nvPr/>
          </p:nvSpPr>
          <p:spPr bwMode="auto">
            <a:xfrm>
              <a:off x="5468939" y="1271588"/>
              <a:ext cx="187325" cy="80963"/>
            </a:xfrm>
            <a:custGeom>
              <a:avLst/>
              <a:gdLst/>
              <a:ahLst/>
              <a:cxnLst>
                <a:cxn ang="0">
                  <a:pos x="467" y="0"/>
                </a:cxn>
                <a:cxn ang="0">
                  <a:pos x="467" y="0"/>
                </a:cxn>
                <a:cxn ang="0">
                  <a:pos x="458" y="1"/>
                </a:cxn>
                <a:cxn ang="0">
                  <a:pos x="449" y="4"/>
                </a:cxn>
                <a:cxn ang="0">
                  <a:pos x="432" y="11"/>
                </a:cxn>
                <a:cxn ang="0">
                  <a:pos x="432" y="11"/>
                </a:cxn>
                <a:cxn ang="0">
                  <a:pos x="417" y="17"/>
                </a:cxn>
                <a:cxn ang="0">
                  <a:pos x="404" y="21"/>
                </a:cxn>
                <a:cxn ang="0">
                  <a:pos x="391" y="26"/>
                </a:cxn>
                <a:cxn ang="0">
                  <a:pos x="378" y="32"/>
                </a:cxn>
                <a:cxn ang="0">
                  <a:pos x="378" y="32"/>
                </a:cxn>
                <a:cxn ang="0">
                  <a:pos x="324" y="57"/>
                </a:cxn>
                <a:cxn ang="0">
                  <a:pos x="271" y="82"/>
                </a:cxn>
                <a:cxn ang="0">
                  <a:pos x="271" y="82"/>
                </a:cxn>
                <a:cxn ang="0">
                  <a:pos x="237" y="97"/>
                </a:cxn>
                <a:cxn ang="0">
                  <a:pos x="204" y="111"/>
                </a:cxn>
                <a:cxn ang="0">
                  <a:pos x="136" y="137"/>
                </a:cxn>
                <a:cxn ang="0">
                  <a:pos x="69" y="165"/>
                </a:cxn>
                <a:cxn ang="0">
                  <a:pos x="35" y="179"/>
                </a:cxn>
                <a:cxn ang="0">
                  <a:pos x="3" y="193"/>
                </a:cxn>
                <a:cxn ang="0">
                  <a:pos x="3" y="193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1" y="201"/>
                </a:cxn>
                <a:cxn ang="0">
                  <a:pos x="4" y="204"/>
                </a:cxn>
                <a:cxn ang="0">
                  <a:pos x="7" y="205"/>
                </a:cxn>
                <a:cxn ang="0">
                  <a:pos x="9" y="204"/>
                </a:cxn>
                <a:cxn ang="0">
                  <a:pos x="9" y="204"/>
                </a:cxn>
                <a:cxn ang="0">
                  <a:pos x="39" y="189"/>
                </a:cxn>
                <a:cxn ang="0">
                  <a:pos x="69" y="176"/>
                </a:cxn>
                <a:cxn ang="0">
                  <a:pos x="132" y="150"/>
                </a:cxn>
                <a:cxn ang="0">
                  <a:pos x="195" y="127"/>
                </a:cxn>
                <a:cxn ang="0">
                  <a:pos x="256" y="100"/>
                </a:cxn>
                <a:cxn ang="0">
                  <a:pos x="256" y="100"/>
                </a:cxn>
                <a:cxn ang="0">
                  <a:pos x="289" y="86"/>
                </a:cxn>
                <a:cxn ang="0">
                  <a:pos x="323" y="73"/>
                </a:cxn>
                <a:cxn ang="0">
                  <a:pos x="323" y="73"/>
                </a:cxn>
                <a:cxn ang="0">
                  <a:pos x="344" y="65"/>
                </a:cxn>
                <a:cxn ang="0">
                  <a:pos x="356" y="60"/>
                </a:cxn>
                <a:cxn ang="0">
                  <a:pos x="364" y="55"/>
                </a:cxn>
                <a:cxn ang="0">
                  <a:pos x="364" y="55"/>
                </a:cxn>
                <a:cxn ang="0">
                  <a:pos x="377" y="46"/>
                </a:cxn>
                <a:cxn ang="0">
                  <a:pos x="391" y="39"/>
                </a:cxn>
                <a:cxn ang="0">
                  <a:pos x="407" y="32"/>
                </a:cxn>
                <a:cxn ang="0">
                  <a:pos x="421" y="27"/>
                </a:cxn>
                <a:cxn ang="0">
                  <a:pos x="421" y="27"/>
                </a:cxn>
                <a:cxn ang="0">
                  <a:pos x="445" y="18"/>
                </a:cxn>
                <a:cxn ang="0">
                  <a:pos x="458" y="13"/>
                </a:cxn>
                <a:cxn ang="0">
                  <a:pos x="470" y="10"/>
                </a:cxn>
                <a:cxn ang="0">
                  <a:pos x="470" y="10"/>
                </a:cxn>
                <a:cxn ang="0">
                  <a:pos x="472" y="9"/>
                </a:cxn>
                <a:cxn ang="0">
                  <a:pos x="474" y="8"/>
                </a:cxn>
                <a:cxn ang="0">
                  <a:pos x="474" y="6"/>
                </a:cxn>
                <a:cxn ang="0">
                  <a:pos x="474" y="4"/>
                </a:cxn>
                <a:cxn ang="0">
                  <a:pos x="471" y="0"/>
                </a:cxn>
                <a:cxn ang="0">
                  <a:pos x="470" y="0"/>
                </a:cxn>
                <a:cxn ang="0">
                  <a:pos x="467" y="0"/>
                </a:cxn>
                <a:cxn ang="0">
                  <a:pos x="467" y="0"/>
                </a:cxn>
              </a:cxnLst>
              <a:rect l="0" t="0" r="r" b="b"/>
              <a:pathLst>
                <a:path w="474" h="205">
                  <a:moveTo>
                    <a:pt x="467" y="0"/>
                  </a:moveTo>
                  <a:lnTo>
                    <a:pt x="467" y="0"/>
                  </a:lnTo>
                  <a:lnTo>
                    <a:pt x="458" y="1"/>
                  </a:lnTo>
                  <a:lnTo>
                    <a:pt x="449" y="4"/>
                  </a:lnTo>
                  <a:lnTo>
                    <a:pt x="432" y="11"/>
                  </a:lnTo>
                  <a:lnTo>
                    <a:pt x="432" y="11"/>
                  </a:lnTo>
                  <a:lnTo>
                    <a:pt x="417" y="17"/>
                  </a:lnTo>
                  <a:lnTo>
                    <a:pt x="404" y="21"/>
                  </a:lnTo>
                  <a:lnTo>
                    <a:pt x="391" y="26"/>
                  </a:lnTo>
                  <a:lnTo>
                    <a:pt x="378" y="32"/>
                  </a:lnTo>
                  <a:lnTo>
                    <a:pt x="378" y="32"/>
                  </a:lnTo>
                  <a:lnTo>
                    <a:pt x="324" y="57"/>
                  </a:lnTo>
                  <a:lnTo>
                    <a:pt x="271" y="82"/>
                  </a:lnTo>
                  <a:lnTo>
                    <a:pt x="271" y="82"/>
                  </a:lnTo>
                  <a:lnTo>
                    <a:pt x="237" y="97"/>
                  </a:lnTo>
                  <a:lnTo>
                    <a:pt x="204" y="111"/>
                  </a:lnTo>
                  <a:lnTo>
                    <a:pt x="136" y="137"/>
                  </a:lnTo>
                  <a:lnTo>
                    <a:pt x="69" y="165"/>
                  </a:lnTo>
                  <a:lnTo>
                    <a:pt x="35" y="179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1" y="201"/>
                  </a:lnTo>
                  <a:lnTo>
                    <a:pt x="4" y="204"/>
                  </a:lnTo>
                  <a:lnTo>
                    <a:pt x="7" y="205"/>
                  </a:lnTo>
                  <a:lnTo>
                    <a:pt x="9" y="204"/>
                  </a:lnTo>
                  <a:lnTo>
                    <a:pt x="9" y="204"/>
                  </a:lnTo>
                  <a:lnTo>
                    <a:pt x="39" y="189"/>
                  </a:lnTo>
                  <a:lnTo>
                    <a:pt x="69" y="176"/>
                  </a:lnTo>
                  <a:lnTo>
                    <a:pt x="132" y="150"/>
                  </a:lnTo>
                  <a:lnTo>
                    <a:pt x="195" y="127"/>
                  </a:lnTo>
                  <a:lnTo>
                    <a:pt x="256" y="100"/>
                  </a:lnTo>
                  <a:lnTo>
                    <a:pt x="256" y="100"/>
                  </a:lnTo>
                  <a:lnTo>
                    <a:pt x="289" y="86"/>
                  </a:lnTo>
                  <a:lnTo>
                    <a:pt x="323" y="73"/>
                  </a:lnTo>
                  <a:lnTo>
                    <a:pt x="323" y="73"/>
                  </a:lnTo>
                  <a:lnTo>
                    <a:pt x="344" y="65"/>
                  </a:lnTo>
                  <a:lnTo>
                    <a:pt x="356" y="60"/>
                  </a:lnTo>
                  <a:lnTo>
                    <a:pt x="364" y="55"/>
                  </a:lnTo>
                  <a:lnTo>
                    <a:pt x="364" y="55"/>
                  </a:lnTo>
                  <a:lnTo>
                    <a:pt x="377" y="46"/>
                  </a:lnTo>
                  <a:lnTo>
                    <a:pt x="391" y="39"/>
                  </a:lnTo>
                  <a:lnTo>
                    <a:pt x="407" y="32"/>
                  </a:lnTo>
                  <a:lnTo>
                    <a:pt x="421" y="27"/>
                  </a:lnTo>
                  <a:lnTo>
                    <a:pt x="421" y="27"/>
                  </a:lnTo>
                  <a:lnTo>
                    <a:pt x="445" y="18"/>
                  </a:lnTo>
                  <a:lnTo>
                    <a:pt x="458" y="13"/>
                  </a:lnTo>
                  <a:lnTo>
                    <a:pt x="470" y="10"/>
                  </a:lnTo>
                  <a:lnTo>
                    <a:pt x="470" y="10"/>
                  </a:lnTo>
                  <a:lnTo>
                    <a:pt x="472" y="9"/>
                  </a:lnTo>
                  <a:lnTo>
                    <a:pt x="474" y="8"/>
                  </a:lnTo>
                  <a:lnTo>
                    <a:pt x="474" y="6"/>
                  </a:lnTo>
                  <a:lnTo>
                    <a:pt x="474" y="4"/>
                  </a:lnTo>
                  <a:lnTo>
                    <a:pt x="471" y="0"/>
                  </a:lnTo>
                  <a:lnTo>
                    <a:pt x="470" y="0"/>
                  </a:lnTo>
                  <a:lnTo>
                    <a:pt x="467" y="0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0" name="Freeform 386"/>
            <p:cNvSpPr/>
            <p:nvPr/>
          </p:nvSpPr>
          <p:spPr bwMode="auto">
            <a:xfrm>
              <a:off x="5697539" y="1277938"/>
              <a:ext cx="190500" cy="130175"/>
            </a:xfrm>
            <a:custGeom>
              <a:avLst/>
              <a:gdLst/>
              <a:ahLst/>
              <a:cxnLst>
                <a:cxn ang="0">
                  <a:pos x="470" y="1"/>
                </a:cxn>
                <a:cxn ang="0">
                  <a:pos x="470" y="1"/>
                </a:cxn>
                <a:cxn ang="0">
                  <a:pos x="439" y="23"/>
                </a:cxn>
                <a:cxn ang="0">
                  <a:pos x="408" y="46"/>
                </a:cxn>
                <a:cxn ang="0">
                  <a:pos x="344" y="89"/>
                </a:cxn>
                <a:cxn ang="0">
                  <a:pos x="280" y="131"/>
                </a:cxn>
                <a:cxn ang="0">
                  <a:pos x="248" y="153"/>
                </a:cxn>
                <a:cxn ang="0">
                  <a:pos x="218" y="176"/>
                </a:cxn>
                <a:cxn ang="0">
                  <a:pos x="218" y="176"/>
                </a:cxn>
                <a:cxn ang="0">
                  <a:pos x="184" y="204"/>
                </a:cxn>
                <a:cxn ang="0">
                  <a:pos x="148" y="229"/>
                </a:cxn>
                <a:cxn ang="0">
                  <a:pos x="111" y="252"/>
                </a:cxn>
                <a:cxn ang="0">
                  <a:pos x="73" y="273"/>
                </a:cxn>
                <a:cxn ang="0">
                  <a:pos x="73" y="273"/>
                </a:cxn>
                <a:cxn ang="0">
                  <a:pos x="59" y="281"/>
                </a:cxn>
                <a:cxn ang="0">
                  <a:pos x="46" y="290"/>
                </a:cxn>
                <a:cxn ang="0">
                  <a:pos x="33" y="299"/>
                </a:cxn>
                <a:cxn ang="0">
                  <a:pos x="18" y="306"/>
                </a:cxn>
                <a:cxn ang="0">
                  <a:pos x="18" y="306"/>
                </a:cxn>
                <a:cxn ang="0">
                  <a:pos x="12" y="310"/>
                </a:cxn>
                <a:cxn ang="0">
                  <a:pos x="6" y="312"/>
                </a:cxn>
                <a:cxn ang="0">
                  <a:pos x="3" y="316"/>
                </a:cxn>
                <a:cxn ang="0">
                  <a:pos x="0" y="323"/>
                </a:cxn>
                <a:cxn ang="0">
                  <a:pos x="0" y="323"/>
                </a:cxn>
                <a:cxn ang="0">
                  <a:pos x="0" y="325"/>
                </a:cxn>
                <a:cxn ang="0">
                  <a:pos x="1" y="328"/>
                </a:cxn>
                <a:cxn ang="0">
                  <a:pos x="4" y="329"/>
                </a:cxn>
                <a:cxn ang="0">
                  <a:pos x="8" y="329"/>
                </a:cxn>
                <a:cxn ang="0">
                  <a:pos x="10" y="328"/>
                </a:cxn>
                <a:cxn ang="0">
                  <a:pos x="10" y="327"/>
                </a:cxn>
                <a:cxn ang="0">
                  <a:pos x="10" y="327"/>
                </a:cxn>
                <a:cxn ang="0">
                  <a:pos x="13" y="323"/>
                </a:cxn>
                <a:cxn ang="0">
                  <a:pos x="18" y="319"/>
                </a:cxn>
                <a:cxn ang="0">
                  <a:pos x="31" y="311"/>
                </a:cxn>
                <a:cxn ang="0">
                  <a:pos x="54" y="298"/>
                </a:cxn>
                <a:cxn ang="0">
                  <a:pos x="54" y="298"/>
                </a:cxn>
                <a:cxn ang="0">
                  <a:pos x="85" y="280"/>
                </a:cxn>
                <a:cxn ang="0">
                  <a:pos x="116" y="261"/>
                </a:cxn>
                <a:cxn ang="0">
                  <a:pos x="116" y="261"/>
                </a:cxn>
                <a:cxn ang="0">
                  <a:pos x="148" y="242"/>
                </a:cxn>
                <a:cxn ang="0">
                  <a:pos x="178" y="222"/>
                </a:cxn>
                <a:cxn ang="0">
                  <a:pos x="207" y="200"/>
                </a:cxn>
                <a:cxn ang="0">
                  <a:pos x="235" y="178"/>
                </a:cxn>
                <a:cxn ang="0">
                  <a:pos x="235" y="178"/>
                </a:cxn>
                <a:cxn ang="0">
                  <a:pos x="264" y="155"/>
                </a:cxn>
                <a:cxn ang="0">
                  <a:pos x="294" y="134"/>
                </a:cxn>
                <a:cxn ang="0">
                  <a:pos x="356" y="93"/>
                </a:cxn>
                <a:cxn ang="0">
                  <a:pos x="417" y="52"/>
                </a:cxn>
                <a:cxn ang="0">
                  <a:pos x="449" y="31"/>
                </a:cxn>
                <a:cxn ang="0">
                  <a:pos x="477" y="9"/>
                </a:cxn>
                <a:cxn ang="0">
                  <a:pos x="477" y="9"/>
                </a:cxn>
                <a:cxn ang="0">
                  <a:pos x="479" y="8"/>
                </a:cxn>
                <a:cxn ang="0">
                  <a:pos x="480" y="5"/>
                </a:cxn>
                <a:cxn ang="0">
                  <a:pos x="479" y="4"/>
                </a:cxn>
                <a:cxn ang="0">
                  <a:pos x="477" y="1"/>
                </a:cxn>
                <a:cxn ang="0">
                  <a:pos x="475" y="0"/>
                </a:cxn>
                <a:cxn ang="0">
                  <a:pos x="472" y="0"/>
                </a:cxn>
                <a:cxn ang="0">
                  <a:pos x="470" y="1"/>
                </a:cxn>
                <a:cxn ang="0">
                  <a:pos x="470" y="1"/>
                </a:cxn>
              </a:cxnLst>
              <a:rect l="0" t="0" r="r" b="b"/>
              <a:pathLst>
                <a:path w="480" h="329">
                  <a:moveTo>
                    <a:pt x="470" y="1"/>
                  </a:moveTo>
                  <a:lnTo>
                    <a:pt x="470" y="1"/>
                  </a:lnTo>
                  <a:lnTo>
                    <a:pt x="439" y="23"/>
                  </a:lnTo>
                  <a:lnTo>
                    <a:pt x="408" y="46"/>
                  </a:lnTo>
                  <a:lnTo>
                    <a:pt x="344" y="89"/>
                  </a:lnTo>
                  <a:lnTo>
                    <a:pt x="280" y="131"/>
                  </a:lnTo>
                  <a:lnTo>
                    <a:pt x="248" y="153"/>
                  </a:lnTo>
                  <a:lnTo>
                    <a:pt x="218" y="176"/>
                  </a:lnTo>
                  <a:lnTo>
                    <a:pt x="218" y="176"/>
                  </a:lnTo>
                  <a:lnTo>
                    <a:pt x="184" y="204"/>
                  </a:lnTo>
                  <a:lnTo>
                    <a:pt x="148" y="229"/>
                  </a:lnTo>
                  <a:lnTo>
                    <a:pt x="111" y="252"/>
                  </a:lnTo>
                  <a:lnTo>
                    <a:pt x="73" y="273"/>
                  </a:lnTo>
                  <a:lnTo>
                    <a:pt x="73" y="273"/>
                  </a:lnTo>
                  <a:lnTo>
                    <a:pt x="59" y="281"/>
                  </a:lnTo>
                  <a:lnTo>
                    <a:pt x="46" y="290"/>
                  </a:lnTo>
                  <a:lnTo>
                    <a:pt x="33" y="299"/>
                  </a:lnTo>
                  <a:lnTo>
                    <a:pt x="18" y="306"/>
                  </a:lnTo>
                  <a:lnTo>
                    <a:pt x="18" y="306"/>
                  </a:lnTo>
                  <a:lnTo>
                    <a:pt x="12" y="310"/>
                  </a:lnTo>
                  <a:lnTo>
                    <a:pt x="6" y="312"/>
                  </a:lnTo>
                  <a:lnTo>
                    <a:pt x="3" y="316"/>
                  </a:lnTo>
                  <a:lnTo>
                    <a:pt x="0" y="323"/>
                  </a:lnTo>
                  <a:lnTo>
                    <a:pt x="0" y="323"/>
                  </a:lnTo>
                  <a:lnTo>
                    <a:pt x="0" y="325"/>
                  </a:lnTo>
                  <a:lnTo>
                    <a:pt x="1" y="328"/>
                  </a:lnTo>
                  <a:lnTo>
                    <a:pt x="4" y="329"/>
                  </a:lnTo>
                  <a:lnTo>
                    <a:pt x="8" y="329"/>
                  </a:lnTo>
                  <a:lnTo>
                    <a:pt x="10" y="328"/>
                  </a:lnTo>
                  <a:lnTo>
                    <a:pt x="10" y="327"/>
                  </a:lnTo>
                  <a:lnTo>
                    <a:pt x="10" y="327"/>
                  </a:lnTo>
                  <a:lnTo>
                    <a:pt x="13" y="323"/>
                  </a:lnTo>
                  <a:lnTo>
                    <a:pt x="18" y="319"/>
                  </a:lnTo>
                  <a:lnTo>
                    <a:pt x="31" y="311"/>
                  </a:lnTo>
                  <a:lnTo>
                    <a:pt x="54" y="298"/>
                  </a:lnTo>
                  <a:lnTo>
                    <a:pt x="54" y="298"/>
                  </a:lnTo>
                  <a:lnTo>
                    <a:pt x="85" y="280"/>
                  </a:lnTo>
                  <a:lnTo>
                    <a:pt x="116" y="261"/>
                  </a:lnTo>
                  <a:lnTo>
                    <a:pt x="116" y="261"/>
                  </a:lnTo>
                  <a:lnTo>
                    <a:pt x="148" y="242"/>
                  </a:lnTo>
                  <a:lnTo>
                    <a:pt x="178" y="222"/>
                  </a:lnTo>
                  <a:lnTo>
                    <a:pt x="207" y="200"/>
                  </a:lnTo>
                  <a:lnTo>
                    <a:pt x="235" y="178"/>
                  </a:lnTo>
                  <a:lnTo>
                    <a:pt x="235" y="178"/>
                  </a:lnTo>
                  <a:lnTo>
                    <a:pt x="264" y="155"/>
                  </a:lnTo>
                  <a:lnTo>
                    <a:pt x="294" y="134"/>
                  </a:lnTo>
                  <a:lnTo>
                    <a:pt x="356" y="93"/>
                  </a:lnTo>
                  <a:lnTo>
                    <a:pt x="417" y="52"/>
                  </a:lnTo>
                  <a:lnTo>
                    <a:pt x="449" y="31"/>
                  </a:lnTo>
                  <a:lnTo>
                    <a:pt x="477" y="9"/>
                  </a:lnTo>
                  <a:lnTo>
                    <a:pt x="477" y="9"/>
                  </a:lnTo>
                  <a:lnTo>
                    <a:pt x="479" y="8"/>
                  </a:lnTo>
                  <a:lnTo>
                    <a:pt x="480" y="5"/>
                  </a:lnTo>
                  <a:lnTo>
                    <a:pt x="479" y="4"/>
                  </a:lnTo>
                  <a:lnTo>
                    <a:pt x="477" y="1"/>
                  </a:lnTo>
                  <a:lnTo>
                    <a:pt x="475" y="0"/>
                  </a:lnTo>
                  <a:lnTo>
                    <a:pt x="472" y="0"/>
                  </a:lnTo>
                  <a:lnTo>
                    <a:pt x="470" y="1"/>
                  </a:lnTo>
                  <a:lnTo>
                    <a:pt x="470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1" name="Freeform 387"/>
            <p:cNvSpPr/>
            <p:nvPr/>
          </p:nvSpPr>
          <p:spPr bwMode="auto">
            <a:xfrm>
              <a:off x="5686426" y="1303338"/>
              <a:ext cx="265113" cy="166688"/>
            </a:xfrm>
            <a:custGeom>
              <a:avLst/>
              <a:gdLst/>
              <a:ahLst/>
              <a:cxnLst>
                <a:cxn ang="0">
                  <a:pos x="657" y="6"/>
                </a:cxn>
                <a:cxn ang="0">
                  <a:pos x="650" y="9"/>
                </a:cxn>
                <a:cxn ang="0">
                  <a:pos x="631" y="19"/>
                </a:cxn>
                <a:cxn ang="0">
                  <a:pos x="604" y="34"/>
                </a:cxn>
                <a:cxn ang="0">
                  <a:pos x="595" y="37"/>
                </a:cxn>
                <a:cxn ang="0">
                  <a:pos x="581" y="51"/>
                </a:cxn>
                <a:cxn ang="0">
                  <a:pos x="573" y="57"/>
                </a:cxn>
                <a:cxn ang="0">
                  <a:pos x="526" y="90"/>
                </a:cxn>
                <a:cxn ang="0">
                  <a:pos x="437" y="146"/>
                </a:cxn>
                <a:cxn ang="0">
                  <a:pos x="345" y="200"/>
                </a:cxn>
                <a:cxn ang="0">
                  <a:pos x="243" y="260"/>
                </a:cxn>
                <a:cxn ang="0">
                  <a:pos x="140" y="320"/>
                </a:cxn>
                <a:cxn ang="0">
                  <a:pos x="97" y="347"/>
                </a:cxn>
                <a:cxn ang="0">
                  <a:pos x="86" y="354"/>
                </a:cxn>
                <a:cxn ang="0">
                  <a:pos x="51" y="371"/>
                </a:cxn>
                <a:cxn ang="0">
                  <a:pos x="37" y="379"/>
                </a:cxn>
                <a:cxn ang="0">
                  <a:pos x="11" y="400"/>
                </a:cxn>
                <a:cxn ang="0">
                  <a:pos x="1" y="413"/>
                </a:cxn>
                <a:cxn ang="0">
                  <a:pos x="0" y="415"/>
                </a:cxn>
                <a:cxn ang="0">
                  <a:pos x="3" y="421"/>
                </a:cxn>
                <a:cxn ang="0">
                  <a:pos x="9" y="421"/>
                </a:cxn>
                <a:cxn ang="0">
                  <a:pos x="11" y="418"/>
                </a:cxn>
                <a:cxn ang="0">
                  <a:pos x="24" y="404"/>
                </a:cxn>
                <a:cxn ang="0">
                  <a:pos x="39" y="392"/>
                </a:cxn>
                <a:cxn ang="0">
                  <a:pos x="73" y="372"/>
                </a:cxn>
                <a:cxn ang="0">
                  <a:pos x="94" y="362"/>
                </a:cxn>
                <a:cxn ang="0">
                  <a:pos x="135" y="336"/>
                </a:cxn>
                <a:cxn ang="0">
                  <a:pos x="156" y="324"/>
                </a:cxn>
                <a:cxn ang="0">
                  <a:pos x="352" y="209"/>
                </a:cxn>
                <a:cxn ang="0">
                  <a:pos x="517" y="109"/>
                </a:cxn>
                <a:cxn ang="0">
                  <a:pos x="536" y="96"/>
                </a:cxn>
                <a:cxn ang="0">
                  <a:pos x="594" y="56"/>
                </a:cxn>
                <a:cxn ang="0">
                  <a:pos x="610" y="44"/>
                </a:cxn>
                <a:cxn ang="0">
                  <a:pos x="636" y="27"/>
                </a:cxn>
                <a:cxn ang="0">
                  <a:pos x="654" y="18"/>
                </a:cxn>
                <a:cxn ang="0">
                  <a:pos x="662" y="17"/>
                </a:cxn>
                <a:cxn ang="0">
                  <a:pos x="667" y="13"/>
                </a:cxn>
                <a:cxn ang="0">
                  <a:pos x="669" y="5"/>
                </a:cxn>
                <a:cxn ang="0">
                  <a:pos x="667" y="2"/>
                </a:cxn>
                <a:cxn ang="0">
                  <a:pos x="662" y="0"/>
                </a:cxn>
                <a:cxn ang="0">
                  <a:pos x="657" y="2"/>
                </a:cxn>
                <a:cxn ang="0">
                  <a:pos x="657" y="5"/>
                </a:cxn>
              </a:cxnLst>
              <a:rect l="0" t="0" r="r" b="b"/>
              <a:pathLst>
                <a:path w="669" h="421">
                  <a:moveTo>
                    <a:pt x="657" y="5"/>
                  </a:moveTo>
                  <a:lnTo>
                    <a:pt x="657" y="6"/>
                  </a:lnTo>
                  <a:lnTo>
                    <a:pt x="657" y="6"/>
                  </a:lnTo>
                  <a:lnTo>
                    <a:pt x="650" y="9"/>
                  </a:lnTo>
                  <a:lnTo>
                    <a:pt x="642" y="11"/>
                  </a:lnTo>
                  <a:lnTo>
                    <a:pt x="631" y="19"/>
                  </a:lnTo>
                  <a:lnTo>
                    <a:pt x="618" y="27"/>
                  </a:lnTo>
                  <a:lnTo>
                    <a:pt x="604" y="34"/>
                  </a:lnTo>
                  <a:lnTo>
                    <a:pt x="604" y="34"/>
                  </a:lnTo>
                  <a:lnTo>
                    <a:pt x="595" y="37"/>
                  </a:lnTo>
                  <a:lnTo>
                    <a:pt x="589" y="44"/>
                  </a:lnTo>
                  <a:lnTo>
                    <a:pt x="581" y="51"/>
                  </a:lnTo>
                  <a:lnTo>
                    <a:pt x="573" y="57"/>
                  </a:lnTo>
                  <a:lnTo>
                    <a:pt x="573" y="57"/>
                  </a:lnTo>
                  <a:lnTo>
                    <a:pt x="526" y="90"/>
                  </a:lnTo>
                  <a:lnTo>
                    <a:pt x="526" y="90"/>
                  </a:lnTo>
                  <a:lnTo>
                    <a:pt x="482" y="119"/>
                  </a:lnTo>
                  <a:lnTo>
                    <a:pt x="437" y="146"/>
                  </a:lnTo>
                  <a:lnTo>
                    <a:pt x="391" y="172"/>
                  </a:lnTo>
                  <a:lnTo>
                    <a:pt x="345" y="200"/>
                  </a:lnTo>
                  <a:lnTo>
                    <a:pt x="345" y="200"/>
                  </a:lnTo>
                  <a:lnTo>
                    <a:pt x="243" y="260"/>
                  </a:lnTo>
                  <a:lnTo>
                    <a:pt x="140" y="320"/>
                  </a:lnTo>
                  <a:lnTo>
                    <a:pt x="140" y="320"/>
                  </a:lnTo>
                  <a:lnTo>
                    <a:pt x="118" y="333"/>
                  </a:lnTo>
                  <a:lnTo>
                    <a:pt x="97" y="347"/>
                  </a:lnTo>
                  <a:lnTo>
                    <a:pt x="97" y="347"/>
                  </a:lnTo>
                  <a:lnTo>
                    <a:pt x="86" y="354"/>
                  </a:lnTo>
                  <a:lnTo>
                    <a:pt x="75" y="360"/>
                  </a:lnTo>
                  <a:lnTo>
                    <a:pt x="51" y="371"/>
                  </a:lnTo>
                  <a:lnTo>
                    <a:pt x="51" y="371"/>
                  </a:lnTo>
                  <a:lnTo>
                    <a:pt x="37" y="379"/>
                  </a:lnTo>
                  <a:lnTo>
                    <a:pt x="24" y="389"/>
                  </a:lnTo>
                  <a:lnTo>
                    <a:pt x="11" y="400"/>
                  </a:lnTo>
                  <a:lnTo>
                    <a:pt x="5" y="406"/>
                  </a:lnTo>
                  <a:lnTo>
                    <a:pt x="1" y="413"/>
                  </a:lnTo>
                  <a:lnTo>
                    <a:pt x="1" y="413"/>
                  </a:lnTo>
                  <a:lnTo>
                    <a:pt x="0" y="415"/>
                  </a:lnTo>
                  <a:lnTo>
                    <a:pt x="0" y="417"/>
                  </a:lnTo>
                  <a:lnTo>
                    <a:pt x="3" y="421"/>
                  </a:lnTo>
                  <a:lnTo>
                    <a:pt x="7" y="421"/>
                  </a:lnTo>
                  <a:lnTo>
                    <a:pt x="9" y="421"/>
                  </a:lnTo>
                  <a:lnTo>
                    <a:pt x="11" y="418"/>
                  </a:lnTo>
                  <a:lnTo>
                    <a:pt x="11" y="418"/>
                  </a:lnTo>
                  <a:lnTo>
                    <a:pt x="17" y="410"/>
                  </a:lnTo>
                  <a:lnTo>
                    <a:pt x="24" y="404"/>
                  </a:lnTo>
                  <a:lnTo>
                    <a:pt x="32" y="397"/>
                  </a:lnTo>
                  <a:lnTo>
                    <a:pt x="39" y="392"/>
                  </a:lnTo>
                  <a:lnTo>
                    <a:pt x="56" y="381"/>
                  </a:lnTo>
                  <a:lnTo>
                    <a:pt x="73" y="372"/>
                  </a:lnTo>
                  <a:lnTo>
                    <a:pt x="73" y="372"/>
                  </a:lnTo>
                  <a:lnTo>
                    <a:pt x="94" y="362"/>
                  </a:lnTo>
                  <a:lnTo>
                    <a:pt x="115" y="349"/>
                  </a:lnTo>
                  <a:lnTo>
                    <a:pt x="135" y="336"/>
                  </a:lnTo>
                  <a:lnTo>
                    <a:pt x="156" y="324"/>
                  </a:lnTo>
                  <a:lnTo>
                    <a:pt x="156" y="324"/>
                  </a:lnTo>
                  <a:lnTo>
                    <a:pt x="352" y="209"/>
                  </a:lnTo>
                  <a:lnTo>
                    <a:pt x="352" y="209"/>
                  </a:lnTo>
                  <a:lnTo>
                    <a:pt x="434" y="159"/>
                  </a:lnTo>
                  <a:lnTo>
                    <a:pt x="517" y="109"/>
                  </a:lnTo>
                  <a:lnTo>
                    <a:pt x="517" y="109"/>
                  </a:lnTo>
                  <a:lnTo>
                    <a:pt x="536" y="96"/>
                  </a:lnTo>
                  <a:lnTo>
                    <a:pt x="556" y="83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10" y="44"/>
                  </a:lnTo>
                  <a:lnTo>
                    <a:pt x="627" y="32"/>
                  </a:lnTo>
                  <a:lnTo>
                    <a:pt x="636" y="27"/>
                  </a:lnTo>
                  <a:lnTo>
                    <a:pt x="645" y="22"/>
                  </a:lnTo>
                  <a:lnTo>
                    <a:pt x="654" y="18"/>
                  </a:lnTo>
                  <a:lnTo>
                    <a:pt x="662" y="17"/>
                  </a:lnTo>
                  <a:lnTo>
                    <a:pt x="662" y="17"/>
                  </a:lnTo>
                  <a:lnTo>
                    <a:pt x="666" y="14"/>
                  </a:lnTo>
                  <a:lnTo>
                    <a:pt x="667" y="13"/>
                  </a:lnTo>
                  <a:lnTo>
                    <a:pt x="669" y="10"/>
                  </a:lnTo>
                  <a:lnTo>
                    <a:pt x="669" y="5"/>
                  </a:lnTo>
                  <a:lnTo>
                    <a:pt x="669" y="5"/>
                  </a:lnTo>
                  <a:lnTo>
                    <a:pt x="667" y="2"/>
                  </a:lnTo>
                  <a:lnTo>
                    <a:pt x="666" y="1"/>
                  </a:lnTo>
                  <a:lnTo>
                    <a:pt x="662" y="0"/>
                  </a:lnTo>
                  <a:lnTo>
                    <a:pt x="658" y="1"/>
                  </a:lnTo>
                  <a:lnTo>
                    <a:pt x="657" y="2"/>
                  </a:lnTo>
                  <a:lnTo>
                    <a:pt x="657" y="5"/>
                  </a:lnTo>
                  <a:lnTo>
                    <a:pt x="657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2" name="Freeform 388"/>
            <p:cNvSpPr/>
            <p:nvPr/>
          </p:nvSpPr>
          <p:spPr bwMode="auto">
            <a:xfrm>
              <a:off x="5648326" y="1501776"/>
              <a:ext cx="149225" cy="60325"/>
            </a:xfrm>
            <a:custGeom>
              <a:avLst/>
              <a:gdLst/>
              <a:ahLst/>
              <a:cxnLst>
                <a:cxn ang="0">
                  <a:pos x="372" y="0"/>
                </a:cxn>
                <a:cxn ang="0">
                  <a:pos x="372" y="0"/>
                </a:cxn>
                <a:cxn ang="0">
                  <a:pos x="361" y="1"/>
                </a:cxn>
                <a:cxn ang="0">
                  <a:pos x="352" y="4"/>
                </a:cxn>
                <a:cxn ang="0">
                  <a:pos x="334" y="10"/>
                </a:cxn>
                <a:cxn ang="0">
                  <a:pos x="297" y="26"/>
                </a:cxn>
                <a:cxn ang="0">
                  <a:pos x="297" y="26"/>
                </a:cxn>
                <a:cxn ang="0">
                  <a:pos x="271" y="36"/>
                </a:cxn>
                <a:cxn ang="0">
                  <a:pos x="244" y="45"/>
                </a:cxn>
                <a:cxn ang="0">
                  <a:pos x="218" y="55"/>
                </a:cxn>
                <a:cxn ang="0">
                  <a:pos x="191" y="64"/>
                </a:cxn>
                <a:cxn ang="0">
                  <a:pos x="191" y="64"/>
                </a:cxn>
                <a:cxn ang="0">
                  <a:pos x="102" y="99"/>
                </a:cxn>
                <a:cxn ang="0">
                  <a:pos x="58" y="117"/>
                </a:cxn>
                <a:cxn ang="0">
                  <a:pos x="15" y="137"/>
                </a:cxn>
                <a:cxn ang="0">
                  <a:pos x="15" y="137"/>
                </a:cxn>
                <a:cxn ang="0">
                  <a:pos x="11" y="136"/>
                </a:cxn>
                <a:cxn ang="0">
                  <a:pos x="10" y="137"/>
                </a:cxn>
                <a:cxn ang="0">
                  <a:pos x="8" y="138"/>
                </a:cxn>
                <a:cxn ang="0">
                  <a:pos x="2" y="144"/>
                </a:cxn>
                <a:cxn ang="0">
                  <a:pos x="2" y="144"/>
                </a:cxn>
                <a:cxn ang="0">
                  <a:pos x="0" y="145"/>
                </a:cxn>
                <a:cxn ang="0">
                  <a:pos x="0" y="147"/>
                </a:cxn>
                <a:cxn ang="0">
                  <a:pos x="2" y="151"/>
                </a:cxn>
                <a:cxn ang="0">
                  <a:pos x="4" y="153"/>
                </a:cxn>
                <a:cxn ang="0">
                  <a:pos x="7" y="153"/>
                </a:cxn>
                <a:cxn ang="0">
                  <a:pos x="8" y="153"/>
                </a:cxn>
                <a:cxn ang="0">
                  <a:pos x="8" y="153"/>
                </a:cxn>
                <a:cxn ang="0">
                  <a:pos x="54" y="132"/>
                </a:cxn>
                <a:cxn ang="0">
                  <a:pos x="101" y="112"/>
                </a:cxn>
                <a:cxn ang="0">
                  <a:pos x="194" y="76"/>
                </a:cxn>
                <a:cxn ang="0">
                  <a:pos x="194" y="76"/>
                </a:cxn>
                <a:cxn ang="0">
                  <a:pos x="215" y="66"/>
                </a:cxn>
                <a:cxn ang="0">
                  <a:pos x="237" y="59"/>
                </a:cxn>
                <a:cxn ang="0">
                  <a:pos x="282" y="44"/>
                </a:cxn>
                <a:cxn ang="0">
                  <a:pos x="282" y="44"/>
                </a:cxn>
                <a:cxn ang="0">
                  <a:pos x="304" y="35"/>
                </a:cxn>
                <a:cxn ang="0">
                  <a:pos x="326" y="25"/>
                </a:cxn>
                <a:cxn ang="0">
                  <a:pos x="348" y="15"/>
                </a:cxn>
                <a:cxn ang="0">
                  <a:pos x="360" y="13"/>
                </a:cxn>
                <a:cxn ang="0">
                  <a:pos x="372" y="10"/>
                </a:cxn>
                <a:cxn ang="0">
                  <a:pos x="372" y="10"/>
                </a:cxn>
                <a:cxn ang="0">
                  <a:pos x="373" y="10"/>
                </a:cxn>
                <a:cxn ang="0">
                  <a:pos x="376" y="9"/>
                </a:cxn>
                <a:cxn ang="0">
                  <a:pos x="377" y="5"/>
                </a:cxn>
                <a:cxn ang="0">
                  <a:pos x="377" y="2"/>
                </a:cxn>
                <a:cxn ang="0">
                  <a:pos x="376" y="1"/>
                </a:cxn>
                <a:cxn ang="0">
                  <a:pos x="373" y="0"/>
                </a:cxn>
                <a:cxn ang="0">
                  <a:pos x="372" y="0"/>
                </a:cxn>
                <a:cxn ang="0">
                  <a:pos x="372" y="0"/>
                </a:cxn>
              </a:cxnLst>
              <a:rect l="0" t="0" r="r" b="b"/>
              <a:pathLst>
                <a:path w="377" h="153">
                  <a:moveTo>
                    <a:pt x="372" y="0"/>
                  </a:moveTo>
                  <a:lnTo>
                    <a:pt x="372" y="0"/>
                  </a:lnTo>
                  <a:lnTo>
                    <a:pt x="361" y="1"/>
                  </a:lnTo>
                  <a:lnTo>
                    <a:pt x="352" y="4"/>
                  </a:lnTo>
                  <a:lnTo>
                    <a:pt x="334" y="10"/>
                  </a:lnTo>
                  <a:lnTo>
                    <a:pt x="297" y="26"/>
                  </a:lnTo>
                  <a:lnTo>
                    <a:pt x="297" y="26"/>
                  </a:lnTo>
                  <a:lnTo>
                    <a:pt x="271" y="36"/>
                  </a:lnTo>
                  <a:lnTo>
                    <a:pt x="244" y="45"/>
                  </a:lnTo>
                  <a:lnTo>
                    <a:pt x="218" y="55"/>
                  </a:lnTo>
                  <a:lnTo>
                    <a:pt x="191" y="64"/>
                  </a:lnTo>
                  <a:lnTo>
                    <a:pt x="191" y="64"/>
                  </a:lnTo>
                  <a:lnTo>
                    <a:pt x="102" y="99"/>
                  </a:lnTo>
                  <a:lnTo>
                    <a:pt x="58" y="117"/>
                  </a:lnTo>
                  <a:lnTo>
                    <a:pt x="15" y="137"/>
                  </a:lnTo>
                  <a:lnTo>
                    <a:pt x="15" y="137"/>
                  </a:lnTo>
                  <a:lnTo>
                    <a:pt x="11" y="136"/>
                  </a:lnTo>
                  <a:lnTo>
                    <a:pt x="10" y="137"/>
                  </a:lnTo>
                  <a:lnTo>
                    <a:pt x="8" y="138"/>
                  </a:lnTo>
                  <a:lnTo>
                    <a:pt x="2" y="144"/>
                  </a:lnTo>
                  <a:lnTo>
                    <a:pt x="2" y="144"/>
                  </a:lnTo>
                  <a:lnTo>
                    <a:pt x="0" y="145"/>
                  </a:lnTo>
                  <a:lnTo>
                    <a:pt x="0" y="147"/>
                  </a:lnTo>
                  <a:lnTo>
                    <a:pt x="2" y="151"/>
                  </a:lnTo>
                  <a:lnTo>
                    <a:pt x="4" y="153"/>
                  </a:lnTo>
                  <a:lnTo>
                    <a:pt x="7" y="153"/>
                  </a:lnTo>
                  <a:lnTo>
                    <a:pt x="8" y="153"/>
                  </a:lnTo>
                  <a:lnTo>
                    <a:pt x="8" y="153"/>
                  </a:lnTo>
                  <a:lnTo>
                    <a:pt x="54" y="132"/>
                  </a:lnTo>
                  <a:lnTo>
                    <a:pt x="101" y="112"/>
                  </a:lnTo>
                  <a:lnTo>
                    <a:pt x="194" y="76"/>
                  </a:lnTo>
                  <a:lnTo>
                    <a:pt x="194" y="76"/>
                  </a:lnTo>
                  <a:lnTo>
                    <a:pt x="215" y="66"/>
                  </a:lnTo>
                  <a:lnTo>
                    <a:pt x="237" y="59"/>
                  </a:lnTo>
                  <a:lnTo>
                    <a:pt x="282" y="44"/>
                  </a:lnTo>
                  <a:lnTo>
                    <a:pt x="282" y="44"/>
                  </a:lnTo>
                  <a:lnTo>
                    <a:pt x="304" y="35"/>
                  </a:lnTo>
                  <a:lnTo>
                    <a:pt x="326" y="25"/>
                  </a:lnTo>
                  <a:lnTo>
                    <a:pt x="348" y="15"/>
                  </a:lnTo>
                  <a:lnTo>
                    <a:pt x="360" y="13"/>
                  </a:lnTo>
                  <a:lnTo>
                    <a:pt x="372" y="10"/>
                  </a:lnTo>
                  <a:lnTo>
                    <a:pt x="372" y="10"/>
                  </a:lnTo>
                  <a:lnTo>
                    <a:pt x="373" y="10"/>
                  </a:lnTo>
                  <a:lnTo>
                    <a:pt x="376" y="9"/>
                  </a:lnTo>
                  <a:lnTo>
                    <a:pt x="377" y="5"/>
                  </a:lnTo>
                  <a:lnTo>
                    <a:pt x="377" y="2"/>
                  </a:lnTo>
                  <a:lnTo>
                    <a:pt x="376" y="1"/>
                  </a:lnTo>
                  <a:lnTo>
                    <a:pt x="373" y="0"/>
                  </a:lnTo>
                  <a:lnTo>
                    <a:pt x="372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3" name="Freeform 389"/>
            <p:cNvSpPr/>
            <p:nvPr/>
          </p:nvSpPr>
          <p:spPr bwMode="auto">
            <a:xfrm>
              <a:off x="5649914" y="1543051"/>
              <a:ext cx="96838" cy="36513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238" y="0"/>
                </a:cxn>
                <a:cxn ang="0">
                  <a:pos x="226" y="4"/>
                </a:cxn>
                <a:cxn ang="0">
                  <a:pos x="214" y="9"/>
                </a:cxn>
                <a:cxn ang="0">
                  <a:pos x="201" y="14"/>
                </a:cxn>
                <a:cxn ang="0">
                  <a:pos x="194" y="15"/>
                </a:cxn>
                <a:cxn ang="0">
                  <a:pos x="188" y="17"/>
                </a:cxn>
                <a:cxn ang="0">
                  <a:pos x="188" y="17"/>
                </a:cxn>
                <a:cxn ang="0">
                  <a:pos x="174" y="19"/>
                </a:cxn>
                <a:cxn ang="0">
                  <a:pos x="158" y="25"/>
                </a:cxn>
                <a:cxn ang="0">
                  <a:pos x="130" y="36"/>
                </a:cxn>
                <a:cxn ang="0">
                  <a:pos x="130" y="36"/>
                </a:cxn>
                <a:cxn ang="0">
                  <a:pos x="115" y="42"/>
                </a:cxn>
                <a:cxn ang="0">
                  <a:pos x="99" y="49"/>
                </a:cxn>
                <a:cxn ang="0">
                  <a:pos x="69" y="62"/>
                </a:cxn>
                <a:cxn ang="0">
                  <a:pos x="53" y="69"/>
                </a:cxn>
                <a:cxn ang="0">
                  <a:pos x="38" y="74"/>
                </a:cxn>
                <a:cxn ang="0">
                  <a:pos x="22" y="78"/>
                </a:cxn>
                <a:cxn ang="0">
                  <a:pos x="6" y="79"/>
                </a:cxn>
                <a:cxn ang="0">
                  <a:pos x="6" y="79"/>
                </a:cxn>
                <a:cxn ang="0">
                  <a:pos x="4" y="81"/>
                </a:cxn>
                <a:cxn ang="0">
                  <a:pos x="1" y="82"/>
                </a:cxn>
                <a:cxn ang="0">
                  <a:pos x="0" y="86"/>
                </a:cxn>
                <a:cxn ang="0">
                  <a:pos x="1" y="90"/>
                </a:cxn>
                <a:cxn ang="0">
                  <a:pos x="4" y="9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21" y="90"/>
                </a:cxn>
                <a:cxn ang="0">
                  <a:pos x="35" y="87"/>
                </a:cxn>
                <a:cxn ang="0">
                  <a:pos x="49" y="82"/>
                </a:cxn>
                <a:cxn ang="0">
                  <a:pos x="64" y="78"/>
                </a:cxn>
                <a:cxn ang="0">
                  <a:pos x="92" y="65"/>
                </a:cxn>
                <a:cxn ang="0">
                  <a:pos x="119" y="53"/>
                </a:cxn>
                <a:cxn ang="0">
                  <a:pos x="119" y="53"/>
                </a:cxn>
                <a:cxn ang="0">
                  <a:pos x="137" y="44"/>
                </a:cxn>
                <a:cxn ang="0">
                  <a:pos x="157" y="38"/>
                </a:cxn>
                <a:cxn ang="0">
                  <a:pos x="176" y="31"/>
                </a:cxn>
                <a:cxn ang="0">
                  <a:pos x="194" y="28"/>
                </a:cxn>
                <a:cxn ang="0">
                  <a:pos x="194" y="28"/>
                </a:cxn>
                <a:cxn ang="0">
                  <a:pos x="201" y="27"/>
                </a:cxn>
                <a:cxn ang="0">
                  <a:pos x="208" y="25"/>
                </a:cxn>
                <a:cxn ang="0">
                  <a:pos x="218" y="21"/>
                </a:cxn>
                <a:cxn ang="0">
                  <a:pos x="230" y="15"/>
                </a:cxn>
                <a:cxn ang="0">
                  <a:pos x="242" y="11"/>
                </a:cxn>
                <a:cxn ang="0">
                  <a:pos x="242" y="11"/>
                </a:cxn>
                <a:cxn ang="0">
                  <a:pos x="243" y="10"/>
                </a:cxn>
                <a:cxn ang="0">
                  <a:pos x="244" y="9"/>
                </a:cxn>
                <a:cxn ang="0">
                  <a:pos x="246" y="6"/>
                </a:cxn>
                <a:cxn ang="0">
                  <a:pos x="246" y="5"/>
                </a:cxn>
                <a:cxn ang="0">
                  <a:pos x="243" y="1"/>
                </a:cxn>
                <a:cxn ang="0">
                  <a:pos x="240" y="0"/>
                </a:cxn>
                <a:cxn ang="0">
                  <a:pos x="238" y="0"/>
                </a:cxn>
                <a:cxn ang="0">
                  <a:pos x="238" y="0"/>
                </a:cxn>
              </a:cxnLst>
              <a:rect l="0" t="0" r="r" b="b"/>
              <a:pathLst>
                <a:path w="246" h="91">
                  <a:moveTo>
                    <a:pt x="238" y="0"/>
                  </a:moveTo>
                  <a:lnTo>
                    <a:pt x="238" y="0"/>
                  </a:lnTo>
                  <a:lnTo>
                    <a:pt x="226" y="4"/>
                  </a:lnTo>
                  <a:lnTo>
                    <a:pt x="214" y="9"/>
                  </a:lnTo>
                  <a:lnTo>
                    <a:pt x="201" y="14"/>
                  </a:lnTo>
                  <a:lnTo>
                    <a:pt x="194" y="15"/>
                  </a:lnTo>
                  <a:lnTo>
                    <a:pt x="188" y="17"/>
                  </a:lnTo>
                  <a:lnTo>
                    <a:pt x="188" y="17"/>
                  </a:lnTo>
                  <a:lnTo>
                    <a:pt x="174" y="19"/>
                  </a:lnTo>
                  <a:lnTo>
                    <a:pt x="158" y="25"/>
                  </a:lnTo>
                  <a:lnTo>
                    <a:pt x="130" y="36"/>
                  </a:lnTo>
                  <a:lnTo>
                    <a:pt x="130" y="36"/>
                  </a:lnTo>
                  <a:lnTo>
                    <a:pt x="115" y="42"/>
                  </a:lnTo>
                  <a:lnTo>
                    <a:pt x="99" y="49"/>
                  </a:lnTo>
                  <a:lnTo>
                    <a:pt x="69" y="62"/>
                  </a:lnTo>
                  <a:lnTo>
                    <a:pt x="53" y="69"/>
                  </a:lnTo>
                  <a:lnTo>
                    <a:pt x="38" y="74"/>
                  </a:lnTo>
                  <a:lnTo>
                    <a:pt x="22" y="78"/>
                  </a:lnTo>
                  <a:lnTo>
                    <a:pt x="6" y="79"/>
                  </a:lnTo>
                  <a:lnTo>
                    <a:pt x="6" y="79"/>
                  </a:lnTo>
                  <a:lnTo>
                    <a:pt x="4" y="81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1" y="90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21" y="90"/>
                  </a:lnTo>
                  <a:lnTo>
                    <a:pt x="35" y="87"/>
                  </a:lnTo>
                  <a:lnTo>
                    <a:pt x="49" y="82"/>
                  </a:lnTo>
                  <a:lnTo>
                    <a:pt x="64" y="78"/>
                  </a:lnTo>
                  <a:lnTo>
                    <a:pt x="92" y="65"/>
                  </a:lnTo>
                  <a:lnTo>
                    <a:pt x="119" y="53"/>
                  </a:lnTo>
                  <a:lnTo>
                    <a:pt x="119" y="53"/>
                  </a:lnTo>
                  <a:lnTo>
                    <a:pt x="137" y="44"/>
                  </a:lnTo>
                  <a:lnTo>
                    <a:pt x="157" y="38"/>
                  </a:lnTo>
                  <a:lnTo>
                    <a:pt x="176" y="31"/>
                  </a:lnTo>
                  <a:lnTo>
                    <a:pt x="194" y="28"/>
                  </a:lnTo>
                  <a:lnTo>
                    <a:pt x="194" y="28"/>
                  </a:lnTo>
                  <a:lnTo>
                    <a:pt x="201" y="27"/>
                  </a:lnTo>
                  <a:lnTo>
                    <a:pt x="208" y="25"/>
                  </a:lnTo>
                  <a:lnTo>
                    <a:pt x="218" y="21"/>
                  </a:lnTo>
                  <a:lnTo>
                    <a:pt x="230" y="15"/>
                  </a:lnTo>
                  <a:lnTo>
                    <a:pt x="242" y="11"/>
                  </a:lnTo>
                  <a:lnTo>
                    <a:pt x="242" y="11"/>
                  </a:lnTo>
                  <a:lnTo>
                    <a:pt x="243" y="10"/>
                  </a:lnTo>
                  <a:lnTo>
                    <a:pt x="244" y="9"/>
                  </a:lnTo>
                  <a:lnTo>
                    <a:pt x="246" y="6"/>
                  </a:lnTo>
                  <a:lnTo>
                    <a:pt x="246" y="5"/>
                  </a:lnTo>
                  <a:lnTo>
                    <a:pt x="243" y="1"/>
                  </a:lnTo>
                  <a:lnTo>
                    <a:pt x="240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4" name="Freeform 390"/>
            <p:cNvSpPr/>
            <p:nvPr/>
          </p:nvSpPr>
          <p:spPr bwMode="auto">
            <a:xfrm>
              <a:off x="5273676" y="1162051"/>
              <a:ext cx="122238" cy="95250"/>
            </a:xfrm>
            <a:custGeom>
              <a:avLst/>
              <a:gdLst/>
              <a:ahLst/>
              <a:cxnLst>
                <a:cxn ang="0">
                  <a:pos x="298" y="1"/>
                </a:cxn>
                <a:cxn ang="0">
                  <a:pos x="298" y="1"/>
                </a:cxn>
                <a:cxn ang="0">
                  <a:pos x="277" y="21"/>
                </a:cxn>
                <a:cxn ang="0">
                  <a:pos x="256" y="39"/>
                </a:cxn>
                <a:cxn ang="0">
                  <a:pos x="234" y="56"/>
                </a:cxn>
                <a:cxn ang="0">
                  <a:pos x="210" y="72"/>
                </a:cxn>
                <a:cxn ang="0">
                  <a:pos x="163" y="103"/>
                </a:cxn>
                <a:cxn ang="0">
                  <a:pos x="116" y="136"/>
                </a:cxn>
                <a:cxn ang="0">
                  <a:pos x="116" y="136"/>
                </a:cxn>
                <a:cxn ang="0">
                  <a:pos x="96" y="152"/>
                </a:cxn>
                <a:cxn ang="0">
                  <a:pos x="77" y="167"/>
                </a:cxn>
                <a:cxn ang="0">
                  <a:pos x="56" y="183"/>
                </a:cxn>
                <a:cxn ang="0">
                  <a:pos x="35" y="198"/>
                </a:cxn>
                <a:cxn ang="0">
                  <a:pos x="35" y="198"/>
                </a:cxn>
                <a:cxn ang="0">
                  <a:pos x="24" y="204"/>
                </a:cxn>
                <a:cxn ang="0">
                  <a:pos x="14" y="212"/>
                </a:cxn>
                <a:cxn ang="0">
                  <a:pos x="6" y="221"/>
                </a:cxn>
                <a:cxn ang="0">
                  <a:pos x="2" y="226"/>
                </a:cxn>
                <a:cxn ang="0">
                  <a:pos x="0" y="233"/>
                </a:cxn>
                <a:cxn ang="0">
                  <a:pos x="0" y="233"/>
                </a:cxn>
                <a:cxn ang="0">
                  <a:pos x="0" y="235"/>
                </a:cxn>
                <a:cxn ang="0">
                  <a:pos x="0" y="237"/>
                </a:cxn>
                <a:cxn ang="0">
                  <a:pos x="1" y="238"/>
                </a:cxn>
                <a:cxn ang="0">
                  <a:pos x="3" y="239"/>
                </a:cxn>
                <a:cxn ang="0">
                  <a:pos x="7" y="239"/>
                </a:cxn>
                <a:cxn ang="0">
                  <a:pos x="9" y="238"/>
                </a:cxn>
                <a:cxn ang="0">
                  <a:pos x="10" y="235"/>
                </a:cxn>
                <a:cxn ang="0">
                  <a:pos x="10" y="235"/>
                </a:cxn>
                <a:cxn ang="0">
                  <a:pos x="14" y="229"/>
                </a:cxn>
                <a:cxn ang="0">
                  <a:pos x="19" y="222"/>
                </a:cxn>
                <a:cxn ang="0">
                  <a:pos x="26" y="216"/>
                </a:cxn>
                <a:cxn ang="0">
                  <a:pos x="34" y="211"/>
                </a:cxn>
                <a:cxn ang="0">
                  <a:pos x="49" y="201"/>
                </a:cxn>
                <a:cxn ang="0">
                  <a:pos x="62" y="194"/>
                </a:cxn>
                <a:cxn ang="0">
                  <a:pos x="62" y="194"/>
                </a:cxn>
                <a:cxn ang="0">
                  <a:pos x="83" y="178"/>
                </a:cxn>
                <a:cxn ang="0">
                  <a:pos x="103" y="161"/>
                </a:cxn>
                <a:cxn ang="0">
                  <a:pos x="124" y="145"/>
                </a:cxn>
                <a:cxn ang="0">
                  <a:pos x="145" y="130"/>
                </a:cxn>
                <a:cxn ang="0">
                  <a:pos x="145" y="130"/>
                </a:cxn>
                <a:cxn ang="0">
                  <a:pos x="187" y="102"/>
                </a:cxn>
                <a:cxn ang="0">
                  <a:pos x="228" y="73"/>
                </a:cxn>
                <a:cxn ang="0">
                  <a:pos x="249" y="59"/>
                </a:cxn>
                <a:cxn ang="0">
                  <a:pos x="269" y="43"/>
                </a:cxn>
                <a:cxn ang="0">
                  <a:pos x="287" y="26"/>
                </a:cxn>
                <a:cxn ang="0">
                  <a:pos x="306" y="9"/>
                </a:cxn>
                <a:cxn ang="0">
                  <a:pos x="306" y="9"/>
                </a:cxn>
                <a:cxn ang="0">
                  <a:pos x="307" y="8"/>
                </a:cxn>
                <a:cxn ang="0">
                  <a:pos x="307" y="5"/>
                </a:cxn>
                <a:cxn ang="0">
                  <a:pos x="306" y="1"/>
                </a:cxn>
                <a:cxn ang="0">
                  <a:pos x="302" y="0"/>
                </a:cxn>
                <a:cxn ang="0">
                  <a:pos x="300" y="0"/>
                </a:cxn>
                <a:cxn ang="0">
                  <a:pos x="298" y="1"/>
                </a:cxn>
                <a:cxn ang="0">
                  <a:pos x="298" y="1"/>
                </a:cxn>
              </a:cxnLst>
              <a:rect l="0" t="0" r="r" b="b"/>
              <a:pathLst>
                <a:path w="307" h="239">
                  <a:moveTo>
                    <a:pt x="298" y="1"/>
                  </a:moveTo>
                  <a:lnTo>
                    <a:pt x="298" y="1"/>
                  </a:lnTo>
                  <a:lnTo>
                    <a:pt x="277" y="21"/>
                  </a:lnTo>
                  <a:lnTo>
                    <a:pt x="256" y="39"/>
                  </a:lnTo>
                  <a:lnTo>
                    <a:pt x="234" y="56"/>
                  </a:lnTo>
                  <a:lnTo>
                    <a:pt x="210" y="72"/>
                  </a:lnTo>
                  <a:lnTo>
                    <a:pt x="163" y="103"/>
                  </a:lnTo>
                  <a:lnTo>
                    <a:pt x="116" y="136"/>
                  </a:lnTo>
                  <a:lnTo>
                    <a:pt x="116" y="136"/>
                  </a:lnTo>
                  <a:lnTo>
                    <a:pt x="96" y="152"/>
                  </a:lnTo>
                  <a:lnTo>
                    <a:pt x="77" y="167"/>
                  </a:lnTo>
                  <a:lnTo>
                    <a:pt x="56" y="183"/>
                  </a:lnTo>
                  <a:lnTo>
                    <a:pt x="35" y="198"/>
                  </a:lnTo>
                  <a:lnTo>
                    <a:pt x="35" y="198"/>
                  </a:lnTo>
                  <a:lnTo>
                    <a:pt x="24" y="204"/>
                  </a:lnTo>
                  <a:lnTo>
                    <a:pt x="14" y="212"/>
                  </a:lnTo>
                  <a:lnTo>
                    <a:pt x="6" y="221"/>
                  </a:lnTo>
                  <a:lnTo>
                    <a:pt x="2" y="226"/>
                  </a:lnTo>
                  <a:lnTo>
                    <a:pt x="0" y="233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38"/>
                  </a:lnTo>
                  <a:lnTo>
                    <a:pt x="3" y="239"/>
                  </a:lnTo>
                  <a:lnTo>
                    <a:pt x="7" y="239"/>
                  </a:lnTo>
                  <a:lnTo>
                    <a:pt x="9" y="238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14" y="229"/>
                  </a:lnTo>
                  <a:lnTo>
                    <a:pt x="19" y="222"/>
                  </a:lnTo>
                  <a:lnTo>
                    <a:pt x="26" y="216"/>
                  </a:lnTo>
                  <a:lnTo>
                    <a:pt x="34" y="211"/>
                  </a:lnTo>
                  <a:lnTo>
                    <a:pt x="49" y="201"/>
                  </a:lnTo>
                  <a:lnTo>
                    <a:pt x="62" y="194"/>
                  </a:lnTo>
                  <a:lnTo>
                    <a:pt x="62" y="194"/>
                  </a:lnTo>
                  <a:lnTo>
                    <a:pt x="83" y="178"/>
                  </a:lnTo>
                  <a:lnTo>
                    <a:pt x="103" y="161"/>
                  </a:lnTo>
                  <a:lnTo>
                    <a:pt x="124" y="145"/>
                  </a:lnTo>
                  <a:lnTo>
                    <a:pt x="145" y="130"/>
                  </a:lnTo>
                  <a:lnTo>
                    <a:pt x="145" y="130"/>
                  </a:lnTo>
                  <a:lnTo>
                    <a:pt x="187" y="102"/>
                  </a:lnTo>
                  <a:lnTo>
                    <a:pt x="228" y="73"/>
                  </a:lnTo>
                  <a:lnTo>
                    <a:pt x="249" y="59"/>
                  </a:lnTo>
                  <a:lnTo>
                    <a:pt x="269" y="43"/>
                  </a:lnTo>
                  <a:lnTo>
                    <a:pt x="287" y="26"/>
                  </a:lnTo>
                  <a:lnTo>
                    <a:pt x="306" y="9"/>
                  </a:lnTo>
                  <a:lnTo>
                    <a:pt x="306" y="9"/>
                  </a:lnTo>
                  <a:lnTo>
                    <a:pt x="307" y="8"/>
                  </a:lnTo>
                  <a:lnTo>
                    <a:pt x="307" y="5"/>
                  </a:lnTo>
                  <a:lnTo>
                    <a:pt x="306" y="1"/>
                  </a:lnTo>
                  <a:lnTo>
                    <a:pt x="302" y="0"/>
                  </a:lnTo>
                  <a:lnTo>
                    <a:pt x="300" y="0"/>
                  </a:lnTo>
                  <a:lnTo>
                    <a:pt x="298" y="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5" name="Freeform 391"/>
            <p:cNvSpPr/>
            <p:nvPr/>
          </p:nvSpPr>
          <p:spPr bwMode="auto">
            <a:xfrm>
              <a:off x="5329239" y="1193801"/>
              <a:ext cx="87313" cy="68263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210" y="0"/>
                </a:cxn>
                <a:cxn ang="0">
                  <a:pos x="203" y="2"/>
                </a:cxn>
                <a:cxn ang="0">
                  <a:pos x="193" y="5"/>
                </a:cxn>
                <a:cxn ang="0">
                  <a:pos x="176" y="13"/>
                </a:cxn>
                <a:cxn ang="0">
                  <a:pos x="161" y="22"/>
                </a:cxn>
                <a:cxn ang="0">
                  <a:pos x="145" y="34"/>
                </a:cxn>
                <a:cxn ang="0">
                  <a:pos x="116" y="59"/>
                </a:cxn>
                <a:cxn ang="0">
                  <a:pos x="87" y="81"/>
                </a:cxn>
                <a:cxn ang="0">
                  <a:pos x="87" y="81"/>
                </a:cxn>
                <a:cxn ang="0">
                  <a:pos x="56" y="106"/>
                </a:cxn>
                <a:cxn ang="0">
                  <a:pos x="40" y="119"/>
                </a:cxn>
                <a:cxn ang="0">
                  <a:pos x="26" y="133"/>
                </a:cxn>
                <a:cxn ang="0">
                  <a:pos x="26" y="133"/>
                </a:cxn>
                <a:cxn ang="0">
                  <a:pos x="12" y="146"/>
                </a:cxn>
                <a:cxn ang="0">
                  <a:pos x="5" y="154"/>
                </a:cxn>
                <a:cxn ang="0">
                  <a:pos x="0" y="163"/>
                </a:cxn>
                <a:cxn ang="0">
                  <a:pos x="0" y="163"/>
                </a:cxn>
                <a:cxn ang="0">
                  <a:pos x="0" y="166"/>
                </a:cxn>
                <a:cxn ang="0">
                  <a:pos x="1" y="169"/>
                </a:cxn>
                <a:cxn ang="0">
                  <a:pos x="1" y="169"/>
                </a:cxn>
                <a:cxn ang="0">
                  <a:pos x="2" y="170"/>
                </a:cxn>
                <a:cxn ang="0">
                  <a:pos x="2" y="170"/>
                </a:cxn>
                <a:cxn ang="0">
                  <a:pos x="5" y="171"/>
                </a:cxn>
                <a:cxn ang="0">
                  <a:pos x="6" y="171"/>
                </a:cxn>
                <a:cxn ang="0">
                  <a:pos x="10" y="169"/>
                </a:cxn>
                <a:cxn ang="0">
                  <a:pos x="12" y="167"/>
                </a:cxn>
                <a:cxn ang="0">
                  <a:pos x="13" y="166"/>
                </a:cxn>
                <a:cxn ang="0">
                  <a:pos x="12" y="163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02" y="85"/>
                </a:cxn>
                <a:cxn ang="0">
                  <a:pos x="102" y="85"/>
                </a:cxn>
                <a:cxn ang="0">
                  <a:pos x="127" y="64"/>
                </a:cxn>
                <a:cxn ang="0">
                  <a:pos x="154" y="42"/>
                </a:cxn>
                <a:cxn ang="0">
                  <a:pos x="169" y="31"/>
                </a:cxn>
                <a:cxn ang="0">
                  <a:pos x="183" y="22"/>
                </a:cxn>
                <a:cxn ang="0">
                  <a:pos x="197" y="16"/>
                </a:cxn>
                <a:cxn ang="0">
                  <a:pos x="213" y="12"/>
                </a:cxn>
                <a:cxn ang="0">
                  <a:pos x="213" y="12"/>
                </a:cxn>
                <a:cxn ang="0">
                  <a:pos x="216" y="10"/>
                </a:cxn>
                <a:cxn ang="0">
                  <a:pos x="217" y="9"/>
                </a:cxn>
                <a:cxn ang="0">
                  <a:pos x="218" y="6"/>
                </a:cxn>
                <a:cxn ang="0">
                  <a:pos x="217" y="5"/>
                </a:cxn>
                <a:cxn ang="0">
                  <a:pos x="216" y="1"/>
                </a:cxn>
                <a:cxn ang="0">
                  <a:pos x="213" y="0"/>
                </a:cxn>
                <a:cxn ang="0">
                  <a:pos x="210" y="0"/>
                </a:cxn>
                <a:cxn ang="0">
                  <a:pos x="210" y="0"/>
                </a:cxn>
              </a:cxnLst>
              <a:rect l="0" t="0" r="r" b="b"/>
              <a:pathLst>
                <a:path w="218" h="171">
                  <a:moveTo>
                    <a:pt x="210" y="0"/>
                  </a:moveTo>
                  <a:lnTo>
                    <a:pt x="210" y="0"/>
                  </a:lnTo>
                  <a:lnTo>
                    <a:pt x="203" y="2"/>
                  </a:lnTo>
                  <a:lnTo>
                    <a:pt x="193" y="5"/>
                  </a:lnTo>
                  <a:lnTo>
                    <a:pt x="176" y="13"/>
                  </a:lnTo>
                  <a:lnTo>
                    <a:pt x="161" y="22"/>
                  </a:lnTo>
                  <a:lnTo>
                    <a:pt x="145" y="34"/>
                  </a:lnTo>
                  <a:lnTo>
                    <a:pt x="116" y="59"/>
                  </a:lnTo>
                  <a:lnTo>
                    <a:pt x="87" y="81"/>
                  </a:lnTo>
                  <a:lnTo>
                    <a:pt x="87" y="81"/>
                  </a:lnTo>
                  <a:lnTo>
                    <a:pt x="56" y="106"/>
                  </a:lnTo>
                  <a:lnTo>
                    <a:pt x="40" y="119"/>
                  </a:lnTo>
                  <a:lnTo>
                    <a:pt x="26" y="133"/>
                  </a:lnTo>
                  <a:lnTo>
                    <a:pt x="26" y="133"/>
                  </a:lnTo>
                  <a:lnTo>
                    <a:pt x="12" y="146"/>
                  </a:lnTo>
                  <a:lnTo>
                    <a:pt x="5" y="154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66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5" y="171"/>
                  </a:lnTo>
                  <a:lnTo>
                    <a:pt x="6" y="171"/>
                  </a:lnTo>
                  <a:lnTo>
                    <a:pt x="10" y="169"/>
                  </a:lnTo>
                  <a:lnTo>
                    <a:pt x="12" y="167"/>
                  </a:lnTo>
                  <a:lnTo>
                    <a:pt x="13" y="166"/>
                  </a:lnTo>
                  <a:lnTo>
                    <a:pt x="12" y="163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02" y="85"/>
                  </a:lnTo>
                  <a:lnTo>
                    <a:pt x="102" y="85"/>
                  </a:lnTo>
                  <a:lnTo>
                    <a:pt x="127" y="64"/>
                  </a:lnTo>
                  <a:lnTo>
                    <a:pt x="154" y="42"/>
                  </a:lnTo>
                  <a:lnTo>
                    <a:pt x="169" y="31"/>
                  </a:lnTo>
                  <a:lnTo>
                    <a:pt x="183" y="22"/>
                  </a:lnTo>
                  <a:lnTo>
                    <a:pt x="197" y="16"/>
                  </a:lnTo>
                  <a:lnTo>
                    <a:pt x="213" y="12"/>
                  </a:lnTo>
                  <a:lnTo>
                    <a:pt x="213" y="12"/>
                  </a:lnTo>
                  <a:lnTo>
                    <a:pt x="216" y="10"/>
                  </a:lnTo>
                  <a:lnTo>
                    <a:pt x="217" y="9"/>
                  </a:lnTo>
                  <a:lnTo>
                    <a:pt x="218" y="6"/>
                  </a:lnTo>
                  <a:lnTo>
                    <a:pt x="217" y="5"/>
                  </a:lnTo>
                  <a:lnTo>
                    <a:pt x="216" y="1"/>
                  </a:lnTo>
                  <a:lnTo>
                    <a:pt x="213" y="0"/>
                  </a:lnTo>
                  <a:lnTo>
                    <a:pt x="210" y="0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6" name="Freeform 392"/>
            <p:cNvSpPr/>
            <p:nvPr/>
          </p:nvSpPr>
          <p:spPr bwMode="auto">
            <a:xfrm>
              <a:off x="5395914" y="1125538"/>
              <a:ext cx="141288" cy="26988"/>
            </a:xfrm>
            <a:custGeom>
              <a:avLst/>
              <a:gdLst/>
              <a:ahLst/>
              <a:cxnLst>
                <a:cxn ang="0">
                  <a:pos x="348" y="0"/>
                </a:cxn>
                <a:cxn ang="0">
                  <a:pos x="348" y="0"/>
                </a:cxn>
                <a:cxn ang="0">
                  <a:pos x="326" y="2"/>
                </a:cxn>
                <a:cxn ang="0">
                  <a:pos x="305" y="5"/>
                </a:cxn>
                <a:cxn ang="0">
                  <a:pos x="263" y="14"/>
                </a:cxn>
                <a:cxn ang="0">
                  <a:pos x="221" y="23"/>
                </a:cxn>
                <a:cxn ang="0">
                  <a:pos x="199" y="27"/>
                </a:cxn>
                <a:cxn ang="0">
                  <a:pos x="178" y="30"/>
                </a:cxn>
                <a:cxn ang="0">
                  <a:pos x="178" y="30"/>
                </a:cxn>
                <a:cxn ang="0">
                  <a:pos x="156" y="32"/>
                </a:cxn>
                <a:cxn ang="0">
                  <a:pos x="135" y="36"/>
                </a:cxn>
                <a:cxn ang="0">
                  <a:pos x="92" y="45"/>
                </a:cxn>
                <a:cxn ang="0">
                  <a:pos x="49" y="53"/>
                </a:cxn>
                <a:cxn ang="0">
                  <a:pos x="28" y="56"/>
                </a:cxn>
                <a:cxn ang="0">
                  <a:pos x="5" y="57"/>
                </a:cxn>
                <a:cxn ang="0">
                  <a:pos x="5" y="57"/>
                </a:cxn>
                <a:cxn ang="0">
                  <a:pos x="3" y="57"/>
                </a:cxn>
                <a:cxn ang="0">
                  <a:pos x="2" y="58"/>
                </a:cxn>
                <a:cxn ang="0">
                  <a:pos x="0" y="62"/>
                </a:cxn>
                <a:cxn ang="0">
                  <a:pos x="2" y="66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16" y="69"/>
                </a:cxn>
                <a:cxn ang="0">
                  <a:pos x="16" y="69"/>
                </a:cxn>
                <a:cxn ang="0">
                  <a:pos x="20" y="68"/>
                </a:cxn>
                <a:cxn ang="0">
                  <a:pos x="20" y="68"/>
                </a:cxn>
                <a:cxn ang="0">
                  <a:pos x="38" y="66"/>
                </a:cxn>
                <a:cxn ang="0">
                  <a:pos x="58" y="64"/>
                </a:cxn>
                <a:cxn ang="0">
                  <a:pos x="94" y="57"/>
                </a:cxn>
                <a:cxn ang="0">
                  <a:pos x="132" y="49"/>
                </a:cxn>
                <a:cxn ang="0">
                  <a:pos x="170" y="41"/>
                </a:cxn>
                <a:cxn ang="0">
                  <a:pos x="170" y="41"/>
                </a:cxn>
                <a:cxn ang="0">
                  <a:pos x="215" y="34"/>
                </a:cxn>
                <a:cxn ang="0">
                  <a:pos x="259" y="24"/>
                </a:cxn>
                <a:cxn ang="0">
                  <a:pos x="304" y="17"/>
                </a:cxn>
                <a:cxn ang="0">
                  <a:pos x="326" y="14"/>
                </a:cxn>
                <a:cxn ang="0">
                  <a:pos x="348" y="11"/>
                </a:cxn>
                <a:cxn ang="0">
                  <a:pos x="348" y="11"/>
                </a:cxn>
                <a:cxn ang="0">
                  <a:pos x="350" y="10"/>
                </a:cxn>
                <a:cxn ang="0">
                  <a:pos x="352" y="9"/>
                </a:cxn>
                <a:cxn ang="0">
                  <a:pos x="353" y="5"/>
                </a:cxn>
                <a:cxn ang="0">
                  <a:pos x="353" y="3"/>
                </a:cxn>
                <a:cxn ang="0">
                  <a:pos x="352" y="1"/>
                </a:cxn>
                <a:cxn ang="0">
                  <a:pos x="350" y="0"/>
                </a:cxn>
                <a:cxn ang="0">
                  <a:pos x="348" y="0"/>
                </a:cxn>
                <a:cxn ang="0">
                  <a:pos x="348" y="0"/>
                </a:cxn>
              </a:cxnLst>
              <a:rect l="0" t="0" r="r" b="b"/>
              <a:pathLst>
                <a:path w="353" h="69">
                  <a:moveTo>
                    <a:pt x="348" y="0"/>
                  </a:moveTo>
                  <a:lnTo>
                    <a:pt x="348" y="0"/>
                  </a:lnTo>
                  <a:lnTo>
                    <a:pt x="326" y="2"/>
                  </a:lnTo>
                  <a:lnTo>
                    <a:pt x="305" y="5"/>
                  </a:lnTo>
                  <a:lnTo>
                    <a:pt x="263" y="14"/>
                  </a:lnTo>
                  <a:lnTo>
                    <a:pt x="221" y="23"/>
                  </a:lnTo>
                  <a:lnTo>
                    <a:pt x="199" y="27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56" y="32"/>
                  </a:lnTo>
                  <a:lnTo>
                    <a:pt x="135" y="36"/>
                  </a:lnTo>
                  <a:lnTo>
                    <a:pt x="92" y="45"/>
                  </a:lnTo>
                  <a:lnTo>
                    <a:pt x="49" y="53"/>
                  </a:lnTo>
                  <a:lnTo>
                    <a:pt x="28" y="56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3" y="57"/>
                  </a:lnTo>
                  <a:lnTo>
                    <a:pt x="2" y="58"/>
                  </a:lnTo>
                  <a:lnTo>
                    <a:pt x="0" y="62"/>
                  </a:lnTo>
                  <a:lnTo>
                    <a:pt x="2" y="66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16" y="69"/>
                  </a:lnTo>
                  <a:lnTo>
                    <a:pt x="16" y="69"/>
                  </a:lnTo>
                  <a:lnTo>
                    <a:pt x="20" y="68"/>
                  </a:lnTo>
                  <a:lnTo>
                    <a:pt x="20" y="68"/>
                  </a:lnTo>
                  <a:lnTo>
                    <a:pt x="38" y="66"/>
                  </a:lnTo>
                  <a:lnTo>
                    <a:pt x="58" y="64"/>
                  </a:lnTo>
                  <a:lnTo>
                    <a:pt x="94" y="57"/>
                  </a:lnTo>
                  <a:lnTo>
                    <a:pt x="132" y="49"/>
                  </a:lnTo>
                  <a:lnTo>
                    <a:pt x="170" y="41"/>
                  </a:lnTo>
                  <a:lnTo>
                    <a:pt x="170" y="41"/>
                  </a:lnTo>
                  <a:lnTo>
                    <a:pt x="215" y="34"/>
                  </a:lnTo>
                  <a:lnTo>
                    <a:pt x="259" y="24"/>
                  </a:lnTo>
                  <a:lnTo>
                    <a:pt x="304" y="17"/>
                  </a:lnTo>
                  <a:lnTo>
                    <a:pt x="326" y="14"/>
                  </a:lnTo>
                  <a:lnTo>
                    <a:pt x="348" y="11"/>
                  </a:lnTo>
                  <a:lnTo>
                    <a:pt x="348" y="11"/>
                  </a:lnTo>
                  <a:lnTo>
                    <a:pt x="350" y="10"/>
                  </a:lnTo>
                  <a:lnTo>
                    <a:pt x="352" y="9"/>
                  </a:lnTo>
                  <a:lnTo>
                    <a:pt x="353" y="5"/>
                  </a:lnTo>
                  <a:lnTo>
                    <a:pt x="353" y="3"/>
                  </a:lnTo>
                  <a:lnTo>
                    <a:pt x="352" y="1"/>
                  </a:lnTo>
                  <a:lnTo>
                    <a:pt x="350" y="0"/>
                  </a:lnTo>
                  <a:lnTo>
                    <a:pt x="348" y="0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7" name="Freeform 393"/>
            <p:cNvSpPr/>
            <p:nvPr/>
          </p:nvSpPr>
          <p:spPr bwMode="auto">
            <a:xfrm>
              <a:off x="5421314" y="1193801"/>
              <a:ext cx="92075" cy="20638"/>
            </a:xfrm>
            <a:custGeom>
              <a:avLst/>
              <a:gdLst/>
              <a:ahLst/>
              <a:cxnLst>
                <a:cxn ang="0">
                  <a:pos x="225" y="1"/>
                </a:cxn>
                <a:cxn ang="0">
                  <a:pos x="225" y="1"/>
                </a:cxn>
                <a:cxn ang="0">
                  <a:pos x="217" y="4"/>
                </a:cxn>
                <a:cxn ang="0">
                  <a:pos x="209" y="5"/>
                </a:cxn>
                <a:cxn ang="0">
                  <a:pos x="194" y="5"/>
                </a:cxn>
                <a:cxn ang="0">
                  <a:pos x="194" y="5"/>
                </a:cxn>
                <a:cxn ang="0">
                  <a:pos x="179" y="6"/>
                </a:cxn>
                <a:cxn ang="0">
                  <a:pos x="166" y="10"/>
                </a:cxn>
                <a:cxn ang="0">
                  <a:pos x="139" y="17"/>
                </a:cxn>
                <a:cxn ang="0">
                  <a:pos x="139" y="17"/>
                </a:cxn>
                <a:cxn ang="0">
                  <a:pos x="72" y="31"/>
                </a:cxn>
                <a:cxn ang="0">
                  <a:pos x="38" y="36"/>
                </a:cxn>
                <a:cxn ang="0">
                  <a:pos x="22" y="39"/>
                </a:cxn>
                <a:cxn ang="0">
                  <a:pos x="5" y="40"/>
                </a:cxn>
                <a:cxn ang="0">
                  <a:pos x="5" y="40"/>
                </a:cxn>
                <a:cxn ang="0">
                  <a:pos x="3" y="40"/>
                </a:cxn>
                <a:cxn ang="0">
                  <a:pos x="1" y="42"/>
                </a:cxn>
                <a:cxn ang="0">
                  <a:pos x="0" y="46"/>
                </a:cxn>
                <a:cxn ang="0">
                  <a:pos x="1" y="50"/>
                </a:cxn>
                <a:cxn ang="0">
                  <a:pos x="3" y="51"/>
                </a:cxn>
                <a:cxn ang="0">
                  <a:pos x="5" y="51"/>
                </a:cxn>
                <a:cxn ang="0">
                  <a:pos x="5" y="51"/>
                </a:cxn>
                <a:cxn ang="0">
                  <a:pos x="21" y="51"/>
                </a:cxn>
                <a:cxn ang="0">
                  <a:pos x="37" y="48"/>
                </a:cxn>
                <a:cxn ang="0">
                  <a:pos x="68" y="43"/>
                </a:cxn>
                <a:cxn ang="0">
                  <a:pos x="131" y="30"/>
                </a:cxn>
                <a:cxn ang="0">
                  <a:pos x="131" y="30"/>
                </a:cxn>
                <a:cxn ang="0">
                  <a:pos x="166" y="22"/>
                </a:cxn>
                <a:cxn ang="0">
                  <a:pos x="184" y="18"/>
                </a:cxn>
                <a:cxn ang="0">
                  <a:pos x="201" y="17"/>
                </a:cxn>
                <a:cxn ang="0">
                  <a:pos x="201" y="17"/>
                </a:cxn>
                <a:cxn ang="0">
                  <a:pos x="217" y="16"/>
                </a:cxn>
                <a:cxn ang="0">
                  <a:pos x="224" y="14"/>
                </a:cxn>
                <a:cxn ang="0">
                  <a:pos x="230" y="10"/>
                </a:cxn>
                <a:cxn ang="0">
                  <a:pos x="230" y="10"/>
                </a:cxn>
                <a:cxn ang="0">
                  <a:pos x="233" y="9"/>
                </a:cxn>
                <a:cxn ang="0">
                  <a:pos x="233" y="6"/>
                </a:cxn>
                <a:cxn ang="0">
                  <a:pos x="233" y="2"/>
                </a:cxn>
                <a:cxn ang="0">
                  <a:pos x="229" y="0"/>
                </a:cxn>
                <a:cxn ang="0">
                  <a:pos x="228" y="0"/>
                </a:cxn>
                <a:cxn ang="0">
                  <a:pos x="225" y="1"/>
                </a:cxn>
                <a:cxn ang="0">
                  <a:pos x="225" y="1"/>
                </a:cxn>
              </a:cxnLst>
              <a:rect l="0" t="0" r="r" b="b"/>
              <a:pathLst>
                <a:path w="233" h="51">
                  <a:moveTo>
                    <a:pt x="225" y="1"/>
                  </a:moveTo>
                  <a:lnTo>
                    <a:pt x="225" y="1"/>
                  </a:lnTo>
                  <a:lnTo>
                    <a:pt x="217" y="4"/>
                  </a:lnTo>
                  <a:lnTo>
                    <a:pt x="209" y="5"/>
                  </a:lnTo>
                  <a:lnTo>
                    <a:pt x="194" y="5"/>
                  </a:lnTo>
                  <a:lnTo>
                    <a:pt x="194" y="5"/>
                  </a:lnTo>
                  <a:lnTo>
                    <a:pt x="179" y="6"/>
                  </a:lnTo>
                  <a:lnTo>
                    <a:pt x="166" y="10"/>
                  </a:lnTo>
                  <a:lnTo>
                    <a:pt x="139" y="17"/>
                  </a:lnTo>
                  <a:lnTo>
                    <a:pt x="139" y="17"/>
                  </a:lnTo>
                  <a:lnTo>
                    <a:pt x="72" y="31"/>
                  </a:lnTo>
                  <a:lnTo>
                    <a:pt x="38" y="36"/>
                  </a:lnTo>
                  <a:lnTo>
                    <a:pt x="22" y="39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3" y="40"/>
                  </a:lnTo>
                  <a:lnTo>
                    <a:pt x="1" y="42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1"/>
                  </a:lnTo>
                  <a:lnTo>
                    <a:pt x="5" y="51"/>
                  </a:lnTo>
                  <a:lnTo>
                    <a:pt x="5" y="51"/>
                  </a:lnTo>
                  <a:lnTo>
                    <a:pt x="21" y="51"/>
                  </a:lnTo>
                  <a:lnTo>
                    <a:pt x="37" y="48"/>
                  </a:lnTo>
                  <a:lnTo>
                    <a:pt x="68" y="43"/>
                  </a:lnTo>
                  <a:lnTo>
                    <a:pt x="131" y="30"/>
                  </a:lnTo>
                  <a:lnTo>
                    <a:pt x="131" y="30"/>
                  </a:lnTo>
                  <a:lnTo>
                    <a:pt x="166" y="22"/>
                  </a:lnTo>
                  <a:lnTo>
                    <a:pt x="184" y="18"/>
                  </a:lnTo>
                  <a:lnTo>
                    <a:pt x="201" y="17"/>
                  </a:lnTo>
                  <a:lnTo>
                    <a:pt x="201" y="17"/>
                  </a:lnTo>
                  <a:lnTo>
                    <a:pt x="217" y="16"/>
                  </a:lnTo>
                  <a:lnTo>
                    <a:pt x="224" y="14"/>
                  </a:lnTo>
                  <a:lnTo>
                    <a:pt x="230" y="10"/>
                  </a:lnTo>
                  <a:lnTo>
                    <a:pt x="230" y="10"/>
                  </a:lnTo>
                  <a:lnTo>
                    <a:pt x="233" y="9"/>
                  </a:lnTo>
                  <a:lnTo>
                    <a:pt x="233" y="6"/>
                  </a:lnTo>
                  <a:lnTo>
                    <a:pt x="233" y="2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5" y="1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8" name="Freeform 394"/>
            <p:cNvSpPr/>
            <p:nvPr/>
          </p:nvSpPr>
          <p:spPr bwMode="auto">
            <a:xfrm>
              <a:off x="5537201" y="1117601"/>
              <a:ext cx="44450" cy="11113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57" y="11"/>
                </a:cxn>
                <a:cxn ang="0">
                  <a:pos x="32" y="15"/>
                </a:cxn>
                <a:cxn ang="0">
                  <a:pos x="6" y="17"/>
                </a:cxn>
                <a:cxn ang="0">
                  <a:pos x="6" y="17"/>
                </a:cxn>
                <a:cxn ang="0">
                  <a:pos x="4" y="17"/>
                </a:cxn>
                <a:cxn ang="0">
                  <a:pos x="2" y="19"/>
                </a:cxn>
                <a:cxn ang="0">
                  <a:pos x="0" y="23"/>
                </a:cxn>
                <a:cxn ang="0">
                  <a:pos x="2" y="26"/>
                </a:cxn>
                <a:cxn ang="0">
                  <a:pos x="4" y="28"/>
                </a:cxn>
                <a:cxn ang="0">
                  <a:pos x="6" y="29"/>
                </a:cxn>
                <a:cxn ang="0">
                  <a:pos x="6" y="29"/>
                </a:cxn>
                <a:cxn ang="0">
                  <a:pos x="20" y="28"/>
                </a:cxn>
                <a:cxn ang="0">
                  <a:pos x="33" y="26"/>
                </a:cxn>
                <a:cxn ang="0">
                  <a:pos x="58" y="21"/>
                </a:cxn>
                <a:cxn ang="0">
                  <a:pos x="110" y="11"/>
                </a:cxn>
                <a:cxn ang="0">
                  <a:pos x="110" y="11"/>
                </a:cxn>
                <a:cxn ang="0">
                  <a:pos x="113" y="11"/>
                </a:cxn>
                <a:cxn ang="0">
                  <a:pos x="114" y="8"/>
                </a:cxn>
                <a:cxn ang="0">
                  <a:pos x="114" y="7"/>
                </a:cxn>
                <a:cxn ang="0">
                  <a:pos x="114" y="4"/>
                </a:cxn>
                <a:cxn ang="0">
                  <a:pos x="112" y="2"/>
                </a:cxn>
                <a:cxn ang="0">
                  <a:pos x="110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14" h="29">
                  <a:moveTo>
                    <a:pt x="108" y="0"/>
                  </a:moveTo>
                  <a:lnTo>
                    <a:pt x="108" y="0"/>
                  </a:lnTo>
                  <a:lnTo>
                    <a:pt x="57" y="11"/>
                  </a:lnTo>
                  <a:lnTo>
                    <a:pt x="32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20" y="28"/>
                  </a:lnTo>
                  <a:lnTo>
                    <a:pt x="33" y="26"/>
                  </a:lnTo>
                  <a:lnTo>
                    <a:pt x="58" y="21"/>
                  </a:lnTo>
                  <a:lnTo>
                    <a:pt x="110" y="11"/>
                  </a:lnTo>
                  <a:lnTo>
                    <a:pt x="110" y="11"/>
                  </a:lnTo>
                  <a:lnTo>
                    <a:pt x="113" y="11"/>
                  </a:lnTo>
                  <a:lnTo>
                    <a:pt x="114" y="8"/>
                  </a:lnTo>
                  <a:lnTo>
                    <a:pt x="114" y="7"/>
                  </a:lnTo>
                  <a:lnTo>
                    <a:pt x="114" y="4"/>
                  </a:lnTo>
                  <a:lnTo>
                    <a:pt x="112" y="2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9" name="Freeform 395"/>
            <p:cNvSpPr/>
            <p:nvPr/>
          </p:nvSpPr>
          <p:spPr bwMode="auto">
            <a:xfrm>
              <a:off x="5481639" y="1184276"/>
              <a:ext cx="198438" cy="82550"/>
            </a:xfrm>
            <a:custGeom>
              <a:avLst/>
              <a:gdLst/>
              <a:ahLst/>
              <a:cxnLst>
                <a:cxn ang="0">
                  <a:pos x="492" y="0"/>
                </a:cxn>
                <a:cxn ang="0">
                  <a:pos x="492" y="0"/>
                </a:cxn>
                <a:cxn ang="0">
                  <a:pos x="478" y="1"/>
                </a:cxn>
                <a:cxn ang="0">
                  <a:pos x="463" y="5"/>
                </a:cxn>
                <a:cxn ang="0">
                  <a:pos x="449" y="10"/>
                </a:cxn>
                <a:cxn ang="0">
                  <a:pos x="434" y="15"/>
                </a:cxn>
                <a:cxn ang="0">
                  <a:pos x="407" y="28"/>
                </a:cxn>
                <a:cxn ang="0">
                  <a:pos x="381" y="40"/>
                </a:cxn>
                <a:cxn ang="0">
                  <a:pos x="381" y="40"/>
                </a:cxn>
                <a:cxn ang="0">
                  <a:pos x="314" y="66"/>
                </a:cxn>
                <a:cxn ang="0">
                  <a:pos x="247" y="91"/>
                </a:cxn>
                <a:cxn ang="0">
                  <a:pos x="247" y="91"/>
                </a:cxn>
                <a:cxn ang="0">
                  <a:pos x="188" y="113"/>
                </a:cxn>
                <a:cxn ang="0">
                  <a:pos x="158" y="125"/>
                </a:cxn>
                <a:cxn ang="0">
                  <a:pos x="128" y="137"/>
                </a:cxn>
                <a:cxn ang="0">
                  <a:pos x="128" y="137"/>
                </a:cxn>
                <a:cxn ang="0">
                  <a:pos x="114" y="145"/>
                </a:cxn>
                <a:cxn ang="0">
                  <a:pos x="98" y="153"/>
                </a:cxn>
                <a:cxn ang="0">
                  <a:pos x="68" y="170"/>
                </a:cxn>
                <a:cxn ang="0">
                  <a:pos x="54" y="177"/>
                </a:cxn>
                <a:cxn ang="0">
                  <a:pos x="38" y="184"/>
                </a:cxn>
                <a:cxn ang="0">
                  <a:pos x="21" y="189"/>
                </a:cxn>
                <a:cxn ang="0">
                  <a:pos x="4" y="193"/>
                </a:cxn>
                <a:cxn ang="0">
                  <a:pos x="4" y="193"/>
                </a:cxn>
                <a:cxn ang="0">
                  <a:pos x="3" y="194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3" y="204"/>
                </a:cxn>
                <a:cxn ang="0">
                  <a:pos x="5" y="205"/>
                </a:cxn>
                <a:cxn ang="0">
                  <a:pos x="8" y="205"/>
                </a:cxn>
                <a:cxn ang="0">
                  <a:pos x="8" y="205"/>
                </a:cxn>
                <a:cxn ang="0">
                  <a:pos x="21" y="201"/>
                </a:cxn>
                <a:cxn ang="0">
                  <a:pos x="35" y="197"/>
                </a:cxn>
                <a:cxn ang="0">
                  <a:pos x="48" y="192"/>
                </a:cxn>
                <a:cxn ang="0">
                  <a:pos x="62" y="187"/>
                </a:cxn>
                <a:cxn ang="0">
                  <a:pos x="86" y="172"/>
                </a:cxn>
                <a:cxn ang="0">
                  <a:pos x="110" y="159"/>
                </a:cxn>
                <a:cxn ang="0">
                  <a:pos x="110" y="159"/>
                </a:cxn>
                <a:cxn ang="0">
                  <a:pos x="126" y="151"/>
                </a:cxn>
                <a:cxn ang="0">
                  <a:pos x="140" y="145"/>
                </a:cxn>
                <a:cxn ang="0">
                  <a:pos x="171" y="132"/>
                </a:cxn>
                <a:cxn ang="0">
                  <a:pos x="203" y="121"/>
                </a:cxn>
                <a:cxn ang="0">
                  <a:pos x="233" y="109"/>
                </a:cxn>
                <a:cxn ang="0">
                  <a:pos x="233" y="109"/>
                </a:cxn>
                <a:cxn ang="0">
                  <a:pos x="293" y="86"/>
                </a:cxn>
                <a:cxn ang="0">
                  <a:pos x="355" y="62"/>
                </a:cxn>
                <a:cxn ang="0">
                  <a:pos x="355" y="62"/>
                </a:cxn>
                <a:cxn ang="0">
                  <a:pos x="423" y="35"/>
                </a:cxn>
                <a:cxn ang="0">
                  <a:pos x="423" y="35"/>
                </a:cxn>
                <a:cxn ang="0">
                  <a:pos x="457" y="21"/>
                </a:cxn>
                <a:cxn ang="0">
                  <a:pos x="474" y="14"/>
                </a:cxn>
                <a:cxn ang="0">
                  <a:pos x="483" y="11"/>
                </a:cxn>
                <a:cxn ang="0">
                  <a:pos x="492" y="10"/>
                </a:cxn>
                <a:cxn ang="0">
                  <a:pos x="492" y="10"/>
                </a:cxn>
                <a:cxn ang="0">
                  <a:pos x="493" y="10"/>
                </a:cxn>
                <a:cxn ang="0">
                  <a:pos x="496" y="9"/>
                </a:cxn>
                <a:cxn ang="0">
                  <a:pos x="497" y="5"/>
                </a:cxn>
                <a:cxn ang="0">
                  <a:pos x="497" y="2"/>
                </a:cxn>
                <a:cxn ang="0">
                  <a:pos x="496" y="1"/>
                </a:cxn>
                <a:cxn ang="0">
                  <a:pos x="493" y="0"/>
                </a:cxn>
                <a:cxn ang="0">
                  <a:pos x="492" y="0"/>
                </a:cxn>
                <a:cxn ang="0">
                  <a:pos x="492" y="0"/>
                </a:cxn>
              </a:cxnLst>
              <a:rect l="0" t="0" r="r" b="b"/>
              <a:pathLst>
                <a:path w="497" h="205">
                  <a:moveTo>
                    <a:pt x="492" y="0"/>
                  </a:moveTo>
                  <a:lnTo>
                    <a:pt x="492" y="0"/>
                  </a:lnTo>
                  <a:lnTo>
                    <a:pt x="478" y="1"/>
                  </a:lnTo>
                  <a:lnTo>
                    <a:pt x="463" y="5"/>
                  </a:lnTo>
                  <a:lnTo>
                    <a:pt x="449" y="10"/>
                  </a:lnTo>
                  <a:lnTo>
                    <a:pt x="434" y="15"/>
                  </a:lnTo>
                  <a:lnTo>
                    <a:pt x="407" y="28"/>
                  </a:lnTo>
                  <a:lnTo>
                    <a:pt x="381" y="40"/>
                  </a:lnTo>
                  <a:lnTo>
                    <a:pt x="381" y="40"/>
                  </a:lnTo>
                  <a:lnTo>
                    <a:pt x="314" y="66"/>
                  </a:lnTo>
                  <a:lnTo>
                    <a:pt x="247" y="91"/>
                  </a:lnTo>
                  <a:lnTo>
                    <a:pt x="247" y="91"/>
                  </a:lnTo>
                  <a:lnTo>
                    <a:pt x="188" y="113"/>
                  </a:lnTo>
                  <a:lnTo>
                    <a:pt x="158" y="125"/>
                  </a:lnTo>
                  <a:lnTo>
                    <a:pt x="128" y="137"/>
                  </a:lnTo>
                  <a:lnTo>
                    <a:pt x="128" y="137"/>
                  </a:lnTo>
                  <a:lnTo>
                    <a:pt x="114" y="145"/>
                  </a:lnTo>
                  <a:lnTo>
                    <a:pt x="98" y="153"/>
                  </a:lnTo>
                  <a:lnTo>
                    <a:pt x="68" y="170"/>
                  </a:lnTo>
                  <a:lnTo>
                    <a:pt x="54" y="177"/>
                  </a:lnTo>
                  <a:lnTo>
                    <a:pt x="38" y="184"/>
                  </a:lnTo>
                  <a:lnTo>
                    <a:pt x="21" y="189"/>
                  </a:lnTo>
                  <a:lnTo>
                    <a:pt x="4" y="193"/>
                  </a:lnTo>
                  <a:lnTo>
                    <a:pt x="4" y="193"/>
                  </a:lnTo>
                  <a:lnTo>
                    <a:pt x="3" y="194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3" y="204"/>
                  </a:lnTo>
                  <a:lnTo>
                    <a:pt x="5" y="205"/>
                  </a:lnTo>
                  <a:lnTo>
                    <a:pt x="8" y="205"/>
                  </a:lnTo>
                  <a:lnTo>
                    <a:pt x="8" y="205"/>
                  </a:lnTo>
                  <a:lnTo>
                    <a:pt x="21" y="201"/>
                  </a:lnTo>
                  <a:lnTo>
                    <a:pt x="35" y="197"/>
                  </a:lnTo>
                  <a:lnTo>
                    <a:pt x="48" y="192"/>
                  </a:lnTo>
                  <a:lnTo>
                    <a:pt x="62" y="187"/>
                  </a:lnTo>
                  <a:lnTo>
                    <a:pt x="86" y="172"/>
                  </a:lnTo>
                  <a:lnTo>
                    <a:pt x="110" y="159"/>
                  </a:lnTo>
                  <a:lnTo>
                    <a:pt x="110" y="159"/>
                  </a:lnTo>
                  <a:lnTo>
                    <a:pt x="126" y="151"/>
                  </a:lnTo>
                  <a:lnTo>
                    <a:pt x="140" y="145"/>
                  </a:lnTo>
                  <a:lnTo>
                    <a:pt x="171" y="132"/>
                  </a:lnTo>
                  <a:lnTo>
                    <a:pt x="203" y="121"/>
                  </a:lnTo>
                  <a:lnTo>
                    <a:pt x="233" y="109"/>
                  </a:lnTo>
                  <a:lnTo>
                    <a:pt x="233" y="109"/>
                  </a:lnTo>
                  <a:lnTo>
                    <a:pt x="293" y="86"/>
                  </a:lnTo>
                  <a:lnTo>
                    <a:pt x="355" y="62"/>
                  </a:lnTo>
                  <a:lnTo>
                    <a:pt x="355" y="62"/>
                  </a:lnTo>
                  <a:lnTo>
                    <a:pt x="423" y="35"/>
                  </a:lnTo>
                  <a:lnTo>
                    <a:pt x="423" y="35"/>
                  </a:lnTo>
                  <a:lnTo>
                    <a:pt x="457" y="21"/>
                  </a:lnTo>
                  <a:lnTo>
                    <a:pt x="474" y="14"/>
                  </a:lnTo>
                  <a:lnTo>
                    <a:pt x="483" y="11"/>
                  </a:lnTo>
                  <a:lnTo>
                    <a:pt x="492" y="10"/>
                  </a:lnTo>
                  <a:lnTo>
                    <a:pt x="492" y="10"/>
                  </a:lnTo>
                  <a:lnTo>
                    <a:pt x="493" y="10"/>
                  </a:lnTo>
                  <a:lnTo>
                    <a:pt x="496" y="9"/>
                  </a:lnTo>
                  <a:lnTo>
                    <a:pt x="497" y="5"/>
                  </a:lnTo>
                  <a:lnTo>
                    <a:pt x="497" y="2"/>
                  </a:lnTo>
                  <a:lnTo>
                    <a:pt x="496" y="1"/>
                  </a:lnTo>
                  <a:lnTo>
                    <a:pt x="493" y="0"/>
                  </a:lnTo>
                  <a:lnTo>
                    <a:pt x="492" y="0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0" name="Freeform 396"/>
            <p:cNvSpPr/>
            <p:nvPr/>
          </p:nvSpPr>
          <p:spPr bwMode="auto">
            <a:xfrm>
              <a:off x="5664201" y="1103313"/>
              <a:ext cx="76200" cy="76200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86" y="0"/>
                </a:cxn>
                <a:cxn ang="0">
                  <a:pos x="178" y="3"/>
                </a:cxn>
                <a:cxn ang="0">
                  <a:pos x="171" y="7"/>
                </a:cxn>
                <a:cxn ang="0">
                  <a:pos x="166" y="12"/>
                </a:cxn>
                <a:cxn ang="0">
                  <a:pos x="161" y="19"/>
                </a:cxn>
                <a:cxn ang="0">
                  <a:pos x="161" y="19"/>
                </a:cxn>
                <a:cxn ang="0">
                  <a:pos x="135" y="49"/>
                </a:cxn>
                <a:cxn ang="0">
                  <a:pos x="107" y="77"/>
                </a:cxn>
                <a:cxn ang="0">
                  <a:pos x="107" y="77"/>
                </a:cxn>
                <a:cxn ang="0">
                  <a:pos x="82" y="105"/>
                </a:cxn>
                <a:cxn ang="0">
                  <a:pos x="57" y="134"/>
                </a:cxn>
                <a:cxn ang="0">
                  <a:pos x="44" y="147"/>
                </a:cxn>
                <a:cxn ang="0">
                  <a:pos x="31" y="160"/>
                </a:cxn>
                <a:cxn ang="0">
                  <a:pos x="17" y="173"/>
                </a:cxn>
                <a:cxn ang="0">
                  <a:pos x="3" y="183"/>
                </a:cxn>
                <a:cxn ang="0">
                  <a:pos x="3" y="183"/>
                </a:cxn>
                <a:cxn ang="0">
                  <a:pos x="0" y="185"/>
                </a:cxn>
                <a:cxn ang="0">
                  <a:pos x="0" y="187"/>
                </a:cxn>
                <a:cxn ang="0">
                  <a:pos x="0" y="191"/>
                </a:cxn>
                <a:cxn ang="0">
                  <a:pos x="4" y="194"/>
                </a:cxn>
                <a:cxn ang="0">
                  <a:pos x="5" y="194"/>
                </a:cxn>
                <a:cxn ang="0">
                  <a:pos x="8" y="193"/>
                </a:cxn>
                <a:cxn ang="0">
                  <a:pos x="8" y="193"/>
                </a:cxn>
                <a:cxn ang="0">
                  <a:pos x="20" y="185"/>
                </a:cxn>
                <a:cxn ang="0">
                  <a:pos x="31" y="174"/>
                </a:cxn>
                <a:cxn ang="0">
                  <a:pos x="54" y="153"/>
                </a:cxn>
                <a:cxn ang="0">
                  <a:pos x="74" y="131"/>
                </a:cxn>
                <a:cxn ang="0">
                  <a:pos x="94" y="109"/>
                </a:cxn>
                <a:cxn ang="0">
                  <a:pos x="94" y="109"/>
                </a:cxn>
                <a:cxn ang="0">
                  <a:pos x="140" y="55"/>
                </a:cxn>
                <a:cxn ang="0">
                  <a:pos x="140" y="55"/>
                </a:cxn>
                <a:cxn ang="0">
                  <a:pos x="150" y="43"/>
                </a:cxn>
                <a:cxn ang="0">
                  <a:pos x="162" y="30"/>
                </a:cxn>
                <a:cxn ang="0">
                  <a:pos x="169" y="24"/>
                </a:cxn>
                <a:cxn ang="0">
                  <a:pos x="175" y="17"/>
                </a:cxn>
                <a:cxn ang="0">
                  <a:pos x="183" y="13"/>
                </a:cxn>
                <a:cxn ang="0">
                  <a:pos x="190" y="11"/>
                </a:cxn>
                <a:cxn ang="0">
                  <a:pos x="190" y="11"/>
                </a:cxn>
                <a:cxn ang="0">
                  <a:pos x="191" y="9"/>
                </a:cxn>
                <a:cxn ang="0">
                  <a:pos x="192" y="8"/>
                </a:cxn>
                <a:cxn ang="0">
                  <a:pos x="194" y="7"/>
                </a:cxn>
                <a:cxn ang="0">
                  <a:pos x="194" y="4"/>
                </a:cxn>
                <a:cxn ang="0">
                  <a:pos x="191" y="0"/>
                </a:cxn>
                <a:cxn ang="0">
                  <a:pos x="188" y="0"/>
                </a:cxn>
                <a:cxn ang="0">
                  <a:pos x="186" y="0"/>
                </a:cxn>
                <a:cxn ang="0">
                  <a:pos x="186" y="0"/>
                </a:cxn>
              </a:cxnLst>
              <a:rect l="0" t="0" r="r" b="b"/>
              <a:pathLst>
                <a:path w="194" h="194">
                  <a:moveTo>
                    <a:pt x="186" y="0"/>
                  </a:moveTo>
                  <a:lnTo>
                    <a:pt x="186" y="0"/>
                  </a:lnTo>
                  <a:lnTo>
                    <a:pt x="178" y="3"/>
                  </a:lnTo>
                  <a:lnTo>
                    <a:pt x="171" y="7"/>
                  </a:lnTo>
                  <a:lnTo>
                    <a:pt x="166" y="12"/>
                  </a:lnTo>
                  <a:lnTo>
                    <a:pt x="161" y="19"/>
                  </a:lnTo>
                  <a:lnTo>
                    <a:pt x="161" y="19"/>
                  </a:lnTo>
                  <a:lnTo>
                    <a:pt x="135" y="49"/>
                  </a:lnTo>
                  <a:lnTo>
                    <a:pt x="107" y="77"/>
                  </a:lnTo>
                  <a:lnTo>
                    <a:pt x="107" y="77"/>
                  </a:lnTo>
                  <a:lnTo>
                    <a:pt x="82" y="105"/>
                  </a:lnTo>
                  <a:lnTo>
                    <a:pt x="57" y="134"/>
                  </a:lnTo>
                  <a:lnTo>
                    <a:pt x="44" y="147"/>
                  </a:lnTo>
                  <a:lnTo>
                    <a:pt x="31" y="160"/>
                  </a:lnTo>
                  <a:lnTo>
                    <a:pt x="17" y="173"/>
                  </a:lnTo>
                  <a:lnTo>
                    <a:pt x="3" y="183"/>
                  </a:lnTo>
                  <a:lnTo>
                    <a:pt x="3" y="183"/>
                  </a:lnTo>
                  <a:lnTo>
                    <a:pt x="0" y="185"/>
                  </a:lnTo>
                  <a:lnTo>
                    <a:pt x="0" y="187"/>
                  </a:lnTo>
                  <a:lnTo>
                    <a:pt x="0" y="191"/>
                  </a:lnTo>
                  <a:lnTo>
                    <a:pt x="4" y="194"/>
                  </a:lnTo>
                  <a:lnTo>
                    <a:pt x="5" y="194"/>
                  </a:lnTo>
                  <a:lnTo>
                    <a:pt x="8" y="193"/>
                  </a:lnTo>
                  <a:lnTo>
                    <a:pt x="8" y="193"/>
                  </a:lnTo>
                  <a:lnTo>
                    <a:pt x="20" y="185"/>
                  </a:lnTo>
                  <a:lnTo>
                    <a:pt x="31" y="174"/>
                  </a:lnTo>
                  <a:lnTo>
                    <a:pt x="54" y="153"/>
                  </a:lnTo>
                  <a:lnTo>
                    <a:pt x="74" y="131"/>
                  </a:lnTo>
                  <a:lnTo>
                    <a:pt x="94" y="109"/>
                  </a:lnTo>
                  <a:lnTo>
                    <a:pt x="94" y="109"/>
                  </a:lnTo>
                  <a:lnTo>
                    <a:pt x="140" y="55"/>
                  </a:lnTo>
                  <a:lnTo>
                    <a:pt x="140" y="55"/>
                  </a:lnTo>
                  <a:lnTo>
                    <a:pt x="150" y="43"/>
                  </a:lnTo>
                  <a:lnTo>
                    <a:pt x="162" y="30"/>
                  </a:lnTo>
                  <a:lnTo>
                    <a:pt x="169" y="24"/>
                  </a:lnTo>
                  <a:lnTo>
                    <a:pt x="175" y="17"/>
                  </a:lnTo>
                  <a:lnTo>
                    <a:pt x="183" y="13"/>
                  </a:lnTo>
                  <a:lnTo>
                    <a:pt x="190" y="11"/>
                  </a:lnTo>
                  <a:lnTo>
                    <a:pt x="190" y="11"/>
                  </a:lnTo>
                  <a:lnTo>
                    <a:pt x="191" y="9"/>
                  </a:lnTo>
                  <a:lnTo>
                    <a:pt x="192" y="8"/>
                  </a:lnTo>
                  <a:lnTo>
                    <a:pt x="194" y="7"/>
                  </a:lnTo>
                  <a:lnTo>
                    <a:pt x="194" y="4"/>
                  </a:lnTo>
                  <a:lnTo>
                    <a:pt x="191" y="0"/>
                  </a:lnTo>
                  <a:lnTo>
                    <a:pt x="18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1" name="Freeform 397"/>
            <p:cNvSpPr/>
            <p:nvPr/>
          </p:nvSpPr>
          <p:spPr bwMode="auto">
            <a:xfrm>
              <a:off x="5715001" y="1112838"/>
              <a:ext cx="82550" cy="103188"/>
            </a:xfrm>
            <a:custGeom>
              <a:avLst/>
              <a:gdLst/>
              <a:ahLst/>
              <a:cxnLst>
                <a:cxn ang="0">
                  <a:pos x="195" y="1"/>
                </a:cxn>
                <a:cxn ang="0">
                  <a:pos x="195" y="1"/>
                </a:cxn>
                <a:cxn ang="0">
                  <a:pos x="170" y="28"/>
                </a:cxn>
                <a:cxn ang="0">
                  <a:pos x="145" y="57"/>
                </a:cxn>
                <a:cxn ang="0">
                  <a:pos x="121" y="87"/>
                </a:cxn>
                <a:cxn ang="0">
                  <a:pos x="99" y="116"/>
                </a:cxn>
                <a:cxn ang="0">
                  <a:pos x="99" y="116"/>
                </a:cxn>
                <a:cxn ang="0">
                  <a:pos x="72" y="154"/>
                </a:cxn>
                <a:cxn ang="0">
                  <a:pos x="59" y="173"/>
                </a:cxn>
                <a:cxn ang="0">
                  <a:pos x="44" y="192"/>
                </a:cxn>
                <a:cxn ang="0">
                  <a:pos x="44" y="192"/>
                </a:cxn>
                <a:cxn ang="0">
                  <a:pos x="34" y="207"/>
                </a:cxn>
                <a:cxn ang="0">
                  <a:pos x="23" y="223"/>
                </a:cxn>
                <a:cxn ang="0">
                  <a:pos x="13" y="238"/>
                </a:cxn>
                <a:cxn ang="0">
                  <a:pos x="1" y="252"/>
                </a:cxn>
                <a:cxn ang="0">
                  <a:pos x="1" y="252"/>
                </a:cxn>
                <a:cxn ang="0">
                  <a:pos x="0" y="255"/>
                </a:cxn>
                <a:cxn ang="0">
                  <a:pos x="0" y="257"/>
                </a:cxn>
                <a:cxn ang="0">
                  <a:pos x="1" y="260"/>
                </a:cxn>
                <a:cxn ang="0">
                  <a:pos x="5" y="262"/>
                </a:cxn>
                <a:cxn ang="0">
                  <a:pos x="8" y="262"/>
                </a:cxn>
                <a:cxn ang="0">
                  <a:pos x="9" y="260"/>
                </a:cxn>
                <a:cxn ang="0">
                  <a:pos x="9" y="260"/>
                </a:cxn>
                <a:cxn ang="0">
                  <a:pos x="19" y="248"/>
                </a:cxn>
                <a:cxn ang="0">
                  <a:pos x="28" y="235"/>
                </a:cxn>
                <a:cxn ang="0">
                  <a:pos x="36" y="222"/>
                </a:cxn>
                <a:cxn ang="0">
                  <a:pos x="46" y="209"/>
                </a:cxn>
                <a:cxn ang="0">
                  <a:pos x="46" y="209"/>
                </a:cxn>
                <a:cxn ang="0">
                  <a:pos x="69" y="179"/>
                </a:cxn>
                <a:cxn ang="0">
                  <a:pos x="90" y="147"/>
                </a:cxn>
                <a:cxn ang="0">
                  <a:pos x="90" y="147"/>
                </a:cxn>
                <a:cxn ang="0">
                  <a:pos x="116" y="111"/>
                </a:cxn>
                <a:cxn ang="0">
                  <a:pos x="144" y="75"/>
                </a:cxn>
                <a:cxn ang="0">
                  <a:pos x="172" y="41"/>
                </a:cxn>
                <a:cxn ang="0">
                  <a:pos x="204" y="9"/>
                </a:cxn>
                <a:cxn ang="0">
                  <a:pos x="204" y="9"/>
                </a:cxn>
                <a:cxn ang="0">
                  <a:pos x="205" y="7"/>
                </a:cxn>
                <a:cxn ang="0">
                  <a:pos x="205" y="5"/>
                </a:cxn>
                <a:cxn ang="0">
                  <a:pos x="204" y="1"/>
                </a:cxn>
                <a:cxn ang="0">
                  <a:pos x="200" y="0"/>
                </a:cxn>
                <a:cxn ang="0">
                  <a:pos x="197" y="0"/>
                </a:cxn>
                <a:cxn ang="0">
                  <a:pos x="195" y="1"/>
                </a:cxn>
                <a:cxn ang="0">
                  <a:pos x="195" y="1"/>
                </a:cxn>
              </a:cxnLst>
              <a:rect l="0" t="0" r="r" b="b"/>
              <a:pathLst>
                <a:path w="205" h="262">
                  <a:moveTo>
                    <a:pt x="195" y="1"/>
                  </a:moveTo>
                  <a:lnTo>
                    <a:pt x="195" y="1"/>
                  </a:lnTo>
                  <a:lnTo>
                    <a:pt x="170" y="28"/>
                  </a:lnTo>
                  <a:lnTo>
                    <a:pt x="145" y="57"/>
                  </a:lnTo>
                  <a:lnTo>
                    <a:pt x="121" y="87"/>
                  </a:lnTo>
                  <a:lnTo>
                    <a:pt x="99" y="116"/>
                  </a:lnTo>
                  <a:lnTo>
                    <a:pt x="99" y="116"/>
                  </a:lnTo>
                  <a:lnTo>
                    <a:pt x="72" y="154"/>
                  </a:lnTo>
                  <a:lnTo>
                    <a:pt x="59" y="173"/>
                  </a:lnTo>
                  <a:lnTo>
                    <a:pt x="44" y="192"/>
                  </a:lnTo>
                  <a:lnTo>
                    <a:pt x="44" y="192"/>
                  </a:lnTo>
                  <a:lnTo>
                    <a:pt x="34" y="207"/>
                  </a:lnTo>
                  <a:lnTo>
                    <a:pt x="23" y="223"/>
                  </a:lnTo>
                  <a:lnTo>
                    <a:pt x="13" y="238"/>
                  </a:lnTo>
                  <a:lnTo>
                    <a:pt x="1" y="252"/>
                  </a:lnTo>
                  <a:lnTo>
                    <a:pt x="1" y="252"/>
                  </a:lnTo>
                  <a:lnTo>
                    <a:pt x="0" y="255"/>
                  </a:lnTo>
                  <a:lnTo>
                    <a:pt x="0" y="257"/>
                  </a:lnTo>
                  <a:lnTo>
                    <a:pt x="1" y="260"/>
                  </a:lnTo>
                  <a:lnTo>
                    <a:pt x="5" y="262"/>
                  </a:lnTo>
                  <a:lnTo>
                    <a:pt x="8" y="262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19" y="248"/>
                  </a:lnTo>
                  <a:lnTo>
                    <a:pt x="28" y="235"/>
                  </a:lnTo>
                  <a:lnTo>
                    <a:pt x="36" y="222"/>
                  </a:lnTo>
                  <a:lnTo>
                    <a:pt x="46" y="209"/>
                  </a:lnTo>
                  <a:lnTo>
                    <a:pt x="46" y="209"/>
                  </a:lnTo>
                  <a:lnTo>
                    <a:pt x="69" y="17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116" y="111"/>
                  </a:lnTo>
                  <a:lnTo>
                    <a:pt x="144" y="75"/>
                  </a:lnTo>
                  <a:lnTo>
                    <a:pt x="172" y="41"/>
                  </a:lnTo>
                  <a:lnTo>
                    <a:pt x="204" y="9"/>
                  </a:lnTo>
                  <a:lnTo>
                    <a:pt x="204" y="9"/>
                  </a:lnTo>
                  <a:lnTo>
                    <a:pt x="205" y="7"/>
                  </a:lnTo>
                  <a:lnTo>
                    <a:pt x="205" y="5"/>
                  </a:lnTo>
                  <a:lnTo>
                    <a:pt x="204" y="1"/>
                  </a:lnTo>
                  <a:lnTo>
                    <a:pt x="200" y="0"/>
                  </a:lnTo>
                  <a:lnTo>
                    <a:pt x="197" y="0"/>
                  </a:lnTo>
                  <a:lnTo>
                    <a:pt x="195" y="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2" name="Freeform 398"/>
            <p:cNvSpPr/>
            <p:nvPr/>
          </p:nvSpPr>
          <p:spPr bwMode="auto">
            <a:xfrm>
              <a:off x="5797551" y="1162051"/>
              <a:ext cx="90488" cy="42863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221" y="0"/>
                </a:cxn>
                <a:cxn ang="0">
                  <a:pos x="170" y="20"/>
                </a:cxn>
                <a:cxn ang="0">
                  <a:pos x="145" y="30"/>
                </a:cxn>
                <a:cxn ang="0">
                  <a:pos x="122" y="42"/>
                </a:cxn>
                <a:cxn ang="0">
                  <a:pos x="122" y="42"/>
                </a:cxn>
                <a:cxn ang="0">
                  <a:pos x="107" y="47"/>
                </a:cxn>
                <a:cxn ang="0">
                  <a:pos x="94" y="52"/>
                </a:cxn>
                <a:cxn ang="0">
                  <a:pos x="81" y="58"/>
                </a:cxn>
                <a:cxn ang="0">
                  <a:pos x="68" y="64"/>
                </a:cxn>
                <a:cxn ang="0">
                  <a:pos x="68" y="64"/>
                </a:cxn>
                <a:cxn ang="0">
                  <a:pos x="54" y="73"/>
                </a:cxn>
                <a:cxn ang="0">
                  <a:pos x="38" y="84"/>
                </a:cxn>
                <a:cxn ang="0">
                  <a:pos x="31" y="88"/>
                </a:cxn>
                <a:cxn ang="0">
                  <a:pos x="22" y="93"/>
                </a:cxn>
                <a:cxn ang="0">
                  <a:pos x="14" y="96"/>
                </a:cxn>
                <a:cxn ang="0">
                  <a:pos x="5" y="97"/>
                </a:cxn>
                <a:cxn ang="0">
                  <a:pos x="5" y="97"/>
                </a:cxn>
                <a:cxn ang="0">
                  <a:pos x="3" y="98"/>
                </a:cxn>
                <a:cxn ang="0">
                  <a:pos x="1" y="99"/>
                </a:cxn>
                <a:cxn ang="0">
                  <a:pos x="0" y="103"/>
                </a:cxn>
                <a:cxn ang="0">
                  <a:pos x="0" y="106"/>
                </a:cxn>
                <a:cxn ang="0">
                  <a:pos x="1" y="107"/>
                </a:cxn>
                <a:cxn ang="0">
                  <a:pos x="3" y="109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18" y="106"/>
                </a:cxn>
                <a:cxn ang="0">
                  <a:pos x="30" y="102"/>
                </a:cxn>
                <a:cxn ang="0">
                  <a:pos x="42" y="96"/>
                </a:cxn>
                <a:cxn ang="0">
                  <a:pos x="54" y="89"/>
                </a:cxn>
                <a:cxn ang="0">
                  <a:pos x="76" y="75"/>
                </a:cxn>
                <a:cxn ang="0">
                  <a:pos x="86" y="68"/>
                </a:cxn>
                <a:cxn ang="0">
                  <a:pos x="98" y="63"/>
                </a:cxn>
                <a:cxn ang="0">
                  <a:pos x="98" y="63"/>
                </a:cxn>
                <a:cxn ang="0">
                  <a:pos x="161" y="37"/>
                </a:cxn>
                <a:cxn ang="0">
                  <a:pos x="192" y="24"/>
                </a:cxn>
                <a:cxn ang="0">
                  <a:pos x="224" y="12"/>
                </a:cxn>
                <a:cxn ang="0">
                  <a:pos x="224" y="12"/>
                </a:cxn>
                <a:cxn ang="0">
                  <a:pos x="226" y="11"/>
                </a:cxn>
                <a:cxn ang="0">
                  <a:pos x="228" y="8"/>
                </a:cxn>
                <a:cxn ang="0">
                  <a:pos x="228" y="4"/>
                </a:cxn>
                <a:cxn ang="0">
                  <a:pos x="226" y="1"/>
                </a:cxn>
                <a:cxn ang="0">
                  <a:pos x="225" y="0"/>
                </a:cxn>
                <a:cxn ang="0">
                  <a:pos x="224" y="0"/>
                </a:cxn>
                <a:cxn ang="0">
                  <a:pos x="221" y="0"/>
                </a:cxn>
                <a:cxn ang="0">
                  <a:pos x="221" y="0"/>
                </a:cxn>
              </a:cxnLst>
              <a:rect l="0" t="0" r="r" b="b"/>
              <a:pathLst>
                <a:path w="228" h="109">
                  <a:moveTo>
                    <a:pt x="221" y="0"/>
                  </a:moveTo>
                  <a:lnTo>
                    <a:pt x="221" y="0"/>
                  </a:lnTo>
                  <a:lnTo>
                    <a:pt x="170" y="20"/>
                  </a:lnTo>
                  <a:lnTo>
                    <a:pt x="145" y="30"/>
                  </a:lnTo>
                  <a:lnTo>
                    <a:pt x="122" y="42"/>
                  </a:lnTo>
                  <a:lnTo>
                    <a:pt x="122" y="42"/>
                  </a:lnTo>
                  <a:lnTo>
                    <a:pt x="107" y="47"/>
                  </a:lnTo>
                  <a:lnTo>
                    <a:pt x="94" y="52"/>
                  </a:lnTo>
                  <a:lnTo>
                    <a:pt x="81" y="58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54" y="73"/>
                  </a:lnTo>
                  <a:lnTo>
                    <a:pt x="38" y="84"/>
                  </a:lnTo>
                  <a:lnTo>
                    <a:pt x="31" y="88"/>
                  </a:lnTo>
                  <a:lnTo>
                    <a:pt x="22" y="93"/>
                  </a:lnTo>
                  <a:lnTo>
                    <a:pt x="14" y="96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3" y="98"/>
                  </a:lnTo>
                  <a:lnTo>
                    <a:pt x="1" y="99"/>
                  </a:lnTo>
                  <a:lnTo>
                    <a:pt x="0" y="103"/>
                  </a:lnTo>
                  <a:lnTo>
                    <a:pt x="0" y="106"/>
                  </a:lnTo>
                  <a:lnTo>
                    <a:pt x="1" y="107"/>
                  </a:lnTo>
                  <a:lnTo>
                    <a:pt x="3" y="109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18" y="106"/>
                  </a:lnTo>
                  <a:lnTo>
                    <a:pt x="30" y="102"/>
                  </a:lnTo>
                  <a:lnTo>
                    <a:pt x="42" y="96"/>
                  </a:lnTo>
                  <a:lnTo>
                    <a:pt x="54" y="89"/>
                  </a:lnTo>
                  <a:lnTo>
                    <a:pt x="76" y="75"/>
                  </a:lnTo>
                  <a:lnTo>
                    <a:pt x="86" y="68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161" y="37"/>
                  </a:lnTo>
                  <a:lnTo>
                    <a:pt x="192" y="24"/>
                  </a:lnTo>
                  <a:lnTo>
                    <a:pt x="224" y="12"/>
                  </a:lnTo>
                  <a:lnTo>
                    <a:pt x="224" y="12"/>
                  </a:lnTo>
                  <a:lnTo>
                    <a:pt x="226" y="11"/>
                  </a:lnTo>
                  <a:lnTo>
                    <a:pt x="228" y="8"/>
                  </a:lnTo>
                  <a:lnTo>
                    <a:pt x="228" y="4"/>
                  </a:lnTo>
                  <a:lnTo>
                    <a:pt x="226" y="1"/>
                  </a:lnTo>
                  <a:lnTo>
                    <a:pt x="225" y="0"/>
                  </a:lnTo>
                  <a:lnTo>
                    <a:pt x="224" y="0"/>
                  </a:lnTo>
                  <a:lnTo>
                    <a:pt x="221" y="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3" name="Freeform 399"/>
            <p:cNvSpPr/>
            <p:nvPr/>
          </p:nvSpPr>
          <p:spPr bwMode="auto">
            <a:xfrm>
              <a:off x="5772151" y="1168401"/>
              <a:ext cx="136525" cy="65088"/>
            </a:xfrm>
            <a:custGeom>
              <a:avLst/>
              <a:gdLst/>
              <a:ahLst/>
              <a:cxnLst>
                <a:cxn ang="0">
                  <a:pos x="333" y="1"/>
                </a:cxn>
                <a:cxn ang="0">
                  <a:pos x="325" y="4"/>
                </a:cxn>
                <a:cxn ang="0">
                  <a:pos x="316" y="4"/>
                </a:cxn>
                <a:cxn ang="0">
                  <a:pos x="293" y="16"/>
                </a:cxn>
                <a:cxn ang="0">
                  <a:pos x="268" y="26"/>
                </a:cxn>
                <a:cxn ang="0">
                  <a:pos x="259" y="29"/>
                </a:cxn>
                <a:cxn ang="0">
                  <a:pos x="233" y="43"/>
                </a:cxn>
                <a:cxn ang="0">
                  <a:pos x="217" y="50"/>
                </a:cxn>
                <a:cxn ang="0">
                  <a:pos x="172" y="65"/>
                </a:cxn>
                <a:cxn ang="0">
                  <a:pos x="148" y="77"/>
                </a:cxn>
                <a:cxn ang="0">
                  <a:pos x="76" y="118"/>
                </a:cxn>
                <a:cxn ang="0">
                  <a:pos x="58" y="127"/>
                </a:cxn>
                <a:cxn ang="0">
                  <a:pos x="19" y="144"/>
                </a:cxn>
                <a:cxn ang="0">
                  <a:pos x="2" y="156"/>
                </a:cxn>
                <a:cxn ang="0">
                  <a:pos x="0" y="158"/>
                </a:cxn>
                <a:cxn ang="0">
                  <a:pos x="0" y="162"/>
                </a:cxn>
                <a:cxn ang="0">
                  <a:pos x="6" y="165"/>
                </a:cxn>
                <a:cxn ang="0">
                  <a:pos x="9" y="164"/>
                </a:cxn>
                <a:cxn ang="0">
                  <a:pos x="19" y="157"/>
                </a:cxn>
                <a:cxn ang="0">
                  <a:pos x="50" y="141"/>
                </a:cxn>
                <a:cxn ang="0">
                  <a:pos x="92" y="122"/>
                </a:cxn>
                <a:cxn ang="0">
                  <a:pos x="119" y="106"/>
                </a:cxn>
                <a:cxn ang="0">
                  <a:pos x="173" y="79"/>
                </a:cxn>
                <a:cxn ang="0">
                  <a:pos x="203" y="68"/>
                </a:cxn>
                <a:cxn ang="0">
                  <a:pos x="223" y="60"/>
                </a:cxn>
                <a:cxn ang="0">
                  <a:pos x="283" y="34"/>
                </a:cxn>
                <a:cxn ang="0">
                  <a:pos x="304" y="22"/>
                </a:cxn>
                <a:cxn ang="0">
                  <a:pos x="325" y="14"/>
                </a:cxn>
                <a:cxn ang="0">
                  <a:pos x="334" y="14"/>
                </a:cxn>
                <a:cxn ang="0">
                  <a:pos x="342" y="11"/>
                </a:cxn>
                <a:cxn ang="0">
                  <a:pos x="342" y="8"/>
                </a:cxn>
                <a:cxn ang="0">
                  <a:pos x="340" y="1"/>
                </a:cxn>
                <a:cxn ang="0">
                  <a:pos x="336" y="0"/>
                </a:cxn>
                <a:cxn ang="0">
                  <a:pos x="333" y="1"/>
                </a:cxn>
              </a:cxnLst>
              <a:rect l="0" t="0" r="r" b="b"/>
              <a:pathLst>
                <a:path w="343" h="165">
                  <a:moveTo>
                    <a:pt x="333" y="1"/>
                  </a:moveTo>
                  <a:lnTo>
                    <a:pt x="333" y="1"/>
                  </a:lnTo>
                  <a:lnTo>
                    <a:pt x="330" y="4"/>
                  </a:lnTo>
                  <a:lnTo>
                    <a:pt x="325" y="4"/>
                  </a:lnTo>
                  <a:lnTo>
                    <a:pt x="319" y="4"/>
                  </a:lnTo>
                  <a:lnTo>
                    <a:pt x="316" y="4"/>
                  </a:lnTo>
                  <a:lnTo>
                    <a:pt x="316" y="4"/>
                  </a:lnTo>
                  <a:lnTo>
                    <a:pt x="293" y="16"/>
                  </a:lnTo>
                  <a:lnTo>
                    <a:pt x="282" y="21"/>
                  </a:lnTo>
                  <a:lnTo>
                    <a:pt x="268" y="26"/>
                  </a:lnTo>
                  <a:lnTo>
                    <a:pt x="268" y="26"/>
                  </a:lnTo>
                  <a:lnTo>
                    <a:pt x="259" y="29"/>
                  </a:lnTo>
                  <a:lnTo>
                    <a:pt x="250" y="33"/>
                  </a:lnTo>
                  <a:lnTo>
                    <a:pt x="233" y="43"/>
                  </a:lnTo>
                  <a:lnTo>
                    <a:pt x="233" y="43"/>
                  </a:lnTo>
                  <a:lnTo>
                    <a:pt x="217" y="50"/>
                  </a:lnTo>
                  <a:lnTo>
                    <a:pt x="203" y="55"/>
                  </a:lnTo>
                  <a:lnTo>
                    <a:pt x="172" y="65"/>
                  </a:lnTo>
                  <a:lnTo>
                    <a:pt x="172" y="65"/>
                  </a:lnTo>
                  <a:lnTo>
                    <a:pt x="148" y="77"/>
                  </a:lnTo>
                  <a:lnTo>
                    <a:pt x="123" y="89"/>
                  </a:lnTo>
                  <a:lnTo>
                    <a:pt x="76" y="118"/>
                  </a:lnTo>
                  <a:lnTo>
                    <a:pt x="76" y="118"/>
                  </a:lnTo>
                  <a:lnTo>
                    <a:pt x="58" y="127"/>
                  </a:lnTo>
                  <a:lnTo>
                    <a:pt x="38" y="135"/>
                  </a:lnTo>
                  <a:lnTo>
                    <a:pt x="19" y="144"/>
                  </a:lnTo>
                  <a:lnTo>
                    <a:pt x="11" y="149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0" y="162"/>
                  </a:lnTo>
                  <a:lnTo>
                    <a:pt x="2" y="164"/>
                  </a:lnTo>
                  <a:lnTo>
                    <a:pt x="6" y="165"/>
                  </a:lnTo>
                  <a:lnTo>
                    <a:pt x="8" y="165"/>
                  </a:lnTo>
                  <a:lnTo>
                    <a:pt x="9" y="164"/>
                  </a:lnTo>
                  <a:lnTo>
                    <a:pt x="9" y="164"/>
                  </a:lnTo>
                  <a:lnTo>
                    <a:pt x="19" y="157"/>
                  </a:lnTo>
                  <a:lnTo>
                    <a:pt x="29" y="152"/>
                  </a:lnTo>
                  <a:lnTo>
                    <a:pt x="50" y="141"/>
                  </a:lnTo>
                  <a:lnTo>
                    <a:pt x="72" y="132"/>
                  </a:lnTo>
                  <a:lnTo>
                    <a:pt x="92" y="122"/>
                  </a:lnTo>
                  <a:lnTo>
                    <a:pt x="92" y="122"/>
                  </a:lnTo>
                  <a:lnTo>
                    <a:pt x="119" y="106"/>
                  </a:lnTo>
                  <a:lnTo>
                    <a:pt x="145" y="92"/>
                  </a:lnTo>
                  <a:lnTo>
                    <a:pt x="173" y="79"/>
                  </a:lnTo>
                  <a:lnTo>
                    <a:pt x="187" y="73"/>
                  </a:lnTo>
                  <a:lnTo>
                    <a:pt x="203" y="68"/>
                  </a:lnTo>
                  <a:lnTo>
                    <a:pt x="203" y="68"/>
                  </a:lnTo>
                  <a:lnTo>
                    <a:pt x="223" y="60"/>
                  </a:lnTo>
                  <a:lnTo>
                    <a:pt x="244" y="52"/>
                  </a:lnTo>
                  <a:lnTo>
                    <a:pt x="283" y="34"/>
                  </a:lnTo>
                  <a:lnTo>
                    <a:pt x="283" y="34"/>
                  </a:lnTo>
                  <a:lnTo>
                    <a:pt x="304" y="22"/>
                  </a:lnTo>
                  <a:lnTo>
                    <a:pt x="314" y="17"/>
                  </a:lnTo>
                  <a:lnTo>
                    <a:pt x="325" y="14"/>
                  </a:lnTo>
                  <a:lnTo>
                    <a:pt x="325" y="14"/>
                  </a:lnTo>
                  <a:lnTo>
                    <a:pt x="334" y="14"/>
                  </a:lnTo>
                  <a:lnTo>
                    <a:pt x="338" y="13"/>
                  </a:lnTo>
                  <a:lnTo>
                    <a:pt x="342" y="11"/>
                  </a:lnTo>
                  <a:lnTo>
                    <a:pt x="342" y="11"/>
                  </a:lnTo>
                  <a:lnTo>
                    <a:pt x="342" y="8"/>
                  </a:lnTo>
                  <a:lnTo>
                    <a:pt x="343" y="5"/>
                  </a:lnTo>
                  <a:lnTo>
                    <a:pt x="340" y="1"/>
                  </a:lnTo>
                  <a:lnTo>
                    <a:pt x="339" y="0"/>
                  </a:lnTo>
                  <a:lnTo>
                    <a:pt x="336" y="0"/>
                  </a:lnTo>
                  <a:lnTo>
                    <a:pt x="335" y="0"/>
                  </a:lnTo>
                  <a:lnTo>
                    <a:pt x="333" y="1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4" name="Freeform 400"/>
            <p:cNvSpPr/>
            <p:nvPr/>
          </p:nvSpPr>
          <p:spPr bwMode="auto">
            <a:xfrm>
              <a:off x="5813426" y="1204913"/>
              <a:ext cx="111125" cy="57150"/>
            </a:xfrm>
            <a:custGeom>
              <a:avLst/>
              <a:gdLst/>
              <a:ahLst/>
              <a:cxnLst>
                <a:cxn ang="0">
                  <a:pos x="270" y="0"/>
                </a:cxn>
                <a:cxn ang="0">
                  <a:pos x="270" y="0"/>
                </a:cxn>
                <a:cxn ang="0">
                  <a:pos x="238" y="18"/>
                </a:cxn>
                <a:cxn ang="0">
                  <a:pos x="204" y="35"/>
                </a:cxn>
                <a:cxn ang="0">
                  <a:pos x="137" y="68"/>
                </a:cxn>
                <a:cxn ang="0">
                  <a:pos x="69" y="99"/>
                </a:cxn>
                <a:cxn ang="0">
                  <a:pos x="2" y="132"/>
                </a:cxn>
                <a:cxn ang="0">
                  <a:pos x="2" y="132"/>
                </a:cxn>
                <a:cxn ang="0">
                  <a:pos x="0" y="133"/>
                </a:cxn>
                <a:cxn ang="0">
                  <a:pos x="0" y="134"/>
                </a:cxn>
                <a:cxn ang="0">
                  <a:pos x="0" y="137"/>
                </a:cxn>
                <a:cxn ang="0">
                  <a:pos x="0" y="140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7" y="141"/>
                </a:cxn>
                <a:cxn ang="0">
                  <a:pos x="7" y="141"/>
                </a:cxn>
                <a:cxn ang="0">
                  <a:pos x="76" y="109"/>
                </a:cxn>
                <a:cxn ang="0">
                  <a:pos x="142" y="77"/>
                </a:cxn>
                <a:cxn ang="0">
                  <a:pos x="210" y="45"/>
                </a:cxn>
                <a:cxn ang="0">
                  <a:pos x="243" y="28"/>
                </a:cxn>
                <a:cxn ang="0">
                  <a:pos x="276" y="10"/>
                </a:cxn>
                <a:cxn ang="0">
                  <a:pos x="276" y="10"/>
                </a:cxn>
                <a:cxn ang="0">
                  <a:pos x="278" y="9"/>
                </a:cxn>
                <a:cxn ang="0">
                  <a:pos x="278" y="6"/>
                </a:cxn>
                <a:cxn ang="0">
                  <a:pos x="278" y="2"/>
                </a:cxn>
                <a:cxn ang="0">
                  <a:pos x="274" y="0"/>
                </a:cxn>
                <a:cxn ang="0">
                  <a:pos x="273" y="0"/>
                </a:cxn>
                <a:cxn ang="0">
                  <a:pos x="270" y="0"/>
                </a:cxn>
                <a:cxn ang="0">
                  <a:pos x="270" y="0"/>
                </a:cxn>
              </a:cxnLst>
              <a:rect l="0" t="0" r="r" b="b"/>
              <a:pathLst>
                <a:path w="278" h="142">
                  <a:moveTo>
                    <a:pt x="270" y="0"/>
                  </a:moveTo>
                  <a:lnTo>
                    <a:pt x="270" y="0"/>
                  </a:lnTo>
                  <a:lnTo>
                    <a:pt x="238" y="18"/>
                  </a:lnTo>
                  <a:lnTo>
                    <a:pt x="204" y="35"/>
                  </a:lnTo>
                  <a:lnTo>
                    <a:pt x="137" y="68"/>
                  </a:lnTo>
                  <a:lnTo>
                    <a:pt x="69" y="99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3"/>
                  </a:lnTo>
                  <a:lnTo>
                    <a:pt x="0" y="134"/>
                  </a:lnTo>
                  <a:lnTo>
                    <a:pt x="0" y="137"/>
                  </a:lnTo>
                  <a:lnTo>
                    <a:pt x="0" y="140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7" y="141"/>
                  </a:lnTo>
                  <a:lnTo>
                    <a:pt x="7" y="141"/>
                  </a:lnTo>
                  <a:lnTo>
                    <a:pt x="76" y="109"/>
                  </a:lnTo>
                  <a:lnTo>
                    <a:pt x="142" y="77"/>
                  </a:lnTo>
                  <a:lnTo>
                    <a:pt x="210" y="45"/>
                  </a:lnTo>
                  <a:lnTo>
                    <a:pt x="243" y="28"/>
                  </a:lnTo>
                  <a:lnTo>
                    <a:pt x="276" y="10"/>
                  </a:lnTo>
                  <a:lnTo>
                    <a:pt x="276" y="10"/>
                  </a:lnTo>
                  <a:lnTo>
                    <a:pt x="278" y="9"/>
                  </a:lnTo>
                  <a:lnTo>
                    <a:pt x="278" y="6"/>
                  </a:lnTo>
                  <a:lnTo>
                    <a:pt x="278" y="2"/>
                  </a:lnTo>
                  <a:lnTo>
                    <a:pt x="274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5" name="Freeform 401"/>
            <p:cNvSpPr>
              <a:spLocks noEditPoints="1"/>
            </p:cNvSpPr>
            <p:nvPr/>
          </p:nvSpPr>
          <p:spPr bwMode="auto">
            <a:xfrm>
              <a:off x="5248276" y="1095376"/>
              <a:ext cx="727075" cy="561975"/>
            </a:xfrm>
            <a:custGeom>
              <a:avLst/>
              <a:gdLst/>
              <a:ahLst/>
              <a:cxnLst>
                <a:cxn ang="0">
                  <a:pos x="1801" y="361"/>
                </a:cxn>
                <a:cxn ang="0">
                  <a:pos x="1711" y="258"/>
                </a:cxn>
                <a:cxn ang="0">
                  <a:pos x="1610" y="119"/>
                </a:cxn>
                <a:cxn ang="0">
                  <a:pos x="1511" y="36"/>
                </a:cxn>
                <a:cxn ang="0">
                  <a:pos x="1477" y="7"/>
                </a:cxn>
                <a:cxn ang="0">
                  <a:pos x="1446" y="15"/>
                </a:cxn>
                <a:cxn ang="0">
                  <a:pos x="899" y="0"/>
                </a:cxn>
                <a:cxn ang="0">
                  <a:pos x="331" y="8"/>
                </a:cxn>
                <a:cxn ang="0">
                  <a:pos x="308" y="32"/>
                </a:cxn>
                <a:cxn ang="0">
                  <a:pos x="228" y="115"/>
                </a:cxn>
                <a:cxn ang="0">
                  <a:pos x="41" y="325"/>
                </a:cxn>
                <a:cxn ang="0">
                  <a:pos x="0" y="431"/>
                </a:cxn>
                <a:cxn ang="0">
                  <a:pos x="4" y="448"/>
                </a:cxn>
                <a:cxn ang="0">
                  <a:pos x="64" y="551"/>
                </a:cxn>
                <a:cxn ang="0">
                  <a:pos x="229" y="780"/>
                </a:cxn>
                <a:cxn ang="0">
                  <a:pos x="433" y="983"/>
                </a:cxn>
                <a:cxn ang="0">
                  <a:pos x="556" y="1103"/>
                </a:cxn>
                <a:cxn ang="0">
                  <a:pos x="729" y="1265"/>
                </a:cxn>
                <a:cxn ang="0">
                  <a:pos x="869" y="1377"/>
                </a:cxn>
                <a:cxn ang="0">
                  <a:pos x="914" y="1413"/>
                </a:cxn>
                <a:cxn ang="0">
                  <a:pos x="962" y="1400"/>
                </a:cxn>
                <a:cxn ang="0">
                  <a:pos x="1071" y="1317"/>
                </a:cxn>
                <a:cxn ang="0">
                  <a:pos x="1238" y="1188"/>
                </a:cxn>
                <a:cxn ang="0">
                  <a:pos x="1364" y="1054"/>
                </a:cxn>
                <a:cxn ang="0">
                  <a:pos x="1527" y="896"/>
                </a:cxn>
                <a:cxn ang="0">
                  <a:pos x="1677" y="741"/>
                </a:cxn>
                <a:cxn ang="0">
                  <a:pos x="1777" y="599"/>
                </a:cxn>
                <a:cxn ang="0">
                  <a:pos x="1825" y="518"/>
                </a:cxn>
                <a:cxn ang="0">
                  <a:pos x="1826" y="423"/>
                </a:cxn>
                <a:cxn ang="0">
                  <a:pos x="1756" y="547"/>
                </a:cxn>
                <a:cxn ang="0">
                  <a:pos x="1711" y="619"/>
                </a:cxn>
                <a:cxn ang="0">
                  <a:pos x="1541" y="819"/>
                </a:cxn>
                <a:cxn ang="0">
                  <a:pos x="1344" y="1009"/>
                </a:cxn>
                <a:cxn ang="0">
                  <a:pos x="1185" y="1173"/>
                </a:cxn>
                <a:cxn ang="0">
                  <a:pos x="980" y="1324"/>
                </a:cxn>
                <a:cxn ang="0">
                  <a:pos x="922" y="1355"/>
                </a:cxn>
                <a:cxn ang="0">
                  <a:pos x="911" y="1349"/>
                </a:cxn>
                <a:cxn ang="0">
                  <a:pos x="826" y="1286"/>
                </a:cxn>
                <a:cxn ang="0">
                  <a:pos x="699" y="1170"/>
                </a:cxn>
                <a:cxn ang="0">
                  <a:pos x="598" y="1075"/>
                </a:cxn>
                <a:cxn ang="0">
                  <a:pos x="530" y="1009"/>
                </a:cxn>
                <a:cxn ang="0">
                  <a:pos x="432" y="921"/>
                </a:cxn>
                <a:cxn ang="0">
                  <a:pos x="202" y="677"/>
                </a:cxn>
                <a:cxn ang="0">
                  <a:pos x="106" y="529"/>
                </a:cxn>
                <a:cxn ang="0">
                  <a:pos x="49" y="418"/>
                </a:cxn>
                <a:cxn ang="0">
                  <a:pos x="97" y="333"/>
                </a:cxn>
                <a:cxn ang="0">
                  <a:pos x="247" y="164"/>
                </a:cxn>
                <a:cxn ang="0">
                  <a:pos x="343" y="62"/>
                </a:cxn>
                <a:cxn ang="0">
                  <a:pos x="765" y="49"/>
                </a:cxn>
                <a:cxn ang="0">
                  <a:pos x="1316" y="58"/>
                </a:cxn>
                <a:cxn ang="0">
                  <a:pos x="1478" y="64"/>
                </a:cxn>
                <a:cxn ang="0">
                  <a:pos x="1586" y="163"/>
                </a:cxn>
                <a:cxn ang="0">
                  <a:pos x="1695" y="309"/>
                </a:cxn>
                <a:cxn ang="0">
                  <a:pos x="1765" y="389"/>
                </a:cxn>
                <a:cxn ang="0">
                  <a:pos x="1786" y="484"/>
                </a:cxn>
              </a:cxnLst>
              <a:rect l="0" t="0" r="r" b="b"/>
              <a:pathLst>
                <a:path w="1833" h="1415">
                  <a:moveTo>
                    <a:pt x="1812" y="374"/>
                  </a:moveTo>
                  <a:lnTo>
                    <a:pt x="1812" y="374"/>
                  </a:lnTo>
                  <a:lnTo>
                    <a:pt x="1808" y="367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795" y="351"/>
                  </a:lnTo>
                  <a:lnTo>
                    <a:pt x="1788" y="342"/>
                  </a:lnTo>
                  <a:lnTo>
                    <a:pt x="1773" y="322"/>
                  </a:lnTo>
                  <a:lnTo>
                    <a:pt x="1737" y="288"/>
                  </a:lnTo>
                  <a:lnTo>
                    <a:pt x="1737" y="288"/>
                  </a:lnTo>
                  <a:lnTo>
                    <a:pt x="1724" y="274"/>
                  </a:lnTo>
                  <a:lnTo>
                    <a:pt x="1711" y="258"/>
                  </a:lnTo>
                  <a:lnTo>
                    <a:pt x="1689" y="227"/>
                  </a:lnTo>
                  <a:lnTo>
                    <a:pt x="1668" y="193"/>
                  </a:lnTo>
                  <a:lnTo>
                    <a:pt x="1657" y="177"/>
                  </a:lnTo>
                  <a:lnTo>
                    <a:pt x="1646" y="161"/>
                  </a:lnTo>
                  <a:lnTo>
                    <a:pt x="1646" y="161"/>
                  </a:lnTo>
                  <a:lnTo>
                    <a:pt x="1629" y="140"/>
                  </a:lnTo>
                  <a:lnTo>
                    <a:pt x="1610" y="119"/>
                  </a:lnTo>
                  <a:lnTo>
                    <a:pt x="1591" y="100"/>
                  </a:lnTo>
                  <a:lnTo>
                    <a:pt x="1570" y="83"/>
                  </a:lnTo>
                  <a:lnTo>
                    <a:pt x="1570" y="83"/>
                  </a:lnTo>
                  <a:lnTo>
                    <a:pt x="1552" y="70"/>
                  </a:lnTo>
                  <a:lnTo>
                    <a:pt x="1531" y="53"/>
                  </a:lnTo>
                  <a:lnTo>
                    <a:pt x="1520" y="45"/>
                  </a:lnTo>
                  <a:lnTo>
                    <a:pt x="1511" y="36"/>
                  </a:lnTo>
                  <a:lnTo>
                    <a:pt x="1503" y="27"/>
                  </a:lnTo>
                  <a:lnTo>
                    <a:pt x="1497" y="19"/>
                  </a:lnTo>
                  <a:lnTo>
                    <a:pt x="1497" y="19"/>
                  </a:lnTo>
                  <a:lnTo>
                    <a:pt x="1494" y="13"/>
                  </a:lnTo>
                  <a:lnTo>
                    <a:pt x="1489" y="11"/>
                  </a:lnTo>
                  <a:lnTo>
                    <a:pt x="1484" y="8"/>
                  </a:lnTo>
                  <a:lnTo>
                    <a:pt x="1477" y="7"/>
                  </a:lnTo>
                  <a:lnTo>
                    <a:pt x="1463" y="7"/>
                  </a:lnTo>
                  <a:lnTo>
                    <a:pt x="1463" y="7"/>
                  </a:lnTo>
                  <a:lnTo>
                    <a:pt x="1457" y="8"/>
                  </a:lnTo>
                  <a:lnTo>
                    <a:pt x="1452" y="10"/>
                  </a:lnTo>
                  <a:lnTo>
                    <a:pt x="1448" y="12"/>
                  </a:lnTo>
                  <a:lnTo>
                    <a:pt x="1446" y="15"/>
                  </a:lnTo>
                  <a:lnTo>
                    <a:pt x="1446" y="15"/>
                  </a:lnTo>
                  <a:lnTo>
                    <a:pt x="1376" y="13"/>
                  </a:lnTo>
                  <a:lnTo>
                    <a:pt x="1308" y="12"/>
                  </a:lnTo>
                  <a:lnTo>
                    <a:pt x="1172" y="7"/>
                  </a:lnTo>
                  <a:lnTo>
                    <a:pt x="1036" y="2"/>
                  </a:lnTo>
                  <a:lnTo>
                    <a:pt x="967" y="0"/>
                  </a:lnTo>
                  <a:lnTo>
                    <a:pt x="899" y="0"/>
                  </a:lnTo>
                  <a:lnTo>
                    <a:pt x="899" y="0"/>
                  </a:lnTo>
                  <a:lnTo>
                    <a:pt x="832" y="0"/>
                  </a:lnTo>
                  <a:lnTo>
                    <a:pt x="765" y="3"/>
                  </a:lnTo>
                  <a:lnTo>
                    <a:pt x="699" y="6"/>
                  </a:lnTo>
                  <a:lnTo>
                    <a:pt x="632" y="7"/>
                  </a:lnTo>
                  <a:lnTo>
                    <a:pt x="335" y="7"/>
                  </a:lnTo>
                  <a:lnTo>
                    <a:pt x="335" y="7"/>
                  </a:lnTo>
                  <a:lnTo>
                    <a:pt x="331" y="8"/>
                  </a:lnTo>
                  <a:lnTo>
                    <a:pt x="327" y="8"/>
                  </a:lnTo>
                  <a:lnTo>
                    <a:pt x="321" y="13"/>
                  </a:lnTo>
                  <a:lnTo>
                    <a:pt x="321" y="13"/>
                  </a:lnTo>
                  <a:lnTo>
                    <a:pt x="318" y="16"/>
                  </a:lnTo>
                  <a:lnTo>
                    <a:pt x="315" y="19"/>
                  </a:lnTo>
                  <a:lnTo>
                    <a:pt x="315" y="19"/>
                  </a:lnTo>
                  <a:lnTo>
                    <a:pt x="308" y="32"/>
                  </a:lnTo>
                  <a:lnTo>
                    <a:pt x="298" y="45"/>
                  </a:lnTo>
                  <a:lnTo>
                    <a:pt x="288" y="58"/>
                  </a:lnTo>
                  <a:lnTo>
                    <a:pt x="275" y="70"/>
                  </a:lnTo>
                  <a:lnTo>
                    <a:pt x="251" y="92"/>
                  </a:lnTo>
                  <a:lnTo>
                    <a:pt x="238" y="104"/>
                  </a:lnTo>
                  <a:lnTo>
                    <a:pt x="228" y="115"/>
                  </a:lnTo>
                  <a:lnTo>
                    <a:pt x="228" y="115"/>
                  </a:lnTo>
                  <a:lnTo>
                    <a:pt x="171" y="177"/>
                  </a:lnTo>
                  <a:lnTo>
                    <a:pt x="114" y="236"/>
                  </a:lnTo>
                  <a:lnTo>
                    <a:pt x="114" y="236"/>
                  </a:lnTo>
                  <a:lnTo>
                    <a:pt x="96" y="255"/>
                  </a:lnTo>
                  <a:lnTo>
                    <a:pt x="77" y="278"/>
                  </a:lnTo>
                  <a:lnTo>
                    <a:pt x="59" y="301"/>
                  </a:lnTo>
                  <a:lnTo>
                    <a:pt x="41" y="325"/>
                  </a:lnTo>
                  <a:lnTo>
                    <a:pt x="26" y="351"/>
                  </a:lnTo>
                  <a:lnTo>
                    <a:pt x="20" y="364"/>
                  </a:lnTo>
                  <a:lnTo>
                    <a:pt x="13" y="377"/>
                  </a:lnTo>
                  <a:lnTo>
                    <a:pt x="8" y="390"/>
                  </a:lnTo>
                  <a:lnTo>
                    <a:pt x="5" y="403"/>
                  </a:lnTo>
                  <a:lnTo>
                    <a:pt x="3" y="41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0" y="433"/>
                  </a:lnTo>
                  <a:lnTo>
                    <a:pt x="0" y="436"/>
                  </a:lnTo>
                  <a:lnTo>
                    <a:pt x="0" y="436"/>
                  </a:lnTo>
                  <a:lnTo>
                    <a:pt x="1" y="442"/>
                  </a:lnTo>
                  <a:lnTo>
                    <a:pt x="4" y="448"/>
                  </a:lnTo>
                  <a:lnTo>
                    <a:pt x="4" y="448"/>
                  </a:lnTo>
                  <a:lnTo>
                    <a:pt x="8" y="462"/>
                  </a:lnTo>
                  <a:lnTo>
                    <a:pt x="15" y="475"/>
                  </a:lnTo>
                  <a:lnTo>
                    <a:pt x="22" y="490"/>
                  </a:lnTo>
                  <a:lnTo>
                    <a:pt x="30" y="503"/>
                  </a:lnTo>
                  <a:lnTo>
                    <a:pt x="47" y="527"/>
                  </a:lnTo>
                  <a:lnTo>
                    <a:pt x="64" y="551"/>
                  </a:lnTo>
                  <a:lnTo>
                    <a:pt x="64" y="551"/>
                  </a:lnTo>
                  <a:lnTo>
                    <a:pt x="90" y="590"/>
                  </a:lnTo>
                  <a:lnTo>
                    <a:pt x="115" y="629"/>
                  </a:lnTo>
                  <a:lnTo>
                    <a:pt x="141" y="667"/>
                  </a:lnTo>
                  <a:lnTo>
                    <a:pt x="169" y="705"/>
                  </a:lnTo>
                  <a:lnTo>
                    <a:pt x="169" y="705"/>
                  </a:lnTo>
                  <a:lnTo>
                    <a:pt x="198" y="743"/>
                  </a:lnTo>
                  <a:lnTo>
                    <a:pt x="229" y="780"/>
                  </a:lnTo>
                  <a:lnTo>
                    <a:pt x="260" y="816"/>
                  </a:lnTo>
                  <a:lnTo>
                    <a:pt x="293" y="850"/>
                  </a:lnTo>
                  <a:lnTo>
                    <a:pt x="327" y="886"/>
                  </a:lnTo>
                  <a:lnTo>
                    <a:pt x="362" y="918"/>
                  </a:lnTo>
                  <a:lnTo>
                    <a:pt x="398" y="951"/>
                  </a:lnTo>
                  <a:lnTo>
                    <a:pt x="433" y="983"/>
                  </a:lnTo>
                  <a:lnTo>
                    <a:pt x="433" y="983"/>
                  </a:lnTo>
                  <a:lnTo>
                    <a:pt x="449" y="998"/>
                  </a:lnTo>
                  <a:lnTo>
                    <a:pt x="465" y="1013"/>
                  </a:lnTo>
                  <a:lnTo>
                    <a:pt x="495" y="1044"/>
                  </a:lnTo>
                  <a:lnTo>
                    <a:pt x="525" y="1074"/>
                  </a:lnTo>
                  <a:lnTo>
                    <a:pt x="539" y="1090"/>
                  </a:lnTo>
                  <a:lnTo>
                    <a:pt x="556" y="1103"/>
                  </a:lnTo>
                  <a:lnTo>
                    <a:pt x="556" y="1103"/>
                  </a:lnTo>
                  <a:lnTo>
                    <a:pt x="593" y="1133"/>
                  </a:lnTo>
                  <a:lnTo>
                    <a:pt x="627" y="1164"/>
                  </a:lnTo>
                  <a:lnTo>
                    <a:pt x="661" y="1197"/>
                  </a:lnTo>
                  <a:lnTo>
                    <a:pt x="693" y="1231"/>
                  </a:lnTo>
                  <a:lnTo>
                    <a:pt x="693" y="1231"/>
                  </a:lnTo>
                  <a:lnTo>
                    <a:pt x="710" y="1248"/>
                  </a:lnTo>
                  <a:lnTo>
                    <a:pt x="729" y="1265"/>
                  </a:lnTo>
                  <a:lnTo>
                    <a:pt x="747" y="1281"/>
                  </a:lnTo>
                  <a:lnTo>
                    <a:pt x="765" y="1295"/>
                  </a:lnTo>
                  <a:lnTo>
                    <a:pt x="803" y="1324"/>
                  </a:lnTo>
                  <a:lnTo>
                    <a:pt x="841" y="1354"/>
                  </a:lnTo>
                  <a:lnTo>
                    <a:pt x="841" y="1354"/>
                  </a:lnTo>
                  <a:lnTo>
                    <a:pt x="853" y="1364"/>
                  </a:lnTo>
                  <a:lnTo>
                    <a:pt x="869" y="1377"/>
                  </a:lnTo>
                  <a:lnTo>
                    <a:pt x="884" y="1391"/>
                  </a:lnTo>
                  <a:lnTo>
                    <a:pt x="892" y="1396"/>
                  </a:lnTo>
                  <a:lnTo>
                    <a:pt x="900" y="1398"/>
                  </a:lnTo>
                  <a:lnTo>
                    <a:pt x="900" y="1398"/>
                  </a:lnTo>
                  <a:lnTo>
                    <a:pt x="904" y="1406"/>
                  </a:lnTo>
                  <a:lnTo>
                    <a:pt x="911" y="1411"/>
                  </a:lnTo>
                  <a:lnTo>
                    <a:pt x="914" y="1413"/>
                  </a:lnTo>
                  <a:lnTo>
                    <a:pt x="918" y="1414"/>
                  </a:lnTo>
                  <a:lnTo>
                    <a:pt x="922" y="1415"/>
                  </a:lnTo>
                  <a:lnTo>
                    <a:pt x="928" y="1414"/>
                  </a:lnTo>
                  <a:lnTo>
                    <a:pt x="928" y="1414"/>
                  </a:lnTo>
                  <a:lnTo>
                    <a:pt x="941" y="1411"/>
                  </a:lnTo>
                  <a:lnTo>
                    <a:pt x="951" y="1406"/>
                  </a:lnTo>
                  <a:lnTo>
                    <a:pt x="962" y="1400"/>
                  </a:lnTo>
                  <a:lnTo>
                    <a:pt x="972" y="1391"/>
                  </a:lnTo>
                  <a:lnTo>
                    <a:pt x="972" y="1391"/>
                  </a:lnTo>
                  <a:lnTo>
                    <a:pt x="996" y="1371"/>
                  </a:lnTo>
                  <a:lnTo>
                    <a:pt x="1020" y="1353"/>
                  </a:lnTo>
                  <a:lnTo>
                    <a:pt x="1045" y="1334"/>
                  </a:lnTo>
                  <a:lnTo>
                    <a:pt x="1071" y="1317"/>
                  </a:lnTo>
                  <a:lnTo>
                    <a:pt x="1071" y="1317"/>
                  </a:lnTo>
                  <a:lnTo>
                    <a:pt x="1092" y="1303"/>
                  </a:lnTo>
                  <a:lnTo>
                    <a:pt x="1115" y="1287"/>
                  </a:lnTo>
                  <a:lnTo>
                    <a:pt x="1155" y="1255"/>
                  </a:lnTo>
                  <a:lnTo>
                    <a:pt x="1196" y="1221"/>
                  </a:lnTo>
                  <a:lnTo>
                    <a:pt x="1217" y="1204"/>
                  </a:lnTo>
                  <a:lnTo>
                    <a:pt x="1238" y="1188"/>
                  </a:lnTo>
                  <a:lnTo>
                    <a:pt x="1238" y="1188"/>
                  </a:lnTo>
                  <a:lnTo>
                    <a:pt x="1256" y="1175"/>
                  </a:lnTo>
                  <a:lnTo>
                    <a:pt x="1273" y="1159"/>
                  </a:lnTo>
                  <a:lnTo>
                    <a:pt x="1289" y="1143"/>
                  </a:lnTo>
                  <a:lnTo>
                    <a:pt x="1304" y="1126"/>
                  </a:lnTo>
                  <a:lnTo>
                    <a:pt x="1336" y="1091"/>
                  </a:lnTo>
                  <a:lnTo>
                    <a:pt x="1364" y="1054"/>
                  </a:lnTo>
                  <a:lnTo>
                    <a:pt x="1364" y="1054"/>
                  </a:lnTo>
                  <a:lnTo>
                    <a:pt x="1379" y="1037"/>
                  </a:lnTo>
                  <a:lnTo>
                    <a:pt x="1395" y="1020"/>
                  </a:lnTo>
                  <a:lnTo>
                    <a:pt x="1426" y="990"/>
                  </a:lnTo>
                  <a:lnTo>
                    <a:pt x="1460" y="960"/>
                  </a:lnTo>
                  <a:lnTo>
                    <a:pt x="1494" y="929"/>
                  </a:lnTo>
                  <a:lnTo>
                    <a:pt x="1494" y="929"/>
                  </a:lnTo>
                  <a:lnTo>
                    <a:pt x="1527" y="896"/>
                  </a:lnTo>
                  <a:lnTo>
                    <a:pt x="1559" y="862"/>
                  </a:lnTo>
                  <a:lnTo>
                    <a:pt x="1592" y="830"/>
                  </a:lnTo>
                  <a:lnTo>
                    <a:pt x="1626" y="796"/>
                  </a:lnTo>
                  <a:lnTo>
                    <a:pt x="1626" y="796"/>
                  </a:lnTo>
                  <a:lnTo>
                    <a:pt x="1644" y="779"/>
                  </a:lnTo>
                  <a:lnTo>
                    <a:pt x="1661" y="759"/>
                  </a:lnTo>
                  <a:lnTo>
                    <a:pt x="1677" y="741"/>
                  </a:lnTo>
                  <a:lnTo>
                    <a:pt x="1691" y="720"/>
                  </a:lnTo>
                  <a:lnTo>
                    <a:pt x="1722" y="680"/>
                  </a:lnTo>
                  <a:lnTo>
                    <a:pt x="1752" y="640"/>
                  </a:lnTo>
                  <a:lnTo>
                    <a:pt x="1752" y="640"/>
                  </a:lnTo>
                  <a:lnTo>
                    <a:pt x="1761" y="627"/>
                  </a:lnTo>
                  <a:lnTo>
                    <a:pt x="1770" y="614"/>
                  </a:lnTo>
                  <a:lnTo>
                    <a:pt x="1777" y="599"/>
                  </a:lnTo>
                  <a:lnTo>
                    <a:pt x="1783" y="585"/>
                  </a:lnTo>
                  <a:lnTo>
                    <a:pt x="1783" y="585"/>
                  </a:lnTo>
                  <a:lnTo>
                    <a:pt x="1787" y="575"/>
                  </a:lnTo>
                  <a:lnTo>
                    <a:pt x="1794" y="565"/>
                  </a:lnTo>
                  <a:lnTo>
                    <a:pt x="1807" y="547"/>
                  </a:lnTo>
                  <a:lnTo>
                    <a:pt x="1818" y="527"/>
                  </a:lnTo>
                  <a:lnTo>
                    <a:pt x="1825" y="518"/>
                  </a:lnTo>
                  <a:lnTo>
                    <a:pt x="1829" y="507"/>
                  </a:lnTo>
                  <a:lnTo>
                    <a:pt x="1829" y="507"/>
                  </a:lnTo>
                  <a:lnTo>
                    <a:pt x="1831" y="491"/>
                  </a:lnTo>
                  <a:lnTo>
                    <a:pt x="1833" y="474"/>
                  </a:lnTo>
                  <a:lnTo>
                    <a:pt x="1833" y="457"/>
                  </a:lnTo>
                  <a:lnTo>
                    <a:pt x="1830" y="440"/>
                  </a:lnTo>
                  <a:lnTo>
                    <a:pt x="1826" y="423"/>
                  </a:lnTo>
                  <a:lnTo>
                    <a:pt x="1821" y="406"/>
                  </a:lnTo>
                  <a:lnTo>
                    <a:pt x="1812" y="374"/>
                  </a:lnTo>
                  <a:lnTo>
                    <a:pt x="1812" y="374"/>
                  </a:lnTo>
                  <a:close/>
                  <a:moveTo>
                    <a:pt x="1778" y="513"/>
                  </a:moveTo>
                  <a:lnTo>
                    <a:pt x="1778" y="513"/>
                  </a:lnTo>
                  <a:lnTo>
                    <a:pt x="1767" y="531"/>
                  </a:lnTo>
                  <a:lnTo>
                    <a:pt x="1756" y="547"/>
                  </a:lnTo>
                  <a:lnTo>
                    <a:pt x="1744" y="564"/>
                  </a:lnTo>
                  <a:lnTo>
                    <a:pt x="1739" y="572"/>
                  </a:lnTo>
                  <a:lnTo>
                    <a:pt x="1735" y="582"/>
                  </a:lnTo>
                  <a:lnTo>
                    <a:pt x="1735" y="582"/>
                  </a:lnTo>
                  <a:lnTo>
                    <a:pt x="1729" y="592"/>
                  </a:lnTo>
                  <a:lnTo>
                    <a:pt x="1724" y="601"/>
                  </a:lnTo>
                  <a:lnTo>
                    <a:pt x="1711" y="619"/>
                  </a:lnTo>
                  <a:lnTo>
                    <a:pt x="1684" y="656"/>
                  </a:lnTo>
                  <a:lnTo>
                    <a:pt x="1684" y="656"/>
                  </a:lnTo>
                  <a:lnTo>
                    <a:pt x="1657" y="690"/>
                  </a:lnTo>
                  <a:lnTo>
                    <a:pt x="1630" y="722"/>
                  </a:lnTo>
                  <a:lnTo>
                    <a:pt x="1601" y="755"/>
                  </a:lnTo>
                  <a:lnTo>
                    <a:pt x="1571" y="788"/>
                  </a:lnTo>
                  <a:lnTo>
                    <a:pt x="1541" y="819"/>
                  </a:lnTo>
                  <a:lnTo>
                    <a:pt x="1511" y="849"/>
                  </a:lnTo>
                  <a:lnTo>
                    <a:pt x="1448" y="909"/>
                  </a:lnTo>
                  <a:lnTo>
                    <a:pt x="1448" y="909"/>
                  </a:lnTo>
                  <a:lnTo>
                    <a:pt x="1395" y="958"/>
                  </a:lnTo>
                  <a:lnTo>
                    <a:pt x="1368" y="983"/>
                  </a:lnTo>
                  <a:lnTo>
                    <a:pt x="1344" y="1009"/>
                  </a:lnTo>
                  <a:lnTo>
                    <a:pt x="1344" y="1009"/>
                  </a:lnTo>
                  <a:lnTo>
                    <a:pt x="1313" y="1043"/>
                  </a:lnTo>
                  <a:lnTo>
                    <a:pt x="1285" y="1077"/>
                  </a:lnTo>
                  <a:lnTo>
                    <a:pt x="1256" y="1109"/>
                  </a:lnTo>
                  <a:lnTo>
                    <a:pt x="1240" y="1125"/>
                  </a:lnTo>
                  <a:lnTo>
                    <a:pt x="1225" y="1141"/>
                  </a:lnTo>
                  <a:lnTo>
                    <a:pt x="1225" y="1141"/>
                  </a:lnTo>
                  <a:lnTo>
                    <a:pt x="1185" y="1173"/>
                  </a:lnTo>
                  <a:lnTo>
                    <a:pt x="1146" y="1206"/>
                  </a:lnTo>
                  <a:lnTo>
                    <a:pt x="1065" y="1266"/>
                  </a:lnTo>
                  <a:lnTo>
                    <a:pt x="1065" y="1266"/>
                  </a:lnTo>
                  <a:lnTo>
                    <a:pt x="1044" y="1282"/>
                  </a:lnTo>
                  <a:lnTo>
                    <a:pt x="1023" y="1295"/>
                  </a:lnTo>
                  <a:lnTo>
                    <a:pt x="980" y="1324"/>
                  </a:lnTo>
                  <a:lnTo>
                    <a:pt x="980" y="1324"/>
                  </a:lnTo>
                  <a:lnTo>
                    <a:pt x="968" y="1333"/>
                  </a:lnTo>
                  <a:lnTo>
                    <a:pt x="956" y="1343"/>
                  </a:lnTo>
                  <a:lnTo>
                    <a:pt x="945" y="1354"/>
                  </a:lnTo>
                  <a:lnTo>
                    <a:pt x="931" y="1363"/>
                  </a:lnTo>
                  <a:lnTo>
                    <a:pt x="931" y="1363"/>
                  </a:lnTo>
                  <a:lnTo>
                    <a:pt x="928" y="1358"/>
                  </a:lnTo>
                  <a:lnTo>
                    <a:pt x="922" y="1355"/>
                  </a:lnTo>
                  <a:lnTo>
                    <a:pt x="916" y="1354"/>
                  </a:lnTo>
                  <a:lnTo>
                    <a:pt x="908" y="1355"/>
                  </a:lnTo>
                  <a:lnTo>
                    <a:pt x="908" y="1355"/>
                  </a:lnTo>
                  <a:lnTo>
                    <a:pt x="911" y="1354"/>
                  </a:lnTo>
                  <a:lnTo>
                    <a:pt x="912" y="1353"/>
                  </a:lnTo>
                  <a:lnTo>
                    <a:pt x="912" y="1350"/>
                  </a:lnTo>
                  <a:lnTo>
                    <a:pt x="911" y="1349"/>
                  </a:lnTo>
                  <a:lnTo>
                    <a:pt x="907" y="1343"/>
                  </a:lnTo>
                  <a:lnTo>
                    <a:pt x="901" y="1340"/>
                  </a:lnTo>
                  <a:lnTo>
                    <a:pt x="886" y="1329"/>
                  </a:lnTo>
                  <a:lnTo>
                    <a:pt x="874" y="1321"/>
                  </a:lnTo>
                  <a:lnTo>
                    <a:pt x="874" y="1321"/>
                  </a:lnTo>
                  <a:lnTo>
                    <a:pt x="850" y="1303"/>
                  </a:lnTo>
                  <a:lnTo>
                    <a:pt x="826" y="1286"/>
                  </a:lnTo>
                  <a:lnTo>
                    <a:pt x="826" y="1286"/>
                  </a:lnTo>
                  <a:lnTo>
                    <a:pt x="807" y="1274"/>
                  </a:lnTo>
                  <a:lnTo>
                    <a:pt x="790" y="1261"/>
                  </a:lnTo>
                  <a:lnTo>
                    <a:pt x="775" y="1247"/>
                  </a:lnTo>
                  <a:lnTo>
                    <a:pt x="759" y="1232"/>
                  </a:lnTo>
                  <a:lnTo>
                    <a:pt x="729" y="1202"/>
                  </a:lnTo>
                  <a:lnTo>
                    <a:pt x="699" y="1170"/>
                  </a:lnTo>
                  <a:lnTo>
                    <a:pt x="699" y="1170"/>
                  </a:lnTo>
                  <a:lnTo>
                    <a:pt x="676" y="1146"/>
                  </a:lnTo>
                  <a:lnTo>
                    <a:pt x="652" y="1120"/>
                  </a:lnTo>
                  <a:lnTo>
                    <a:pt x="638" y="1107"/>
                  </a:lnTo>
                  <a:lnTo>
                    <a:pt x="625" y="1095"/>
                  </a:lnTo>
                  <a:lnTo>
                    <a:pt x="612" y="1085"/>
                  </a:lnTo>
                  <a:lnTo>
                    <a:pt x="598" y="1075"/>
                  </a:lnTo>
                  <a:lnTo>
                    <a:pt x="598" y="1075"/>
                  </a:lnTo>
                  <a:lnTo>
                    <a:pt x="587" y="1069"/>
                  </a:lnTo>
                  <a:lnTo>
                    <a:pt x="578" y="1062"/>
                  </a:lnTo>
                  <a:lnTo>
                    <a:pt x="561" y="1045"/>
                  </a:lnTo>
                  <a:lnTo>
                    <a:pt x="546" y="1027"/>
                  </a:lnTo>
                  <a:lnTo>
                    <a:pt x="530" y="1009"/>
                  </a:lnTo>
                  <a:lnTo>
                    <a:pt x="530" y="1009"/>
                  </a:lnTo>
                  <a:lnTo>
                    <a:pt x="523" y="1000"/>
                  </a:lnTo>
                  <a:lnTo>
                    <a:pt x="516" y="993"/>
                  </a:lnTo>
                  <a:lnTo>
                    <a:pt x="500" y="979"/>
                  </a:lnTo>
                  <a:lnTo>
                    <a:pt x="482" y="964"/>
                  </a:lnTo>
                  <a:lnTo>
                    <a:pt x="466" y="951"/>
                  </a:lnTo>
                  <a:lnTo>
                    <a:pt x="466" y="951"/>
                  </a:lnTo>
                  <a:lnTo>
                    <a:pt x="432" y="921"/>
                  </a:lnTo>
                  <a:lnTo>
                    <a:pt x="399" y="890"/>
                  </a:lnTo>
                  <a:lnTo>
                    <a:pt x="366" y="858"/>
                  </a:lnTo>
                  <a:lnTo>
                    <a:pt x="335" y="826"/>
                  </a:lnTo>
                  <a:lnTo>
                    <a:pt x="275" y="759"/>
                  </a:lnTo>
                  <a:lnTo>
                    <a:pt x="215" y="691"/>
                  </a:lnTo>
                  <a:lnTo>
                    <a:pt x="215" y="691"/>
                  </a:lnTo>
                  <a:lnTo>
                    <a:pt x="202" y="677"/>
                  </a:lnTo>
                  <a:lnTo>
                    <a:pt x="190" y="661"/>
                  </a:lnTo>
                  <a:lnTo>
                    <a:pt x="166" y="628"/>
                  </a:lnTo>
                  <a:lnTo>
                    <a:pt x="145" y="594"/>
                  </a:lnTo>
                  <a:lnTo>
                    <a:pt x="127" y="559"/>
                  </a:lnTo>
                  <a:lnTo>
                    <a:pt x="127" y="559"/>
                  </a:lnTo>
                  <a:lnTo>
                    <a:pt x="118" y="543"/>
                  </a:lnTo>
                  <a:lnTo>
                    <a:pt x="106" y="529"/>
                  </a:lnTo>
                  <a:lnTo>
                    <a:pt x="83" y="497"/>
                  </a:lnTo>
                  <a:lnTo>
                    <a:pt x="71" y="482"/>
                  </a:lnTo>
                  <a:lnTo>
                    <a:pt x="60" y="466"/>
                  </a:lnTo>
                  <a:lnTo>
                    <a:pt x="52" y="449"/>
                  </a:lnTo>
                  <a:lnTo>
                    <a:pt x="46" y="432"/>
                  </a:lnTo>
                  <a:lnTo>
                    <a:pt x="46" y="432"/>
                  </a:lnTo>
                  <a:lnTo>
                    <a:pt x="49" y="418"/>
                  </a:lnTo>
                  <a:lnTo>
                    <a:pt x="51" y="404"/>
                  </a:lnTo>
                  <a:lnTo>
                    <a:pt x="56" y="391"/>
                  </a:lnTo>
                  <a:lnTo>
                    <a:pt x="63" y="380"/>
                  </a:lnTo>
                  <a:lnTo>
                    <a:pt x="71" y="368"/>
                  </a:lnTo>
                  <a:lnTo>
                    <a:pt x="79" y="356"/>
                  </a:lnTo>
                  <a:lnTo>
                    <a:pt x="97" y="333"/>
                  </a:lnTo>
                  <a:lnTo>
                    <a:pt x="97" y="333"/>
                  </a:lnTo>
                  <a:lnTo>
                    <a:pt x="120" y="302"/>
                  </a:lnTo>
                  <a:lnTo>
                    <a:pt x="145" y="272"/>
                  </a:lnTo>
                  <a:lnTo>
                    <a:pt x="171" y="245"/>
                  </a:lnTo>
                  <a:lnTo>
                    <a:pt x="199" y="216"/>
                  </a:lnTo>
                  <a:lnTo>
                    <a:pt x="199" y="216"/>
                  </a:lnTo>
                  <a:lnTo>
                    <a:pt x="224" y="191"/>
                  </a:lnTo>
                  <a:lnTo>
                    <a:pt x="247" y="164"/>
                  </a:lnTo>
                  <a:lnTo>
                    <a:pt x="270" y="138"/>
                  </a:lnTo>
                  <a:lnTo>
                    <a:pt x="294" y="112"/>
                  </a:lnTo>
                  <a:lnTo>
                    <a:pt x="294" y="112"/>
                  </a:lnTo>
                  <a:lnTo>
                    <a:pt x="315" y="91"/>
                  </a:lnTo>
                  <a:lnTo>
                    <a:pt x="336" y="71"/>
                  </a:lnTo>
                  <a:lnTo>
                    <a:pt x="336" y="71"/>
                  </a:lnTo>
                  <a:lnTo>
                    <a:pt x="343" y="62"/>
                  </a:lnTo>
                  <a:lnTo>
                    <a:pt x="345" y="57"/>
                  </a:lnTo>
                  <a:lnTo>
                    <a:pt x="345" y="54"/>
                  </a:lnTo>
                  <a:lnTo>
                    <a:pt x="343" y="53"/>
                  </a:lnTo>
                  <a:lnTo>
                    <a:pt x="632" y="53"/>
                  </a:lnTo>
                  <a:lnTo>
                    <a:pt x="632" y="53"/>
                  </a:lnTo>
                  <a:lnTo>
                    <a:pt x="699" y="51"/>
                  </a:lnTo>
                  <a:lnTo>
                    <a:pt x="765" y="49"/>
                  </a:lnTo>
                  <a:lnTo>
                    <a:pt x="832" y="46"/>
                  </a:lnTo>
                  <a:lnTo>
                    <a:pt x="899" y="45"/>
                  </a:lnTo>
                  <a:lnTo>
                    <a:pt x="899" y="45"/>
                  </a:lnTo>
                  <a:lnTo>
                    <a:pt x="968" y="46"/>
                  </a:lnTo>
                  <a:lnTo>
                    <a:pt x="1037" y="47"/>
                  </a:lnTo>
                  <a:lnTo>
                    <a:pt x="1176" y="53"/>
                  </a:lnTo>
                  <a:lnTo>
                    <a:pt x="1316" y="58"/>
                  </a:lnTo>
                  <a:lnTo>
                    <a:pt x="1385" y="61"/>
                  </a:lnTo>
                  <a:lnTo>
                    <a:pt x="1455" y="61"/>
                  </a:lnTo>
                  <a:lnTo>
                    <a:pt x="1455" y="61"/>
                  </a:lnTo>
                  <a:lnTo>
                    <a:pt x="1463" y="59"/>
                  </a:lnTo>
                  <a:lnTo>
                    <a:pt x="1468" y="57"/>
                  </a:lnTo>
                  <a:lnTo>
                    <a:pt x="1468" y="57"/>
                  </a:lnTo>
                  <a:lnTo>
                    <a:pt x="1478" y="64"/>
                  </a:lnTo>
                  <a:lnTo>
                    <a:pt x="1489" y="72"/>
                  </a:lnTo>
                  <a:lnTo>
                    <a:pt x="1489" y="72"/>
                  </a:lnTo>
                  <a:lnTo>
                    <a:pt x="1515" y="93"/>
                  </a:lnTo>
                  <a:lnTo>
                    <a:pt x="1540" y="114"/>
                  </a:lnTo>
                  <a:lnTo>
                    <a:pt x="1563" y="138"/>
                  </a:lnTo>
                  <a:lnTo>
                    <a:pt x="1586" y="163"/>
                  </a:lnTo>
                  <a:lnTo>
                    <a:pt x="1586" y="163"/>
                  </a:lnTo>
                  <a:lnTo>
                    <a:pt x="1609" y="191"/>
                  </a:lnTo>
                  <a:lnTo>
                    <a:pt x="1633" y="221"/>
                  </a:lnTo>
                  <a:lnTo>
                    <a:pt x="1654" y="251"/>
                  </a:lnTo>
                  <a:lnTo>
                    <a:pt x="1674" y="283"/>
                  </a:lnTo>
                  <a:lnTo>
                    <a:pt x="1674" y="283"/>
                  </a:lnTo>
                  <a:lnTo>
                    <a:pt x="1685" y="296"/>
                  </a:lnTo>
                  <a:lnTo>
                    <a:pt x="1695" y="309"/>
                  </a:lnTo>
                  <a:lnTo>
                    <a:pt x="1720" y="333"/>
                  </a:lnTo>
                  <a:lnTo>
                    <a:pt x="1732" y="344"/>
                  </a:lnTo>
                  <a:lnTo>
                    <a:pt x="1744" y="357"/>
                  </a:lnTo>
                  <a:lnTo>
                    <a:pt x="1753" y="370"/>
                  </a:lnTo>
                  <a:lnTo>
                    <a:pt x="1762" y="384"/>
                  </a:lnTo>
                  <a:lnTo>
                    <a:pt x="1762" y="384"/>
                  </a:lnTo>
                  <a:lnTo>
                    <a:pt x="1765" y="389"/>
                  </a:lnTo>
                  <a:lnTo>
                    <a:pt x="1770" y="393"/>
                  </a:lnTo>
                  <a:lnTo>
                    <a:pt x="1770" y="393"/>
                  </a:lnTo>
                  <a:lnTo>
                    <a:pt x="1778" y="421"/>
                  </a:lnTo>
                  <a:lnTo>
                    <a:pt x="1782" y="437"/>
                  </a:lnTo>
                  <a:lnTo>
                    <a:pt x="1784" y="453"/>
                  </a:lnTo>
                  <a:lnTo>
                    <a:pt x="1786" y="469"/>
                  </a:lnTo>
                  <a:lnTo>
                    <a:pt x="1786" y="484"/>
                  </a:lnTo>
                  <a:lnTo>
                    <a:pt x="1783" y="500"/>
                  </a:lnTo>
                  <a:lnTo>
                    <a:pt x="1778" y="513"/>
                  </a:lnTo>
                  <a:lnTo>
                    <a:pt x="1778" y="5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6" name="Freeform 402"/>
            <p:cNvSpPr/>
            <p:nvPr/>
          </p:nvSpPr>
          <p:spPr bwMode="auto">
            <a:xfrm>
              <a:off x="5257801" y="1255713"/>
              <a:ext cx="703263" cy="26988"/>
            </a:xfrm>
            <a:custGeom>
              <a:avLst/>
              <a:gdLst/>
              <a:ahLst/>
              <a:cxnLst>
                <a:cxn ang="0">
                  <a:pos x="1763" y="29"/>
                </a:cxn>
                <a:cxn ang="0">
                  <a:pos x="1744" y="21"/>
                </a:cxn>
                <a:cxn ang="0">
                  <a:pos x="1720" y="18"/>
                </a:cxn>
                <a:cxn ang="0">
                  <a:pos x="1673" y="20"/>
                </a:cxn>
                <a:cxn ang="0">
                  <a:pos x="1592" y="22"/>
                </a:cxn>
                <a:cxn ang="0">
                  <a:pos x="1510" y="22"/>
                </a:cxn>
                <a:cxn ang="0">
                  <a:pos x="1451" y="21"/>
                </a:cxn>
                <a:cxn ang="0">
                  <a:pos x="1332" y="13"/>
                </a:cxn>
                <a:cxn ang="0">
                  <a:pos x="1273" y="12"/>
                </a:cxn>
                <a:cxn ang="0">
                  <a:pos x="1145" y="15"/>
                </a:cxn>
                <a:cxn ang="0">
                  <a:pos x="1016" y="16"/>
                </a:cxn>
                <a:cxn ang="0">
                  <a:pos x="769" y="13"/>
                </a:cxn>
                <a:cxn ang="0">
                  <a:pos x="273" y="3"/>
                </a:cxn>
                <a:cxn ang="0">
                  <a:pos x="26" y="0"/>
                </a:cxn>
                <a:cxn ang="0">
                  <a:pos x="20" y="0"/>
                </a:cxn>
                <a:cxn ang="0">
                  <a:pos x="10" y="4"/>
                </a:cxn>
                <a:cxn ang="0">
                  <a:pos x="4" y="11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4" y="35"/>
                </a:cxn>
                <a:cxn ang="0">
                  <a:pos x="10" y="42"/>
                </a:cxn>
                <a:cxn ang="0">
                  <a:pos x="20" y="45"/>
                </a:cxn>
                <a:cxn ang="0">
                  <a:pos x="26" y="46"/>
                </a:cxn>
                <a:cxn ang="0">
                  <a:pos x="256" y="49"/>
                </a:cxn>
                <a:cxn ang="0">
                  <a:pos x="717" y="59"/>
                </a:cxn>
                <a:cxn ang="0">
                  <a:pos x="947" y="60"/>
                </a:cxn>
                <a:cxn ang="0">
                  <a:pos x="1009" y="60"/>
                </a:cxn>
                <a:cxn ang="0">
                  <a:pos x="1196" y="55"/>
                </a:cxn>
                <a:cxn ang="0">
                  <a:pos x="1320" y="56"/>
                </a:cxn>
                <a:cxn ang="0">
                  <a:pos x="1413" y="62"/>
                </a:cxn>
                <a:cxn ang="0">
                  <a:pos x="1443" y="66"/>
                </a:cxn>
                <a:cxn ang="0">
                  <a:pos x="1527" y="69"/>
                </a:cxn>
                <a:cxn ang="0">
                  <a:pos x="1610" y="68"/>
                </a:cxn>
                <a:cxn ang="0">
                  <a:pos x="1673" y="66"/>
                </a:cxn>
                <a:cxn ang="0">
                  <a:pos x="1707" y="67"/>
                </a:cxn>
                <a:cxn ang="0">
                  <a:pos x="1727" y="64"/>
                </a:cxn>
                <a:cxn ang="0">
                  <a:pos x="1725" y="62"/>
                </a:cxn>
                <a:cxn ang="0">
                  <a:pos x="1731" y="66"/>
                </a:cxn>
                <a:cxn ang="0">
                  <a:pos x="1741" y="68"/>
                </a:cxn>
                <a:cxn ang="0">
                  <a:pos x="1750" y="68"/>
                </a:cxn>
                <a:cxn ang="0">
                  <a:pos x="1763" y="62"/>
                </a:cxn>
                <a:cxn ang="0">
                  <a:pos x="1770" y="50"/>
                </a:cxn>
                <a:cxn ang="0">
                  <a:pos x="1771" y="42"/>
                </a:cxn>
                <a:cxn ang="0">
                  <a:pos x="1767" y="34"/>
                </a:cxn>
                <a:cxn ang="0">
                  <a:pos x="1763" y="29"/>
                </a:cxn>
              </a:cxnLst>
              <a:rect l="0" t="0" r="r" b="b"/>
              <a:pathLst>
                <a:path w="1771" h="69">
                  <a:moveTo>
                    <a:pt x="1763" y="29"/>
                  </a:moveTo>
                  <a:lnTo>
                    <a:pt x="1763" y="29"/>
                  </a:lnTo>
                  <a:lnTo>
                    <a:pt x="1754" y="24"/>
                  </a:lnTo>
                  <a:lnTo>
                    <a:pt x="1744" y="21"/>
                  </a:lnTo>
                  <a:lnTo>
                    <a:pt x="1732" y="18"/>
                  </a:lnTo>
                  <a:lnTo>
                    <a:pt x="1720" y="18"/>
                  </a:lnTo>
                  <a:lnTo>
                    <a:pt x="1695" y="18"/>
                  </a:lnTo>
                  <a:lnTo>
                    <a:pt x="1673" y="20"/>
                  </a:lnTo>
                  <a:lnTo>
                    <a:pt x="1673" y="20"/>
                  </a:lnTo>
                  <a:lnTo>
                    <a:pt x="1592" y="22"/>
                  </a:lnTo>
                  <a:lnTo>
                    <a:pt x="1510" y="22"/>
                  </a:lnTo>
                  <a:lnTo>
                    <a:pt x="1510" y="22"/>
                  </a:lnTo>
                  <a:lnTo>
                    <a:pt x="1481" y="22"/>
                  </a:lnTo>
                  <a:lnTo>
                    <a:pt x="1451" y="21"/>
                  </a:lnTo>
                  <a:lnTo>
                    <a:pt x="1392" y="17"/>
                  </a:lnTo>
                  <a:lnTo>
                    <a:pt x="1332" y="13"/>
                  </a:lnTo>
                  <a:lnTo>
                    <a:pt x="1303" y="12"/>
                  </a:lnTo>
                  <a:lnTo>
                    <a:pt x="1273" y="12"/>
                  </a:lnTo>
                  <a:lnTo>
                    <a:pt x="1273" y="12"/>
                  </a:lnTo>
                  <a:lnTo>
                    <a:pt x="1145" y="15"/>
                  </a:lnTo>
                  <a:lnTo>
                    <a:pt x="1016" y="16"/>
                  </a:lnTo>
                  <a:lnTo>
                    <a:pt x="1016" y="16"/>
                  </a:lnTo>
                  <a:lnTo>
                    <a:pt x="893" y="15"/>
                  </a:lnTo>
                  <a:lnTo>
                    <a:pt x="769" y="13"/>
                  </a:lnTo>
                  <a:lnTo>
                    <a:pt x="521" y="8"/>
                  </a:lnTo>
                  <a:lnTo>
                    <a:pt x="273" y="3"/>
                  </a:lnTo>
                  <a:lnTo>
                    <a:pt x="149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4" y="1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1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4" y="35"/>
                  </a:lnTo>
                  <a:lnTo>
                    <a:pt x="7" y="38"/>
                  </a:lnTo>
                  <a:lnTo>
                    <a:pt x="10" y="42"/>
                  </a:lnTo>
                  <a:lnTo>
                    <a:pt x="14" y="43"/>
                  </a:lnTo>
                  <a:lnTo>
                    <a:pt x="20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141" y="46"/>
                  </a:lnTo>
                  <a:lnTo>
                    <a:pt x="256" y="49"/>
                  </a:lnTo>
                  <a:lnTo>
                    <a:pt x="487" y="54"/>
                  </a:lnTo>
                  <a:lnTo>
                    <a:pt x="717" y="59"/>
                  </a:lnTo>
                  <a:lnTo>
                    <a:pt x="832" y="60"/>
                  </a:lnTo>
                  <a:lnTo>
                    <a:pt x="947" y="60"/>
                  </a:lnTo>
                  <a:lnTo>
                    <a:pt x="947" y="60"/>
                  </a:lnTo>
                  <a:lnTo>
                    <a:pt x="1009" y="60"/>
                  </a:lnTo>
                  <a:lnTo>
                    <a:pt x="1071" y="59"/>
                  </a:lnTo>
                  <a:lnTo>
                    <a:pt x="1196" y="55"/>
                  </a:lnTo>
                  <a:lnTo>
                    <a:pt x="1258" y="55"/>
                  </a:lnTo>
                  <a:lnTo>
                    <a:pt x="1320" y="56"/>
                  </a:lnTo>
                  <a:lnTo>
                    <a:pt x="1381" y="59"/>
                  </a:lnTo>
                  <a:lnTo>
                    <a:pt x="1413" y="62"/>
                  </a:lnTo>
                  <a:lnTo>
                    <a:pt x="1443" y="66"/>
                  </a:lnTo>
                  <a:lnTo>
                    <a:pt x="1443" y="66"/>
                  </a:lnTo>
                  <a:lnTo>
                    <a:pt x="1485" y="68"/>
                  </a:lnTo>
                  <a:lnTo>
                    <a:pt x="1527" y="69"/>
                  </a:lnTo>
                  <a:lnTo>
                    <a:pt x="1568" y="69"/>
                  </a:lnTo>
                  <a:lnTo>
                    <a:pt x="1610" y="68"/>
                  </a:lnTo>
                  <a:lnTo>
                    <a:pt x="1610" y="68"/>
                  </a:lnTo>
                  <a:lnTo>
                    <a:pt x="1673" y="66"/>
                  </a:lnTo>
                  <a:lnTo>
                    <a:pt x="1673" y="66"/>
                  </a:lnTo>
                  <a:lnTo>
                    <a:pt x="1707" y="67"/>
                  </a:lnTo>
                  <a:lnTo>
                    <a:pt x="1723" y="66"/>
                  </a:lnTo>
                  <a:lnTo>
                    <a:pt x="1727" y="64"/>
                  </a:lnTo>
                  <a:lnTo>
                    <a:pt x="1727" y="63"/>
                  </a:lnTo>
                  <a:lnTo>
                    <a:pt x="1725" y="62"/>
                  </a:lnTo>
                  <a:lnTo>
                    <a:pt x="1725" y="62"/>
                  </a:lnTo>
                  <a:lnTo>
                    <a:pt x="1731" y="66"/>
                  </a:lnTo>
                  <a:lnTo>
                    <a:pt x="1736" y="67"/>
                  </a:lnTo>
                  <a:lnTo>
                    <a:pt x="1741" y="68"/>
                  </a:lnTo>
                  <a:lnTo>
                    <a:pt x="1745" y="68"/>
                  </a:lnTo>
                  <a:lnTo>
                    <a:pt x="1750" y="68"/>
                  </a:lnTo>
                  <a:lnTo>
                    <a:pt x="1755" y="66"/>
                  </a:lnTo>
                  <a:lnTo>
                    <a:pt x="1763" y="62"/>
                  </a:lnTo>
                  <a:lnTo>
                    <a:pt x="1769" y="54"/>
                  </a:lnTo>
                  <a:lnTo>
                    <a:pt x="1770" y="50"/>
                  </a:lnTo>
                  <a:lnTo>
                    <a:pt x="1771" y="46"/>
                  </a:lnTo>
                  <a:lnTo>
                    <a:pt x="1771" y="42"/>
                  </a:lnTo>
                  <a:lnTo>
                    <a:pt x="1770" y="38"/>
                  </a:lnTo>
                  <a:lnTo>
                    <a:pt x="1767" y="34"/>
                  </a:lnTo>
                  <a:lnTo>
                    <a:pt x="1763" y="29"/>
                  </a:lnTo>
                  <a:lnTo>
                    <a:pt x="1763" y="2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7" name="Freeform 403"/>
            <p:cNvSpPr/>
            <p:nvPr/>
          </p:nvSpPr>
          <p:spPr bwMode="auto">
            <a:xfrm>
              <a:off x="5435601" y="1260476"/>
              <a:ext cx="180975" cy="381000"/>
            </a:xfrm>
            <a:custGeom>
              <a:avLst/>
              <a:gdLst/>
              <a:ahLst/>
              <a:cxnLst>
                <a:cxn ang="0">
                  <a:pos x="454" y="924"/>
                </a:cxn>
                <a:cxn ang="0">
                  <a:pos x="432" y="877"/>
                </a:cxn>
                <a:cxn ang="0">
                  <a:pos x="394" y="782"/>
                </a:cxn>
                <a:cxn ang="0">
                  <a:pos x="373" y="735"/>
                </a:cxn>
                <a:cxn ang="0">
                  <a:pos x="343" y="672"/>
                </a:cxn>
                <a:cxn ang="0">
                  <a:pos x="245" y="488"/>
                </a:cxn>
                <a:cxn ang="0">
                  <a:pos x="232" y="464"/>
                </a:cxn>
                <a:cxn ang="0">
                  <a:pos x="187" y="395"/>
                </a:cxn>
                <a:cxn ang="0">
                  <a:pos x="160" y="348"/>
                </a:cxn>
                <a:cxn ang="0">
                  <a:pos x="135" y="298"/>
                </a:cxn>
                <a:cxn ang="0">
                  <a:pos x="122" y="264"/>
                </a:cxn>
                <a:cxn ang="0">
                  <a:pos x="100" y="193"/>
                </a:cxn>
                <a:cxn ang="0">
                  <a:pos x="87" y="158"/>
                </a:cxn>
                <a:cxn ang="0">
                  <a:pos x="62" y="91"/>
                </a:cxn>
                <a:cxn ang="0">
                  <a:pos x="51" y="57"/>
                </a:cxn>
                <a:cxn ang="0">
                  <a:pos x="46" y="22"/>
                </a:cxn>
                <a:cxn ang="0">
                  <a:pos x="45" y="17"/>
                </a:cxn>
                <a:cxn ang="0">
                  <a:pos x="41" y="9"/>
                </a:cxn>
                <a:cxn ang="0">
                  <a:pos x="34" y="4"/>
                </a:cxn>
                <a:cxn ang="0">
                  <a:pos x="23" y="0"/>
                </a:cxn>
                <a:cxn ang="0">
                  <a:pos x="10" y="4"/>
                </a:cxn>
                <a:cxn ang="0">
                  <a:pos x="4" y="9"/>
                </a:cxn>
                <a:cxn ang="0">
                  <a:pos x="0" y="17"/>
                </a:cxn>
                <a:cxn ang="0">
                  <a:pos x="0" y="22"/>
                </a:cxn>
                <a:cxn ang="0">
                  <a:pos x="4" y="52"/>
                </a:cxn>
                <a:cxn ang="0">
                  <a:pos x="19" y="108"/>
                </a:cxn>
                <a:cxn ang="0">
                  <a:pos x="29" y="136"/>
                </a:cxn>
                <a:cxn ang="0">
                  <a:pos x="51" y="199"/>
                </a:cxn>
                <a:cxn ang="0">
                  <a:pos x="71" y="261"/>
                </a:cxn>
                <a:cxn ang="0">
                  <a:pos x="81" y="289"/>
                </a:cxn>
                <a:cxn ang="0">
                  <a:pos x="118" y="369"/>
                </a:cxn>
                <a:cxn ang="0">
                  <a:pos x="126" y="383"/>
                </a:cxn>
                <a:cxn ang="0">
                  <a:pos x="152" y="422"/>
                </a:cxn>
                <a:cxn ang="0">
                  <a:pos x="178" y="462"/>
                </a:cxn>
                <a:cxn ang="0">
                  <a:pos x="186" y="475"/>
                </a:cxn>
                <a:cxn ang="0">
                  <a:pos x="220" y="539"/>
                </a:cxn>
                <a:cxn ang="0">
                  <a:pos x="254" y="601"/>
                </a:cxn>
                <a:cxn ang="0">
                  <a:pos x="269" y="635"/>
                </a:cxn>
                <a:cxn ang="0">
                  <a:pos x="291" y="690"/>
                </a:cxn>
                <a:cxn ang="0">
                  <a:pos x="309" y="724"/>
                </a:cxn>
                <a:cxn ang="0">
                  <a:pos x="320" y="739"/>
                </a:cxn>
                <a:cxn ang="0">
                  <a:pos x="333" y="758"/>
                </a:cxn>
                <a:cxn ang="0">
                  <a:pos x="339" y="781"/>
                </a:cxn>
                <a:cxn ang="0">
                  <a:pos x="351" y="812"/>
                </a:cxn>
                <a:cxn ang="0">
                  <a:pos x="356" y="821"/>
                </a:cxn>
                <a:cxn ang="0">
                  <a:pos x="373" y="851"/>
                </a:cxn>
                <a:cxn ang="0">
                  <a:pos x="388" y="883"/>
                </a:cxn>
                <a:cxn ang="0">
                  <a:pos x="407" y="931"/>
                </a:cxn>
                <a:cxn ang="0">
                  <a:pos x="415" y="947"/>
                </a:cxn>
                <a:cxn ang="0">
                  <a:pos x="420" y="955"/>
                </a:cxn>
                <a:cxn ang="0">
                  <a:pos x="428" y="958"/>
                </a:cxn>
                <a:cxn ang="0">
                  <a:pos x="437" y="958"/>
                </a:cxn>
                <a:cxn ang="0">
                  <a:pos x="452" y="949"/>
                </a:cxn>
                <a:cxn ang="0">
                  <a:pos x="456" y="941"/>
                </a:cxn>
                <a:cxn ang="0">
                  <a:pos x="457" y="934"/>
                </a:cxn>
                <a:cxn ang="0">
                  <a:pos x="454" y="924"/>
                </a:cxn>
              </a:cxnLst>
              <a:rect l="0" t="0" r="r" b="b"/>
              <a:pathLst>
                <a:path w="457" h="958">
                  <a:moveTo>
                    <a:pt x="454" y="924"/>
                  </a:moveTo>
                  <a:lnTo>
                    <a:pt x="454" y="924"/>
                  </a:lnTo>
                  <a:lnTo>
                    <a:pt x="442" y="901"/>
                  </a:lnTo>
                  <a:lnTo>
                    <a:pt x="432" y="877"/>
                  </a:lnTo>
                  <a:lnTo>
                    <a:pt x="412" y="830"/>
                  </a:lnTo>
                  <a:lnTo>
                    <a:pt x="394" y="782"/>
                  </a:lnTo>
                  <a:lnTo>
                    <a:pt x="384" y="758"/>
                  </a:lnTo>
                  <a:lnTo>
                    <a:pt x="373" y="735"/>
                  </a:lnTo>
                  <a:lnTo>
                    <a:pt x="373" y="735"/>
                  </a:lnTo>
                  <a:lnTo>
                    <a:pt x="343" y="672"/>
                  </a:lnTo>
                  <a:lnTo>
                    <a:pt x="310" y="611"/>
                  </a:lnTo>
                  <a:lnTo>
                    <a:pt x="245" y="488"/>
                  </a:lnTo>
                  <a:lnTo>
                    <a:pt x="245" y="488"/>
                  </a:lnTo>
                  <a:lnTo>
                    <a:pt x="232" y="464"/>
                  </a:lnTo>
                  <a:lnTo>
                    <a:pt x="217" y="441"/>
                  </a:lnTo>
                  <a:lnTo>
                    <a:pt x="187" y="395"/>
                  </a:lnTo>
                  <a:lnTo>
                    <a:pt x="173" y="371"/>
                  </a:lnTo>
                  <a:lnTo>
                    <a:pt x="160" y="348"/>
                  </a:lnTo>
                  <a:lnTo>
                    <a:pt x="147" y="324"/>
                  </a:lnTo>
                  <a:lnTo>
                    <a:pt x="135" y="298"/>
                  </a:lnTo>
                  <a:lnTo>
                    <a:pt x="135" y="298"/>
                  </a:lnTo>
                  <a:lnTo>
                    <a:pt x="122" y="264"/>
                  </a:lnTo>
                  <a:lnTo>
                    <a:pt x="110" y="229"/>
                  </a:lnTo>
                  <a:lnTo>
                    <a:pt x="100" y="193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4" y="125"/>
                  </a:lnTo>
                  <a:lnTo>
                    <a:pt x="62" y="91"/>
                  </a:lnTo>
                  <a:lnTo>
                    <a:pt x="55" y="74"/>
                  </a:lnTo>
                  <a:lnTo>
                    <a:pt x="51" y="57"/>
                  </a:lnTo>
                  <a:lnTo>
                    <a:pt x="47" y="40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5" y="17"/>
                  </a:lnTo>
                  <a:lnTo>
                    <a:pt x="44" y="13"/>
                  </a:lnTo>
                  <a:lnTo>
                    <a:pt x="41" y="9"/>
                  </a:lnTo>
                  <a:lnTo>
                    <a:pt x="38" y="5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3" y="0"/>
                  </a:lnTo>
                  <a:lnTo>
                    <a:pt x="13" y="1"/>
                  </a:lnTo>
                  <a:lnTo>
                    <a:pt x="10" y="4"/>
                  </a:lnTo>
                  <a:lnTo>
                    <a:pt x="7" y="5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6"/>
                  </a:lnTo>
                  <a:lnTo>
                    <a:pt x="4" y="52"/>
                  </a:lnTo>
                  <a:lnTo>
                    <a:pt x="10" y="80"/>
                  </a:lnTo>
                  <a:lnTo>
                    <a:pt x="19" y="108"/>
                  </a:lnTo>
                  <a:lnTo>
                    <a:pt x="29" y="136"/>
                  </a:lnTo>
                  <a:lnTo>
                    <a:pt x="29" y="136"/>
                  </a:lnTo>
                  <a:lnTo>
                    <a:pt x="41" y="167"/>
                  </a:lnTo>
                  <a:lnTo>
                    <a:pt x="51" y="199"/>
                  </a:lnTo>
                  <a:lnTo>
                    <a:pt x="61" y="230"/>
                  </a:lnTo>
                  <a:lnTo>
                    <a:pt x="71" y="261"/>
                  </a:lnTo>
                  <a:lnTo>
                    <a:pt x="71" y="261"/>
                  </a:lnTo>
                  <a:lnTo>
                    <a:pt x="81" y="289"/>
                  </a:lnTo>
                  <a:lnTo>
                    <a:pt x="93" y="315"/>
                  </a:lnTo>
                  <a:lnTo>
                    <a:pt x="118" y="369"/>
                  </a:lnTo>
                  <a:lnTo>
                    <a:pt x="118" y="369"/>
                  </a:lnTo>
                  <a:lnTo>
                    <a:pt x="126" y="383"/>
                  </a:lnTo>
                  <a:lnTo>
                    <a:pt x="134" y="396"/>
                  </a:lnTo>
                  <a:lnTo>
                    <a:pt x="152" y="422"/>
                  </a:lnTo>
                  <a:lnTo>
                    <a:pt x="170" y="448"/>
                  </a:lnTo>
                  <a:lnTo>
                    <a:pt x="178" y="462"/>
                  </a:lnTo>
                  <a:lnTo>
                    <a:pt x="186" y="475"/>
                  </a:lnTo>
                  <a:lnTo>
                    <a:pt x="186" y="475"/>
                  </a:lnTo>
                  <a:lnTo>
                    <a:pt x="202" y="507"/>
                  </a:lnTo>
                  <a:lnTo>
                    <a:pt x="220" y="539"/>
                  </a:lnTo>
                  <a:lnTo>
                    <a:pt x="254" y="601"/>
                  </a:lnTo>
                  <a:lnTo>
                    <a:pt x="254" y="601"/>
                  </a:lnTo>
                  <a:lnTo>
                    <a:pt x="262" y="617"/>
                  </a:lnTo>
                  <a:lnTo>
                    <a:pt x="269" y="635"/>
                  </a:lnTo>
                  <a:lnTo>
                    <a:pt x="283" y="672"/>
                  </a:lnTo>
                  <a:lnTo>
                    <a:pt x="291" y="690"/>
                  </a:lnTo>
                  <a:lnTo>
                    <a:pt x="300" y="709"/>
                  </a:lnTo>
                  <a:lnTo>
                    <a:pt x="309" y="724"/>
                  </a:lnTo>
                  <a:lnTo>
                    <a:pt x="320" y="739"/>
                  </a:lnTo>
                  <a:lnTo>
                    <a:pt x="320" y="739"/>
                  </a:lnTo>
                  <a:lnTo>
                    <a:pt x="326" y="748"/>
                  </a:lnTo>
                  <a:lnTo>
                    <a:pt x="333" y="758"/>
                  </a:lnTo>
                  <a:lnTo>
                    <a:pt x="337" y="770"/>
                  </a:lnTo>
                  <a:lnTo>
                    <a:pt x="339" y="781"/>
                  </a:lnTo>
                  <a:lnTo>
                    <a:pt x="346" y="802"/>
                  </a:lnTo>
                  <a:lnTo>
                    <a:pt x="351" y="812"/>
                  </a:lnTo>
                  <a:lnTo>
                    <a:pt x="356" y="821"/>
                  </a:lnTo>
                  <a:lnTo>
                    <a:pt x="356" y="821"/>
                  </a:lnTo>
                  <a:lnTo>
                    <a:pt x="365" y="836"/>
                  </a:lnTo>
                  <a:lnTo>
                    <a:pt x="373" y="851"/>
                  </a:lnTo>
                  <a:lnTo>
                    <a:pt x="381" y="867"/>
                  </a:lnTo>
                  <a:lnTo>
                    <a:pt x="388" y="883"/>
                  </a:lnTo>
                  <a:lnTo>
                    <a:pt x="399" y="915"/>
                  </a:lnTo>
                  <a:lnTo>
                    <a:pt x="407" y="931"/>
                  </a:lnTo>
                  <a:lnTo>
                    <a:pt x="415" y="947"/>
                  </a:lnTo>
                  <a:lnTo>
                    <a:pt x="415" y="947"/>
                  </a:lnTo>
                  <a:lnTo>
                    <a:pt x="418" y="951"/>
                  </a:lnTo>
                  <a:lnTo>
                    <a:pt x="420" y="955"/>
                  </a:lnTo>
                  <a:lnTo>
                    <a:pt x="424" y="957"/>
                  </a:lnTo>
                  <a:lnTo>
                    <a:pt x="428" y="958"/>
                  </a:lnTo>
                  <a:lnTo>
                    <a:pt x="433" y="958"/>
                  </a:lnTo>
                  <a:lnTo>
                    <a:pt x="437" y="958"/>
                  </a:lnTo>
                  <a:lnTo>
                    <a:pt x="445" y="955"/>
                  </a:lnTo>
                  <a:lnTo>
                    <a:pt x="452" y="949"/>
                  </a:lnTo>
                  <a:lnTo>
                    <a:pt x="454" y="945"/>
                  </a:lnTo>
                  <a:lnTo>
                    <a:pt x="456" y="941"/>
                  </a:lnTo>
                  <a:lnTo>
                    <a:pt x="457" y="938"/>
                  </a:lnTo>
                  <a:lnTo>
                    <a:pt x="457" y="934"/>
                  </a:lnTo>
                  <a:lnTo>
                    <a:pt x="456" y="928"/>
                  </a:lnTo>
                  <a:lnTo>
                    <a:pt x="454" y="924"/>
                  </a:lnTo>
                  <a:lnTo>
                    <a:pt x="454" y="92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8" name="Freeform 404"/>
            <p:cNvSpPr/>
            <p:nvPr/>
          </p:nvSpPr>
          <p:spPr bwMode="auto">
            <a:xfrm>
              <a:off x="5607051" y="1260476"/>
              <a:ext cx="146050" cy="387350"/>
            </a:xfrm>
            <a:custGeom>
              <a:avLst/>
              <a:gdLst/>
              <a:ahLst/>
              <a:cxnLst>
                <a:cxn ang="0">
                  <a:pos x="321" y="22"/>
                </a:cxn>
                <a:cxn ang="0">
                  <a:pos x="310" y="85"/>
                </a:cxn>
                <a:cxn ang="0">
                  <a:pos x="292" y="148"/>
                </a:cxn>
                <a:cxn ang="0">
                  <a:pos x="249" y="271"/>
                </a:cxn>
                <a:cxn ang="0">
                  <a:pos x="229" y="333"/>
                </a:cxn>
                <a:cxn ang="0">
                  <a:pos x="189" y="458"/>
                </a:cxn>
                <a:cxn ang="0">
                  <a:pos x="173" y="520"/>
                </a:cxn>
                <a:cxn ang="0">
                  <a:pos x="166" y="553"/>
                </a:cxn>
                <a:cxn ang="0">
                  <a:pos x="148" y="617"/>
                </a:cxn>
                <a:cxn ang="0">
                  <a:pos x="126" y="680"/>
                </a:cxn>
                <a:cxn ang="0">
                  <a:pos x="98" y="741"/>
                </a:cxn>
                <a:cxn ang="0">
                  <a:pos x="84" y="771"/>
                </a:cxn>
                <a:cxn ang="0">
                  <a:pos x="59" y="812"/>
                </a:cxn>
                <a:cxn ang="0">
                  <a:pos x="30" y="856"/>
                </a:cxn>
                <a:cxn ang="0">
                  <a:pos x="12" y="893"/>
                </a:cxn>
                <a:cxn ang="0">
                  <a:pos x="4" y="917"/>
                </a:cxn>
                <a:cxn ang="0">
                  <a:pos x="0" y="939"/>
                </a:cxn>
                <a:cxn ang="0">
                  <a:pos x="2" y="951"/>
                </a:cxn>
                <a:cxn ang="0">
                  <a:pos x="4" y="960"/>
                </a:cxn>
                <a:cxn ang="0">
                  <a:pos x="11" y="968"/>
                </a:cxn>
                <a:cxn ang="0">
                  <a:pos x="26" y="973"/>
                </a:cxn>
                <a:cxn ang="0">
                  <a:pos x="38" y="969"/>
                </a:cxn>
                <a:cxn ang="0">
                  <a:pos x="45" y="964"/>
                </a:cxn>
                <a:cxn ang="0">
                  <a:pos x="47" y="956"/>
                </a:cxn>
                <a:cxn ang="0">
                  <a:pos x="47" y="951"/>
                </a:cxn>
                <a:cxn ang="0">
                  <a:pos x="50" y="928"/>
                </a:cxn>
                <a:cxn ang="0">
                  <a:pos x="59" y="905"/>
                </a:cxn>
                <a:cxn ang="0">
                  <a:pos x="84" y="862"/>
                </a:cxn>
                <a:cxn ang="0">
                  <a:pos x="119" y="802"/>
                </a:cxn>
                <a:cxn ang="0">
                  <a:pos x="151" y="739"/>
                </a:cxn>
                <a:cxn ang="0">
                  <a:pos x="164" y="713"/>
                </a:cxn>
                <a:cxn ang="0">
                  <a:pos x="185" y="658"/>
                </a:cxn>
                <a:cxn ang="0">
                  <a:pos x="202" y="601"/>
                </a:cxn>
                <a:cxn ang="0">
                  <a:pos x="221" y="515"/>
                </a:cxn>
                <a:cxn ang="0">
                  <a:pos x="229" y="484"/>
                </a:cxn>
                <a:cxn ang="0">
                  <a:pos x="246" y="421"/>
                </a:cxn>
                <a:cxn ang="0">
                  <a:pos x="278" y="328"/>
                </a:cxn>
                <a:cxn ang="0">
                  <a:pos x="299" y="265"/>
                </a:cxn>
                <a:cxn ang="0">
                  <a:pos x="339" y="145"/>
                </a:cxn>
                <a:cxn ang="0">
                  <a:pos x="357" y="84"/>
                </a:cxn>
                <a:cxn ang="0">
                  <a:pos x="367" y="22"/>
                </a:cxn>
                <a:cxn ang="0">
                  <a:pos x="367" y="17"/>
                </a:cxn>
                <a:cxn ang="0">
                  <a:pos x="364" y="9"/>
                </a:cxn>
                <a:cxn ang="0">
                  <a:pos x="357" y="4"/>
                </a:cxn>
                <a:cxn ang="0">
                  <a:pos x="346" y="0"/>
                </a:cxn>
                <a:cxn ang="0">
                  <a:pos x="333" y="4"/>
                </a:cxn>
                <a:cxn ang="0">
                  <a:pos x="326" y="9"/>
                </a:cxn>
                <a:cxn ang="0">
                  <a:pos x="322" y="17"/>
                </a:cxn>
                <a:cxn ang="0">
                  <a:pos x="321" y="22"/>
                </a:cxn>
              </a:cxnLst>
              <a:rect l="0" t="0" r="r" b="b"/>
              <a:pathLst>
                <a:path w="367" h="973">
                  <a:moveTo>
                    <a:pt x="321" y="22"/>
                  </a:moveTo>
                  <a:lnTo>
                    <a:pt x="321" y="22"/>
                  </a:lnTo>
                  <a:lnTo>
                    <a:pt x="317" y="53"/>
                  </a:lnTo>
                  <a:lnTo>
                    <a:pt x="310" y="85"/>
                  </a:lnTo>
                  <a:lnTo>
                    <a:pt x="302" y="116"/>
                  </a:lnTo>
                  <a:lnTo>
                    <a:pt x="292" y="148"/>
                  </a:lnTo>
                  <a:lnTo>
                    <a:pt x="270" y="210"/>
                  </a:lnTo>
                  <a:lnTo>
                    <a:pt x="249" y="271"/>
                  </a:lnTo>
                  <a:lnTo>
                    <a:pt x="249" y="271"/>
                  </a:lnTo>
                  <a:lnTo>
                    <a:pt x="229" y="333"/>
                  </a:lnTo>
                  <a:lnTo>
                    <a:pt x="208" y="395"/>
                  </a:lnTo>
                  <a:lnTo>
                    <a:pt x="189" y="458"/>
                  </a:lnTo>
                  <a:lnTo>
                    <a:pt x="181" y="489"/>
                  </a:lnTo>
                  <a:lnTo>
                    <a:pt x="173" y="520"/>
                  </a:lnTo>
                  <a:lnTo>
                    <a:pt x="173" y="520"/>
                  </a:lnTo>
                  <a:lnTo>
                    <a:pt x="166" y="553"/>
                  </a:lnTo>
                  <a:lnTo>
                    <a:pt x="157" y="586"/>
                  </a:lnTo>
                  <a:lnTo>
                    <a:pt x="148" y="617"/>
                  </a:lnTo>
                  <a:lnTo>
                    <a:pt x="138" y="650"/>
                  </a:lnTo>
                  <a:lnTo>
                    <a:pt x="126" y="680"/>
                  </a:lnTo>
                  <a:lnTo>
                    <a:pt x="113" y="711"/>
                  </a:lnTo>
                  <a:lnTo>
                    <a:pt x="98" y="741"/>
                  </a:lnTo>
                  <a:lnTo>
                    <a:pt x="84" y="771"/>
                  </a:lnTo>
                  <a:lnTo>
                    <a:pt x="84" y="771"/>
                  </a:lnTo>
                  <a:lnTo>
                    <a:pt x="72" y="791"/>
                  </a:lnTo>
                  <a:lnTo>
                    <a:pt x="59" y="812"/>
                  </a:lnTo>
                  <a:lnTo>
                    <a:pt x="45" y="834"/>
                  </a:lnTo>
                  <a:lnTo>
                    <a:pt x="30" y="856"/>
                  </a:lnTo>
                  <a:lnTo>
                    <a:pt x="17" y="880"/>
                  </a:lnTo>
                  <a:lnTo>
                    <a:pt x="12" y="893"/>
                  </a:lnTo>
                  <a:lnTo>
                    <a:pt x="8" y="905"/>
                  </a:lnTo>
                  <a:lnTo>
                    <a:pt x="4" y="917"/>
                  </a:lnTo>
                  <a:lnTo>
                    <a:pt x="2" y="928"/>
                  </a:lnTo>
                  <a:lnTo>
                    <a:pt x="0" y="939"/>
                  </a:lnTo>
                  <a:lnTo>
                    <a:pt x="2" y="951"/>
                  </a:lnTo>
                  <a:lnTo>
                    <a:pt x="2" y="951"/>
                  </a:lnTo>
                  <a:lnTo>
                    <a:pt x="3" y="956"/>
                  </a:lnTo>
                  <a:lnTo>
                    <a:pt x="4" y="960"/>
                  </a:lnTo>
                  <a:lnTo>
                    <a:pt x="7" y="964"/>
                  </a:lnTo>
                  <a:lnTo>
                    <a:pt x="11" y="968"/>
                  </a:lnTo>
                  <a:lnTo>
                    <a:pt x="17" y="972"/>
                  </a:lnTo>
                  <a:lnTo>
                    <a:pt x="26" y="973"/>
                  </a:lnTo>
                  <a:lnTo>
                    <a:pt x="34" y="972"/>
                  </a:lnTo>
                  <a:lnTo>
                    <a:pt x="38" y="969"/>
                  </a:lnTo>
                  <a:lnTo>
                    <a:pt x="42" y="968"/>
                  </a:lnTo>
                  <a:lnTo>
                    <a:pt x="45" y="964"/>
                  </a:lnTo>
                  <a:lnTo>
                    <a:pt x="46" y="960"/>
                  </a:lnTo>
                  <a:lnTo>
                    <a:pt x="47" y="956"/>
                  </a:lnTo>
                  <a:lnTo>
                    <a:pt x="47" y="951"/>
                  </a:lnTo>
                  <a:lnTo>
                    <a:pt x="47" y="951"/>
                  </a:lnTo>
                  <a:lnTo>
                    <a:pt x="47" y="940"/>
                  </a:lnTo>
                  <a:lnTo>
                    <a:pt x="50" y="928"/>
                  </a:lnTo>
                  <a:lnTo>
                    <a:pt x="54" y="917"/>
                  </a:lnTo>
                  <a:lnTo>
                    <a:pt x="59" y="905"/>
                  </a:lnTo>
                  <a:lnTo>
                    <a:pt x="72" y="881"/>
                  </a:lnTo>
                  <a:lnTo>
                    <a:pt x="84" y="862"/>
                  </a:lnTo>
                  <a:lnTo>
                    <a:pt x="84" y="862"/>
                  </a:lnTo>
                  <a:lnTo>
                    <a:pt x="119" y="802"/>
                  </a:lnTo>
                  <a:lnTo>
                    <a:pt x="135" y="770"/>
                  </a:lnTo>
                  <a:lnTo>
                    <a:pt x="151" y="739"/>
                  </a:lnTo>
                  <a:lnTo>
                    <a:pt x="151" y="739"/>
                  </a:lnTo>
                  <a:lnTo>
                    <a:pt x="164" y="713"/>
                  </a:lnTo>
                  <a:lnTo>
                    <a:pt x="174" y="685"/>
                  </a:lnTo>
                  <a:lnTo>
                    <a:pt x="185" y="658"/>
                  </a:lnTo>
                  <a:lnTo>
                    <a:pt x="193" y="629"/>
                  </a:lnTo>
                  <a:lnTo>
                    <a:pt x="202" y="601"/>
                  </a:lnTo>
                  <a:lnTo>
                    <a:pt x="208" y="573"/>
                  </a:lnTo>
                  <a:lnTo>
                    <a:pt x="221" y="515"/>
                  </a:lnTo>
                  <a:lnTo>
                    <a:pt x="221" y="515"/>
                  </a:lnTo>
                  <a:lnTo>
                    <a:pt x="229" y="484"/>
                  </a:lnTo>
                  <a:lnTo>
                    <a:pt x="237" y="452"/>
                  </a:lnTo>
                  <a:lnTo>
                    <a:pt x="246" y="421"/>
                  </a:lnTo>
                  <a:lnTo>
                    <a:pt x="257" y="390"/>
                  </a:lnTo>
                  <a:lnTo>
                    <a:pt x="278" y="328"/>
                  </a:lnTo>
                  <a:lnTo>
                    <a:pt x="299" y="265"/>
                  </a:lnTo>
                  <a:lnTo>
                    <a:pt x="299" y="265"/>
                  </a:lnTo>
                  <a:lnTo>
                    <a:pt x="320" y="207"/>
                  </a:lnTo>
                  <a:lnTo>
                    <a:pt x="339" y="145"/>
                  </a:lnTo>
                  <a:lnTo>
                    <a:pt x="350" y="115"/>
                  </a:lnTo>
                  <a:lnTo>
                    <a:pt x="357" y="84"/>
                  </a:lnTo>
                  <a:lnTo>
                    <a:pt x="363" y="53"/>
                  </a:lnTo>
                  <a:lnTo>
                    <a:pt x="367" y="22"/>
                  </a:lnTo>
                  <a:lnTo>
                    <a:pt x="367" y="22"/>
                  </a:lnTo>
                  <a:lnTo>
                    <a:pt x="367" y="17"/>
                  </a:lnTo>
                  <a:lnTo>
                    <a:pt x="365" y="13"/>
                  </a:lnTo>
                  <a:lnTo>
                    <a:pt x="364" y="9"/>
                  </a:lnTo>
                  <a:lnTo>
                    <a:pt x="361" y="5"/>
                  </a:lnTo>
                  <a:lnTo>
                    <a:pt x="357" y="4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37" y="1"/>
                  </a:lnTo>
                  <a:lnTo>
                    <a:pt x="333" y="4"/>
                  </a:lnTo>
                  <a:lnTo>
                    <a:pt x="330" y="5"/>
                  </a:lnTo>
                  <a:lnTo>
                    <a:pt x="326" y="9"/>
                  </a:lnTo>
                  <a:lnTo>
                    <a:pt x="323" y="13"/>
                  </a:lnTo>
                  <a:lnTo>
                    <a:pt x="322" y="17"/>
                  </a:lnTo>
                  <a:lnTo>
                    <a:pt x="321" y="22"/>
                  </a:lnTo>
                  <a:lnTo>
                    <a:pt x="321" y="2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9" name="Freeform 405"/>
            <p:cNvSpPr/>
            <p:nvPr/>
          </p:nvSpPr>
          <p:spPr bwMode="auto">
            <a:xfrm>
              <a:off x="5372101" y="1096963"/>
              <a:ext cx="247650" cy="176213"/>
            </a:xfrm>
            <a:custGeom>
              <a:avLst/>
              <a:gdLst/>
              <a:ahLst/>
              <a:cxnLst>
                <a:cxn ang="0">
                  <a:pos x="586" y="6"/>
                </a:cxn>
                <a:cxn ang="0">
                  <a:pos x="529" y="63"/>
                </a:cxn>
                <a:cxn ang="0">
                  <a:pos x="407" y="169"/>
                </a:cxn>
                <a:cxn ang="0">
                  <a:pos x="346" y="220"/>
                </a:cxn>
                <a:cxn ang="0">
                  <a:pos x="321" y="243"/>
                </a:cxn>
                <a:cxn ang="0">
                  <a:pos x="276" y="293"/>
                </a:cxn>
                <a:cxn ang="0">
                  <a:pos x="253" y="316"/>
                </a:cxn>
                <a:cxn ang="0">
                  <a:pos x="241" y="328"/>
                </a:cxn>
                <a:cxn ang="0">
                  <a:pos x="210" y="367"/>
                </a:cxn>
                <a:cxn ang="0">
                  <a:pos x="198" y="379"/>
                </a:cxn>
                <a:cxn ang="0">
                  <a:pos x="186" y="390"/>
                </a:cxn>
                <a:cxn ang="0">
                  <a:pos x="180" y="384"/>
                </a:cxn>
                <a:cxn ang="0">
                  <a:pos x="169" y="341"/>
                </a:cxn>
                <a:cxn ang="0">
                  <a:pos x="146" y="256"/>
                </a:cxn>
                <a:cxn ang="0">
                  <a:pos x="131" y="216"/>
                </a:cxn>
                <a:cxn ang="0">
                  <a:pos x="92" y="115"/>
                </a:cxn>
                <a:cxn ang="0">
                  <a:pos x="70" y="64"/>
                </a:cxn>
                <a:cxn ang="0">
                  <a:pos x="44" y="20"/>
                </a:cxn>
                <a:cxn ang="0">
                  <a:pos x="41" y="16"/>
                </a:cxn>
                <a:cxn ang="0">
                  <a:pos x="33" y="10"/>
                </a:cxn>
                <a:cxn ang="0">
                  <a:pos x="24" y="9"/>
                </a:cxn>
                <a:cxn ang="0">
                  <a:pos x="12" y="13"/>
                </a:cxn>
                <a:cxn ang="0">
                  <a:pos x="3" y="21"/>
                </a:cxn>
                <a:cxn ang="0">
                  <a:pos x="0" y="29"/>
                </a:cxn>
                <a:cxn ang="0">
                  <a:pos x="2" y="38"/>
                </a:cxn>
                <a:cxn ang="0">
                  <a:pos x="4" y="42"/>
                </a:cxn>
                <a:cxn ang="0">
                  <a:pos x="28" y="84"/>
                </a:cxn>
                <a:cxn ang="0">
                  <a:pos x="45" y="128"/>
                </a:cxn>
                <a:cxn ang="0">
                  <a:pos x="71" y="196"/>
                </a:cxn>
                <a:cxn ang="0">
                  <a:pos x="82" y="217"/>
                </a:cxn>
                <a:cxn ang="0">
                  <a:pos x="102" y="264"/>
                </a:cxn>
                <a:cxn ang="0">
                  <a:pos x="117" y="315"/>
                </a:cxn>
                <a:cxn ang="0">
                  <a:pos x="139" y="417"/>
                </a:cxn>
                <a:cxn ang="0">
                  <a:pos x="142" y="422"/>
                </a:cxn>
                <a:cxn ang="0">
                  <a:pos x="148" y="430"/>
                </a:cxn>
                <a:cxn ang="0">
                  <a:pos x="157" y="434"/>
                </a:cxn>
                <a:cxn ang="0">
                  <a:pos x="168" y="433"/>
                </a:cxn>
                <a:cxn ang="0">
                  <a:pos x="173" y="430"/>
                </a:cxn>
                <a:cxn ang="0">
                  <a:pos x="181" y="438"/>
                </a:cxn>
                <a:cxn ang="0">
                  <a:pos x="191" y="442"/>
                </a:cxn>
                <a:cxn ang="0">
                  <a:pos x="203" y="439"/>
                </a:cxn>
                <a:cxn ang="0">
                  <a:pos x="211" y="430"/>
                </a:cxn>
                <a:cxn ang="0">
                  <a:pos x="215" y="425"/>
                </a:cxn>
                <a:cxn ang="0">
                  <a:pos x="231" y="408"/>
                </a:cxn>
                <a:cxn ang="0">
                  <a:pos x="252" y="387"/>
                </a:cxn>
                <a:cxn ang="0">
                  <a:pos x="274" y="361"/>
                </a:cxn>
                <a:cxn ang="0">
                  <a:pos x="299" y="336"/>
                </a:cxn>
                <a:cxn ang="0">
                  <a:pos x="312" y="326"/>
                </a:cxn>
                <a:cxn ang="0">
                  <a:pos x="344" y="289"/>
                </a:cxn>
                <a:cxn ang="0">
                  <a:pos x="378" y="252"/>
                </a:cxn>
                <a:cxn ang="0">
                  <a:pos x="392" y="241"/>
                </a:cxn>
                <a:cxn ang="0">
                  <a:pos x="508" y="142"/>
                </a:cxn>
                <a:cxn ang="0">
                  <a:pos x="619" y="39"/>
                </a:cxn>
                <a:cxn ang="0">
                  <a:pos x="622" y="35"/>
                </a:cxn>
                <a:cxn ang="0">
                  <a:pos x="626" y="27"/>
                </a:cxn>
                <a:cxn ang="0">
                  <a:pos x="624" y="18"/>
                </a:cxn>
                <a:cxn ang="0">
                  <a:pos x="619" y="8"/>
                </a:cxn>
                <a:cxn ang="0">
                  <a:pos x="607" y="1"/>
                </a:cxn>
                <a:cxn ang="0">
                  <a:pos x="600" y="0"/>
                </a:cxn>
                <a:cxn ang="0">
                  <a:pos x="590" y="4"/>
                </a:cxn>
                <a:cxn ang="0">
                  <a:pos x="586" y="6"/>
                </a:cxn>
              </a:cxnLst>
              <a:rect l="0" t="0" r="r" b="b"/>
              <a:pathLst>
                <a:path w="626" h="442">
                  <a:moveTo>
                    <a:pt x="586" y="6"/>
                  </a:moveTo>
                  <a:lnTo>
                    <a:pt x="586" y="6"/>
                  </a:lnTo>
                  <a:lnTo>
                    <a:pt x="558" y="35"/>
                  </a:lnTo>
                  <a:lnTo>
                    <a:pt x="529" y="63"/>
                  </a:lnTo>
                  <a:lnTo>
                    <a:pt x="469" y="116"/>
                  </a:lnTo>
                  <a:lnTo>
                    <a:pt x="407" y="169"/>
                  </a:lnTo>
                  <a:lnTo>
                    <a:pt x="346" y="220"/>
                  </a:lnTo>
                  <a:lnTo>
                    <a:pt x="346" y="220"/>
                  </a:lnTo>
                  <a:lnTo>
                    <a:pt x="333" y="231"/>
                  </a:lnTo>
                  <a:lnTo>
                    <a:pt x="321" y="243"/>
                  </a:lnTo>
                  <a:lnTo>
                    <a:pt x="299" y="268"/>
                  </a:lnTo>
                  <a:lnTo>
                    <a:pt x="276" y="293"/>
                  </a:lnTo>
                  <a:lnTo>
                    <a:pt x="265" y="305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41" y="328"/>
                  </a:lnTo>
                  <a:lnTo>
                    <a:pt x="231" y="341"/>
                  </a:lnTo>
                  <a:lnTo>
                    <a:pt x="210" y="367"/>
                  </a:lnTo>
                  <a:lnTo>
                    <a:pt x="210" y="367"/>
                  </a:lnTo>
                  <a:lnTo>
                    <a:pt x="198" y="379"/>
                  </a:lnTo>
                  <a:lnTo>
                    <a:pt x="186" y="390"/>
                  </a:lnTo>
                  <a:lnTo>
                    <a:pt x="186" y="390"/>
                  </a:lnTo>
                  <a:lnTo>
                    <a:pt x="184" y="387"/>
                  </a:lnTo>
                  <a:lnTo>
                    <a:pt x="180" y="384"/>
                  </a:lnTo>
                  <a:lnTo>
                    <a:pt x="180" y="384"/>
                  </a:lnTo>
                  <a:lnTo>
                    <a:pt x="169" y="341"/>
                  </a:lnTo>
                  <a:lnTo>
                    <a:pt x="159" y="298"/>
                  </a:lnTo>
                  <a:lnTo>
                    <a:pt x="146" y="256"/>
                  </a:lnTo>
                  <a:lnTo>
                    <a:pt x="131" y="216"/>
                  </a:lnTo>
                  <a:lnTo>
                    <a:pt x="131" y="216"/>
                  </a:lnTo>
                  <a:lnTo>
                    <a:pt x="112" y="166"/>
                  </a:lnTo>
                  <a:lnTo>
                    <a:pt x="92" y="115"/>
                  </a:lnTo>
                  <a:lnTo>
                    <a:pt x="82" y="89"/>
                  </a:lnTo>
                  <a:lnTo>
                    <a:pt x="70" y="64"/>
                  </a:lnTo>
                  <a:lnTo>
                    <a:pt x="58" y="4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1" y="16"/>
                  </a:lnTo>
                  <a:lnTo>
                    <a:pt x="37" y="12"/>
                  </a:lnTo>
                  <a:lnTo>
                    <a:pt x="33" y="10"/>
                  </a:lnTo>
                  <a:lnTo>
                    <a:pt x="28" y="9"/>
                  </a:lnTo>
                  <a:lnTo>
                    <a:pt x="24" y="9"/>
                  </a:lnTo>
                  <a:lnTo>
                    <a:pt x="20" y="9"/>
                  </a:lnTo>
                  <a:lnTo>
                    <a:pt x="12" y="13"/>
                  </a:lnTo>
                  <a:lnTo>
                    <a:pt x="6" y="18"/>
                  </a:lnTo>
                  <a:lnTo>
                    <a:pt x="3" y="21"/>
                  </a:lnTo>
                  <a:lnTo>
                    <a:pt x="2" y="25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17" y="63"/>
                  </a:lnTo>
                  <a:lnTo>
                    <a:pt x="28" y="84"/>
                  </a:lnTo>
                  <a:lnTo>
                    <a:pt x="37" y="106"/>
                  </a:lnTo>
                  <a:lnTo>
                    <a:pt x="45" y="128"/>
                  </a:lnTo>
                  <a:lnTo>
                    <a:pt x="62" y="174"/>
                  </a:lnTo>
                  <a:lnTo>
                    <a:pt x="71" y="196"/>
                  </a:lnTo>
                  <a:lnTo>
                    <a:pt x="82" y="217"/>
                  </a:lnTo>
                  <a:lnTo>
                    <a:pt x="82" y="217"/>
                  </a:lnTo>
                  <a:lnTo>
                    <a:pt x="92" y="239"/>
                  </a:lnTo>
                  <a:lnTo>
                    <a:pt x="102" y="264"/>
                  </a:lnTo>
                  <a:lnTo>
                    <a:pt x="110" y="289"/>
                  </a:lnTo>
                  <a:lnTo>
                    <a:pt x="117" y="315"/>
                  </a:lnTo>
                  <a:lnTo>
                    <a:pt x="130" y="367"/>
                  </a:lnTo>
                  <a:lnTo>
                    <a:pt x="139" y="417"/>
                  </a:lnTo>
                  <a:lnTo>
                    <a:pt x="139" y="417"/>
                  </a:lnTo>
                  <a:lnTo>
                    <a:pt x="142" y="422"/>
                  </a:lnTo>
                  <a:lnTo>
                    <a:pt x="144" y="426"/>
                  </a:lnTo>
                  <a:lnTo>
                    <a:pt x="148" y="430"/>
                  </a:lnTo>
                  <a:lnTo>
                    <a:pt x="152" y="433"/>
                  </a:lnTo>
                  <a:lnTo>
                    <a:pt x="157" y="434"/>
                  </a:lnTo>
                  <a:lnTo>
                    <a:pt x="163" y="434"/>
                  </a:lnTo>
                  <a:lnTo>
                    <a:pt x="168" y="433"/>
                  </a:lnTo>
                  <a:lnTo>
                    <a:pt x="173" y="430"/>
                  </a:lnTo>
                  <a:lnTo>
                    <a:pt x="173" y="430"/>
                  </a:lnTo>
                  <a:lnTo>
                    <a:pt x="177" y="435"/>
                  </a:lnTo>
                  <a:lnTo>
                    <a:pt x="181" y="438"/>
                  </a:lnTo>
                  <a:lnTo>
                    <a:pt x="186" y="441"/>
                  </a:lnTo>
                  <a:lnTo>
                    <a:pt x="191" y="442"/>
                  </a:lnTo>
                  <a:lnTo>
                    <a:pt x="198" y="441"/>
                  </a:lnTo>
                  <a:lnTo>
                    <a:pt x="203" y="439"/>
                  </a:lnTo>
                  <a:lnTo>
                    <a:pt x="207" y="435"/>
                  </a:lnTo>
                  <a:lnTo>
                    <a:pt x="211" y="430"/>
                  </a:lnTo>
                  <a:lnTo>
                    <a:pt x="211" y="430"/>
                  </a:lnTo>
                  <a:lnTo>
                    <a:pt x="215" y="425"/>
                  </a:lnTo>
                  <a:lnTo>
                    <a:pt x="220" y="420"/>
                  </a:lnTo>
                  <a:lnTo>
                    <a:pt x="231" y="408"/>
                  </a:lnTo>
                  <a:lnTo>
                    <a:pt x="242" y="397"/>
                  </a:lnTo>
                  <a:lnTo>
                    <a:pt x="252" y="387"/>
                  </a:lnTo>
                  <a:lnTo>
                    <a:pt x="252" y="387"/>
                  </a:lnTo>
                  <a:lnTo>
                    <a:pt x="274" y="361"/>
                  </a:lnTo>
                  <a:lnTo>
                    <a:pt x="287" y="348"/>
                  </a:lnTo>
                  <a:lnTo>
                    <a:pt x="299" y="336"/>
                  </a:lnTo>
                  <a:lnTo>
                    <a:pt x="299" y="336"/>
                  </a:lnTo>
                  <a:lnTo>
                    <a:pt x="312" y="326"/>
                  </a:lnTo>
                  <a:lnTo>
                    <a:pt x="322" y="314"/>
                  </a:lnTo>
                  <a:lnTo>
                    <a:pt x="344" y="289"/>
                  </a:lnTo>
                  <a:lnTo>
                    <a:pt x="367" y="264"/>
                  </a:lnTo>
                  <a:lnTo>
                    <a:pt x="378" y="252"/>
                  </a:lnTo>
                  <a:lnTo>
                    <a:pt x="392" y="241"/>
                  </a:lnTo>
                  <a:lnTo>
                    <a:pt x="392" y="241"/>
                  </a:lnTo>
                  <a:lnTo>
                    <a:pt x="450" y="192"/>
                  </a:lnTo>
                  <a:lnTo>
                    <a:pt x="508" y="142"/>
                  </a:lnTo>
                  <a:lnTo>
                    <a:pt x="564" y="91"/>
                  </a:lnTo>
                  <a:lnTo>
                    <a:pt x="619" y="39"/>
                  </a:lnTo>
                  <a:lnTo>
                    <a:pt x="619" y="39"/>
                  </a:lnTo>
                  <a:lnTo>
                    <a:pt x="622" y="35"/>
                  </a:lnTo>
                  <a:lnTo>
                    <a:pt x="624" y="31"/>
                  </a:lnTo>
                  <a:lnTo>
                    <a:pt x="626" y="27"/>
                  </a:lnTo>
                  <a:lnTo>
                    <a:pt x="626" y="22"/>
                  </a:lnTo>
                  <a:lnTo>
                    <a:pt x="624" y="18"/>
                  </a:lnTo>
                  <a:lnTo>
                    <a:pt x="623" y="14"/>
                  </a:lnTo>
                  <a:lnTo>
                    <a:pt x="619" y="8"/>
                  </a:lnTo>
                  <a:lnTo>
                    <a:pt x="611" y="3"/>
                  </a:lnTo>
                  <a:lnTo>
                    <a:pt x="607" y="1"/>
                  </a:lnTo>
                  <a:lnTo>
                    <a:pt x="603" y="0"/>
                  </a:lnTo>
                  <a:lnTo>
                    <a:pt x="600" y="0"/>
                  </a:lnTo>
                  <a:lnTo>
                    <a:pt x="596" y="1"/>
                  </a:lnTo>
                  <a:lnTo>
                    <a:pt x="590" y="4"/>
                  </a:lnTo>
                  <a:lnTo>
                    <a:pt x="586" y="6"/>
                  </a:lnTo>
                  <a:lnTo>
                    <a:pt x="586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90" name="Freeform 407"/>
            <p:cNvSpPr/>
            <p:nvPr/>
          </p:nvSpPr>
          <p:spPr bwMode="auto">
            <a:xfrm>
              <a:off x="5599113" y="1095375"/>
              <a:ext cx="249238" cy="177800"/>
            </a:xfrm>
            <a:custGeom>
              <a:avLst/>
              <a:gdLst/>
              <a:ahLst/>
              <a:cxnLst>
                <a:cxn ang="0">
                  <a:pos x="577" y="76"/>
                </a:cxn>
                <a:cxn ang="0">
                  <a:pos x="538" y="154"/>
                </a:cxn>
                <a:cxn ang="0">
                  <a:pos x="474" y="255"/>
                </a:cxn>
                <a:cxn ang="0">
                  <a:pos x="426" y="320"/>
                </a:cxn>
                <a:cxn ang="0">
                  <a:pos x="403" y="358"/>
                </a:cxn>
                <a:cxn ang="0">
                  <a:pos x="382" y="385"/>
                </a:cxn>
                <a:cxn ang="0">
                  <a:pos x="367" y="394"/>
                </a:cxn>
                <a:cxn ang="0">
                  <a:pos x="348" y="386"/>
                </a:cxn>
                <a:cxn ang="0">
                  <a:pos x="317" y="344"/>
                </a:cxn>
                <a:cxn ang="0">
                  <a:pos x="278" y="286"/>
                </a:cxn>
                <a:cxn ang="0">
                  <a:pos x="224" y="225"/>
                </a:cxn>
                <a:cxn ang="0">
                  <a:pos x="151" y="140"/>
                </a:cxn>
                <a:cxn ang="0">
                  <a:pos x="99" y="72"/>
                </a:cxn>
                <a:cxn ang="0">
                  <a:pos x="59" y="35"/>
                </a:cxn>
                <a:cxn ang="0">
                  <a:pos x="49" y="22"/>
                </a:cxn>
                <a:cxn ang="0">
                  <a:pos x="38" y="8"/>
                </a:cxn>
                <a:cxn ang="0">
                  <a:pos x="27" y="0"/>
                </a:cxn>
                <a:cxn ang="0">
                  <a:pos x="15" y="1"/>
                </a:cxn>
                <a:cxn ang="0">
                  <a:pos x="2" y="18"/>
                </a:cxn>
                <a:cxn ang="0">
                  <a:pos x="2" y="31"/>
                </a:cxn>
                <a:cxn ang="0">
                  <a:pos x="6" y="39"/>
                </a:cxn>
                <a:cxn ang="0">
                  <a:pos x="122" y="178"/>
                </a:cxn>
                <a:cxn ang="0">
                  <a:pos x="182" y="247"/>
                </a:cxn>
                <a:cxn ang="0">
                  <a:pos x="246" y="319"/>
                </a:cxn>
                <a:cxn ang="0">
                  <a:pos x="266" y="352"/>
                </a:cxn>
                <a:cxn ang="0">
                  <a:pos x="287" y="387"/>
                </a:cxn>
                <a:cxn ang="0">
                  <a:pos x="326" y="430"/>
                </a:cxn>
                <a:cxn ang="0">
                  <a:pos x="346" y="446"/>
                </a:cxn>
                <a:cxn ang="0">
                  <a:pos x="359" y="449"/>
                </a:cxn>
                <a:cxn ang="0">
                  <a:pos x="375" y="441"/>
                </a:cxn>
                <a:cxn ang="0">
                  <a:pos x="392" y="438"/>
                </a:cxn>
                <a:cxn ang="0">
                  <a:pos x="401" y="430"/>
                </a:cxn>
                <a:cxn ang="0">
                  <a:pos x="411" y="419"/>
                </a:cxn>
                <a:cxn ang="0">
                  <a:pos x="435" y="390"/>
                </a:cxn>
                <a:cxn ang="0">
                  <a:pos x="499" y="301"/>
                </a:cxn>
                <a:cxn ang="0">
                  <a:pos x="535" y="243"/>
                </a:cxn>
                <a:cxn ang="0">
                  <a:pos x="606" y="124"/>
                </a:cxn>
                <a:cxn ang="0">
                  <a:pos x="631" y="60"/>
                </a:cxn>
                <a:cxn ang="0">
                  <a:pos x="631" y="50"/>
                </a:cxn>
                <a:cxn ang="0">
                  <a:pos x="626" y="39"/>
                </a:cxn>
                <a:cxn ang="0">
                  <a:pos x="606" y="31"/>
                </a:cxn>
                <a:cxn ang="0">
                  <a:pos x="594" y="35"/>
                </a:cxn>
                <a:cxn ang="0">
                  <a:pos x="586" y="48"/>
                </a:cxn>
              </a:cxnLst>
              <a:rect l="0" t="0" r="r" b="b"/>
              <a:pathLst>
                <a:path w="631" h="449">
                  <a:moveTo>
                    <a:pt x="586" y="48"/>
                  </a:moveTo>
                  <a:lnTo>
                    <a:pt x="586" y="48"/>
                  </a:lnTo>
                  <a:lnTo>
                    <a:pt x="577" y="76"/>
                  </a:lnTo>
                  <a:lnTo>
                    <a:pt x="567" y="102"/>
                  </a:lnTo>
                  <a:lnTo>
                    <a:pt x="552" y="130"/>
                  </a:lnTo>
                  <a:lnTo>
                    <a:pt x="538" y="154"/>
                  </a:lnTo>
                  <a:lnTo>
                    <a:pt x="507" y="205"/>
                  </a:lnTo>
                  <a:lnTo>
                    <a:pt x="474" y="255"/>
                  </a:lnTo>
                  <a:lnTo>
                    <a:pt x="474" y="255"/>
                  </a:lnTo>
                  <a:lnTo>
                    <a:pt x="463" y="272"/>
                  </a:lnTo>
                  <a:lnTo>
                    <a:pt x="452" y="288"/>
                  </a:lnTo>
                  <a:lnTo>
                    <a:pt x="426" y="320"/>
                  </a:lnTo>
                  <a:lnTo>
                    <a:pt x="426" y="320"/>
                  </a:lnTo>
                  <a:lnTo>
                    <a:pt x="415" y="337"/>
                  </a:lnTo>
                  <a:lnTo>
                    <a:pt x="403" y="358"/>
                  </a:lnTo>
                  <a:lnTo>
                    <a:pt x="397" y="369"/>
                  </a:lnTo>
                  <a:lnTo>
                    <a:pt x="389" y="378"/>
                  </a:lnTo>
                  <a:lnTo>
                    <a:pt x="382" y="385"/>
                  </a:lnTo>
                  <a:lnTo>
                    <a:pt x="375" y="390"/>
                  </a:lnTo>
                  <a:lnTo>
                    <a:pt x="375" y="390"/>
                  </a:lnTo>
                  <a:lnTo>
                    <a:pt x="367" y="394"/>
                  </a:lnTo>
                  <a:lnTo>
                    <a:pt x="361" y="399"/>
                  </a:lnTo>
                  <a:lnTo>
                    <a:pt x="361" y="399"/>
                  </a:lnTo>
                  <a:lnTo>
                    <a:pt x="348" y="386"/>
                  </a:lnTo>
                  <a:lnTo>
                    <a:pt x="338" y="373"/>
                  </a:lnTo>
                  <a:lnTo>
                    <a:pt x="327" y="358"/>
                  </a:lnTo>
                  <a:lnTo>
                    <a:pt x="317" y="344"/>
                  </a:lnTo>
                  <a:lnTo>
                    <a:pt x="299" y="315"/>
                  </a:lnTo>
                  <a:lnTo>
                    <a:pt x="278" y="286"/>
                  </a:lnTo>
                  <a:lnTo>
                    <a:pt x="278" y="286"/>
                  </a:lnTo>
                  <a:lnTo>
                    <a:pt x="261" y="266"/>
                  </a:lnTo>
                  <a:lnTo>
                    <a:pt x="242" y="246"/>
                  </a:lnTo>
                  <a:lnTo>
                    <a:pt x="224" y="225"/>
                  </a:lnTo>
                  <a:lnTo>
                    <a:pt x="206" y="205"/>
                  </a:lnTo>
                  <a:lnTo>
                    <a:pt x="206" y="205"/>
                  </a:lnTo>
                  <a:lnTo>
                    <a:pt x="151" y="140"/>
                  </a:lnTo>
                  <a:lnTo>
                    <a:pt x="125" y="106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89" y="60"/>
                  </a:lnTo>
                  <a:lnTo>
                    <a:pt x="82" y="52"/>
                  </a:lnTo>
                  <a:lnTo>
                    <a:pt x="59" y="35"/>
                  </a:lnTo>
                  <a:lnTo>
                    <a:pt x="59" y="35"/>
                  </a:lnTo>
                  <a:lnTo>
                    <a:pt x="54" y="29"/>
                  </a:lnTo>
                  <a:lnTo>
                    <a:pt x="49" y="22"/>
                  </a:lnTo>
                  <a:lnTo>
                    <a:pt x="44" y="14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8" y="7"/>
                  </a:lnTo>
                  <a:lnTo>
                    <a:pt x="3" y="14"/>
                  </a:lnTo>
                  <a:lnTo>
                    <a:pt x="2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1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44" y="84"/>
                  </a:lnTo>
                  <a:lnTo>
                    <a:pt x="83" y="130"/>
                  </a:lnTo>
                  <a:lnTo>
                    <a:pt x="122" y="178"/>
                  </a:lnTo>
                  <a:lnTo>
                    <a:pt x="161" y="224"/>
                  </a:lnTo>
                  <a:lnTo>
                    <a:pt x="161" y="224"/>
                  </a:lnTo>
                  <a:lnTo>
                    <a:pt x="182" y="247"/>
                  </a:lnTo>
                  <a:lnTo>
                    <a:pt x="204" y="271"/>
                  </a:lnTo>
                  <a:lnTo>
                    <a:pt x="225" y="294"/>
                  </a:lnTo>
                  <a:lnTo>
                    <a:pt x="246" y="319"/>
                  </a:lnTo>
                  <a:lnTo>
                    <a:pt x="246" y="319"/>
                  </a:lnTo>
                  <a:lnTo>
                    <a:pt x="257" y="335"/>
                  </a:lnTo>
                  <a:lnTo>
                    <a:pt x="266" y="352"/>
                  </a:lnTo>
                  <a:lnTo>
                    <a:pt x="276" y="370"/>
                  </a:lnTo>
                  <a:lnTo>
                    <a:pt x="287" y="387"/>
                  </a:lnTo>
                  <a:lnTo>
                    <a:pt x="287" y="387"/>
                  </a:lnTo>
                  <a:lnTo>
                    <a:pt x="299" y="403"/>
                  </a:lnTo>
                  <a:lnTo>
                    <a:pt x="312" y="417"/>
                  </a:lnTo>
                  <a:lnTo>
                    <a:pt x="326" y="430"/>
                  </a:lnTo>
                  <a:lnTo>
                    <a:pt x="341" y="443"/>
                  </a:lnTo>
                  <a:lnTo>
                    <a:pt x="341" y="443"/>
                  </a:lnTo>
                  <a:lnTo>
                    <a:pt x="346" y="446"/>
                  </a:lnTo>
                  <a:lnTo>
                    <a:pt x="350" y="447"/>
                  </a:lnTo>
                  <a:lnTo>
                    <a:pt x="355" y="449"/>
                  </a:lnTo>
                  <a:lnTo>
                    <a:pt x="359" y="449"/>
                  </a:lnTo>
                  <a:lnTo>
                    <a:pt x="363" y="447"/>
                  </a:lnTo>
                  <a:lnTo>
                    <a:pt x="368" y="446"/>
                  </a:lnTo>
                  <a:lnTo>
                    <a:pt x="375" y="441"/>
                  </a:lnTo>
                  <a:lnTo>
                    <a:pt x="375" y="441"/>
                  </a:lnTo>
                  <a:lnTo>
                    <a:pt x="384" y="441"/>
                  </a:lnTo>
                  <a:lnTo>
                    <a:pt x="392" y="438"/>
                  </a:lnTo>
                  <a:lnTo>
                    <a:pt x="395" y="437"/>
                  </a:lnTo>
                  <a:lnTo>
                    <a:pt x="398" y="433"/>
                  </a:lnTo>
                  <a:lnTo>
                    <a:pt x="401" y="430"/>
                  </a:lnTo>
                  <a:lnTo>
                    <a:pt x="402" y="425"/>
                  </a:lnTo>
                  <a:lnTo>
                    <a:pt x="402" y="425"/>
                  </a:lnTo>
                  <a:lnTo>
                    <a:pt x="411" y="419"/>
                  </a:lnTo>
                  <a:lnTo>
                    <a:pt x="419" y="409"/>
                  </a:lnTo>
                  <a:lnTo>
                    <a:pt x="435" y="390"/>
                  </a:lnTo>
                  <a:lnTo>
                    <a:pt x="435" y="390"/>
                  </a:lnTo>
                  <a:lnTo>
                    <a:pt x="467" y="347"/>
                  </a:lnTo>
                  <a:lnTo>
                    <a:pt x="484" y="324"/>
                  </a:lnTo>
                  <a:lnTo>
                    <a:pt x="499" y="301"/>
                  </a:lnTo>
                  <a:lnTo>
                    <a:pt x="499" y="301"/>
                  </a:lnTo>
                  <a:lnTo>
                    <a:pt x="517" y="272"/>
                  </a:lnTo>
                  <a:lnTo>
                    <a:pt x="535" y="243"/>
                  </a:lnTo>
                  <a:lnTo>
                    <a:pt x="573" y="184"/>
                  </a:lnTo>
                  <a:lnTo>
                    <a:pt x="590" y="154"/>
                  </a:lnTo>
                  <a:lnTo>
                    <a:pt x="606" y="124"/>
                  </a:lnTo>
                  <a:lnTo>
                    <a:pt x="620" y="93"/>
                  </a:lnTo>
                  <a:lnTo>
                    <a:pt x="626" y="76"/>
                  </a:lnTo>
                  <a:lnTo>
                    <a:pt x="631" y="60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1" y="50"/>
                  </a:lnTo>
                  <a:lnTo>
                    <a:pt x="630" y="46"/>
                  </a:lnTo>
                  <a:lnTo>
                    <a:pt x="628" y="42"/>
                  </a:lnTo>
                  <a:lnTo>
                    <a:pt x="626" y="39"/>
                  </a:lnTo>
                  <a:lnTo>
                    <a:pt x="622" y="37"/>
                  </a:lnTo>
                  <a:lnTo>
                    <a:pt x="614" y="33"/>
                  </a:lnTo>
                  <a:lnTo>
                    <a:pt x="606" y="31"/>
                  </a:lnTo>
                  <a:lnTo>
                    <a:pt x="602" y="33"/>
                  </a:lnTo>
                  <a:lnTo>
                    <a:pt x="598" y="34"/>
                  </a:lnTo>
                  <a:lnTo>
                    <a:pt x="594" y="35"/>
                  </a:lnTo>
                  <a:lnTo>
                    <a:pt x="590" y="39"/>
                  </a:lnTo>
                  <a:lnTo>
                    <a:pt x="588" y="43"/>
                  </a:lnTo>
                  <a:lnTo>
                    <a:pt x="586" y="48"/>
                  </a:lnTo>
                  <a:lnTo>
                    <a:pt x="586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61" name="文本框 160"/>
          <p:cNvSpPr txBox="1"/>
          <p:nvPr/>
        </p:nvSpPr>
        <p:spPr>
          <a:xfrm>
            <a:off x="6637671" y="3140572"/>
            <a:ext cx="1553157" cy="46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40" dirty="0">
                <a:solidFill>
                  <a:schemeClr val="bg1"/>
                </a:solidFill>
                <a:cs typeface="+mn-ea"/>
                <a:sym typeface="+mn-lt"/>
              </a:rPr>
              <a:t>第</a:t>
            </a:r>
            <a:r>
              <a:rPr lang="en-US" altLang="zh-CN" sz="2440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r>
              <a:rPr lang="zh-CN" altLang="en-US" sz="2440" dirty="0">
                <a:solidFill>
                  <a:schemeClr val="bg1"/>
                </a:solidFill>
                <a:cs typeface="+mn-ea"/>
                <a:sym typeface="+mn-lt"/>
              </a:rPr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463685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0" grpId="0"/>
      <p:bldP spid="16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379D30E-63C8-A530-6F33-AB0F49A7BD65}"/>
              </a:ext>
            </a:extLst>
          </p:cNvPr>
          <p:cNvSpPr txBox="1"/>
          <p:nvPr/>
        </p:nvSpPr>
        <p:spPr>
          <a:xfrm>
            <a:off x="361950" y="320794"/>
            <a:ext cx="53111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</a:rPr>
              <a:t>3.1</a:t>
            </a:r>
            <a:r>
              <a:rPr lang="zh-CN" altLang="en-US" sz="2000" b="1">
                <a:solidFill>
                  <a:schemeClr val="bg1"/>
                </a:solidFill>
              </a:rPr>
              <a:t>　将 </a:t>
            </a:r>
            <a:r>
              <a:rPr lang="en-US" altLang="zh-CN" sz="2000" b="1">
                <a:solidFill>
                  <a:schemeClr val="bg1"/>
                </a:solidFill>
              </a:rPr>
              <a:t>0.1 </a:t>
            </a:r>
            <a:r>
              <a:rPr lang="zh-CN" altLang="en-US" sz="2000" b="1">
                <a:solidFill>
                  <a:schemeClr val="bg1"/>
                </a:solidFill>
              </a:rPr>
              <a:t>累加 </a:t>
            </a:r>
            <a:r>
              <a:rPr lang="en-US" altLang="zh-CN" sz="2000" b="1">
                <a:solidFill>
                  <a:schemeClr val="bg1"/>
                </a:solidFill>
              </a:rPr>
              <a:t>100 </a:t>
            </a:r>
            <a:r>
              <a:rPr lang="zh-CN" altLang="en-US" sz="2000" b="1">
                <a:solidFill>
                  <a:schemeClr val="bg1"/>
                </a:solidFill>
              </a:rPr>
              <a:t>次也得不到 </a:t>
            </a:r>
            <a:r>
              <a:rPr lang="en-US" altLang="zh-CN" sz="2000" b="1">
                <a:solidFill>
                  <a:schemeClr val="bg1"/>
                </a:solidFill>
              </a:rPr>
              <a:t>10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999D2FF-FCC5-E2DE-7796-7FF826D873A1}"/>
              </a:ext>
            </a:extLst>
          </p:cNvPr>
          <p:cNvSpPr txBox="1"/>
          <p:nvPr/>
        </p:nvSpPr>
        <p:spPr>
          <a:xfrm>
            <a:off x="1047750" y="881102"/>
            <a:ext cx="4506877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</a:t>
            </a:r>
            <a:r>
              <a:rPr lang="zh-CN" altLang="en-US" sz="200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将</a:t>
            </a:r>
            <a:r>
              <a:rPr lang="en-US" altLang="zh-CN" sz="200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0.1</a:t>
            </a:r>
            <a:r>
              <a:rPr lang="zh-CN" altLang="en-US" sz="200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累加</a:t>
            </a:r>
            <a:r>
              <a:rPr lang="en-US" altLang="zh-CN" sz="200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100</a:t>
            </a:r>
            <a:r>
              <a:rPr lang="zh-CN" altLang="en-US" sz="200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次*</a:t>
            </a:r>
            <a:r>
              <a:rPr lang="en-US" altLang="zh-CN" sz="200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endParaRPr lang="zh-CN" altLang="en-US" sz="2000" dirty="0">
              <a:solidFill>
                <a:srgbClr val="FFFF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dirty="0">
                <a:solidFill>
                  <a:srgbClr val="ED8854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200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ED8854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2000" dirty="0" err="1">
                <a:solidFill>
                  <a:srgbClr val="ED8854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stdio.</a:t>
            </a:r>
            <a:r>
              <a:rPr lang="en-US" altLang="zh-CN" sz="2000" err="1">
                <a:solidFill>
                  <a:srgbClr val="ED8854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</a:t>
            </a:r>
            <a:r>
              <a:rPr lang="en-US" altLang="zh-CN" sz="2000">
                <a:solidFill>
                  <a:srgbClr val="ED8854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zh-CN" altLang="en-US" sz="2000" dirty="0">
              <a:solidFill>
                <a:srgbClr val="FFFF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b="1" dirty="0">
                <a:solidFill>
                  <a:srgbClr val="FF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main(){</a:t>
            </a:r>
          </a:p>
          <a:p>
            <a:pPr lvl="1"/>
            <a:r>
              <a:rPr lang="en-US" altLang="zh-CN" sz="2000" b="1" dirty="0">
                <a:solidFill>
                  <a:srgbClr val="FFFF00"/>
                </a:solidFill>
                <a:highlight>
                  <a:srgbClr val="FF0000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float</a:t>
            </a:r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sum;</a:t>
            </a:r>
          </a:p>
          <a:p>
            <a:pPr lvl="1"/>
            <a:r>
              <a:rPr lang="en-US" altLang="zh-CN" sz="2000" b="1" dirty="0">
                <a:solidFill>
                  <a:srgbClr val="FF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b="0" err="1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2000" b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zh-CN" altLang="en-US" sz="2000" b="0" dirty="0">
              <a:solidFill>
                <a:srgbClr val="FFFF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2000" b="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</a:t>
            </a:r>
            <a:r>
              <a:rPr lang="zh-CN" altLang="en-US" sz="2000" b="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将保存总和的变量清零*</a:t>
            </a:r>
            <a:r>
              <a:rPr lang="en-US" altLang="zh-CN" sz="2000" b="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endParaRPr lang="zh-CN" altLang="en-US" sz="2000" b="0" dirty="0">
              <a:solidFill>
                <a:srgbClr val="FFFF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sum=</a:t>
            </a:r>
            <a:r>
              <a:rPr lang="en-US" altLang="zh-CN" sz="2000" b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0;</a:t>
            </a:r>
            <a:endParaRPr lang="zh-CN" altLang="en-US" sz="2000" b="0" dirty="0">
              <a:solidFill>
                <a:srgbClr val="FFFF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2000" b="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/*0.1</a:t>
            </a:r>
            <a:r>
              <a:rPr lang="zh-CN" altLang="en-US" sz="2000" b="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相加</a:t>
            </a:r>
            <a:r>
              <a:rPr lang="en-US" altLang="zh-CN" sz="2000" b="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100</a:t>
            </a:r>
            <a:r>
              <a:rPr lang="zh-CN" altLang="en-US" sz="2000" b="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次*</a:t>
            </a:r>
            <a:r>
              <a:rPr lang="en-US" altLang="zh-CN" sz="2000" b="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endParaRPr lang="zh-CN" altLang="en-US" sz="2000" b="0" dirty="0">
              <a:solidFill>
                <a:srgbClr val="FFFF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2000" b="1" dirty="0">
                <a:solidFill>
                  <a:srgbClr val="FF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000" b="0" dirty="0" err="1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=1;i&lt;=100;i++)</a:t>
            </a:r>
          </a:p>
          <a:p>
            <a:pPr lvl="1"/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sum+=</a:t>
            </a:r>
            <a:r>
              <a:rPr lang="en-US" altLang="zh-CN" sz="2000" b="0">
                <a:solidFill>
                  <a:srgbClr val="FFFFFF"/>
                </a:solidFill>
                <a:highlight>
                  <a:srgbClr val="FF0000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0.1</a:t>
            </a:r>
            <a:r>
              <a:rPr lang="en-US" altLang="zh-CN" sz="2000" b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zh-CN" altLang="en-US" sz="2000" b="0" dirty="0">
              <a:solidFill>
                <a:srgbClr val="FFFF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2000" b="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</a:t>
            </a:r>
            <a:r>
              <a:rPr lang="zh-CN" altLang="en-US" sz="2000" b="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显示结果*</a:t>
            </a:r>
            <a:r>
              <a:rPr lang="en-US" altLang="zh-CN" sz="2000" b="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endParaRPr lang="zh-CN" altLang="en-US" sz="2000" b="0" dirty="0">
              <a:solidFill>
                <a:srgbClr val="FFFF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printf(</a:t>
            </a:r>
            <a:r>
              <a:rPr lang="en-US" altLang="zh-CN" sz="2000" b="0" dirty="0">
                <a:solidFill>
                  <a:srgbClr val="ED8854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"%f\</a:t>
            </a:r>
            <a:r>
              <a:rPr lang="en-US" altLang="zh-CN" sz="2000" b="0" dirty="0" err="1">
                <a:solidFill>
                  <a:srgbClr val="ED8854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n"</a:t>
            </a:r>
            <a:r>
              <a:rPr lang="en-US" altLang="zh-CN" sz="2000" b="0" dirty="0" err="1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lang="en-US" altLang="zh-CN" sz="2000" b="0" err="1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sum</a:t>
            </a:r>
            <a:r>
              <a:rPr lang="en-US" altLang="zh-CN" sz="2000" b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en-US" altLang="zh-CN" sz="2000" b="0" dirty="0">
              <a:solidFill>
                <a:srgbClr val="FFFF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b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en-US" altLang="zh-CN" sz="2000" b="0" dirty="0">
              <a:solidFill>
                <a:srgbClr val="FFFF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507D4DC-5AE4-3CE2-99C4-66AB450F7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151" y="1326196"/>
            <a:ext cx="2790825" cy="61912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B971E1CA-D7FE-6110-79AF-40D46E9FA8B4}"/>
              </a:ext>
            </a:extLst>
          </p:cNvPr>
          <p:cNvSpPr/>
          <p:nvPr/>
        </p:nvSpPr>
        <p:spPr>
          <a:xfrm>
            <a:off x="6083308" y="2346010"/>
            <a:ext cx="3064510" cy="11574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/>
              <a:t>二进制表示整数和小数的方法有很大的不同。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A4905DB-AAE9-97C7-EF40-8BC38C7769DC}"/>
              </a:ext>
            </a:extLst>
          </p:cNvPr>
          <p:cNvSpPr txBox="1"/>
          <p:nvPr/>
        </p:nvSpPr>
        <p:spPr>
          <a:xfrm>
            <a:off x="443230" y="5134728"/>
            <a:ext cx="53111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</a:rPr>
              <a:t>3.2</a:t>
            </a:r>
            <a:r>
              <a:rPr lang="zh-CN" altLang="en-US" sz="2000" b="1">
                <a:solidFill>
                  <a:schemeClr val="bg1"/>
                </a:solidFill>
              </a:rPr>
              <a:t>　用二进制数表示小数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AAF235D-E330-7925-6E9A-5DA4D8A3E1B6}"/>
              </a:ext>
            </a:extLst>
          </p:cNvPr>
          <p:cNvSpPr txBox="1"/>
          <p:nvPr/>
        </p:nvSpPr>
        <p:spPr>
          <a:xfrm>
            <a:off x="443230" y="5534838"/>
            <a:ext cx="6659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热身：把 </a:t>
            </a:r>
            <a:r>
              <a:rPr lang="en-US" altLang="zh-CN">
                <a:solidFill>
                  <a:schemeClr val="bg1"/>
                </a:solidFill>
              </a:rPr>
              <a:t>1011.0011 </a:t>
            </a:r>
            <a:r>
              <a:rPr lang="zh-CN" altLang="en-US">
                <a:solidFill>
                  <a:schemeClr val="bg1"/>
                </a:solidFill>
              </a:rPr>
              <a:t>这个有小数点的二进制数转换成十进制数。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A004BA36-7058-DDB9-9FDB-23FDB3A33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0" y="5937749"/>
            <a:ext cx="8909050" cy="527992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69E45525-C9A5-0AAC-3C65-EF310DA0F401}"/>
              </a:ext>
            </a:extLst>
          </p:cNvPr>
          <p:cNvSpPr/>
          <p:nvPr/>
        </p:nvSpPr>
        <p:spPr>
          <a:xfrm>
            <a:off x="6083308" y="3817080"/>
            <a:ext cx="3243572" cy="11574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8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练习：试一试</a:t>
            </a:r>
            <a:r>
              <a:rPr lang="en-US" altLang="zh-CN" sz="18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zh-CN" altLang="en-US" sz="18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类型以及</a:t>
            </a:r>
            <a:r>
              <a:rPr lang="en-US" altLang="zh-CN" sz="18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printf(</a:t>
            </a:r>
            <a:r>
              <a:rPr lang="en-US" altLang="zh-CN" sz="180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"%.20f\n"</a:t>
            </a:r>
            <a:r>
              <a:rPr lang="en-US" altLang="zh-CN" sz="18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sum);</a:t>
            </a:r>
            <a:endParaRPr lang="zh-CN" altLang="en-US"/>
          </a:p>
        </p:txBody>
      </p:sp>
      <p:sp>
        <p:nvSpPr>
          <p:cNvPr id="241" name="矩形 240">
            <a:extLst>
              <a:ext uri="{FF2B5EF4-FFF2-40B4-BE49-F238E27FC236}">
                <a16:creationId xmlns:a16="http://schemas.microsoft.com/office/drawing/2014/main" id="{456F0C9C-DFAA-D755-4B87-CA8CEE4490B2}"/>
              </a:ext>
            </a:extLst>
          </p:cNvPr>
          <p:cNvSpPr/>
          <p:nvPr/>
        </p:nvSpPr>
        <p:spPr>
          <a:xfrm>
            <a:off x="361950" y="9834695"/>
            <a:ext cx="4834708" cy="7171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练习：问一问</a:t>
            </a:r>
            <a:r>
              <a:rPr lang="en-US" altLang="zh-CN"/>
              <a:t>AI</a:t>
            </a:r>
            <a:r>
              <a:rPr lang="zh-CN" altLang="en-US"/>
              <a:t>，是不是所有的</a:t>
            </a:r>
            <a:r>
              <a:rPr lang="en-US" altLang="zh-CN"/>
              <a:t>int</a:t>
            </a:r>
            <a:r>
              <a:rPr lang="zh-CN" altLang="en-US"/>
              <a:t>类型值都能用</a:t>
            </a:r>
            <a:r>
              <a:rPr lang="en-US" altLang="zh-CN"/>
              <a:t>double</a:t>
            </a:r>
            <a:r>
              <a:rPr lang="zh-CN" altLang="en-US"/>
              <a:t>精确的表示。如果不是，举个例子。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36" name="墨迹 235">
                <a:extLst>
                  <a:ext uri="{FF2B5EF4-FFF2-40B4-BE49-F238E27FC236}">
                    <a16:creationId xmlns:a16="http://schemas.microsoft.com/office/drawing/2014/main" id="{9A4DE121-6033-D243-A9BA-86DE999EE901}"/>
                  </a:ext>
                </a:extLst>
              </p14:cNvPr>
              <p14:cNvContentPartPr/>
              <p14:nvPr/>
            </p14:nvContentPartPr>
            <p14:xfrm>
              <a:off x="7452120" y="4043880"/>
              <a:ext cx="790560" cy="452880"/>
            </p14:xfrm>
          </p:contentPart>
        </mc:Choice>
        <mc:Fallback>
          <p:pic>
            <p:nvPicPr>
              <p:cNvPr id="236" name="墨迹 235">
                <a:extLst>
                  <a:ext uri="{FF2B5EF4-FFF2-40B4-BE49-F238E27FC236}">
                    <a16:creationId xmlns:a16="http://schemas.microsoft.com/office/drawing/2014/main" id="{9A4DE121-6033-D243-A9BA-86DE999EE90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43480" y="4034880"/>
                <a:ext cx="808200" cy="47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2681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20544EF-D877-C6CB-5B96-B84E9EB20C43}"/>
              </a:ext>
            </a:extLst>
          </p:cNvPr>
          <p:cNvSpPr txBox="1"/>
          <p:nvPr/>
        </p:nvSpPr>
        <p:spPr>
          <a:xfrm>
            <a:off x="441960" y="419854"/>
            <a:ext cx="53136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</a:rPr>
              <a:t>3.3</a:t>
            </a:r>
            <a:r>
              <a:rPr lang="zh-CN" altLang="en-US" sz="2000" b="1">
                <a:solidFill>
                  <a:schemeClr val="bg1"/>
                </a:solidFill>
              </a:rPr>
              <a:t>　计算机运算出错的原因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1C88679-FB46-E96A-7F97-7F400A609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039" y="654000"/>
            <a:ext cx="4298096" cy="565195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5B69CD0-A3D1-9D34-68CD-64BB3684F1EA}"/>
              </a:ext>
            </a:extLst>
          </p:cNvPr>
          <p:cNvSpPr txBox="1"/>
          <p:nvPr/>
        </p:nvSpPr>
        <p:spPr>
          <a:xfrm>
            <a:off x="772799" y="2026976"/>
            <a:ext cx="3886200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小数点后 </a:t>
            </a:r>
            <a:r>
              <a:rPr lang="en-US" altLang="zh-CN">
                <a:solidFill>
                  <a:schemeClr val="tx1"/>
                </a:solidFill>
              </a:rPr>
              <a:t>4 </a:t>
            </a:r>
            <a:r>
              <a:rPr lang="zh-CN" altLang="en-US">
                <a:solidFill>
                  <a:schemeClr val="tx1"/>
                </a:solidFill>
              </a:rPr>
              <a:t>位能够用二进制数表示的数值二进制数是连续的，十进制数是非连贯的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117DB66-22FB-FA54-F680-D55C8F0CC60E}"/>
              </a:ext>
            </a:extLst>
          </p:cNvPr>
          <p:cNvSpPr txBox="1"/>
          <p:nvPr/>
        </p:nvSpPr>
        <p:spPr>
          <a:xfrm>
            <a:off x="772799" y="3198631"/>
            <a:ext cx="3886200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实际上，十进制数</a:t>
            </a:r>
            <a:r>
              <a:rPr lang="en-US" altLang="zh-CN">
                <a:solidFill>
                  <a:schemeClr val="tx1"/>
                </a:solidFill>
              </a:rPr>
              <a:t>0.1 </a:t>
            </a:r>
            <a:r>
              <a:rPr lang="zh-CN" altLang="en-US">
                <a:solidFill>
                  <a:schemeClr val="tx1"/>
                </a:solidFill>
              </a:rPr>
              <a:t>转换成二进制后，会变成 </a:t>
            </a:r>
            <a:r>
              <a:rPr lang="en-US" altLang="zh-CN">
                <a:solidFill>
                  <a:schemeClr val="tx1"/>
                </a:solidFill>
              </a:rPr>
              <a:t>0.00011001100…</a:t>
            </a:r>
            <a:r>
              <a:rPr lang="zh-CN" altLang="en-US">
                <a:solidFill>
                  <a:schemeClr val="tx1"/>
                </a:solidFill>
              </a:rPr>
              <a:t>（</a:t>
            </a:r>
            <a:r>
              <a:rPr lang="en-US" altLang="zh-CN">
                <a:solidFill>
                  <a:schemeClr val="tx1"/>
                </a:solidFill>
              </a:rPr>
              <a:t>1100 </a:t>
            </a:r>
            <a:r>
              <a:rPr lang="zh-CN" altLang="en-US">
                <a:solidFill>
                  <a:schemeClr val="tx1"/>
                </a:solidFill>
              </a:rPr>
              <a:t>循环）这样的循环。就像十进制无法表示</a:t>
            </a:r>
            <a:r>
              <a:rPr lang="en-US" altLang="zh-CN">
                <a:solidFill>
                  <a:schemeClr val="tx1"/>
                </a:solidFill>
              </a:rPr>
              <a:t>1/3</a:t>
            </a:r>
            <a:r>
              <a:rPr lang="zh-CN" altLang="en-US">
                <a:solidFill>
                  <a:schemeClr val="tx1"/>
                </a:solidFill>
              </a:rPr>
              <a:t>一样，只能是无限接近。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EA6FCF7-C662-F991-0E49-4DB429B1E6CB}"/>
              </a:ext>
            </a:extLst>
          </p:cNvPr>
          <p:cNvSpPr txBox="1"/>
          <p:nvPr/>
        </p:nvSpPr>
        <p:spPr>
          <a:xfrm>
            <a:off x="441960" y="6042875"/>
            <a:ext cx="53136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</a:rPr>
              <a:t>3.4</a:t>
            </a:r>
            <a:r>
              <a:rPr lang="zh-CN" altLang="en-US" sz="2000" b="1">
                <a:solidFill>
                  <a:schemeClr val="bg1"/>
                </a:solidFill>
              </a:rPr>
              <a:t>　什么是浮点数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4E1A44C-C056-A127-8A2E-269EB6759D40}"/>
              </a:ext>
            </a:extLst>
          </p:cNvPr>
          <p:cNvSpPr txBox="1"/>
          <p:nvPr/>
        </p:nvSpPr>
        <p:spPr>
          <a:xfrm>
            <a:off x="441960" y="6442985"/>
            <a:ext cx="9103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像 </a:t>
            </a:r>
            <a:r>
              <a:rPr lang="en-US" altLang="zh-CN">
                <a:solidFill>
                  <a:schemeClr val="bg1"/>
                </a:solidFill>
              </a:rPr>
              <a:t>1011.0011 </a:t>
            </a:r>
            <a:r>
              <a:rPr lang="zh-CN" altLang="en-US">
                <a:solidFill>
                  <a:schemeClr val="bg1"/>
                </a:solidFill>
              </a:rPr>
              <a:t>这样带小数点的表现形式，在计算机内部是无法使用的。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6881214-D5E9-F791-FFAD-E3F463289E5C}"/>
              </a:ext>
            </a:extLst>
          </p:cNvPr>
          <p:cNvSpPr txBox="1"/>
          <p:nvPr/>
        </p:nvSpPr>
        <p:spPr>
          <a:xfrm>
            <a:off x="685800" y="8704433"/>
            <a:ext cx="3504213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/>
              <a:t>浮点数是指用</a:t>
            </a:r>
            <a:r>
              <a:rPr lang="zh-CN" altLang="en-US">
                <a:highlight>
                  <a:srgbClr val="00FF00"/>
                </a:highlight>
              </a:rPr>
              <a:t>符号、尾数、基数和指数</a:t>
            </a:r>
            <a:r>
              <a:rPr lang="zh-CN" altLang="en-US"/>
              <a:t>这四部分来表示的小数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C5190CB-2A62-554A-9D5F-94E0290AF474}"/>
              </a:ext>
            </a:extLst>
          </p:cNvPr>
          <p:cNvSpPr/>
          <p:nvPr/>
        </p:nvSpPr>
        <p:spPr>
          <a:xfrm>
            <a:off x="6170397" y="10814784"/>
            <a:ext cx="3591560" cy="10561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由于尾数部分和指数部分都是用二进制表示，因此有时候并不能准确无误的表示浮点数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表格 31">
                <a:extLst>
                  <a:ext uri="{FF2B5EF4-FFF2-40B4-BE49-F238E27FC236}">
                    <a16:creationId xmlns:a16="http://schemas.microsoft.com/office/drawing/2014/main" id="{46DFF6E1-06BE-9C49-A1B4-7FF638963BC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6653833"/>
                  </p:ext>
                </p:extLst>
              </p:nvPr>
            </p:nvGraphicFramePr>
            <p:xfrm>
              <a:off x="597815" y="9660818"/>
              <a:ext cx="4885095" cy="2225040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1218164">
                      <a:extLst>
                        <a:ext uri="{9D8B030D-6E8A-4147-A177-3AD203B41FA5}">
                          <a16:colId xmlns:a16="http://schemas.microsoft.com/office/drawing/2014/main" val="4169205372"/>
                        </a:ext>
                      </a:extLst>
                    </a:gridCol>
                    <a:gridCol w="3666931">
                      <a:extLst>
                        <a:ext uri="{9D8B030D-6E8A-4147-A177-3AD203B41FA5}">
                          <a16:colId xmlns:a16="http://schemas.microsoft.com/office/drawing/2014/main" val="52699653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二进制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十进制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53870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0.5                         2</a:t>
                          </a:r>
                          <a:r>
                            <a:rPr lang="zh-CN" altLang="en-US" dirty="0"/>
                            <a:t>的</a:t>
                          </a:r>
                          <a:r>
                            <a:rPr lang="en-US" altLang="zh-CN" dirty="0"/>
                            <a:t>-1</a:t>
                          </a:r>
                          <a:r>
                            <a:rPr lang="zh-CN" altLang="en-US" dirty="0"/>
                            <a:t>次幂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91041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0.25                       2</a:t>
                          </a:r>
                          <a:r>
                            <a:rPr lang="zh-CN" altLang="en-US" dirty="0"/>
                            <a:t>的</a:t>
                          </a:r>
                          <a:r>
                            <a:rPr lang="en-US" altLang="zh-CN" dirty="0"/>
                            <a:t>-2</a:t>
                          </a:r>
                          <a:r>
                            <a:rPr lang="zh-CN" altLang="en-US" dirty="0"/>
                            <a:t>次幂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61590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0.001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0.125                     2</a:t>
                          </a:r>
                          <a:r>
                            <a:rPr lang="zh-CN" altLang="en-US" dirty="0"/>
                            <a:t>的</a:t>
                          </a:r>
                          <a:r>
                            <a:rPr lang="en-US" altLang="zh-CN" dirty="0"/>
                            <a:t>-3</a:t>
                          </a:r>
                          <a:r>
                            <a:rPr lang="zh-CN" altLang="en-US" dirty="0"/>
                            <a:t>次幂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98046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0.0001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0.0625                   2</a:t>
                          </a:r>
                          <a:r>
                            <a:rPr lang="zh-CN" altLang="en-US" dirty="0"/>
                            <a:t>的</a:t>
                          </a:r>
                          <a:r>
                            <a:rPr lang="en-US" altLang="zh-CN" dirty="0"/>
                            <a:t>-4</a:t>
                          </a:r>
                          <a:r>
                            <a:rPr lang="zh-CN" altLang="en-US" dirty="0"/>
                            <a:t>次幂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18828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zh-CN" altLang="en-US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zh-CN" altLang="en-US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53640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表格 31">
                <a:extLst>
                  <a:ext uri="{FF2B5EF4-FFF2-40B4-BE49-F238E27FC236}">
                    <a16:creationId xmlns:a16="http://schemas.microsoft.com/office/drawing/2014/main" id="{46DFF6E1-06BE-9C49-A1B4-7FF638963BC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6653833"/>
                  </p:ext>
                </p:extLst>
              </p:nvPr>
            </p:nvGraphicFramePr>
            <p:xfrm>
              <a:off x="597815" y="9660818"/>
              <a:ext cx="4885095" cy="2225040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1218164">
                      <a:extLst>
                        <a:ext uri="{9D8B030D-6E8A-4147-A177-3AD203B41FA5}">
                          <a16:colId xmlns:a16="http://schemas.microsoft.com/office/drawing/2014/main" val="4169205372"/>
                        </a:ext>
                      </a:extLst>
                    </a:gridCol>
                    <a:gridCol w="3666931">
                      <a:extLst>
                        <a:ext uri="{9D8B030D-6E8A-4147-A177-3AD203B41FA5}">
                          <a16:colId xmlns:a16="http://schemas.microsoft.com/office/drawing/2014/main" val="52699653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二进制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十进制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53870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0.5                         2</a:t>
                          </a:r>
                          <a:r>
                            <a:rPr lang="zh-CN" altLang="en-US" dirty="0"/>
                            <a:t>的</a:t>
                          </a:r>
                          <a:r>
                            <a:rPr lang="en-US" altLang="zh-CN" dirty="0"/>
                            <a:t>-1</a:t>
                          </a:r>
                          <a:r>
                            <a:rPr lang="zh-CN" altLang="en-US" dirty="0"/>
                            <a:t>次幂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91041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0.25                       2</a:t>
                          </a:r>
                          <a:r>
                            <a:rPr lang="zh-CN" altLang="en-US" dirty="0"/>
                            <a:t>的</a:t>
                          </a:r>
                          <a:r>
                            <a:rPr lang="en-US" altLang="zh-CN" dirty="0"/>
                            <a:t>-2</a:t>
                          </a:r>
                          <a:r>
                            <a:rPr lang="zh-CN" altLang="en-US" dirty="0"/>
                            <a:t>次幂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61590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0.001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0.125                     2</a:t>
                          </a:r>
                          <a:r>
                            <a:rPr lang="zh-CN" altLang="en-US" dirty="0"/>
                            <a:t>的</a:t>
                          </a:r>
                          <a:r>
                            <a:rPr lang="en-US" altLang="zh-CN" dirty="0"/>
                            <a:t>-3</a:t>
                          </a:r>
                          <a:r>
                            <a:rPr lang="zh-CN" altLang="en-US" dirty="0"/>
                            <a:t>次幂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98046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0.0001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0.0625                   2</a:t>
                          </a:r>
                          <a:r>
                            <a:rPr lang="zh-CN" altLang="en-US" dirty="0"/>
                            <a:t>的</a:t>
                          </a:r>
                          <a:r>
                            <a:rPr lang="en-US" altLang="zh-CN" dirty="0"/>
                            <a:t>-4</a:t>
                          </a:r>
                          <a:r>
                            <a:rPr lang="zh-CN" altLang="en-US" dirty="0"/>
                            <a:t>次幂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18828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t="-508197" r="-3020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3223" t="-508197" r="-332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536402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2" name="文本框 41">
            <a:extLst>
              <a:ext uri="{FF2B5EF4-FFF2-40B4-BE49-F238E27FC236}">
                <a16:creationId xmlns:a16="http://schemas.microsoft.com/office/drawing/2014/main" id="{AEB5BE74-A665-DDFA-5A25-39C6761A5A85}"/>
              </a:ext>
            </a:extLst>
          </p:cNvPr>
          <p:cNvSpPr txBox="1"/>
          <p:nvPr/>
        </p:nvSpPr>
        <p:spPr>
          <a:xfrm>
            <a:off x="5613106" y="9522471"/>
            <a:ext cx="47297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0.5</a:t>
            </a:r>
            <a:r>
              <a:rPr lang="zh-CN" altLang="en-US" sz="2000" dirty="0">
                <a:solidFill>
                  <a:schemeClr val="bg1"/>
                </a:solidFill>
              </a:rPr>
              <a:t>，</a:t>
            </a:r>
            <a:r>
              <a:rPr lang="en-US" altLang="zh-CN" sz="2000" dirty="0">
                <a:solidFill>
                  <a:schemeClr val="bg1"/>
                </a:solidFill>
              </a:rPr>
              <a:t>0.25,0.125</a:t>
            </a:r>
            <a:r>
              <a:rPr lang="zh-CN" altLang="en-US" sz="2000" dirty="0">
                <a:solidFill>
                  <a:schemeClr val="bg1"/>
                </a:solidFill>
              </a:rPr>
              <a:t>等着的和以外的数值无法用一定位数的二进制数来表示。比如：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0.75=0.5+0.25    </a:t>
            </a:r>
            <a:r>
              <a:rPr lang="zh-CN" altLang="en-US" sz="2000" dirty="0">
                <a:solidFill>
                  <a:schemeClr val="bg1"/>
                </a:solidFill>
              </a:rPr>
              <a:t>二进制数：</a:t>
            </a:r>
            <a:r>
              <a:rPr lang="en-US" altLang="zh-CN" sz="2000" dirty="0">
                <a:solidFill>
                  <a:schemeClr val="bg1"/>
                </a:solidFill>
              </a:rPr>
              <a:t>0.11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0.1</a:t>
            </a:r>
            <a:r>
              <a:rPr lang="zh-CN" altLang="en-US" sz="2000" dirty="0">
                <a:solidFill>
                  <a:schemeClr val="bg1"/>
                </a:solidFill>
              </a:rPr>
              <a:t>≈二进制数</a:t>
            </a:r>
            <a:r>
              <a:rPr lang="en-US" altLang="zh-CN" sz="2000" dirty="0">
                <a:solidFill>
                  <a:schemeClr val="bg1"/>
                </a:solidFill>
              </a:rPr>
              <a:t>0.00011001…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D90A2601-82CC-6EBA-6181-B9ADD5EB164B}"/>
              </a:ext>
            </a:extLst>
          </p:cNvPr>
          <p:cNvGrpSpPr/>
          <p:nvPr/>
        </p:nvGrpSpPr>
        <p:grpSpPr>
          <a:xfrm>
            <a:off x="4658999" y="6920932"/>
            <a:ext cx="5248072" cy="2371327"/>
            <a:chOff x="2950529" y="1194594"/>
            <a:chExt cx="5248072" cy="2371327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A5625C40-38F1-5654-96C7-CED40400BB87}"/>
                </a:ext>
              </a:extLst>
            </p:cNvPr>
            <p:cNvSpPr/>
            <p:nvPr/>
          </p:nvSpPr>
          <p:spPr>
            <a:xfrm>
              <a:off x="3116597" y="2103224"/>
              <a:ext cx="621972" cy="438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1bit</a:t>
              </a:r>
              <a:endParaRPr lang="zh-CN" altLang="en-US" dirty="0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B97AE48C-CB91-ADB9-603F-C663B3292E5C}"/>
                </a:ext>
              </a:extLst>
            </p:cNvPr>
            <p:cNvSpPr/>
            <p:nvPr/>
          </p:nvSpPr>
          <p:spPr>
            <a:xfrm>
              <a:off x="3738569" y="2103223"/>
              <a:ext cx="1306285" cy="438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8bit</a:t>
              </a:r>
              <a:endParaRPr lang="zh-CN" altLang="en-US" dirty="0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BB6540B5-10FC-A251-03C0-BCFCE3CC59D3}"/>
                </a:ext>
              </a:extLst>
            </p:cNvPr>
            <p:cNvSpPr/>
            <p:nvPr/>
          </p:nvSpPr>
          <p:spPr>
            <a:xfrm>
              <a:off x="5044854" y="2103223"/>
              <a:ext cx="3153747" cy="438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23bit</a:t>
              </a:r>
              <a:endParaRPr lang="zh-CN" altLang="en-US" dirty="0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01113EE5-440E-408C-5B38-D7F92800497E}"/>
                </a:ext>
              </a:extLst>
            </p:cNvPr>
            <p:cNvSpPr txBox="1"/>
            <p:nvPr/>
          </p:nvSpPr>
          <p:spPr>
            <a:xfrm>
              <a:off x="2950529" y="3129589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</a:rPr>
                <a:t>符号位</a:t>
              </a:r>
            </a:p>
          </p:txBody>
        </p: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234AFDB2-8F2D-78AD-D3C8-140162BEAA6A}"/>
                </a:ext>
              </a:extLst>
            </p:cNvPr>
            <p:cNvCxnSpPr>
              <a:stCxn id="47" idx="0"/>
              <a:endCxn id="44" idx="2"/>
            </p:cNvCxnSpPr>
            <p:nvPr/>
          </p:nvCxnSpPr>
          <p:spPr>
            <a:xfrm flipV="1">
              <a:off x="3427583" y="2541763"/>
              <a:ext cx="0" cy="587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C383C701-9606-41A0-E525-FA37BC9960B5}"/>
                </a:ext>
              </a:extLst>
            </p:cNvPr>
            <p:cNvSpPr txBox="1"/>
            <p:nvPr/>
          </p:nvSpPr>
          <p:spPr>
            <a:xfrm>
              <a:off x="3786417" y="1194594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</a:rPr>
                <a:t>指数部分</a:t>
              </a:r>
            </a:p>
          </p:txBody>
        </p: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04CFB63D-3C4E-CD72-AFB5-3D8EC87225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76160" y="1594704"/>
              <a:ext cx="0" cy="4846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604189CC-C37B-8345-9559-B2E2FD91C92F}"/>
                </a:ext>
              </a:extLst>
            </p:cNvPr>
            <p:cNvSpPr txBox="1"/>
            <p:nvPr/>
          </p:nvSpPr>
          <p:spPr>
            <a:xfrm>
              <a:off x="6137732" y="1194594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</a:rPr>
                <a:t>尾数部分</a:t>
              </a:r>
            </a:p>
          </p:txBody>
        </p: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E5BCB199-86AE-E1BE-01BC-75AA5E5B71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27475" y="1594704"/>
              <a:ext cx="0" cy="4846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8100E21F-8F71-D31F-F68B-C202EE8D6C87}"/>
                    </a:ext>
                  </a:extLst>
                </p:cNvPr>
                <p:cNvSpPr/>
                <p:nvPr/>
              </p:nvSpPr>
              <p:spPr>
                <a:xfrm>
                  <a:off x="4841695" y="2978095"/>
                  <a:ext cx="1940861" cy="587826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accent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3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sz="2800" b="1" i="1" spc="50" smtClean="0">
                          <a:ln w="9525" cmpd="sng">
                            <a:solidFill>
                              <a:schemeClr val="accent1"/>
                            </a:solidFill>
                            <a:prstDash val="solid"/>
                          </a:ln>
                          <a:solidFill>
                            <a:srgbClr val="70AD47">
                              <a:tint val="1000"/>
                            </a:srgbClr>
                          </a:solidFill>
                          <a:effectLst>
                            <a:glow rad="38100">
                              <a:schemeClr val="accent1">
                                <a:alpha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altLang="zh-CN" sz="2800" b="1" i="1" spc="50" smtClean="0">
                          <a:ln w="9525" cmpd="sng">
                            <a:solidFill>
                              <a:schemeClr val="accent1"/>
                            </a:solidFill>
                            <a:prstDash val="solid"/>
                          </a:ln>
                          <a:solidFill>
                            <a:srgbClr val="70AD47">
                              <a:tint val="1000"/>
                            </a:srgbClr>
                          </a:solidFill>
                          <a:effectLst>
                            <a:glow rad="38100">
                              <a:schemeClr val="accent1">
                                <a:alpha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a14:m>
                  <a:r>
                    <a:rPr lang="en-US" altLang="zh-CN" sz="2800" b="1" spc="50" dirty="0">
                      <a:ln w="9525" cmpd="sng">
                        <a:solidFill>
                          <a:schemeClr val="accent1"/>
                        </a:solidFill>
                        <a:prstDash val="solid"/>
                      </a:ln>
                      <a:solidFill>
                        <a:srgbClr val="70AD47">
                          <a:tint val="1000"/>
                        </a:srgbClr>
                      </a:solidFill>
                      <a:effectLst>
                        <a:glow rad="38100">
                          <a:schemeClr val="accent1">
                            <a:alpha val="40000"/>
                          </a:schemeClr>
                        </a:glow>
                      </a:effectLst>
                    </a:rPr>
                    <a:t>×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1" i="1" spc="50" dirty="0" smtClean="0">
                              <a:ln w="9525" cmpd="sng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70AD47">
                                  <a:tint val="1000"/>
                                </a:srgbClr>
                              </a:solidFill>
                              <a:effectLst>
                                <a:glow rad="38100">
                                  <a:schemeClr val="accent1"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pc="50" dirty="0" smtClean="0">
                              <a:ln w="9525" cmpd="sng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70AD47">
                                  <a:tint val="1000"/>
                                </a:srgbClr>
                              </a:solidFill>
                              <a:effectLst>
                                <a:glow rad="38100">
                                  <a:schemeClr val="accent1"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zh-CN" sz="2800" b="1" i="1" spc="50" dirty="0" smtClean="0">
                              <a:ln w="9525" cmpd="sng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70AD47">
                                  <a:tint val="1000"/>
                                </a:srgbClr>
                              </a:solidFill>
                              <a:effectLst>
                                <a:glow rad="38100">
                                  <a:schemeClr val="accent1"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</m:oMath>
                  </a14:m>
                  <a:endParaRPr lang="zh-CN" altLang="en-US" sz="2800" b="1" spc="50" dirty="0">
                    <a:ln w="9525" cmpd="sng">
                      <a:solidFill>
                        <a:schemeClr val="accent1"/>
                      </a:solidFill>
                      <a:prstDash val="solid"/>
                    </a:ln>
                    <a:solidFill>
                      <a:srgbClr val="70AD47">
                        <a:tint val="1000"/>
                      </a:srgbClr>
                    </a:solidFill>
                    <a:effectLst>
                      <a:glow rad="38100">
                        <a:schemeClr val="accent1">
                          <a:alpha val="4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490D6320-9C8D-40B5-B0D5-909C598D09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1695" y="2978095"/>
                  <a:ext cx="1940861" cy="58782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 cap="flat" cmpd="sng" algn="ctr">
                  <a:solidFill>
                    <a:schemeClr val="accent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E9D6B9B6-C438-1819-9BE2-CAB684F6DEA2}"/>
                </a:ext>
              </a:extLst>
            </p:cNvPr>
            <p:cNvCxnSpPr>
              <a:cxnSpLocks/>
            </p:cNvCxnSpPr>
            <p:nvPr/>
          </p:nvCxnSpPr>
          <p:spPr>
            <a:xfrm>
              <a:off x="4841695" y="1473200"/>
              <a:ext cx="1509444" cy="16080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1DF47E7A-857A-2C6B-0DBA-344F78ABA2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96418" y="1594704"/>
              <a:ext cx="911155" cy="15348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D2308EBA-C94F-9A14-EF48-4399DDD8876E}"/>
                </a:ext>
              </a:extLst>
            </p:cNvPr>
            <p:cNvCxnSpPr>
              <a:stCxn id="47" idx="3"/>
            </p:cNvCxnSpPr>
            <p:nvPr/>
          </p:nvCxnSpPr>
          <p:spPr>
            <a:xfrm>
              <a:off x="3904636" y="3329644"/>
              <a:ext cx="11402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21DECAF6-BFF7-94E0-4611-A109E8A1127C}"/>
                </a:ext>
              </a:extLst>
            </p:cNvPr>
            <p:cNvSpPr txBox="1"/>
            <p:nvPr/>
          </p:nvSpPr>
          <p:spPr>
            <a:xfrm>
              <a:off x="7251542" y="3129246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</a:rPr>
                <a:t>基数</a:t>
              </a:r>
            </a:p>
          </p:txBody>
        </p: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19EE2647-B9F5-B7A4-FEEC-7127BD85A4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27814" y="3329644"/>
              <a:ext cx="9237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aphicFrame>
        <p:nvGraphicFramePr>
          <p:cNvPr id="59" name="图示 58">
            <a:extLst>
              <a:ext uri="{FF2B5EF4-FFF2-40B4-BE49-F238E27FC236}">
                <a16:creationId xmlns:a16="http://schemas.microsoft.com/office/drawing/2014/main" id="{C2167D39-9EBE-5A63-818E-80BE5284E4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0082496"/>
              </p:ext>
            </p:extLst>
          </p:nvPr>
        </p:nvGraphicFramePr>
        <p:xfrm>
          <a:off x="574238" y="7148209"/>
          <a:ext cx="3576320" cy="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60" name="图示 59">
            <a:extLst>
              <a:ext uri="{FF2B5EF4-FFF2-40B4-BE49-F238E27FC236}">
                <a16:creationId xmlns:a16="http://schemas.microsoft.com/office/drawing/2014/main" id="{CA3166AF-5893-C12B-AEFF-BD36D53E87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7609012"/>
              </p:ext>
            </p:extLst>
          </p:nvPr>
        </p:nvGraphicFramePr>
        <p:xfrm>
          <a:off x="578846" y="7872445"/>
          <a:ext cx="3576320" cy="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8844A4DB-1DFB-BC38-189E-C26741078F65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4150558" y="7375169"/>
            <a:ext cx="674509" cy="673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63" name="图片 62">
            <a:extLst>
              <a:ext uri="{FF2B5EF4-FFF2-40B4-BE49-F238E27FC236}">
                <a16:creationId xmlns:a16="http://schemas.microsoft.com/office/drawing/2014/main" id="{5C26F228-1018-E088-B9FC-02A295D3EF9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69438" y="12100281"/>
            <a:ext cx="5975927" cy="1238571"/>
          </a:xfrm>
          <a:prstGeom prst="rect">
            <a:avLst/>
          </a:prstGeom>
        </p:spPr>
      </p:pic>
      <p:sp>
        <p:nvSpPr>
          <p:cNvPr id="65" name="文本框 64">
            <a:extLst>
              <a:ext uri="{FF2B5EF4-FFF2-40B4-BE49-F238E27FC236}">
                <a16:creationId xmlns:a16="http://schemas.microsoft.com/office/drawing/2014/main" id="{727261ED-617C-F232-3516-33CB8B645059}"/>
              </a:ext>
            </a:extLst>
          </p:cNvPr>
          <p:cNvSpPr txBox="1"/>
          <p:nvPr/>
        </p:nvSpPr>
        <p:spPr>
          <a:xfrm>
            <a:off x="6346962" y="12257901"/>
            <a:ext cx="373816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/>
              <a:t>尾数部分用的是“将小数点前面的值固定为 </a:t>
            </a:r>
            <a:r>
              <a:rPr lang="en-US" altLang="zh-CN"/>
              <a:t>1 </a:t>
            </a:r>
            <a:r>
              <a:rPr lang="zh-CN" altLang="en-US"/>
              <a:t>的</a:t>
            </a:r>
            <a:r>
              <a:rPr lang="zh-CN" altLang="en-US">
                <a:highlight>
                  <a:srgbClr val="FFFF00"/>
                </a:highlight>
              </a:rPr>
              <a:t>正则表达式</a:t>
            </a:r>
            <a:r>
              <a:rPr lang="zh-CN" altLang="en-US"/>
              <a:t>”，而指数部分用的则是“</a:t>
            </a:r>
            <a:r>
              <a:rPr lang="en-US" altLang="zh-CN">
                <a:highlight>
                  <a:srgbClr val="FFFF00"/>
                </a:highlight>
              </a:rPr>
              <a:t>EXCESS </a:t>
            </a:r>
            <a:r>
              <a:rPr lang="zh-CN" altLang="en-US">
                <a:highlight>
                  <a:srgbClr val="FFFF00"/>
                </a:highlight>
              </a:rPr>
              <a:t>系统</a:t>
            </a:r>
            <a:r>
              <a:rPr lang="zh-CN" altLang="en-US"/>
              <a:t>表现”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92" name="墨迹 191">
                <a:extLst>
                  <a:ext uri="{FF2B5EF4-FFF2-40B4-BE49-F238E27FC236}">
                    <a16:creationId xmlns:a16="http://schemas.microsoft.com/office/drawing/2014/main" id="{C29E039D-CC93-EE4F-4DAA-8CABD9AA07D4}"/>
                  </a:ext>
                </a:extLst>
              </p14:cNvPr>
              <p14:cNvContentPartPr/>
              <p14:nvPr/>
            </p14:nvContentPartPr>
            <p14:xfrm>
              <a:off x="7937400" y="8688240"/>
              <a:ext cx="529920" cy="361080"/>
            </p14:xfrm>
          </p:contentPart>
        </mc:Choice>
        <mc:Fallback>
          <p:pic>
            <p:nvPicPr>
              <p:cNvPr id="192" name="墨迹 191">
                <a:extLst>
                  <a:ext uri="{FF2B5EF4-FFF2-40B4-BE49-F238E27FC236}">
                    <a16:creationId xmlns:a16="http://schemas.microsoft.com/office/drawing/2014/main" id="{C29E039D-CC93-EE4F-4DAA-8CABD9AA07D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928400" y="8679240"/>
                <a:ext cx="547560" cy="37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7085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3204FBD-6BEE-C536-D913-E17BBE3CC441}"/>
              </a:ext>
            </a:extLst>
          </p:cNvPr>
          <p:cNvSpPr txBox="1"/>
          <p:nvPr/>
        </p:nvSpPr>
        <p:spPr>
          <a:xfrm>
            <a:off x="250961" y="254390"/>
            <a:ext cx="53111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</a:rPr>
              <a:t>3.5</a:t>
            </a:r>
            <a:r>
              <a:rPr lang="zh-CN" altLang="en-US" sz="2000" b="1"/>
              <a:t>　</a:t>
            </a:r>
            <a:r>
              <a:rPr lang="zh-CN" altLang="en-US" sz="2000" b="1">
                <a:highlight>
                  <a:srgbClr val="00FF00"/>
                </a:highlight>
              </a:rPr>
              <a:t>正则表达式</a:t>
            </a:r>
            <a:r>
              <a:rPr lang="zh-CN" altLang="en-US" sz="2000" b="1">
                <a:solidFill>
                  <a:schemeClr val="bg1"/>
                </a:solidFill>
              </a:rPr>
              <a:t>和 </a:t>
            </a:r>
            <a:r>
              <a:rPr lang="en-US" altLang="zh-CN" sz="2000" b="1">
                <a:solidFill>
                  <a:schemeClr val="bg1"/>
                </a:solidFill>
                <a:highlight>
                  <a:srgbClr val="0000FF"/>
                </a:highlight>
              </a:rPr>
              <a:t>EXCESS </a:t>
            </a:r>
            <a:r>
              <a:rPr lang="zh-CN" altLang="en-US" sz="2000" b="1">
                <a:solidFill>
                  <a:schemeClr val="bg1"/>
                </a:solidFill>
                <a:highlight>
                  <a:srgbClr val="0000FF"/>
                </a:highlight>
              </a:rPr>
              <a:t>系统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A007AB-BF4F-B7C1-13D3-31BACC8F8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045" y="1724747"/>
            <a:ext cx="3171825" cy="12954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0F951DD-1732-1D50-46B0-7BEE5705D729}"/>
              </a:ext>
            </a:extLst>
          </p:cNvPr>
          <p:cNvSpPr txBox="1"/>
          <p:nvPr/>
        </p:nvSpPr>
        <p:spPr>
          <a:xfrm>
            <a:off x="6360269" y="654500"/>
            <a:ext cx="3719376" cy="875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</a:rPr>
              <a:t>可以用不同的形式来表现同一个十进制或二进制数值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4E47FCF-D857-16E3-9459-E054D1731718}"/>
              </a:ext>
            </a:extLst>
          </p:cNvPr>
          <p:cNvGrpSpPr/>
          <p:nvPr/>
        </p:nvGrpSpPr>
        <p:grpSpPr>
          <a:xfrm>
            <a:off x="410901" y="762659"/>
            <a:ext cx="5248072" cy="2371327"/>
            <a:chOff x="2950529" y="1194594"/>
            <a:chExt cx="5248072" cy="2371327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6FCBFCA-47B9-243A-EFEA-DEEEE3831409}"/>
                </a:ext>
              </a:extLst>
            </p:cNvPr>
            <p:cNvSpPr/>
            <p:nvPr/>
          </p:nvSpPr>
          <p:spPr>
            <a:xfrm>
              <a:off x="3116597" y="2103224"/>
              <a:ext cx="621972" cy="438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1bit</a:t>
              </a:r>
              <a:endParaRPr lang="zh-CN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0A1A041-3FC6-CF96-1E65-795C5EF3BADA}"/>
                </a:ext>
              </a:extLst>
            </p:cNvPr>
            <p:cNvSpPr/>
            <p:nvPr/>
          </p:nvSpPr>
          <p:spPr>
            <a:xfrm>
              <a:off x="3738569" y="2103223"/>
              <a:ext cx="1306285" cy="438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8bit</a:t>
              </a:r>
              <a:endParaRPr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F5EAF0E-2E0E-A762-A710-535D58D5F9BE}"/>
                </a:ext>
              </a:extLst>
            </p:cNvPr>
            <p:cNvSpPr/>
            <p:nvPr/>
          </p:nvSpPr>
          <p:spPr>
            <a:xfrm>
              <a:off x="5044854" y="2103223"/>
              <a:ext cx="3153747" cy="438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23bit</a:t>
              </a:r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C3BDAEE5-EDB1-0542-3119-EF88A3FD5A7D}"/>
                </a:ext>
              </a:extLst>
            </p:cNvPr>
            <p:cNvSpPr txBox="1"/>
            <p:nvPr/>
          </p:nvSpPr>
          <p:spPr>
            <a:xfrm>
              <a:off x="3116597" y="1683899"/>
              <a:ext cx="6687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</a:rPr>
                <a:t>float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24E43E9-5F75-2FB9-7F82-B0616CC41ADB}"/>
                </a:ext>
              </a:extLst>
            </p:cNvPr>
            <p:cNvSpPr txBox="1"/>
            <p:nvPr/>
          </p:nvSpPr>
          <p:spPr>
            <a:xfrm>
              <a:off x="2950529" y="3129589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</a:rPr>
                <a:t>符号位</a:t>
              </a:r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3849BB16-0CDE-F9A8-83F6-AB80C59C311E}"/>
                </a:ext>
              </a:extLst>
            </p:cNvPr>
            <p:cNvCxnSpPr>
              <a:stCxn id="20" idx="0"/>
              <a:endCxn id="13" idx="2"/>
            </p:cNvCxnSpPr>
            <p:nvPr/>
          </p:nvCxnSpPr>
          <p:spPr>
            <a:xfrm flipV="1">
              <a:off x="3427583" y="2541763"/>
              <a:ext cx="0" cy="587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353D38BA-8078-C2BB-98EA-C1D7365D646D}"/>
                </a:ext>
              </a:extLst>
            </p:cNvPr>
            <p:cNvSpPr txBox="1"/>
            <p:nvPr/>
          </p:nvSpPr>
          <p:spPr>
            <a:xfrm>
              <a:off x="3786417" y="1194594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highlight>
                    <a:srgbClr val="0000FF"/>
                  </a:highlight>
                </a:rPr>
                <a:t>指数部分</a:t>
              </a:r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6FACCCE3-5599-9733-90E4-9135491122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76160" y="1594704"/>
              <a:ext cx="0" cy="4846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43FE2BDD-930F-09A9-32F0-8C16E58AF95C}"/>
                </a:ext>
              </a:extLst>
            </p:cNvPr>
            <p:cNvSpPr txBox="1"/>
            <p:nvPr/>
          </p:nvSpPr>
          <p:spPr>
            <a:xfrm>
              <a:off x="6137732" y="1194594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highlight>
                    <a:srgbClr val="00FF00"/>
                  </a:highlight>
                </a:rPr>
                <a:t>尾数部分</a:t>
              </a:r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B862597C-7BE2-E83F-7ADF-FDAD8FBBC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27475" y="1594704"/>
              <a:ext cx="0" cy="4846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F4E1728B-6FCC-DBF9-2BF8-0A091B081DD3}"/>
                    </a:ext>
                  </a:extLst>
                </p:cNvPr>
                <p:cNvSpPr/>
                <p:nvPr/>
              </p:nvSpPr>
              <p:spPr>
                <a:xfrm>
                  <a:off x="4841695" y="2978095"/>
                  <a:ext cx="1940861" cy="587826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accent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3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sz="2800" b="1" i="1" spc="50" smtClean="0">
                          <a:ln w="9525" cmpd="sng">
                            <a:solidFill>
                              <a:schemeClr val="accent1"/>
                            </a:solidFill>
                            <a:prstDash val="solid"/>
                          </a:ln>
                          <a:solidFill>
                            <a:srgbClr val="70AD47">
                              <a:tint val="1000"/>
                            </a:srgbClr>
                          </a:solidFill>
                          <a:effectLst>
                            <a:glow rad="38100">
                              <a:schemeClr val="accent1">
                                <a:alpha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altLang="zh-CN" sz="2800" b="1" i="1" spc="50" smtClean="0">
                          <a:ln w="9525" cmpd="sng">
                            <a:solidFill>
                              <a:schemeClr val="accent1"/>
                            </a:solidFill>
                            <a:prstDash val="solid"/>
                          </a:ln>
                          <a:solidFill>
                            <a:srgbClr val="70AD47">
                              <a:tint val="1000"/>
                            </a:srgbClr>
                          </a:solidFill>
                          <a:effectLst>
                            <a:glow rad="38100">
                              <a:schemeClr val="accent1">
                                <a:alpha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a14:m>
                  <a:r>
                    <a:rPr lang="en-US" altLang="zh-CN" sz="2800" b="1" spc="50" dirty="0">
                      <a:ln w="9525" cmpd="sng">
                        <a:solidFill>
                          <a:schemeClr val="accent1"/>
                        </a:solidFill>
                        <a:prstDash val="solid"/>
                      </a:ln>
                      <a:solidFill>
                        <a:srgbClr val="70AD47">
                          <a:tint val="1000"/>
                        </a:srgbClr>
                      </a:solidFill>
                      <a:effectLst>
                        <a:glow rad="38100">
                          <a:schemeClr val="accent1">
                            <a:alpha val="40000"/>
                          </a:schemeClr>
                        </a:glow>
                      </a:effectLst>
                    </a:rPr>
                    <a:t>×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1" i="1" spc="50" dirty="0" smtClean="0">
                              <a:ln w="9525" cmpd="sng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70AD47">
                                  <a:tint val="1000"/>
                                </a:srgbClr>
                              </a:solidFill>
                              <a:effectLst>
                                <a:glow rad="38100">
                                  <a:schemeClr val="accent1"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pc="50" dirty="0" smtClean="0">
                              <a:ln w="9525" cmpd="sng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70AD47">
                                  <a:tint val="1000"/>
                                </a:srgbClr>
                              </a:solidFill>
                              <a:effectLst>
                                <a:glow rad="38100">
                                  <a:schemeClr val="accent1"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zh-CN" sz="2800" b="1" i="1" spc="50" dirty="0" smtClean="0">
                              <a:ln w="9525" cmpd="sng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70AD47">
                                  <a:tint val="1000"/>
                                </a:srgbClr>
                              </a:solidFill>
                              <a:effectLst>
                                <a:glow rad="38100">
                                  <a:schemeClr val="accent1"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</m:oMath>
                  </a14:m>
                  <a:endParaRPr lang="zh-CN" altLang="en-US" sz="2800" b="1" spc="50" dirty="0">
                    <a:ln w="9525" cmpd="sng">
                      <a:solidFill>
                        <a:schemeClr val="accent1"/>
                      </a:solidFill>
                      <a:prstDash val="solid"/>
                    </a:ln>
                    <a:solidFill>
                      <a:srgbClr val="70AD47">
                        <a:tint val="1000"/>
                      </a:srgbClr>
                    </a:solidFill>
                    <a:effectLst>
                      <a:glow rad="38100">
                        <a:schemeClr val="accent1">
                          <a:alpha val="4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E6FB0C1F-8700-41A2-9FD5-7BC878DFEB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1695" y="2978095"/>
                  <a:ext cx="1940861" cy="58782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 cap="flat" cmpd="sng" algn="ctr">
                  <a:solidFill>
                    <a:schemeClr val="accent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8E6B09B6-AE6F-165F-E981-D6B354D9B093}"/>
                </a:ext>
              </a:extLst>
            </p:cNvPr>
            <p:cNvCxnSpPr>
              <a:cxnSpLocks/>
            </p:cNvCxnSpPr>
            <p:nvPr/>
          </p:nvCxnSpPr>
          <p:spPr>
            <a:xfrm>
              <a:off x="4841695" y="1473200"/>
              <a:ext cx="1509444" cy="16080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A0209EE7-4634-5BF8-DD1D-6F1A4C427C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96418" y="1594704"/>
              <a:ext cx="911155" cy="15348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16B17222-2FE8-93EA-1475-8244AC8C4157}"/>
                </a:ext>
              </a:extLst>
            </p:cNvPr>
            <p:cNvCxnSpPr>
              <a:stCxn id="20" idx="3"/>
            </p:cNvCxnSpPr>
            <p:nvPr/>
          </p:nvCxnSpPr>
          <p:spPr>
            <a:xfrm>
              <a:off x="3904636" y="3329644"/>
              <a:ext cx="11402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1B80BDAF-3739-7838-4A9B-34F3B26BDB0A}"/>
                </a:ext>
              </a:extLst>
            </p:cNvPr>
            <p:cNvSpPr txBox="1"/>
            <p:nvPr/>
          </p:nvSpPr>
          <p:spPr>
            <a:xfrm>
              <a:off x="7251542" y="3129246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</a:rPr>
                <a:t>基数</a:t>
              </a:r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EC1CA18E-7086-B6C4-EAF6-BE4C6999E1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27814" y="3329644"/>
              <a:ext cx="9237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07BC6ACC-AF7C-9C27-6772-9C36C3681B4F}"/>
              </a:ext>
            </a:extLst>
          </p:cNvPr>
          <p:cNvSpPr txBox="1"/>
          <p:nvPr/>
        </p:nvSpPr>
        <p:spPr>
          <a:xfrm>
            <a:off x="303624" y="3367142"/>
            <a:ext cx="10017889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/>
              <a:t>为了方便计算机处理，需要制定一个统一的规则：“</a:t>
            </a:r>
            <a:r>
              <a:rPr lang="zh-CN" altLang="en-US">
                <a:highlight>
                  <a:srgbClr val="00FF00"/>
                </a:highlight>
              </a:rPr>
              <a:t>将小数点前面的值固定为 </a:t>
            </a:r>
            <a:r>
              <a:rPr lang="en-US" altLang="zh-CN">
                <a:highlight>
                  <a:srgbClr val="00FF00"/>
                </a:highlight>
              </a:rPr>
              <a:t>1 </a:t>
            </a:r>
            <a:r>
              <a:rPr lang="zh-CN" altLang="en-US">
                <a:highlight>
                  <a:srgbClr val="00FF00"/>
                </a:highlight>
              </a:rPr>
              <a:t>的正则表达式</a:t>
            </a:r>
            <a:r>
              <a:rPr lang="zh-CN" altLang="en-US"/>
              <a:t>”</a:t>
            </a: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6AE92D00-7C69-1413-B1DC-25FF90B23F0B}"/>
              </a:ext>
            </a:extLst>
          </p:cNvPr>
          <p:cNvGrpSpPr/>
          <p:nvPr/>
        </p:nvGrpSpPr>
        <p:grpSpPr>
          <a:xfrm>
            <a:off x="303624" y="3954969"/>
            <a:ext cx="9976628" cy="2912444"/>
            <a:chOff x="102092" y="1139139"/>
            <a:chExt cx="9976628" cy="2912444"/>
          </a:xfrm>
        </p:grpSpPr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C31E3842-3E83-7A77-8A7F-02FBD5F354CD}"/>
                </a:ext>
              </a:extLst>
            </p:cNvPr>
            <p:cNvGrpSpPr/>
            <p:nvPr/>
          </p:nvGrpSpPr>
          <p:grpSpPr>
            <a:xfrm>
              <a:off x="102092" y="1139139"/>
              <a:ext cx="9976628" cy="2391321"/>
              <a:chOff x="102092" y="1139139"/>
              <a:chExt cx="9976628" cy="2391321"/>
            </a:xfrm>
          </p:grpSpPr>
          <p:sp>
            <p:nvSpPr>
              <p:cNvPr id="43" name="矩形: 圆角 42">
                <a:extLst>
                  <a:ext uri="{FF2B5EF4-FFF2-40B4-BE49-F238E27FC236}">
                    <a16:creationId xmlns:a16="http://schemas.microsoft.com/office/drawing/2014/main" id="{968D4425-4225-EE9B-3A58-C726DDE1B13D}"/>
                  </a:ext>
                </a:extLst>
              </p:cNvPr>
              <p:cNvSpPr/>
              <p:nvPr/>
            </p:nvSpPr>
            <p:spPr>
              <a:xfrm>
                <a:off x="102092" y="1139139"/>
                <a:ext cx="9976628" cy="19771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小数点前面的值固定为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的正则表达</a:t>
                </a:r>
                <a:endParaRPr lang="en-US" altLang="zh-CN" sz="2000" dirty="0"/>
              </a:p>
              <a:p>
                <a:r>
                  <a:rPr lang="en-US" altLang="zh-CN" sz="2000" dirty="0"/>
                  <a:t>1011.0011	      		···</a:t>
                </a:r>
                <a:r>
                  <a:rPr lang="zh-CN" altLang="en-US" sz="2000" dirty="0"/>
                  <a:t>原始数据</a:t>
                </a:r>
                <a:endParaRPr lang="en-US" altLang="zh-CN" sz="2000" dirty="0"/>
              </a:p>
              <a:p>
                <a:r>
                  <a:rPr lang="en-US" altLang="zh-CN" sz="2000" dirty="0">
                    <a:solidFill>
                      <a:srgbClr val="FFFF00"/>
                    </a:solidFill>
                  </a:rPr>
                  <a:t>000</a:t>
                </a:r>
                <a:r>
                  <a:rPr lang="en-US" altLang="zh-CN" sz="2000" dirty="0"/>
                  <a:t>1.0110011      			···</a:t>
                </a:r>
                <a:r>
                  <a:rPr lang="zh-CN" altLang="en-US" sz="2000" dirty="0"/>
                  <a:t>右移使整数部分变成</a:t>
                </a:r>
                <a:r>
                  <a:rPr lang="en-US" altLang="zh-CN" sz="2000" dirty="0"/>
                  <a:t>1</a:t>
                </a:r>
              </a:p>
              <a:p>
                <a:r>
                  <a:rPr lang="en-US" altLang="zh-CN" sz="2000" dirty="0">
                    <a:solidFill>
                      <a:schemeClr val="bg1"/>
                    </a:solidFill>
                  </a:rPr>
                  <a:t>000</a:t>
                </a:r>
                <a:r>
                  <a:rPr lang="en-US" altLang="zh-CN" sz="2000" dirty="0"/>
                  <a:t>1.0110011 </a:t>
                </a:r>
                <a:r>
                  <a:rPr lang="en-US" altLang="zh-CN" sz="2000" dirty="0">
                    <a:solidFill>
                      <a:srgbClr val="FFFF00"/>
                    </a:solidFill>
                  </a:rPr>
                  <a:t>00000000000000</a:t>
                </a:r>
                <a:r>
                  <a:rPr lang="en-US" altLang="zh-CN" sz="2000" dirty="0"/>
                  <a:t>     	···</a:t>
                </a:r>
                <a:r>
                  <a:rPr lang="zh-CN" altLang="en-US" sz="2000" dirty="0"/>
                  <a:t>确保小数点以后的长度为</a:t>
                </a:r>
                <a:r>
                  <a:rPr lang="en-US" altLang="zh-CN" sz="2000" dirty="0"/>
                  <a:t>23</a:t>
                </a:r>
                <a:r>
                  <a:rPr lang="zh-CN" altLang="en-US" sz="2000" dirty="0"/>
                  <a:t>位</a:t>
                </a:r>
                <a:endParaRPr lang="en-US" altLang="zh-CN" sz="2000" dirty="0"/>
              </a:p>
              <a:p>
                <a:r>
                  <a:rPr lang="en-US" altLang="zh-CN" sz="2000" dirty="0"/>
                  <a:t>0110011 </a:t>
                </a:r>
                <a:r>
                  <a:rPr lang="en-US" altLang="zh-CN" sz="2000" dirty="0">
                    <a:solidFill>
                      <a:srgbClr val="FFFF00"/>
                    </a:solidFill>
                  </a:rPr>
                  <a:t>00000000000000</a:t>
                </a:r>
                <a:r>
                  <a:rPr lang="en-US" altLang="zh-CN" sz="2000" dirty="0"/>
                  <a:t>     	···</a:t>
                </a:r>
                <a:r>
                  <a:rPr lang="zh-CN" altLang="en-US" sz="2000" dirty="0"/>
                  <a:t>仅保留小数点后面的部分，完成正则表达式</a:t>
                </a:r>
                <a:endParaRPr lang="en-US" altLang="zh-CN" sz="2000" dirty="0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88C9F6A7-36F5-5C9F-902F-66D4A5CEEB47}"/>
                  </a:ext>
                </a:extLst>
              </p:cNvPr>
              <p:cNvSpPr/>
              <p:nvPr/>
            </p:nvSpPr>
            <p:spPr>
              <a:xfrm>
                <a:off x="278690" y="3084839"/>
                <a:ext cx="3277310" cy="445621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b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尾数数部分</a:t>
                </a:r>
                <a:r>
                  <a:rPr lang="zh-CN" alt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使用</a:t>
                </a:r>
                <a:r>
                  <a:rPr lang="zh-CN" altLang="en-US" b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正则表达式</a:t>
                </a:r>
              </a:p>
            </p:txBody>
          </p:sp>
        </p:grpSp>
        <p:graphicFrame>
          <p:nvGraphicFramePr>
            <p:cNvPr id="40" name="图示 39">
              <a:extLst>
                <a:ext uri="{FF2B5EF4-FFF2-40B4-BE49-F238E27FC236}">
                  <a16:creationId xmlns:a16="http://schemas.microsoft.com/office/drawing/2014/main" id="{AD0EECF8-5D99-17D6-5096-EBB087F31EE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46343642"/>
                </p:ext>
              </p:extLst>
            </p:nvPr>
          </p:nvGraphicFramePr>
          <p:xfrm>
            <a:off x="3763663" y="3651475"/>
            <a:ext cx="3859307" cy="40010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5" r:lo="rId6" r:qs="rId7" r:cs="rId8"/>
            </a:graphicData>
          </a:graphic>
        </p:graphicFrame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FD0275CE-1FF1-8E7D-6046-53847F8F021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57930" y="3432901"/>
              <a:ext cx="905734" cy="4001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箭头: 下 41">
              <a:extLst>
                <a:ext uri="{FF2B5EF4-FFF2-40B4-BE49-F238E27FC236}">
                  <a16:creationId xmlns:a16="http://schemas.microsoft.com/office/drawing/2014/main" id="{2484167B-F335-0B98-E96F-B9754CFA2A8C}"/>
                </a:ext>
              </a:extLst>
            </p:cNvPr>
            <p:cNvSpPr/>
            <p:nvPr/>
          </p:nvSpPr>
          <p:spPr>
            <a:xfrm>
              <a:off x="3795094" y="1662439"/>
              <a:ext cx="167306" cy="1314441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5" name="文本框 44">
            <a:extLst>
              <a:ext uri="{FF2B5EF4-FFF2-40B4-BE49-F238E27FC236}">
                <a16:creationId xmlns:a16="http://schemas.microsoft.com/office/drawing/2014/main" id="{88EDC428-AC06-7B2B-DD50-454881506A2E}"/>
              </a:ext>
            </a:extLst>
          </p:cNvPr>
          <p:cNvSpPr txBox="1"/>
          <p:nvPr/>
        </p:nvSpPr>
        <p:spPr>
          <a:xfrm>
            <a:off x="303624" y="6985295"/>
            <a:ext cx="10017889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/>
              <a:t>第 </a:t>
            </a:r>
            <a:r>
              <a:rPr lang="en-US" altLang="zh-CN"/>
              <a:t>1 </a:t>
            </a:r>
            <a:r>
              <a:rPr lang="zh-CN" altLang="en-US"/>
              <a:t>位必须是 </a:t>
            </a:r>
            <a:r>
              <a:rPr lang="en-US" altLang="zh-CN"/>
              <a:t>1</a:t>
            </a:r>
            <a:r>
              <a:rPr lang="zh-CN" altLang="en-US"/>
              <a:t>，省略该部分就节省了一个位，从而可以表示更多的数据范围。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F51B220-6690-416B-A863-FD7DE2EF4AC5}"/>
              </a:ext>
            </a:extLst>
          </p:cNvPr>
          <p:cNvSpPr/>
          <p:nvPr/>
        </p:nvSpPr>
        <p:spPr>
          <a:xfrm>
            <a:off x="7592992" y="3954969"/>
            <a:ext cx="2687260" cy="434624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以</a:t>
            </a:r>
            <a:r>
              <a:rPr lang="en-US" altLang="zh-CN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32</a:t>
            </a:r>
            <a:r>
              <a: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位单精度为例</a:t>
            </a: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D585E895-0FC0-0CCF-3305-88A6E915ECFB}"/>
              </a:ext>
            </a:extLst>
          </p:cNvPr>
          <p:cNvSpPr/>
          <p:nvPr/>
        </p:nvSpPr>
        <p:spPr>
          <a:xfrm>
            <a:off x="250961" y="7520532"/>
            <a:ext cx="9976628" cy="12477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主要是为了负数不使用符号位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例如当指数部分是</a:t>
            </a:r>
            <a:r>
              <a:rPr lang="en-US" altLang="zh-CN" sz="2000" dirty="0"/>
              <a:t>8</a:t>
            </a:r>
            <a:r>
              <a:rPr lang="zh-CN" altLang="en-US" sz="2000" dirty="0"/>
              <a:t>位单精度浮点数时，最大值</a:t>
            </a:r>
            <a:r>
              <a:rPr lang="en-US" altLang="zh-CN" sz="2000" dirty="0"/>
              <a:t>11111111=255</a:t>
            </a:r>
            <a:r>
              <a:rPr lang="zh-CN" altLang="en-US" sz="2000" dirty="0"/>
              <a:t>，它的</a:t>
            </a:r>
            <a:r>
              <a:rPr lang="en-US" altLang="zh-CN" sz="2000" dirty="0"/>
              <a:t>1/2</a:t>
            </a:r>
            <a:r>
              <a:rPr lang="zh-CN" altLang="en-US" sz="2000" dirty="0"/>
              <a:t>，即</a:t>
            </a:r>
            <a:r>
              <a:rPr lang="en-US" altLang="zh-CN" sz="2000" dirty="0"/>
              <a:t>01111111=127</a:t>
            </a:r>
            <a:r>
              <a:rPr lang="zh-CN" altLang="en-US" sz="2000" dirty="0"/>
              <a:t>（小数部分舍弃）表示的是</a:t>
            </a:r>
            <a:r>
              <a:rPr lang="en-US" altLang="zh-CN" sz="2000" dirty="0"/>
              <a:t>0.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407339DD-52D9-CF30-0266-10D9FA952A8A}"/>
              </a:ext>
            </a:extLst>
          </p:cNvPr>
          <p:cNvSpPr/>
          <p:nvPr/>
        </p:nvSpPr>
        <p:spPr>
          <a:xfrm>
            <a:off x="427559" y="8736858"/>
            <a:ext cx="3277310" cy="4456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指数部分</a:t>
            </a: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中使用</a:t>
            </a:r>
            <a:r>
              <a:rPr lang="en-US" altLang="zh-CN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Excess</a:t>
            </a:r>
            <a:r>
              <a:rPr lang="zh-CN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系统</a:t>
            </a:r>
          </a:p>
        </p:txBody>
      </p:sp>
      <p:graphicFrame>
        <p:nvGraphicFramePr>
          <p:cNvPr id="49" name="图示 48">
            <a:extLst>
              <a:ext uri="{FF2B5EF4-FFF2-40B4-BE49-F238E27FC236}">
                <a16:creationId xmlns:a16="http://schemas.microsoft.com/office/drawing/2014/main" id="{8877A34F-35B1-ECCB-3B5A-0245AF829C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5462727"/>
              </p:ext>
            </p:extLst>
          </p:nvPr>
        </p:nvGraphicFramePr>
        <p:xfrm>
          <a:off x="3912532" y="9303494"/>
          <a:ext cx="3378201" cy="4981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B93C36F7-92EA-2DD0-E4AE-F827C45BA52C}"/>
              </a:ext>
            </a:extLst>
          </p:cNvPr>
          <p:cNvCxnSpPr>
            <a:cxnSpLocks/>
          </p:cNvCxnSpPr>
          <p:nvPr/>
        </p:nvCxnSpPr>
        <p:spPr>
          <a:xfrm flipH="1" flipV="1">
            <a:off x="3006799" y="9084920"/>
            <a:ext cx="905734" cy="400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1" name="表格 11">
                <a:extLst>
                  <a:ext uri="{FF2B5EF4-FFF2-40B4-BE49-F238E27FC236}">
                    <a16:creationId xmlns:a16="http://schemas.microsoft.com/office/drawing/2014/main" id="{45B49F59-69E0-A60F-7FF9-F4818525E6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4343912"/>
                  </p:ext>
                </p:extLst>
              </p:nvPr>
            </p:nvGraphicFramePr>
            <p:xfrm>
              <a:off x="1082436" y="10033779"/>
              <a:ext cx="8460264" cy="333756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820088">
                      <a:extLst>
                        <a:ext uri="{9D8B030D-6E8A-4147-A177-3AD203B41FA5}">
                          <a16:colId xmlns:a16="http://schemas.microsoft.com/office/drawing/2014/main" val="1094164459"/>
                        </a:ext>
                      </a:extLst>
                    </a:gridCol>
                    <a:gridCol w="2820088">
                      <a:extLst>
                        <a:ext uri="{9D8B030D-6E8A-4147-A177-3AD203B41FA5}">
                          <a16:colId xmlns:a16="http://schemas.microsoft.com/office/drawing/2014/main" val="479013235"/>
                        </a:ext>
                      </a:extLst>
                    </a:gridCol>
                    <a:gridCol w="2820088">
                      <a:extLst>
                        <a:ext uri="{9D8B030D-6E8A-4147-A177-3AD203B41FA5}">
                          <a16:colId xmlns:a16="http://schemas.microsoft.com/office/drawing/2014/main" val="30205019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dirty="0"/>
                            <a:t>实际的值（二进制）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dirty="0"/>
                            <a:t>实际的值（十进制）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EXCESS</a:t>
                          </a:r>
                          <a:r>
                            <a:rPr lang="zh-CN" altLang="en-US" sz="1800" dirty="0"/>
                            <a:t>系统表现（十进制）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96112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11111111</a:t>
                          </a:r>
                          <a:endParaRPr lang="zh-CN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255</a:t>
                          </a:r>
                          <a:endParaRPr lang="zh-CN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128</a:t>
                          </a:r>
                          <a:r>
                            <a:rPr lang="zh-CN" altLang="en-US" sz="1800" dirty="0"/>
                            <a:t>（</a:t>
                          </a:r>
                          <a:r>
                            <a:rPr lang="en-US" altLang="zh-CN" sz="1800" dirty="0"/>
                            <a:t>=255-127</a:t>
                          </a:r>
                          <a:r>
                            <a:rPr lang="zh-CN" altLang="en-US" sz="1800" dirty="0"/>
                            <a:t>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37343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11111110</a:t>
                          </a:r>
                          <a:endParaRPr lang="zh-CN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254</a:t>
                          </a:r>
                          <a:endParaRPr lang="zh-CN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96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/>
                            <a:t>127</a:t>
                          </a:r>
                          <a:r>
                            <a:rPr lang="zh-CN" altLang="en-US" sz="1800" dirty="0"/>
                            <a:t>（</a:t>
                          </a:r>
                          <a:r>
                            <a:rPr lang="en-US" altLang="zh-CN" sz="1800" dirty="0"/>
                            <a:t>=254-127</a:t>
                          </a:r>
                          <a:r>
                            <a:rPr lang="zh-CN" altLang="en-US" sz="1800" dirty="0"/>
                            <a:t>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04501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8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96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8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96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8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1932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01111111</a:t>
                          </a:r>
                          <a:endParaRPr lang="zh-CN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127</a:t>
                          </a:r>
                          <a:endParaRPr lang="zh-CN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96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/>
                            <a:t>0</a:t>
                          </a:r>
                          <a:r>
                            <a:rPr lang="zh-CN" altLang="en-US" sz="1800" dirty="0"/>
                            <a:t>（</a:t>
                          </a:r>
                          <a:r>
                            <a:rPr lang="en-US" altLang="zh-CN" sz="1800" dirty="0"/>
                            <a:t>=127-127</a:t>
                          </a:r>
                          <a:r>
                            <a:rPr lang="zh-CN" altLang="en-US" sz="1800" dirty="0"/>
                            <a:t>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65123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01111110</a:t>
                          </a:r>
                          <a:endParaRPr lang="zh-CN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126</a:t>
                          </a:r>
                          <a:endParaRPr lang="zh-CN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96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/>
                            <a:t>-1</a:t>
                          </a:r>
                          <a:r>
                            <a:rPr lang="zh-CN" altLang="en-US" sz="1800" dirty="0"/>
                            <a:t>（</a:t>
                          </a:r>
                          <a:r>
                            <a:rPr lang="en-US" altLang="zh-CN" sz="1800" dirty="0"/>
                            <a:t>=126-127</a:t>
                          </a:r>
                          <a:r>
                            <a:rPr lang="zh-CN" altLang="en-US" sz="1800" dirty="0"/>
                            <a:t>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63060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796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8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96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8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96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8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87913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0000001</a:t>
                          </a:r>
                          <a:endParaRPr lang="zh-CN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1</a:t>
                          </a:r>
                          <a:endParaRPr lang="zh-CN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96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/>
                            <a:t>-126</a:t>
                          </a:r>
                          <a:r>
                            <a:rPr lang="zh-CN" altLang="en-US" sz="1800" dirty="0"/>
                            <a:t>（</a:t>
                          </a:r>
                          <a:r>
                            <a:rPr lang="en-US" altLang="zh-CN" sz="1800" dirty="0"/>
                            <a:t>=1-127</a:t>
                          </a:r>
                          <a:r>
                            <a:rPr lang="zh-CN" altLang="en-US" sz="1800" dirty="0"/>
                            <a:t>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00735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0000000</a:t>
                          </a:r>
                          <a:endParaRPr lang="zh-CN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0</a:t>
                          </a:r>
                          <a:endParaRPr lang="zh-CN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96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/>
                            <a:t>-127</a:t>
                          </a:r>
                          <a:r>
                            <a:rPr lang="zh-CN" altLang="en-US" sz="1800" dirty="0"/>
                            <a:t>（</a:t>
                          </a:r>
                          <a:r>
                            <a:rPr lang="en-US" altLang="zh-CN" sz="1800" dirty="0"/>
                            <a:t>=0-127</a:t>
                          </a:r>
                          <a:r>
                            <a:rPr lang="zh-CN" altLang="en-US" sz="1800" dirty="0"/>
                            <a:t>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2838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1" name="表格 11">
                <a:extLst>
                  <a:ext uri="{FF2B5EF4-FFF2-40B4-BE49-F238E27FC236}">
                    <a16:creationId xmlns:a16="http://schemas.microsoft.com/office/drawing/2014/main" id="{45B49F59-69E0-A60F-7FF9-F4818525E6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4343912"/>
                  </p:ext>
                </p:extLst>
              </p:nvPr>
            </p:nvGraphicFramePr>
            <p:xfrm>
              <a:off x="1082436" y="10033779"/>
              <a:ext cx="8460264" cy="333756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820088">
                      <a:extLst>
                        <a:ext uri="{9D8B030D-6E8A-4147-A177-3AD203B41FA5}">
                          <a16:colId xmlns:a16="http://schemas.microsoft.com/office/drawing/2014/main" val="1094164459"/>
                        </a:ext>
                      </a:extLst>
                    </a:gridCol>
                    <a:gridCol w="2820088">
                      <a:extLst>
                        <a:ext uri="{9D8B030D-6E8A-4147-A177-3AD203B41FA5}">
                          <a16:colId xmlns:a16="http://schemas.microsoft.com/office/drawing/2014/main" val="479013235"/>
                        </a:ext>
                      </a:extLst>
                    </a:gridCol>
                    <a:gridCol w="2820088">
                      <a:extLst>
                        <a:ext uri="{9D8B030D-6E8A-4147-A177-3AD203B41FA5}">
                          <a16:colId xmlns:a16="http://schemas.microsoft.com/office/drawing/2014/main" val="30205019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dirty="0"/>
                            <a:t>实际的值（二进制）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dirty="0"/>
                            <a:t>实际的值（十进制）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EXCESS</a:t>
                          </a:r>
                          <a:r>
                            <a:rPr lang="zh-CN" altLang="en-US" sz="1800" dirty="0"/>
                            <a:t>系统表现（十进制）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96112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11111111</a:t>
                          </a:r>
                          <a:endParaRPr lang="zh-CN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255</a:t>
                          </a:r>
                          <a:endParaRPr lang="zh-CN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128</a:t>
                          </a:r>
                          <a:r>
                            <a:rPr lang="zh-CN" altLang="en-US" sz="1800" dirty="0"/>
                            <a:t>（</a:t>
                          </a:r>
                          <a:r>
                            <a:rPr lang="en-US" altLang="zh-CN" sz="1800" dirty="0"/>
                            <a:t>=255-127</a:t>
                          </a:r>
                          <a:r>
                            <a:rPr lang="zh-CN" altLang="en-US" sz="1800" dirty="0"/>
                            <a:t>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37343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11111110</a:t>
                          </a:r>
                          <a:endParaRPr lang="zh-CN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254</a:t>
                          </a:r>
                          <a:endParaRPr lang="zh-CN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96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/>
                            <a:t>127</a:t>
                          </a:r>
                          <a:r>
                            <a:rPr lang="zh-CN" altLang="en-US" sz="1800" dirty="0"/>
                            <a:t>（</a:t>
                          </a:r>
                          <a:r>
                            <a:rPr lang="en-US" altLang="zh-CN" sz="1800" dirty="0"/>
                            <a:t>=254-127</a:t>
                          </a:r>
                          <a:r>
                            <a:rPr lang="zh-CN" altLang="en-US" sz="1800" dirty="0"/>
                            <a:t>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04501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5"/>
                          <a:stretch>
                            <a:fillRect l="-216" t="-313115" r="-200864" b="-5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5"/>
                          <a:stretch>
                            <a:fillRect l="-100216" t="-313115" r="-100864" b="-5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5"/>
                          <a:stretch>
                            <a:fillRect l="-200216" t="-313115" r="-864" b="-5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1932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01111111</a:t>
                          </a:r>
                          <a:endParaRPr lang="zh-CN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127</a:t>
                          </a:r>
                          <a:endParaRPr lang="zh-CN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96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/>
                            <a:t>0</a:t>
                          </a:r>
                          <a:r>
                            <a:rPr lang="zh-CN" altLang="en-US" sz="1800" dirty="0"/>
                            <a:t>（</a:t>
                          </a:r>
                          <a:r>
                            <a:rPr lang="en-US" altLang="zh-CN" sz="1800" dirty="0"/>
                            <a:t>=127-127</a:t>
                          </a:r>
                          <a:r>
                            <a:rPr lang="zh-CN" altLang="en-US" sz="1800" dirty="0"/>
                            <a:t>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65123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01111110</a:t>
                          </a:r>
                          <a:endParaRPr lang="zh-CN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126</a:t>
                          </a:r>
                          <a:endParaRPr lang="zh-CN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96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/>
                            <a:t>-1</a:t>
                          </a:r>
                          <a:r>
                            <a:rPr lang="zh-CN" altLang="en-US" sz="1800" dirty="0"/>
                            <a:t>（</a:t>
                          </a:r>
                          <a:r>
                            <a:rPr lang="en-US" altLang="zh-CN" sz="1800" dirty="0"/>
                            <a:t>=126-127</a:t>
                          </a:r>
                          <a:r>
                            <a:rPr lang="zh-CN" altLang="en-US" sz="1800" dirty="0"/>
                            <a:t>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63060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5"/>
                          <a:stretch>
                            <a:fillRect l="-216" t="-613115" r="-200864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5"/>
                          <a:stretch>
                            <a:fillRect l="-100216" t="-613115" r="-100864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5"/>
                          <a:stretch>
                            <a:fillRect l="-200216" t="-613115" r="-864" b="-2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87913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0000001</a:t>
                          </a:r>
                          <a:endParaRPr lang="zh-CN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1</a:t>
                          </a:r>
                          <a:endParaRPr lang="zh-CN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96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/>
                            <a:t>-126</a:t>
                          </a:r>
                          <a:r>
                            <a:rPr lang="zh-CN" altLang="en-US" sz="1800" dirty="0"/>
                            <a:t>（</a:t>
                          </a:r>
                          <a:r>
                            <a:rPr lang="en-US" altLang="zh-CN" sz="1800" dirty="0"/>
                            <a:t>=1-127</a:t>
                          </a:r>
                          <a:r>
                            <a:rPr lang="zh-CN" altLang="en-US" sz="1800" dirty="0"/>
                            <a:t>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00735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0000000</a:t>
                          </a:r>
                          <a:endParaRPr lang="zh-CN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0</a:t>
                          </a:r>
                          <a:endParaRPr lang="zh-CN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96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/>
                            <a:t>-127</a:t>
                          </a:r>
                          <a:r>
                            <a:rPr lang="zh-CN" altLang="en-US" sz="1800" dirty="0"/>
                            <a:t>（</a:t>
                          </a:r>
                          <a:r>
                            <a:rPr lang="en-US" altLang="zh-CN" sz="1800" dirty="0"/>
                            <a:t>=0-127</a:t>
                          </a:r>
                          <a:r>
                            <a:rPr lang="zh-CN" altLang="en-US" sz="1800" dirty="0"/>
                            <a:t>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28384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3" name="文本框 52">
            <a:extLst>
              <a:ext uri="{FF2B5EF4-FFF2-40B4-BE49-F238E27FC236}">
                <a16:creationId xmlns:a16="http://schemas.microsoft.com/office/drawing/2014/main" id="{305E5458-4540-8805-47BA-2CD362526D1F}"/>
              </a:ext>
            </a:extLst>
          </p:cNvPr>
          <p:cNvSpPr txBox="1"/>
          <p:nvPr/>
        </p:nvSpPr>
        <p:spPr>
          <a:xfrm>
            <a:off x="1064304" y="13336668"/>
            <a:ext cx="849652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/>
              <a:t>单精度浮点数指数部分的 </a:t>
            </a:r>
            <a:r>
              <a:rPr lang="en-US" altLang="zh-CN"/>
              <a:t>EXCESS </a:t>
            </a:r>
            <a:r>
              <a:rPr lang="zh-CN" altLang="en-US"/>
              <a:t>系统表现</a:t>
            </a:r>
          </a:p>
        </p:txBody>
      </p:sp>
    </p:spTree>
    <p:extLst>
      <p:ext uri="{BB962C8B-B14F-4D97-AF65-F5344CB8AC3E}">
        <p14:creationId xmlns:p14="http://schemas.microsoft.com/office/powerpoint/2010/main" val="13085967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>
            <a:extLst>
              <a:ext uri="{FF2B5EF4-FFF2-40B4-BE49-F238E27FC236}">
                <a16:creationId xmlns:a16="http://schemas.microsoft.com/office/drawing/2014/main" id="{CF7775D4-2C15-434E-B24E-96B57A7ECDA8}"/>
              </a:ext>
            </a:extLst>
          </p:cNvPr>
          <p:cNvSpPr txBox="1"/>
          <p:nvPr/>
        </p:nvSpPr>
        <p:spPr>
          <a:xfrm>
            <a:off x="324016" y="733874"/>
            <a:ext cx="9521685" cy="9325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ED8854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200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ED8854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2000" dirty="0" err="1">
                <a:solidFill>
                  <a:srgbClr val="ED8854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stdio.h</a:t>
            </a:r>
            <a:r>
              <a:rPr lang="en-US" altLang="zh-CN" sz="2000" dirty="0">
                <a:solidFill>
                  <a:srgbClr val="ED8854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2000" dirty="0">
              <a:solidFill>
                <a:srgbClr val="FFFF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dirty="0">
                <a:solidFill>
                  <a:srgbClr val="ED8854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200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ED8854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2000" dirty="0" err="1">
                <a:solidFill>
                  <a:srgbClr val="ED8854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string.</a:t>
            </a:r>
            <a:r>
              <a:rPr lang="en-US" altLang="zh-CN" sz="2000" err="1">
                <a:solidFill>
                  <a:srgbClr val="ED8854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</a:t>
            </a:r>
            <a:r>
              <a:rPr lang="en-US" altLang="zh-CN" sz="2000">
                <a:solidFill>
                  <a:srgbClr val="ED8854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zh-CN" altLang="en-US" sz="2000" dirty="0">
              <a:solidFill>
                <a:srgbClr val="FFFF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b="1" dirty="0">
                <a:solidFill>
                  <a:srgbClr val="FF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main(){</a:t>
            </a:r>
          </a:p>
          <a:p>
            <a:pPr lvl="1"/>
            <a:r>
              <a:rPr lang="en-US" altLang="zh-CN" sz="2000" b="1" dirty="0">
                <a:solidFill>
                  <a:srgbClr val="FF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float</a:t>
            </a:r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data;</a:t>
            </a:r>
          </a:p>
          <a:p>
            <a:pPr lvl="1"/>
            <a:r>
              <a:rPr lang="en-US" altLang="zh-CN" sz="2000" b="1" dirty="0">
                <a:solidFill>
                  <a:srgbClr val="FF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unsigned</a:t>
            </a:r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b="1" dirty="0">
                <a:solidFill>
                  <a:srgbClr val="FF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long</a:t>
            </a:r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buff;</a:t>
            </a:r>
          </a:p>
          <a:p>
            <a:pPr lvl="1"/>
            <a:r>
              <a:rPr lang="en-US" altLang="zh-CN" sz="2000" b="1" dirty="0">
                <a:solidFill>
                  <a:srgbClr val="FF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b="0" dirty="0" err="1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2000" b="1" dirty="0">
                <a:solidFill>
                  <a:srgbClr val="FF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s[</a:t>
            </a:r>
            <a:r>
              <a:rPr lang="en-US" altLang="zh-CN" sz="2000" b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35];</a:t>
            </a:r>
            <a:r>
              <a:rPr lang="en-US" altLang="zh-CN" sz="2000" b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2000" b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用于输出表示二进制的字符串</a:t>
            </a:r>
            <a:endParaRPr lang="en-US" altLang="zh-CN" sz="2000" b="0" dirty="0">
              <a:solidFill>
                <a:srgbClr val="FFFF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puts(</a:t>
            </a:r>
            <a:r>
              <a:rPr lang="en-US" altLang="zh-CN" sz="2000" b="0" dirty="0">
                <a:solidFill>
                  <a:srgbClr val="ED8854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"0.75</a:t>
            </a:r>
            <a:r>
              <a:rPr lang="zh-CN" altLang="en-US" sz="2000" b="0" dirty="0">
                <a:solidFill>
                  <a:srgbClr val="ED8854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的二进制表示为：</a:t>
            </a:r>
            <a:r>
              <a:rPr lang="en-US" altLang="zh-CN" sz="2000" b="0" dirty="0">
                <a:solidFill>
                  <a:srgbClr val="ED8854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sz="2000" b="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</a:t>
            </a:r>
            <a:r>
              <a:rPr lang="zh-CN" altLang="en-US" sz="2000" b="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将</a:t>
            </a:r>
            <a:r>
              <a:rPr lang="en-US" altLang="zh-CN" sz="2000" b="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0.75</a:t>
            </a:r>
            <a:r>
              <a:rPr lang="zh-CN" altLang="en-US" sz="2000" b="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以单精度浮点型的形式存储在变量</a:t>
            </a:r>
            <a:r>
              <a:rPr lang="en-US" altLang="zh-CN" sz="2000" b="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</a:t>
            </a:r>
            <a:r>
              <a:rPr lang="zh-CN" altLang="en-US" sz="2000" b="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中*</a:t>
            </a:r>
            <a:r>
              <a:rPr lang="en-US" altLang="zh-CN" sz="2000" b="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endParaRPr lang="zh-CN" altLang="en-US" sz="2000" b="0" dirty="0">
              <a:solidFill>
                <a:srgbClr val="FFFF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data=(</a:t>
            </a:r>
            <a:r>
              <a:rPr lang="en-US" altLang="zh-CN" sz="2000" b="1" dirty="0">
                <a:solidFill>
                  <a:srgbClr val="FF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float</a:t>
            </a:r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r>
              <a:rPr lang="en-US" altLang="zh-CN" sz="2000" b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0.75;</a:t>
            </a:r>
            <a:endParaRPr lang="zh-CN" altLang="en-US" sz="2000" b="0" dirty="0">
              <a:solidFill>
                <a:srgbClr val="FFFF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2000" b="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</a:t>
            </a:r>
            <a:r>
              <a:rPr lang="zh-CN" altLang="en-US" sz="2000" b="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把数据复制到</a:t>
            </a:r>
            <a:r>
              <a:rPr lang="en-US" altLang="zh-CN" sz="2000" b="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4</a:t>
            </a:r>
            <a:r>
              <a:rPr lang="zh-CN" altLang="en-US" sz="2000" b="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字节长度的整数变量</a:t>
            </a:r>
            <a:r>
              <a:rPr lang="en-US" altLang="zh-CN" sz="2000" b="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buff</a:t>
            </a:r>
            <a:r>
              <a:rPr lang="zh-CN" altLang="en-US" sz="2000" b="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中以逐个提取出每一位*</a:t>
            </a:r>
            <a:r>
              <a:rPr lang="en-US" altLang="zh-CN" sz="2000" b="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endParaRPr lang="zh-CN" altLang="en-US" sz="2000" b="0" dirty="0">
              <a:solidFill>
                <a:srgbClr val="FFFF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2000" b="0" dirty="0" err="1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memcpy</a:t>
            </a:r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(&amp;buff,&amp;data,4);</a:t>
            </a:r>
          </a:p>
          <a:p>
            <a:pPr lvl="1"/>
            <a:endParaRPr lang="zh-CN" altLang="en-US" sz="2000" b="0" dirty="0">
              <a:solidFill>
                <a:srgbClr val="FFFF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2000" b="1" dirty="0">
                <a:solidFill>
                  <a:srgbClr val="FF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000" b="0" dirty="0" err="1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=33;i&gt;=0;i--){</a:t>
            </a:r>
          </a:p>
          <a:p>
            <a:pPr lvl="2"/>
            <a:r>
              <a:rPr lang="en-US" altLang="zh-CN" sz="2000" b="1" dirty="0">
                <a:solidFill>
                  <a:srgbClr val="FF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000" b="0" dirty="0" err="1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==1||</a:t>
            </a:r>
            <a:r>
              <a:rPr lang="en-US" altLang="zh-CN" sz="2000" b="0" dirty="0" err="1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==10){</a:t>
            </a:r>
          </a:p>
          <a:p>
            <a:pPr lvl="2"/>
            <a:r>
              <a:rPr lang="en-US" altLang="zh-CN" sz="2000" b="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2000" b="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加入破折号来区分符号部分、指数部分和位数部分</a:t>
            </a:r>
            <a:endParaRPr lang="zh-CN" altLang="en-US" sz="2000" b="0" dirty="0">
              <a:solidFill>
                <a:srgbClr val="FFFF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s[</a:t>
            </a:r>
            <a:r>
              <a:rPr lang="en-US" altLang="zh-CN" sz="2000" b="0" dirty="0" err="1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]=</a:t>
            </a:r>
            <a:r>
              <a:rPr lang="en-US" altLang="zh-CN" sz="2000" b="0" dirty="0">
                <a:solidFill>
                  <a:srgbClr val="ED8854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'-'</a:t>
            </a:r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r>
              <a:rPr lang="en-US" altLang="zh-CN" sz="2000" b="1" dirty="0">
                <a:solidFill>
                  <a:srgbClr val="FF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r>
              <a:rPr lang="zh-CN" altLang="en-US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r>
              <a:rPr lang="en-US" altLang="zh-CN" sz="2000" b="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</a:t>
            </a:r>
            <a:r>
              <a:rPr lang="zh-CN" altLang="en-US" sz="2000" b="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为各个位赋值*</a:t>
            </a:r>
            <a:r>
              <a:rPr lang="en-US" altLang="zh-CN" sz="2000" b="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endParaRPr lang="zh-CN" altLang="en-US" sz="2000" b="0" dirty="0">
              <a:solidFill>
                <a:srgbClr val="FFFF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2000" b="1" dirty="0">
                <a:solidFill>
                  <a:srgbClr val="FF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(buff%2==1)</a:t>
            </a:r>
          </a:p>
          <a:p>
            <a:pPr lvl="3"/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s[</a:t>
            </a:r>
            <a:r>
              <a:rPr lang="en-US" altLang="zh-CN" sz="2000" b="0" dirty="0" err="1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]=</a:t>
            </a:r>
            <a:r>
              <a:rPr lang="en-US" altLang="zh-CN" sz="2000" b="0" dirty="0">
                <a:solidFill>
                  <a:srgbClr val="ED8854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'1'</a:t>
            </a:r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2000" b="1" dirty="0">
                <a:solidFill>
                  <a:srgbClr val="FF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altLang="zh-CN" sz="2000" b="0" dirty="0">
              <a:solidFill>
                <a:srgbClr val="FFFF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s[</a:t>
            </a:r>
            <a:r>
              <a:rPr lang="en-US" altLang="zh-CN" sz="2000" b="0" dirty="0" err="1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]=</a:t>
            </a:r>
            <a:r>
              <a:rPr lang="en-US" altLang="zh-CN" sz="2000" b="0" dirty="0">
                <a:solidFill>
                  <a:srgbClr val="ED8854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'0'</a:t>
            </a:r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r>
              <a:rPr lang="en-US" altLang="zh-CN" sz="2000" b="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</a:t>
            </a:r>
            <a:r>
              <a:rPr lang="zh-CN" altLang="en-US" sz="2000" b="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字符‘</a:t>
            </a:r>
            <a:r>
              <a:rPr lang="en-US" altLang="zh-CN" sz="2000" b="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0’</a:t>
            </a:r>
            <a:r>
              <a:rPr lang="zh-CN" altLang="en-US" sz="2000" b="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，不能写成</a:t>
            </a:r>
            <a:r>
              <a:rPr lang="en-US" altLang="zh-CN" sz="2000" b="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</a:t>
            </a:r>
            <a:r>
              <a:rPr lang="zh-CN" altLang="en-US" sz="2000" b="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，否是等价于</a:t>
            </a:r>
            <a:r>
              <a:rPr lang="en-US" altLang="zh-CN" sz="2000" b="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'\0'*/</a:t>
            </a:r>
            <a:endParaRPr lang="zh-CN" altLang="en-US" sz="2000" b="0" dirty="0">
              <a:solidFill>
                <a:srgbClr val="FFFF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endParaRPr lang="zh-CN" altLang="en-US" sz="2000" b="0" dirty="0">
              <a:solidFill>
                <a:srgbClr val="FFFF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buff/=2;</a:t>
            </a:r>
            <a:r>
              <a:rPr lang="en-US" altLang="zh-CN" sz="2000" b="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</a:t>
            </a:r>
            <a:r>
              <a:rPr lang="zh-CN" altLang="en-US" sz="2000" b="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右移一位</a:t>
            </a:r>
            <a:r>
              <a:rPr lang="en-US" altLang="zh-CN" sz="2000" b="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lang="zh-CN" altLang="en-US" sz="2000" b="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等价于：</a:t>
            </a:r>
            <a:r>
              <a:rPr lang="en-US" altLang="zh-CN" sz="2000" b="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buff=buff&gt;&gt;1*/</a:t>
            </a:r>
            <a:endParaRPr lang="en-US" altLang="zh-CN" sz="2000" b="0" dirty="0">
              <a:solidFill>
                <a:srgbClr val="FFFF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s[34]=</a:t>
            </a:r>
            <a:r>
              <a:rPr lang="en-US" altLang="zh-CN" sz="2000" b="0" dirty="0">
                <a:solidFill>
                  <a:srgbClr val="ED8854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'\0'</a:t>
            </a:r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puts(</a:t>
            </a:r>
            <a:r>
              <a:rPr lang="en-US" altLang="zh-CN" sz="2000" b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s);</a:t>
            </a:r>
          </a:p>
          <a:p>
            <a:r>
              <a:rPr lang="en-US" altLang="zh-CN" sz="2000" b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en-US" altLang="zh-CN" sz="2000" b="0" dirty="0">
              <a:solidFill>
                <a:srgbClr val="FFFF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7639C19-0ED9-4213-8ED4-51234E869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6459" y="8374090"/>
            <a:ext cx="5550501" cy="90859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C686CA8-E412-CF8D-19A3-18C68B84E3F1}"/>
              </a:ext>
            </a:extLst>
          </p:cNvPr>
          <p:cNvSpPr txBox="1"/>
          <p:nvPr/>
        </p:nvSpPr>
        <p:spPr>
          <a:xfrm>
            <a:off x="324016" y="297721"/>
            <a:ext cx="53127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</a:rPr>
              <a:t>3.6</a:t>
            </a:r>
            <a:r>
              <a:rPr lang="zh-CN" altLang="en-US" sz="2000" b="1">
                <a:solidFill>
                  <a:schemeClr val="bg1"/>
                </a:solidFill>
              </a:rPr>
              <a:t>　在实际的程序中进行确认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562E196-9DA3-467E-33AB-174F40CCA2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8397" y="9659939"/>
            <a:ext cx="7612723" cy="433699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0DCB01A-8944-E08D-15AF-9E6DB7153720}"/>
              </a:ext>
            </a:extLst>
          </p:cNvPr>
          <p:cNvSpPr/>
          <p:nvPr/>
        </p:nvSpPr>
        <p:spPr>
          <a:xfrm>
            <a:off x="5395621" y="1156368"/>
            <a:ext cx="4450080" cy="1007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打印出</a:t>
            </a:r>
            <a:r>
              <a:rPr lang="en-US" altLang="zh-CN"/>
              <a:t>0.75</a:t>
            </a:r>
            <a:r>
              <a:rPr lang="zh-CN" altLang="en-US"/>
              <a:t>的二进制表示。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由于</a:t>
            </a:r>
            <a:r>
              <a:rPr lang="en-US" altLang="zh-CN"/>
              <a:t>C</a:t>
            </a:r>
            <a:r>
              <a:rPr lang="zh-CN" altLang="en-US"/>
              <a:t>语言中，浮点数不支持</a:t>
            </a:r>
            <a:r>
              <a:rPr lang="en-US" altLang="zh-CN"/>
              <a:t>%</a:t>
            </a:r>
            <a:r>
              <a:rPr lang="zh-CN" altLang="en-US"/>
              <a:t>和</a:t>
            </a:r>
            <a:r>
              <a:rPr lang="en-US" altLang="zh-CN"/>
              <a:t>&gt;&gt;</a:t>
            </a:r>
            <a:r>
              <a:rPr lang="zh-CN" altLang="en-US"/>
              <a:t>运算，因此需要借助于整数类型</a:t>
            </a:r>
          </a:p>
        </p:txBody>
      </p: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B02C5BE0-F434-0B9B-A052-C368A8A96A08}"/>
              </a:ext>
            </a:extLst>
          </p:cNvPr>
          <p:cNvGrpSpPr/>
          <p:nvPr/>
        </p:nvGrpSpPr>
        <p:grpSpPr>
          <a:xfrm>
            <a:off x="3660240" y="1577160"/>
            <a:ext cx="1056600" cy="591120"/>
            <a:chOff x="3660240" y="1577160"/>
            <a:chExt cx="1056600" cy="59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38" name="墨迹 137">
                  <a:extLst>
                    <a:ext uri="{FF2B5EF4-FFF2-40B4-BE49-F238E27FC236}">
                      <a16:creationId xmlns:a16="http://schemas.microsoft.com/office/drawing/2014/main" id="{AD9FD784-56A9-9711-8F94-9662D8A3CBC4}"/>
                    </a:ext>
                  </a:extLst>
                </p14:cNvPr>
                <p14:cNvContentPartPr/>
                <p14:nvPr/>
              </p14:nvContentPartPr>
              <p14:xfrm>
                <a:off x="4093320" y="1734840"/>
                <a:ext cx="301680" cy="296640"/>
              </p14:xfrm>
            </p:contentPart>
          </mc:Choice>
          <mc:Fallback>
            <p:pic>
              <p:nvPicPr>
                <p:cNvPr id="138" name="墨迹 137">
                  <a:extLst>
                    <a:ext uri="{FF2B5EF4-FFF2-40B4-BE49-F238E27FC236}">
                      <a16:creationId xmlns:a16="http://schemas.microsoft.com/office/drawing/2014/main" id="{AD9FD784-56A9-9711-8F94-9662D8A3CBC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084680" y="1725840"/>
                  <a:ext cx="31932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39" name="墨迹 138">
                  <a:extLst>
                    <a:ext uri="{FF2B5EF4-FFF2-40B4-BE49-F238E27FC236}">
                      <a16:creationId xmlns:a16="http://schemas.microsoft.com/office/drawing/2014/main" id="{FD8E1805-7A31-7E9B-6EA4-AAED03BA28FF}"/>
                    </a:ext>
                  </a:extLst>
                </p14:cNvPr>
                <p14:cNvContentPartPr/>
                <p14:nvPr/>
              </p14:nvContentPartPr>
              <p14:xfrm>
                <a:off x="3884160" y="1744920"/>
                <a:ext cx="144360" cy="423360"/>
              </p14:xfrm>
            </p:contentPart>
          </mc:Choice>
          <mc:Fallback>
            <p:pic>
              <p:nvPicPr>
                <p:cNvPr id="139" name="墨迹 138">
                  <a:extLst>
                    <a:ext uri="{FF2B5EF4-FFF2-40B4-BE49-F238E27FC236}">
                      <a16:creationId xmlns:a16="http://schemas.microsoft.com/office/drawing/2014/main" id="{FD8E1805-7A31-7E9B-6EA4-AAED03BA28F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875520" y="1735920"/>
                  <a:ext cx="16200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43" name="墨迹 142">
                  <a:extLst>
                    <a:ext uri="{FF2B5EF4-FFF2-40B4-BE49-F238E27FC236}">
                      <a16:creationId xmlns:a16="http://schemas.microsoft.com/office/drawing/2014/main" id="{F7D1116D-118F-4B52-6318-2F585C36F138}"/>
                    </a:ext>
                  </a:extLst>
                </p14:cNvPr>
                <p14:cNvContentPartPr/>
                <p14:nvPr/>
              </p14:nvContentPartPr>
              <p14:xfrm>
                <a:off x="3660240" y="1577160"/>
                <a:ext cx="12600" cy="177840"/>
              </p14:xfrm>
            </p:contentPart>
          </mc:Choice>
          <mc:Fallback>
            <p:pic>
              <p:nvPicPr>
                <p:cNvPr id="143" name="墨迹 142">
                  <a:extLst>
                    <a:ext uri="{FF2B5EF4-FFF2-40B4-BE49-F238E27FC236}">
                      <a16:creationId xmlns:a16="http://schemas.microsoft.com/office/drawing/2014/main" id="{F7D1116D-118F-4B52-6318-2F585C36F13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651600" y="1568160"/>
                  <a:ext cx="302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44" name="墨迹 143">
                  <a:extLst>
                    <a:ext uri="{FF2B5EF4-FFF2-40B4-BE49-F238E27FC236}">
                      <a16:creationId xmlns:a16="http://schemas.microsoft.com/office/drawing/2014/main" id="{21E52CDE-D98A-B8B8-A88E-2FF43346E744}"/>
                    </a:ext>
                  </a:extLst>
                </p14:cNvPr>
                <p14:cNvContentPartPr/>
                <p14:nvPr/>
              </p14:nvContentPartPr>
              <p14:xfrm>
                <a:off x="4649520" y="1630440"/>
                <a:ext cx="67320" cy="193680"/>
              </p14:xfrm>
            </p:contentPart>
          </mc:Choice>
          <mc:Fallback>
            <p:pic>
              <p:nvPicPr>
                <p:cNvPr id="144" name="墨迹 143">
                  <a:extLst>
                    <a:ext uri="{FF2B5EF4-FFF2-40B4-BE49-F238E27FC236}">
                      <a16:creationId xmlns:a16="http://schemas.microsoft.com/office/drawing/2014/main" id="{21E52CDE-D98A-B8B8-A88E-2FF43346E74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640880" y="1621440"/>
                  <a:ext cx="84960" cy="21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组合 150">
            <a:extLst>
              <a:ext uri="{FF2B5EF4-FFF2-40B4-BE49-F238E27FC236}">
                <a16:creationId xmlns:a16="http://schemas.microsoft.com/office/drawing/2014/main" id="{22EF8945-9ECA-3251-CCB2-96F157A51950}"/>
              </a:ext>
            </a:extLst>
          </p:cNvPr>
          <p:cNvGrpSpPr/>
          <p:nvPr/>
        </p:nvGrpSpPr>
        <p:grpSpPr>
          <a:xfrm>
            <a:off x="3756360" y="2361240"/>
            <a:ext cx="475920" cy="167040"/>
            <a:chOff x="3756360" y="2361240"/>
            <a:chExt cx="475920" cy="16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41" name="墨迹 140">
                  <a:extLst>
                    <a:ext uri="{FF2B5EF4-FFF2-40B4-BE49-F238E27FC236}">
                      <a16:creationId xmlns:a16="http://schemas.microsoft.com/office/drawing/2014/main" id="{ABDB673F-CC46-637C-0FB3-BE7E8F074468}"/>
                    </a:ext>
                  </a:extLst>
                </p14:cNvPr>
                <p14:cNvContentPartPr/>
                <p14:nvPr/>
              </p14:nvContentPartPr>
              <p14:xfrm>
                <a:off x="3756360" y="2361240"/>
                <a:ext cx="475920" cy="23760"/>
              </p14:xfrm>
            </p:contentPart>
          </mc:Choice>
          <mc:Fallback>
            <p:pic>
              <p:nvPicPr>
                <p:cNvPr id="141" name="墨迹 140">
                  <a:extLst>
                    <a:ext uri="{FF2B5EF4-FFF2-40B4-BE49-F238E27FC236}">
                      <a16:creationId xmlns:a16="http://schemas.microsoft.com/office/drawing/2014/main" id="{ABDB673F-CC46-637C-0FB3-BE7E8F07446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747360" y="2352600"/>
                  <a:ext cx="4935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42" name="墨迹 141">
                  <a:extLst>
                    <a:ext uri="{FF2B5EF4-FFF2-40B4-BE49-F238E27FC236}">
                      <a16:creationId xmlns:a16="http://schemas.microsoft.com/office/drawing/2014/main" id="{AC537CA0-40FA-0913-2BD1-F76D8FF9A1D7}"/>
                    </a:ext>
                  </a:extLst>
                </p14:cNvPr>
                <p14:cNvContentPartPr/>
                <p14:nvPr/>
              </p14:nvContentPartPr>
              <p14:xfrm>
                <a:off x="3771840" y="2499840"/>
                <a:ext cx="368280" cy="28440"/>
              </p14:xfrm>
            </p:contentPart>
          </mc:Choice>
          <mc:Fallback>
            <p:pic>
              <p:nvPicPr>
                <p:cNvPr id="142" name="墨迹 141">
                  <a:extLst>
                    <a:ext uri="{FF2B5EF4-FFF2-40B4-BE49-F238E27FC236}">
                      <a16:creationId xmlns:a16="http://schemas.microsoft.com/office/drawing/2014/main" id="{AC537CA0-40FA-0913-2BD1-F76D8FF9A1D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762840" y="2490840"/>
                  <a:ext cx="3859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50" name="墨迹 149">
                  <a:extLst>
                    <a:ext uri="{FF2B5EF4-FFF2-40B4-BE49-F238E27FC236}">
                      <a16:creationId xmlns:a16="http://schemas.microsoft.com/office/drawing/2014/main" id="{398BE6F7-2538-082C-996E-4A9A82CB7B70}"/>
                    </a:ext>
                  </a:extLst>
                </p14:cNvPr>
                <p14:cNvContentPartPr/>
                <p14:nvPr/>
              </p14:nvContentPartPr>
              <p14:xfrm>
                <a:off x="4059840" y="2445840"/>
                <a:ext cx="1800" cy="1800"/>
              </p14:xfrm>
            </p:contentPart>
          </mc:Choice>
          <mc:Fallback>
            <p:pic>
              <p:nvPicPr>
                <p:cNvPr id="150" name="墨迹 149">
                  <a:extLst>
                    <a:ext uri="{FF2B5EF4-FFF2-40B4-BE49-F238E27FC236}">
                      <a16:creationId xmlns:a16="http://schemas.microsoft.com/office/drawing/2014/main" id="{398BE6F7-2538-082C-996E-4A9A82CB7B7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051200" y="2436840"/>
                  <a:ext cx="19440" cy="1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52" name="墨迹 151">
                <a:extLst>
                  <a:ext uri="{FF2B5EF4-FFF2-40B4-BE49-F238E27FC236}">
                    <a16:creationId xmlns:a16="http://schemas.microsoft.com/office/drawing/2014/main" id="{A0CF2556-0765-E058-E87F-1DF1CAB1A914}"/>
                  </a:ext>
                </a:extLst>
              </p14:cNvPr>
              <p14:cNvContentPartPr/>
              <p14:nvPr/>
            </p14:nvContentPartPr>
            <p14:xfrm>
              <a:off x="1667280" y="3196440"/>
              <a:ext cx="2242440" cy="88560"/>
            </p14:xfrm>
          </p:contentPart>
        </mc:Choice>
        <mc:Fallback>
          <p:pic>
            <p:nvPicPr>
              <p:cNvPr id="152" name="墨迹 151">
                <a:extLst>
                  <a:ext uri="{FF2B5EF4-FFF2-40B4-BE49-F238E27FC236}">
                    <a16:creationId xmlns:a16="http://schemas.microsoft.com/office/drawing/2014/main" id="{A0CF2556-0765-E058-E87F-1DF1CAB1A91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658640" y="3187800"/>
                <a:ext cx="226008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59" name="墨迹 158">
                <a:extLst>
                  <a:ext uri="{FF2B5EF4-FFF2-40B4-BE49-F238E27FC236}">
                    <a16:creationId xmlns:a16="http://schemas.microsoft.com/office/drawing/2014/main" id="{00579234-F9CE-0C72-2231-F4FFFA373C54}"/>
                  </a:ext>
                </a:extLst>
              </p14:cNvPr>
              <p14:cNvContentPartPr/>
              <p14:nvPr/>
            </p14:nvContentPartPr>
            <p14:xfrm>
              <a:off x="857640" y="3877920"/>
              <a:ext cx="400320" cy="46080"/>
            </p14:xfrm>
          </p:contentPart>
        </mc:Choice>
        <mc:Fallback>
          <p:pic>
            <p:nvPicPr>
              <p:cNvPr id="159" name="墨迹 158">
                <a:extLst>
                  <a:ext uri="{FF2B5EF4-FFF2-40B4-BE49-F238E27FC236}">
                    <a16:creationId xmlns:a16="http://schemas.microsoft.com/office/drawing/2014/main" id="{00579234-F9CE-0C72-2231-F4FFFA373C5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49000" y="3869280"/>
                <a:ext cx="417960" cy="63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5" name="组合 214">
            <a:extLst>
              <a:ext uri="{FF2B5EF4-FFF2-40B4-BE49-F238E27FC236}">
                <a16:creationId xmlns:a16="http://schemas.microsoft.com/office/drawing/2014/main" id="{1B26AC35-BFA9-39D9-D6DD-C7ADF9BA80D3}"/>
              </a:ext>
            </a:extLst>
          </p:cNvPr>
          <p:cNvGrpSpPr/>
          <p:nvPr/>
        </p:nvGrpSpPr>
        <p:grpSpPr>
          <a:xfrm>
            <a:off x="685560" y="2582640"/>
            <a:ext cx="1572840" cy="363240"/>
            <a:chOff x="685560" y="2582640"/>
            <a:chExt cx="1572840" cy="36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12" name="墨迹 211">
                  <a:extLst>
                    <a:ext uri="{FF2B5EF4-FFF2-40B4-BE49-F238E27FC236}">
                      <a16:creationId xmlns:a16="http://schemas.microsoft.com/office/drawing/2014/main" id="{3B98BF07-E3F7-EB35-9F61-FDD4824CA113}"/>
                    </a:ext>
                  </a:extLst>
                </p14:cNvPr>
                <p14:cNvContentPartPr/>
                <p14:nvPr/>
              </p14:nvContentPartPr>
              <p14:xfrm>
                <a:off x="796080" y="2917800"/>
                <a:ext cx="1412640" cy="28080"/>
              </p14:xfrm>
            </p:contentPart>
          </mc:Choice>
          <mc:Fallback>
            <p:pic>
              <p:nvPicPr>
                <p:cNvPr id="212" name="墨迹 211">
                  <a:extLst>
                    <a:ext uri="{FF2B5EF4-FFF2-40B4-BE49-F238E27FC236}">
                      <a16:creationId xmlns:a16="http://schemas.microsoft.com/office/drawing/2014/main" id="{3B98BF07-E3F7-EB35-9F61-FDD4824CA11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87440" y="2908800"/>
                  <a:ext cx="143028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13" name="墨迹 212">
                  <a:extLst>
                    <a:ext uri="{FF2B5EF4-FFF2-40B4-BE49-F238E27FC236}">
                      <a16:creationId xmlns:a16="http://schemas.microsoft.com/office/drawing/2014/main" id="{BDED9ACA-88D6-534A-5BE8-427D67D7A4BF}"/>
                    </a:ext>
                  </a:extLst>
                </p14:cNvPr>
                <p14:cNvContentPartPr/>
                <p14:nvPr/>
              </p14:nvContentPartPr>
              <p14:xfrm>
                <a:off x="685560" y="2705040"/>
                <a:ext cx="3240" cy="213120"/>
              </p14:xfrm>
            </p:contentPart>
          </mc:Choice>
          <mc:Fallback>
            <p:pic>
              <p:nvPicPr>
                <p:cNvPr id="213" name="墨迹 212">
                  <a:extLst>
                    <a:ext uri="{FF2B5EF4-FFF2-40B4-BE49-F238E27FC236}">
                      <a16:creationId xmlns:a16="http://schemas.microsoft.com/office/drawing/2014/main" id="{BDED9ACA-88D6-534A-5BE8-427D67D7A4B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76560" y="2696040"/>
                  <a:ext cx="2088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14" name="墨迹 213">
                  <a:extLst>
                    <a:ext uri="{FF2B5EF4-FFF2-40B4-BE49-F238E27FC236}">
                      <a16:creationId xmlns:a16="http://schemas.microsoft.com/office/drawing/2014/main" id="{105C213A-53A2-3FE9-4461-783EDB81099E}"/>
                    </a:ext>
                  </a:extLst>
                </p14:cNvPr>
                <p14:cNvContentPartPr/>
                <p14:nvPr/>
              </p14:nvContentPartPr>
              <p14:xfrm>
                <a:off x="792120" y="2582640"/>
                <a:ext cx="1466280" cy="334800"/>
              </p14:xfrm>
            </p:contentPart>
          </mc:Choice>
          <mc:Fallback>
            <p:pic>
              <p:nvPicPr>
                <p:cNvPr id="214" name="墨迹 213">
                  <a:extLst>
                    <a:ext uri="{FF2B5EF4-FFF2-40B4-BE49-F238E27FC236}">
                      <a16:creationId xmlns:a16="http://schemas.microsoft.com/office/drawing/2014/main" id="{105C213A-53A2-3FE9-4461-783EDB81099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83120" y="2573640"/>
                  <a:ext cx="1483920" cy="352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671884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263BBA99-5877-BAD2-3AD0-CE511DF8A22D}"/>
              </a:ext>
            </a:extLst>
          </p:cNvPr>
          <p:cNvSpPr txBox="1"/>
          <p:nvPr/>
        </p:nvSpPr>
        <p:spPr>
          <a:xfrm>
            <a:off x="320040" y="348734"/>
            <a:ext cx="53136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</a:rPr>
              <a:t>3.7</a:t>
            </a:r>
            <a:r>
              <a:rPr lang="zh-CN" altLang="en-US" sz="2000" b="1">
                <a:solidFill>
                  <a:schemeClr val="bg1"/>
                </a:solidFill>
              </a:rPr>
              <a:t>　如何避免计算机计算出错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9640DF-BAA8-9145-72E4-50C2CD385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651" y="3802567"/>
            <a:ext cx="2628900" cy="60007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D3B358E-388F-5DB1-3AA7-61CB54FDFF5B}"/>
              </a:ext>
            </a:extLst>
          </p:cNvPr>
          <p:cNvSpPr txBox="1"/>
          <p:nvPr/>
        </p:nvSpPr>
        <p:spPr>
          <a:xfrm>
            <a:off x="882809" y="748844"/>
            <a:ext cx="450687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</a:t>
            </a:r>
            <a:r>
              <a:rPr lang="zh-CN" altLang="en-US" sz="180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将</a:t>
            </a:r>
            <a:r>
              <a:rPr lang="en-US" altLang="zh-CN" sz="180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0.1</a:t>
            </a:r>
            <a:r>
              <a:rPr lang="zh-CN" altLang="en-US" sz="180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累加</a:t>
            </a:r>
            <a:r>
              <a:rPr lang="en-US" altLang="zh-CN" sz="180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100</a:t>
            </a:r>
            <a:r>
              <a:rPr lang="zh-CN" altLang="en-US" sz="180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次*</a:t>
            </a:r>
            <a:r>
              <a:rPr lang="en-US" altLang="zh-CN" sz="180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endParaRPr lang="zh-CN" altLang="en-US" sz="1800" dirty="0">
              <a:solidFill>
                <a:srgbClr val="FFFF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ED8854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80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ED8854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800" dirty="0" err="1">
                <a:solidFill>
                  <a:srgbClr val="ED8854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stdio.</a:t>
            </a:r>
            <a:r>
              <a:rPr lang="en-US" altLang="zh-CN" sz="1800" err="1">
                <a:solidFill>
                  <a:srgbClr val="ED8854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</a:t>
            </a:r>
            <a:r>
              <a:rPr lang="en-US" altLang="zh-CN" sz="1800">
                <a:solidFill>
                  <a:srgbClr val="ED8854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zh-CN" altLang="en-US" sz="1800" dirty="0">
              <a:solidFill>
                <a:srgbClr val="FFFF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b="1" dirty="0">
                <a:solidFill>
                  <a:srgbClr val="FF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main(){</a:t>
            </a:r>
          </a:p>
          <a:p>
            <a:pPr lvl="1"/>
            <a:r>
              <a:rPr lang="en-US" altLang="zh-CN" sz="2000" b="1" dirty="0">
                <a:solidFill>
                  <a:srgbClr val="FFFF00"/>
                </a:solidFill>
                <a:highlight>
                  <a:srgbClr val="0000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sum;</a:t>
            </a:r>
          </a:p>
          <a:p>
            <a:pPr lvl="1"/>
            <a:r>
              <a:rPr lang="en-US" altLang="zh-CN" sz="2000" b="1" dirty="0">
                <a:solidFill>
                  <a:srgbClr val="FF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b="0" err="1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2000" b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zh-CN" altLang="en-US" sz="2000" b="0" dirty="0">
              <a:solidFill>
                <a:srgbClr val="FFFF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2000" b="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</a:t>
            </a:r>
            <a:r>
              <a:rPr lang="zh-CN" altLang="en-US" sz="2000" b="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将保存总和的变量清零*</a:t>
            </a:r>
            <a:r>
              <a:rPr lang="en-US" altLang="zh-CN" sz="2000" b="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endParaRPr lang="zh-CN" altLang="en-US" sz="2000" b="0" dirty="0">
              <a:solidFill>
                <a:srgbClr val="FFFF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sum=</a:t>
            </a:r>
            <a:r>
              <a:rPr lang="en-US" altLang="zh-CN" sz="2000" b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0;</a:t>
            </a:r>
            <a:endParaRPr lang="zh-CN" altLang="en-US" sz="2000" b="0" dirty="0">
              <a:solidFill>
                <a:srgbClr val="FFFF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2000" b="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/*1</a:t>
            </a:r>
            <a:r>
              <a:rPr lang="zh-CN" altLang="en-US" sz="2000" b="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相加</a:t>
            </a:r>
            <a:r>
              <a:rPr lang="en-US" altLang="zh-CN" sz="2000" b="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100</a:t>
            </a:r>
            <a:r>
              <a:rPr lang="zh-CN" altLang="en-US" sz="2000" b="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次*</a:t>
            </a:r>
            <a:r>
              <a:rPr lang="en-US" altLang="zh-CN" sz="2000" b="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endParaRPr lang="zh-CN" altLang="en-US" sz="2000" b="0" dirty="0">
              <a:solidFill>
                <a:srgbClr val="FFFF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2000" b="1" dirty="0">
                <a:solidFill>
                  <a:srgbClr val="FF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000" b="0" dirty="0" err="1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=1;i&lt;=100;i++)</a:t>
            </a:r>
          </a:p>
          <a:p>
            <a:pPr lvl="1"/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sum+=</a:t>
            </a:r>
            <a:r>
              <a:rPr lang="en-US" altLang="zh-CN" sz="2000" b="0">
                <a:solidFill>
                  <a:srgbClr val="FFFFFF"/>
                </a:solidFill>
                <a:highlight>
                  <a:srgbClr val="0000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r>
              <a:rPr lang="en-US" altLang="zh-CN" sz="2000" b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zh-CN" altLang="en-US" sz="2000" b="0" dirty="0">
              <a:solidFill>
                <a:srgbClr val="FFFF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2000" b="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</a:t>
            </a:r>
            <a:r>
              <a:rPr lang="zh-CN" altLang="en-US" sz="2000" b="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显示结果*</a:t>
            </a:r>
            <a:r>
              <a:rPr lang="en-US" altLang="zh-CN" sz="2000" b="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endParaRPr lang="zh-CN" altLang="en-US" sz="2000" b="0" dirty="0">
              <a:solidFill>
                <a:srgbClr val="FFFF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printf(</a:t>
            </a:r>
            <a:r>
              <a:rPr lang="en-US" altLang="zh-CN" sz="2000" b="0" dirty="0">
                <a:solidFill>
                  <a:srgbClr val="ED8854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"%f\n"</a:t>
            </a:r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2000" b="0" dirty="0">
                <a:solidFill>
                  <a:srgbClr val="FFFFFF"/>
                </a:solidFill>
                <a:highlight>
                  <a:srgbClr val="0000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000" b="1" dirty="0">
                <a:solidFill>
                  <a:srgbClr val="FFFF00"/>
                </a:solidFill>
                <a:highlight>
                  <a:srgbClr val="0000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float</a:t>
            </a:r>
            <a:r>
              <a:rPr lang="en-US" altLang="zh-CN" sz="2000" b="0" dirty="0">
                <a:solidFill>
                  <a:srgbClr val="FFFFFF"/>
                </a:solidFill>
                <a:highlight>
                  <a:srgbClr val="0000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)sum/</a:t>
            </a:r>
            <a:r>
              <a:rPr lang="en-US" altLang="zh-CN" sz="2000" b="0">
                <a:solidFill>
                  <a:srgbClr val="FFFFFF"/>
                </a:solidFill>
                <a:highlight>
                  <a:srgbClr val="0000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10)</a:t>
            </a:r>
            <a:r>
              <a:rPr lang="en-US" altLang="zh-CN" sz="2000" b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2000" b="0" dirty="0">
              <a:solidFill>
                <a:srgbClr val="FFFF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b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en-US" altLang="zh-CN" sz="1800" b="0" dirty="0">
              <a:solidFill>
                <a:srgbClr val="FFFF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381D1F7-1FAE-2812-1827-F3A7BB744103}"/>
              </a:ext>
            </a:extLst>
          </p:cNvPr>
          <p:cNvSpPr txBox="1"/>
          <p:nvPr/>
        </p:nvSpPr>
        <p:spPr>
          <a:xfrm>
            <a:off x="5312569" y="948174"/>
            <a:ext cx="4926665" cy="2537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回避策略，无视这些错误。即误差在可接受范围之内。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另一个策略是把小数转换成整数来计算。可以避免误差的积累。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BCD</a:t>
            </a:r>
            <a:r>
              <a:rPr lang="zh-CN" altLang="en-US">
                <a:solidFill>
                  <a:schemeClr val="bg1"/>
                </a:solidFill>
              </a:rPr>
              <a:t>（</a:t>
            </a:r>
            <a:r>
              <a:rPr lang="en-US" altLang="zh-CN">
                <a:solidFill>
                  <a:schemeClr val="bg1"/>
                </a:solidFill>
              </a:rPr>
              <a:t>Binary Coded Decimal</a:t>
            </a:r>
            <a:r>
              <a:rPr lang="zh-CN" altLang="en-US">
                <a:solidFill>
                  <a:schemeClr val="bg1"/>
                </a:solidFill>
              </a:rPr>
              <a:t>）：就是用 </a:t>
            </a:r>
            <a:r>
              <a:rPr lang="en-US" altLang="zh-CN">
                <a:solidFill>
                  <a:schemeClr val="bg1"/>
                </a:solidFill>
              </a:rPr>
              <a:t>4 </a:t>
            </a:r>
            <a:r>
              <a:rPr lang="zh-CN" altLang="en-US">
                <a:solidFill>
                  <a:schemeClr val="bg1"/>
                </a:solidFill>
              </a:rPr>
              <a:t>位二进制来表示 </a:t>
            </a:r>
            <a:r>
              <a:rPr lang="en-US" altLang="zh-CN">
                <a:solidFill>
                  <a:schemeClr val="bg1"/>
                </a:solidFill>
              </a:rPr>
              <a:t>0</a:t>
            </a:r>
            <a:r>
              <a:rPr lang="zh-CN" altLang="en-US">
                <a:solidFill>
                  <a:schemeClr val="bg1"/>
                </a:solidFill>
              </a:rPr>
              <a:t>～</a:t>
            </a:r>
            <a:r>
              <a:rPr lang="en-US" altLang="zh-CN">
                <a:solidFill>
                  <a:schemeClr val="bg1"/>
                </a:solidFill>
              </a:rPr>
              <a:t>9 </a:t>
            </a:r>
            <a:r>
              <a:rPr lang="zh-CN" altLang="en-US">
                <a:solidFill>
                  <a:schemeClr val="bg1"/>
                </a:solidFill>
              </a:rPr>
              <a:t>的 </a:t>
            </a:r>
            <a:r>
              <a:rPr lang="en-US" altLang="zh-CN">
                <a:solidFill>
                  <a:schemeClr val="bg1"/>
                </a:solidFill>
              </a:rPr>
              <a:t>1 </a:t>
            </a:r>
            <a:r>
              <a:rPr lang="zh-CN" altLang="en-US">
                <a:solidFill>
                  <a:schemeClr val="bg1"/>
                </a:solidFill>
              </a:rPr>
              <a:t>位数字的处理方法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BA2D3AB-5900-15F4-8F1F-A686141CF604}"/>
              </a:ext>
            </a:extLst>
          </p:cNvPr>
          <p:cNvSpPr txBox="1"/>
          <p:nvPr/>
        </p:nvSpPr>
        <p:spPr>
          <a:xfrm>
            <a:off x="479407" y="5119272"/>
            <a:ext cx="53136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</a:rPr>
              <a:t>3.8</a:t>
            </a:r>
            <a:r>
              <a:rPr lang="zh-CN" altLang="en-US" sz="2000" b="1">
                <a:solidFill>
                  <a:schemeClr val="bg1"/>
                </a:solidFill>
              </a:rPr>
              <a:t>　二进制数和十六进制数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201C95F1-5C38-1AE3-4ADD-426F0B8B9E3D}"/>
                  </a:ext>
                </a:extLst>
              </p:cNvPr>
              <p:cNvSpPr/>
              <p:nvPr/>
            </p:nvSpPr>
            <p:spPr>
              <a:xfrm>
                <a:off x="1207378" y="5703366"/>
                <a:ext cx="7986862" cy="1926208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000" dirty="0"/>
                  <a:t>0011 1101 1100 1100 1100 1100 1100 1101</a:t>
                </a:r>
                <a14:m>
                  <m:oMath xmlns:m="http://schemas.openxmlformats.org/officeDocument/2006/math">
                    <m:r>
                      <a:rPr lang="en-US" altLang="zh-CN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000" dirty="0"/>
                  <a:t> 3DCCCCD</a:t>
                </a:r>
              </a:p>
              <a:p>
                <a:r>
                  <a:rPr lang="en-US" altLang="zh-CN" sz="2000" dirty="0"/>
                  <a:t>              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32</a:t>
                </a:r>
                <a:r>
                  <a:rPr lang="zh-CN" altLang="en-US" sz="2000" dirty="0"/>
                  <a:t>位二进制）  </a:t>
                </a:r>
                <a:r>
                  <a:rPr lang="en-US" altLang="zh-CN" sz="2000" dirty="0"/>
                  <a:t>	                       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8</a:t>
                </a:r>
                <a:r>
                  <a:rPr lang="zh-CN" altLang="en-US" sz="2000" dirty="0"/>
                  <a:t>位十六进制）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1011.011	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1011.011</m:t>
                    </m:r>
                    <m:r>
                      <a:rPr lang="en-US" altLang="zh-CN" sz="20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000" dirty="0"/>
                  <a:t>	</a:t>
                </a:r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sz="2000" dirty="0"/>
                  <a:t>B.6</a:t>
                </a:r>
              </a:p>
              <a:p>
                <a:r>
                  <a:rPr lang="zh-CN" altLang="en-US" sz="2000" dirty="0"/>
                  <a:t>小数点后</a:t>
                </a:r>
                <a:r>
                  <a:rPr lang="en-US" altLang="zh-CN" sz="2000" dirty="0"/>
                  <a:t>4</a:t>
                </a:r>
                <a:r>
                  <a:rPr lang="zh-CN" altLang="en-US" sz="2000" dirty="0"/>
                  <a:t>位也相当于十六进制的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位。不足</a:t>
                </a:r>
                <a:r>
                  <a:rPr lang="en-US" altLang="zh-CN" sz="2000" dirty="0"/>
                  <a:t>4</a:t>
                </a:r>
                <a:r>
                  <a:rPr lang="zh-CN" altLang="en-US" sz="2000" dirty="0"/>
                  <a:t>位，最低位补</a:t>
                </a:r>
                <a:r>
                  <a:rPr lang="en-US" altLang="zh-CN" sz="2000" dirty="0"/>
                  <a:t>0</a:t>
                </a:r>
                <a:r>
                  <a:rPr lang="zh-CN" altLang="en-US" sz="2000" dirty="0"/>
                  <a:t>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201C95F1-5C38-1AE3-4ADD-426F0B8B9E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378" y="5703366"/>
                <a:ext cx="7986862" cy="192620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>
            <a:extLst>
              <a:ext uri="{FF2B5EF4-FFF2-40B4-BE49-F238E27FC236}">
                <a16:creationId xmlns:a16="http://schemas.microsoft.com/office/drawing/2014/main" id="{D2DA78AA-2F20-1655-C882-B69A8B17983F}"/>
              </a:ext>
            </a:extLst>
          </p:cNvPr>
          <p:cNvSpPr/>
          <p:nvPr/>
        </p:nvSpPr>
        <p:spPr>
          <a:xfrm>
            <a:off x="1247134" y="7537981"/>
            <a:ext cx="3502425" cy="4456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通过使用十六进制使得位数变短</a:t>
            </a:r>
          </a:p>
        </p:txBody>
      </p:sp>
    </p:spTree>
    <p:extLst>
      <p:ext uri="{BB962C8B-B14F-4D97-AF65-F5344CB8AC3E}">
        <p14:creationId xmlns:p14="http://schemas.microsoft.com/office/powerpoint/2010/main" val="294092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D6A45981-0DF2-46A2-AE65-5A8027083496}"/>
                  </a:ext>
                </a:extLst>
              </p:cNvPr>
              <p:cNvSpPr/>
              <p:nvPr/>
            </p:nvSpPr>
            <p:spPr>
              <a:xfrm>
                <a:off x="2132589" y="1728522"/>
                <a:ext cx="6969560" cy="1409665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2000" b="1" dirty="0">
                    <a:solidFill>
                      <a:schemeClr val="tx1"/>
                    </a:solidFill>
                  </a:rPr>
                  <a:t>二进制数</a:t>
                </a:r>
                <a:r>
                  <a:rPr lang="en-US" altLang="zh-CN" sz="2000" b="1" dirty="0">
                    <a:solidFill>
                      <a:schemeClr val="tx1"/>
                    </a:solidFill>
                  </a:rPr>
                  <a:t>0.1</a:t>
                </a:r>
                <a:r>
                  <a:rPr lang="zh-CN" altLang="en-US" sz="2000" b="1" dirty="0">
                    <a:solidFill>
                      <a:schemeClr val="tx1"/>
                    </a:solidFill>
                  </a:rPr>
                  <a:t>，用十进制数表示的话是多少？</a:t>
                </a:r>
                <a:endParaRPr lang="en-US" altLang="zh-CN" sz="2000" b="1" dirty="0">
                  <a:solidFill>
                    <a:schemeClr val="tx1"/>
                  </a:solidFill>
                </a:endParaRPr>
              </a:p>
              <a:p>
                <a:r>
                  <a:rPr lang="zh-CN" altLang="en-US" sz="2000" b="1" dirty="0">
                    <a:solidFill>
                      <a:schemeClr val="bg1"/>
                    </a:solidFill>
                  </a:rPr>
                  <a:t>答：</a:t>
                </a:r>
                <a:r>
                  <a:rPr lang="en-US" altLang="zh-CN" sz="2000" b="1" dirty="0">
                    <a:solidFill>
                      <a:schemeClr val="bg1"/>
                    </a:solidFill>
                  </a:rPr>
                  <a:t>0.5</a:t>
                </a:r>
                <a:r>
                  <a:rPr lang="zh-CN" altLang="en-US" sz="2000" b="1" dirty="0">
                    <a:solidFill>
                      <a:schemeClr val="bg1"/>
                    </a:solidFill>
                  </a:rPr>
                  <a:t>。</a:t>
                </a:r>
                <a:endParaRPr lang="en-US" altLang="zh-CN" sz="2000" b="1" dirty="0">
                  <a:solidFill>
                    <a:schemeClr val="bg1"/>
                  </a:solidFill>
                </a:endParaRPr>
              </a:p>
              <a:p>
                <a:r>
                  <a:rPr lang="zh-CN" altLang="en-US" sz="2000" dirty="0"/>
                  <a:t>解释：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0.5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sz="2000" dirty="0"/>
                  <a:t>十进制里是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D6A45981-0DF2-46A2-AE65-5A80270834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589" y="1728522"/>
                <a:ext cx="6969560" cy="140966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: 圆角 4">
            <a:extLst>
              <a:ext uri="{FF2B5EF4-FFF2-40B4-BE49-F238E27FC236}">
                <a16:creationId xmlns:a16="http://schemas.microsoft.com/office/drawing/2014/main" id="{1C1DD17A-5B9C-45F5-9067-8F315BEF06E1}"/>
              </a:ext>
            </a:extLst>
          </p:cNvPr>
          <p:cNvSpPr/>
          <p:nvPr/>
        </p:nvSpPr>
        <p:spPr>
          <a:xfrm>
            <a:off x="2132589" y="8834770"/>
            <a:ext cx="6969560" cy="14096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通过把</a:t>
            </a:r>
            <a:r>
              <a:rPr lang="en-US" altLang="zh-CN" sz="2000" b="1" dirty="0">
                <a:solidFill>
                  <a:schemeClr val="tx1"/>
                </a:solidFill>
              </a:rPr>
              <a:t>0</a:t>
            </a:r>
            <a:r>
              <a:rPr lang="zh-CN" altLang="en-US" sz="2000" b="1" dirty="0">
                <a:solidFill>
                  <a:schemeClr val="tx1"/>
                </a:solidFill>
              </a:rPr>
              <a:t>作为数值范围的中间值，从而在不使用符号位的情况下来表示负数的表示方法称为什么？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2000" b="1" dirty="0">
                <a:solidFill>
                  <a:schemeClr val="bg1"/>
                </a:solidFill>
              </a:rPr>
              <a:t>答：</a:t>
            </a:r>
            <a:r>
              <a:rPr lang="en-US" altLang="zh-CN" sz="2000" b="1" dirty="0">
                <a:solidFill>
                  <a:schemeClr val="bg1"/>
                </a:solidFill>
              </a:rPr>
              <a:t>EXCESS</a:t>
            </a:r>
            <a:r>
              <a:rPr lang="zh-CN" altLang="en-US" sz="2000" b="1" dirty="0">
                <a:solidFill>
                  <a:schemeClr val="bg1"/>
                </a:solidFill>
              </a:rPr>
              <a:t>系统表现。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2000" dirty="0"/>
              <a:t>解释：</a:t>
            </a:r>
            <a:r>
              <a:rPr lang="en-US" altLang="zh-CN" sz="2000" b="1" dirty="0">
                <a:solidFill>
                  <a:schemeClr val="bg1"/>
                </a:solidFill>
              </a:rPr>
              <a:t> EXCESS </a:t>
            </a:r>
            <a:r>
              <a:rPr lang="zh-CN" altLang="en-US" sz="2000" b="1" dirty="0">
                <a:solidFill>
                  <a:schemeClr val="bg1"/>
                </a:solidFill>
              </a:rPr>
              <a:t>是“剩余的”意思</a:t>
            </a:r>
            <a:r>
              <a:rPr lang="zh-CN" altLang="en-US" sz="2000" dirty="0"/>
              <a:t>。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A42EAC4-C3BF-417E-8BCF-36B693AAE4E6}"/>
              </a:ext>
            </a:extLst>
          </p:cNvPr>
          <p:cNvSpPr/>
          <p:nvPr/>
        </p:nvSpPr>
        <p:spPr>
          <a:xfrm>
            <a:off x="2132589" y="3505084"/>
            <a:ext cx="6969560" cy="14096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用小数点后有</a:t>
            </a:r>
            <a:r>
              <a:rPr lang="en-US" altLang="zh-CN" sz="2000" b="1" dirty="0">
                <a:solidFill>
                  <a:schemeClr val="tx1"/>
                </a:solidFill>
              </a:rPr>
              <a:t>3</a:t>
            </a:r>
            <a:r>
              <a:rPr lang="zh-CN" altLang="en-US" sz="2000" b="1" dirty="0">
                <a:solidFill>
                  <a:schemeClr val="tx1"/>
                </a:solidFill>
              </a:rPr>
              <a:t>位二进制数，能表示十进制数</a:t>
            </a:r>
            <a:r>
              <a:rPr lang="en-US" altLang="zh-CN" sz="2000" b="1" dirty="0">
                <a:solidFill>
                  <a:schemeClr val="tx1"/>
                </a:solidFill>
              </a:rPr>
              <a:t>0.625</a:t>
            </a:r>
            <a:r>
              <a:rPr lang="zh-CN" altLang="en-US" sz="2000" b="1" dirty="0">
                <a:solidFill>
                  <a:schemeClr val="tx1"/>
                </a:solidFill>
              </a:rPr>
              <a:t>吗？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2000" b="1" dirty="0">
                <a:solidFill>
                  <a:schemeClr val="bg1"/>
                </a:solidFill>
              </a:rPr>
              <a:t>答：能。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2000" dirty="0"/>
              <a:t>解释：</a:t>
            </a:r>
            <a:r>
              <a:rPr lang="en-US" altLang="zh-CN" sz="2000" dirty="0"/>
              <a:t>0.625=0.5+0.125</a:t>
            </a:r>
            <a:r>
              <a:rPr lang="zh-CN" altLang="en-US" sz="2000" dirty="0"/>
              <a:t>；即二进制的：</a:t>
            </a:r>
            <a:r>
              <a:rPr lang="en-US" altLang="zh-CN" sz="2000" dirty="0"/>
              <a:t>0.1+0.001=0.101</a:t>
            </a:r>
            <a:endParaRPr lang="zh-CN" altLang="en-US" sz="2000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2BAE916-8ED2-46F1-9459-76F3C83FAEF2}"/>
              </a:ext>
            </a:extLst>
          </p:cNvPr>
          <p:cNvSpPr/>
          <p:nvPr/>
        </p:nvSpPr>
        <p:spPr>
          <a:xfrm>
            <a:off x="2132589" y="5281646"/>
            <a:ext cx="6969560" cy="14096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将小数分为符号、尾数、基数、指数</a:t>
            </a:r>
            <a:r>
              <a:rPr lang="en-US" altLang="zh-CN" sz="2000" b="1" dirty="0">
                <a:solidFill>
                  <a:schemeClr val="tx1"/>
                </a:solidFill>
              </a:rPr>
              <a:t>4</a:t>
            </a:r>
            <a:r>
              <a:rPr lang="zh-CN" altLang="en-US" sz="2000" b="1" dirty="0">
                <a:solidFill>
                  <a:schemeClr val="tx1"/>
                </a:solidFill>
              </a:rPr>
              <a:t>部分进行表现的形式成为什么？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2000" b="1" dirty="0">
                <a:solidFill>
                  <a:schemeClr val="bg1"/>
                </a:solidFill>
              </a:rPr>
              <a:t>答：浮点数（浮点数形式）。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2000" dirty="0"/>
              <a:t>解释：浮点数：“符号 尾数</a:t>
            </a:r>
            <a:r>
              <a:rPr lang="en-US" altLang="zh-CN" sz="2000" dirty="0"/>
              <a:t>× </a:t>
            </a:r>
            <a:r>
              <a:rPr lang="zh-CN" altLang="en-US" sz="2000" dirty="0"/>
              <a:t>基数的指数次幂”。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E40B3806-7307-430B-BD45-CAD6BE243AE3}"/>
              </a:ext>
            </a:extLst>
          </p:cNvPr>
          <p:cNvSpPr/>
          <p:nvPr/>
        </p:nvSpPr>
        <p:spPr>
          <a:xfrm>
            <a:off x="2132589" y="7058208"/>
            <a:ext cx="6969560" cy="14096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二进制数的基数是多少？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2000" b="1" dirty="0">
                <a:solidFill>
                  <a:schemeClr val="bg1"/>
                </a:solidFill>
              </a:rPr>
              <a:t>答：</a:t>
            </a:r>
            <a:r>
              <a:rPr lang="en-US" altLang="zh-CN" sz="2000" b="1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2</a:t>
            </a:r>
            <a:r>
              <a:rPr lang="zh-CN" altLang="en-US" sz="2000" b="1" dirty="0">
                <a:solidFill>
                  <a:schemeClr val="bg1"/>
                </a:solidFill>
              </a:rPr>
              <a:t>。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2000" dirty="0"/>
              <a:t>解释：十进制的基数是</a:t>
            </a:r>
            <a:r>
              <a:rPr lang="en-US" altLang="zh-CN" sz="2000" dirty="0"/>
              <a:t>10</a:t>
            </a:r>
            <a:r>
              <a:rPr lang="zh-CN" altLang="en-US" sz="2000" dirty="0"/>
              <a:t>，</a:t>
            </a:r>
            <a:r>
              <a:rPr lang="en-US" altLang="zh-CN" sz="2000" dirty="0"/>
              <a:t>XX</a:t>
            </a:r>
            <a:r>
              <a:rPr lang="zh-CN" altLang="en-US" sz="2000" dirty="0"/>
              <a:t>进制的基数是</a:t>
            </a:r>
            <a:r>
              <a:rPr lang="en-US" altLang="zh-CN" sz="2000" dirty="0"/>
              <a:t>XX</a:t>
            </a:r>
            <a:r>
              <a:rPr lang="zh-CN" altLang="en-US" sz="2000" dirty="0"/>
              <a:t>。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6E1DCF9A-F249-46CA-997A-FF7A006C8BE9}"/>
              </a:ext>
            </a:extLst>
          </p:cNvPr>
          <p:cNvSpPr/>
          <p:nvPr/>
        </p:nvSpPr>
        <p:spPr>
          <a:xfrm>
            <a:off x="2132589" y="10611330"/>
            <a:ext cx="6969560" cy="176780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chemeClr val="tx1"/>
                </a:solidFill>
              </a:rPr>
              <a:t>10101100.01010011</a:t>
            </a:r>
            <a:r>
              <a:rPr lang="zh-CN" altLang="en-US" sz="2000" b="1" dirty="0">
                <a:solidFill>
                  <a:schemeClr val="tx1"/>
                </a:solidFill>
              </a:rPr>
              <a:t>这个二进制数，用十六进制数表示的话是多少？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2000" b="1" dirty="0">
                <a:solidFill>
                  <a:schemeClr val="bg1"/>
                </a:solidFill>
              </a:rPr>
              <a:t>答：</a:t>
            </a:r>
            <a:r>
              <a:rPr lang="en-US" altLang="zh-CN" sz="2000" b="1" dirty="0">
                <a:solidFill>
                  <a:schemeClr val="bg1"/>
                </a:solidFill>
              </a:rPr>
              <a:t>AC.53</a:t>
            </a:r>
            <a:r>
              <a:rPr lang="zh-CN" altLang="en-US" sz="2000" b="1" dirty="0">
                <a:solidFill>
                  <a:schemeClr val="bg1"/>
                </a:solidFill>
              </a:rPr>
              <a:t>。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2000" dirty="0"/>
              <a:t>解释：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二进制的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位相当于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16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进制的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位。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804389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第4章：程序流程之循环</Template>
  <TotalTime>11237</TotalTime>
  <Words>1338</Words>
  <Application>Microsoft Office PowerPoint</Application>
  <PresentationFormat>自定义</PresentationFormat>
  <Paragraphs>186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等线</vt:lpstr>
      <vt:lpstr>华文琥珀</vt:lpstr>
      <vt:lpstr>新宋体</vt:lpstr>
      <vt:lpstr>Arial</vt:lpstr>
      <vt:lpstr>Calibri</vt:lpstr>
      <vt:lpstr>Cambria</vt:lpstr>
      <vt:lpstr>Cambria Math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蔡乐</dc:creator>
  <cp:lastModifiedBy>乐 蔡</cp:lastModifiedBy>
  <cp:revision>514</cp:revision>
  <dcterms:created xsi:type="dcterms:W3CDTF">2020-06-26T01:00:01Z</dcterms:created>
  <dcterms:modified xsi:type="dcterms:W3CDTF">2023-12-20T07:56:04Z</dcterms:modified>
</cp:coreProperties>
</file>