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4"/>
  </p:notesMasterIdLst>
  <p:sldIdLst>
    <p:sldId id="258" r:id="rId2"/>
    <p:sldId id="296" r:id="rId3"/>
    <p:sldId id="303" r:id="rId4"/>
    <p:sldId id="304" r:id="rId5"/>
    <p:sldId id="301" r:id="rId6"/>
    <p:sldId id="305" r:id="rId7"/>
    <p:sldId id="306" r:id="rId8"/>
    <p:sldId id="307" r:id="rId9"/>
    <p:sldId id="308" r:id="rId10"/>
    <p:sldId id="310" r:id="rId11"/>
    <p:sldId id="309" r:id="rId12"/>
    <p:sldId id="300" r:id="rId13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 showGuides="1">
      <p:cViewPr>
        <p:scale>
          <a:sx n="75" d="100"/>
          <a:sy n="75" d="100"/>
        </p:scale>
        <p:origin x="1315" y="-2779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4:38:21.6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384 1 24575,'-13'0'0,"-1"0"0,0 1 0,0 1 0,1 0 0,-1 1 0,-17 6 0,22-5 0,1 0 0,0 0 0,0 0 0,1 1 0,-1 0 0,1 1 0,0-1 0,1 1 0,-1 1 0,-10 12 0,-8 17 0,1 1 0,-36 75 0,47-83 0,1 1 0,2 1 0,1-1 0,1 2 0,2-1 0,1 1 0,2 0 0,0 47 0,4-63 0,2 0 0,0 0 0,0 0 0,2 0 0,0-1 0,0 1 0,2-1 0,0-1 0,0 1 0,18 24 0,-10-19 0,0-1 0,2 0 0,0-1 0,0 0 0,2-2 0,28 20 0,-37-29 0,1 0 0,0-1 0,0 0 0,0-1 0,1-1 0,0 0 0,0 0 0,0-1 0,14 2 0,-21-5 0,0 0 0,1 1 0,-1-2 0,1 1 0,-1 0 0,0-1 0,1 0 0,-1-1 0,0 1 0,0-1 0,0 0 0,0 0 0,0 0 0,0-1 0,-1 0 0,1 0 0,-1 0 0,0 0 0,0-1 0,0 1 0,0-1 0,0 0 0,3-6 0,6-11 0,-1 0 0,0 0 0,-2-2 0,0 1 0,-2-1 0,0-1 0,7-43 0,-8 29 0,-3 0 0,-1-1 0,-2 0 0,-4-49 0,-2 44 0,-14-62 0,15 88 0,-1 1 0,-1 0 0,0 0 0,-1 1 0,-1-1 0,-14-20 0,18 33-42,1 0-1,0 0 0,-1 0 1,0 1-1,0-1 0,0 1 1,0 0-1,-1 0 0,1 1 1,-1 0-1,0-1 0,1 1 1,-1 1-1,0-1 0,0 1 1,0 0-1,0 0 0,-1 0 1,1 1-1,0-1 0,0 1 1,0 1-1,0-1 0,-1 1 1,1 0-1,0 0 0,0 0 1,0 1-1,0-1 0,1 1 1,-8 4-1,-1 4-6783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4:38:22.2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24575,'0'12'0,"0"29"0,1 0 0,10 62 0,-8-90 0,0 1 0,1-1 0,0 0 0,1 0 0,1-1 0,0 1 0,1-1 0,0-1 0,0 1 0,2-1 0,12 14 0,-8-12 0,1 0 0,0-2 0,1 0 0,0 0 0,0-1 0,1-1 0,0-1 0,1 0 0,0-1 0,0-1 0,0 0 0,1-2 0,0 0 0,0-1 0,23 1 0,-38-3-105,0-1 0,0-1 0,0 1 0,-1 0 0,1-1 0,0 1 0,0-1 0,0 0 0,-1 0 0,1 0 0,0 0 0,4-3 0,3-6-6721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4:38:22.5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0 24575,'21'14'0,"9"8"0,5 7 0,-5 5 0,-7 4 0,-11-1 0,-15 0 0,-10 1 0,-9-3 0,-8-1 0,-3-5 0,2-5 0,1-7 0,7-5-8191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4:38:23.5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98 1 24575,'-2'43'0,"-2"0"0,-2 0 0,-2-1 0,-1 0 0,-3 0 0,-21 53 0,28-81 0,1-6 0,1 1 0,0 0 0,0 0 0,-2 16 0,5-24 0,0 1 0,0-1 0,0 1 0,0-1 0,0 1 0,0 0 0,0-1 0,1 1 0,-1-1 0,0 1 0,1-1 0,-1 1 0,1-1 0,0 0 0,-1 1 0,1-1 0,0 0 0,0 1 0,0-1 0,0 0 0,0 0 0,0 0 0,0 0 0,0 0 0,0 0 0,1 0 0,-1 0 0,0 0 0,1-1 0,-1 1 0,1 0 0,-1-1 0,1 1 0,1 0 0,14 2 0,1-1 0,-1 0 0,0-2 0,32-1 0,70-15 0,-114 15 0,33-5-119,1 1-130,0-1 0,0-3-1,-1-1 1,56-22 0,-76 22-6577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4:38:23.8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0 24575,'-4'31'0,"-1"24"0,1 20 0,0 17 0,2 7 0,0 4 0,1-5 0,1-10 0,3-12 0,6-16 0,3-18 0,1-20 0,-2-13-8191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4:11:40.4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0 223 24575,'27'-10'0,"1"2"0,0 0 0,0 2 0,0 1 0,37-1 0,148 5 0,-104 4 0,521-43 0,-132 3 0,48 33 0,318-20 0,-605-2 0,405-24 0,-641 49-341,-1 2 0,1 0-1,27 6 1,-19 2-6485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4:28:42.3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0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5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2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6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683124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6" y="1439607"/>
            <a:ext cx="591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熟悉使用有棱有角的内存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330E3AA-53C5-8DB0-6F61-F16968D510C0}"/>
              </a:ext>
            </a:extLst>
          </p:cNvPr>
          <p:cNvSpPr txBox="1"/>
          <p:nvPr/>
        </p:nvSpPr>
        <p:spPr>
          <a:xfrm>
            <a:off x="397669" y="142231"/>
            <a:ext cx="9829800" cy="1421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&lt;queue&gt;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定义二叉树节点结构体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TreeNode* left;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TreeNode* right;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构建完全二叉树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constructCompleteBinaryTree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(start &gt; end)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mid = (start + end) /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TreeNode* root 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>
                <a:solidFill>
                  <a:srgbClr val="C8C8C8"/>
                </a:solidFill>
                <a:highlight>
                  <a:srgbClr val="0000FF"/>
                </a:highlight>
                <a:latin typeface="Consolas" panose="020B0609020204030204" pitchFamily="49" charset="0"/>
              </a:rPr>
              <a:t>constructCompleteBinaryTree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 start, mid -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>
                <a:solidFill>
                  <a:srgbClr val="C8C8C8"/>
                </a:solidFill>
                <a:highlight>
                  <a:srgbClr val="0000FF"/>
                </a:highlight>
                <a:latin typeface="Consolas" panose="020B0609020204030204" pitchFamily="49" charset="0"/>
              </a:rPr>
              <a:t>constructCompleteBinaryTree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 mid +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root;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层序遍历二叉树并按行输出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levelOrderTraversal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(root ==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queue&lt;TreeNode*&gt; queue;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(root);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levelSize =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levelSize; i++)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TreeNode* node =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cout &lt;&lt;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cout &lt;&lt; endl;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9FCBD8-0547-C15B-A811-31B012EE6351}"/>
              </a:ext>
            </a:extLst>
          </p:cNvPr>
          <p:cNvSpPr/>
          <p:nvPr/>
        </p:nvSpPr>
        <p:spPr>
          <a:xfrm>
            <a:off x="6289040" y="7251869"/>
            <a:ext cx="4114800" cy="3720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000000"/>
                </a:solidFill>
                <a:effectLst/>
                <a:latin typeface="Inter"/>
              </a:rPr>
              <a:t>创建一个队列，并将根节点入队。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000000"/>
                </a:solidFill>
                <a:effectLst/>
                <a:latin typeface="Inter"/>
              </a:rPr>
              <a:t>当队列不为空时，循环执行以下操作：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00000"/>
                </a:solidFill>
                <a:effectLst/>
                <a:latin typeface="Inter"/>
              </a:rPr>
              <a:t>获取队列的当前大小，表示当前层的节点数。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00000"/>
                </a:solidFill>
                <a:effectLst/>
                <a:latin typeface="Inter"/>
              </a:rPr>
              <a:t>循环遍历当前层的每个节点，输出节点的值，并将其左右子节点入队。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>
                <a:solidFill>
                  <a:srgbClr val="000000"/>
                </a:solidFill>
                <a:effectLst/>
                <a:latin typeface="Inter"/>
              </a:rPr>
              <a:t>输出一个换行符，表示进入下一层。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rgbClr val="000000"/>
                </a:solidFill>
                <a:effectLst/>
                <a:latin typeface="Inter"/>
              </a:rPr>
              <a:t>重复步骤 </a:t>
            </a:r>
            <a:r>
              <a:rPr lang="en-US" altLang="zh-CN" b="0" i="0">
                <a:solidFill>
                  <a:srgbClr val="000000"/>
                </a:solidFill>
                <a:effectLst/>
                <a:latin typeface="Inter"/>
              </a:rPr>
              <a:t>2</a:t>
            </a:r>
            <a:r>
              <a:rPr lang="zh-CN" altLang="en-US" b="0" i="0">
                <a:solidFill>
                  <a:srgbClr val="000000"/>
                </a:solidFill>
                <a:effectLst/>
                <a:latin typeface="Inter"/>
              </a:rPr>
              <a:t>，直到队列为空。</a:t>
            </a:r>
          </a:p>
          <a:p>
            <a:pPr algn="l"/>
            <a:br>
              <a:rPr lang="zh-CN" altLang="en-US"/>
            </a:br>
            <a:r>
              <a:rPr lang="zh-CN" altLang="en-US" b="0" i="0">
                <a:solidFill>
                  <a:srgbClr val="000000"/>
                </a:solidFill>
                <a:effectLst/>
                <a:latin typeface="Inter"/>
              </a:rPr>
              <a:t>这样，代码按照从上到下、从左到右的顺序遍历二叉树，并按行输出节点值。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0DD982-0155-635D-99D3-F80F76B0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0" y="11170136"/>
            <a:ext cx="2275840" cy="12391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25B238-EE2C-FB40-6BC5-E1804D893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6710" y="11387466"/>
            <a:ext cx="1927130" cy="9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8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C11331-99A4-F0E0-208F-D282B5F7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847584"/>
            <a:ext cx="5398544" cy="58103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0A0B5F-2CB0-273F-ADAD-0A204F6B37AE}"/>
              </a:ext>
            </a:extLst>
          </p:cNvPr>
          <p:cNvSpPr txBox="1"/>
          <p:nvPr/>
        </p:nvSpPr>
        <p:spPr>
          <a:xfrm>
            <a:off x="487680" y="74676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使用数组实现二叉树：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CB612B-BDE4-193F-46AF-F82F8F44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268480"/>
            <a:ext cx="2749472" cy="14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6A45981-0DF2-46A2-AE65-5A8027083496}"/>
                  </a:ext>
                </a:extLst>
              </p:cNvPr>
              <p:cNvSpPr/>
              <p:nvPr/>
            </p:nvSpPr>
            <p:spPr>
              <a:xfrm>
                <a:off x="1827789" y="1108765"/>
                <a:ext cx="6969560" cy="158292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b="1" dirty="0">
                    <a:solidFill>
                      <a:schemeClr val="tx1"/>
                    </a:solidFill>
                  </a:rPr>
                  <a:t>有十个地址信号引脚的内存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IC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（集成电路）可以指定的地址范围是多少？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答：用二进制数来表示的话是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0000000000~1111111111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（十进制：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0~1023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）。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  <a:p>
                <a:r>
                  <a:rPr lang="zh-CN" altLang="en-US" sz="2000" dirty="0"/>
                  <a:t>解释：十个引脚，一共可以表示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1024</a:t>
                </a:r>
                <a:r>
                  <a:rPr lang="zh-CN" altLang="en-US" sz="2000" dirty="0"/>
                  <a:t>种状态</a:t>
                </a: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6A45981-0DF2-46A2-AE65-5A802708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89" y="1108765"/>
                <a:ext cx="6969560" cy="1582925"/>
              </a:xfrm>
              <a:prstGeom prst="roundRect">
                <a:avLst/>
              </a:prstGeom>
              <a:blipFill>
                <a:blip r:embed="rId3"/>
                <a:stretch>
                  <a:fillRect t="-3802" b="-7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1DD17A-5B9C-45F5-9067-8F315BEF06E1}"/>
              </a:ext>
            </a:extLst>
          </p:cNvPr>
          <p:cNvSpPr/>
          <p:nvPr/>
        </p:nvSpPr>
        <p:spPr>
          <a:xfrm>
            <a:off x="1827789" y="10264781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用</a:t>
            </a:r>
            <a:r>
              <a:rPr lang="en-US" altLang="zh-CN" sz="2000" b="1" dirty="0">
                <a:solidFill>
                  <a:schemeClr val="tx1"/>
                </a:solidFill>
              </a:rPr>
              <a:t>LIFO</a:t>
            </a:r>
            <a:r>
              <a:rPr lang="zh-CN" altLang="en-US" sz="2000" b="1" dirty="0">
                <a:solidFill>
                  <a:schemeClr val="tx1"/>
                </a:solidFill>
              </a:rPr>
              <a:t>方式进行数据读写的数据结构称为什么？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答：栈。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b="1" dirty="0">
                <a:solidFill>
                  <a:schemeClr val="bg1"/>
                </a:solidFill>
              </a:rPr>
              <a:t> Last In First Out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2EAC4-C3BF-417E-8BCF-36B693AAE4E6}"/>
              </a:ext>
            </a:extLst>
          </p:cNvPr>
          <p:cNvSpPr/>
          <p:nvPr/>
        </p:nvSpPr>
        <p:spPr>
          <a:xfrm>
            <a:off x="1827789" y="3527714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高级编程语言中的数据类型表示的是什么？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答：占据内存区域的大小和数据类型（编码规则）。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解释：例如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语言中的</a:t>
            </a:r>
            <a:r>
              <a:rPr lang="en-US" altLang="zh-CN" sz="2000" dirty="0"/>
              <a:t>short</a:t>
            </a:r>
            <a:r>
              <a:rPr lang="zh-CN" altLang="en-US" sz="2000" dirty="0"/>
              <a:t>表示占据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个字节，并且存储整数。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BAE916-8ED2-46F1-9459-76F3C83FAEF2}"/>
              </a:ext>
            </a:extLst>
          </p:cNvPr>
          <p:cNvSpPr/>
          <p:nvPr/>
        </p:nvSpPr>
        <p:spPr>
          <a:xfrm>
            <a:off x="1827789" y="5773403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en-US" altLang="zh-CN" sz="2000" b="1" dirty="0">
                <a:solidFill>
                  <a:schemeClr val="tx1"/>
                </a:solidFill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</a:rPr>
              <a:t>位内存地址的环境中，指针变量的长度是多少位？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32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解释：指针：用于存储内存地址的变量。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0B3806-7307-430B-BD45-CAD6BE243AE3}"/>
              </a:ext>
            </a:extLst>
          </p:cNvPr>
          <p:cNvSpPr/>
          <p:nvPr/>
        </p:nvSpPr>
        <p:spPr>
          <a:xfrm>
            <a:off x="1827789" y="8019092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与物理内存有着相同构造的数组的数据类型长度是多少？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字节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解释：物理内存是</a:t>
            </a:r>
            <a:r>
              <a:rPr lang="zh-CN" altLang="en-US" sz="2000"/>
              <a:t>以字节为单位</a:t>
            </a:r>
            <a:r>
              <a:rPr lang="zh-CN" altLang="en-US" sz="2000" dirty="0"/>
              <a:t>进行数据存储的。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DCF9A-F249-46CA-997A-FF7A006C8BE9}"/>
              </a:ext>
            </a:extLst>
          </p:cNvPr>
          <p:cNvSpPr/>
          <p:nvPr/>
        </p:nvSpPr>
        <p:spPr>
          <a:xfrm>
            <a:off x="1827789" y="12510468"/>
            <a:ext cx="6969560" cy="17678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根据数据的大小链表分叉为两个方向的数据结构称为什么？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答：二叉查找树（</a:t>
            </a:r>
            <a:r>
              <a:rPr lang="en-US" altLang="zh-CN" sz="2000" b="1" dirty="0">
                <a:solidFill>
                  <a:schemeClr val="bg1"/>
                </a:solidFill>
              </a:rPr>
              <a:t>binary search tree</a:t>
            </a:r>
            <a:r>
              <a:rPr lang="zh-CN" altLang="en-US" sz="2000" b="1" dirty="0">
                <a:solidFill>
                  <a:schemeClr val="bg1"/>
                </a:solidFill>
              </a:rPr>
              <a:t>）。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从节点分成两个叉的树状数据结构。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43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4D839EEB-4893-4858-A615-22B4CB655A19}"/>
              </a:ext>
            </a:extLst>
          </p:cNvPr>
          <p:cNvSpPr txBox="1"/>
          <p:nvPr/>
        </p:nvSpPr>
        <p:spPr>
          <a:xfrm>
            <a:off x="240490" y="243810"/>
            <a:ext cx="5317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4.1</a:t>
            </a: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　内存的物理机制很简单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AB3C50-2E93-40AB-A6BA-98441466FE7E}"/>
              </a:ext>
            </a:extLst>
          </p:cNvPr>
          <p:cNvSpPr/>
          <p:nvPr/>
        </p:nvSpPr>
        <p:spPr>
          <a:xfrm>
            <a:off x="1418198" y="1932927"/>
            <a:ext cx="7986862" cy="35034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566483-B8CC-4064-A154-7F7E61534814}"/>
              </a:ext>
            </a:extLst>
          </p:cNvPr>
          <p:cNvSpPr/>
          <p:nvPr/>
        </p:nvSpPr>
        <p:spPr>
          <a:xfrm>
            <a:off x="1792292" y="5410850"/>
            <a:ext cx="4504368" cy="445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内存</a:t>
            </a:r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的引脚配置示例（一个虚拟的</a:t>
            </a:r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99E8E1D-7919-4166-9DE3-D36D4915A365}"/>
              </a:ext>
            </a:extLst>
          </p:cNvPr>
          <p:cNvGrpSpPr/>
          <p:nvPr/>
        </p:nvGrpSpPr>
        <p:grpSpPr>
          <a:xfrm>
            <a:off x="1904431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C0B643B-C1BF-4620-9C00-9430BB07FD9C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5B4B470-E470-4811-AE3E-C25976ADFDD5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074F471-0916-4279-B585-E0D101FA30A5}"/>
              </a:ext>
            </a:extLst>
          </p:cNvPr>
          <p:cNvGrpSpPr/>
          <p:nvPr/>
        </p:nvGrpSpPr>
        <p:grpSpPr>
          <a:xfrm>
            <a:off x="2227443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62D6ACF-E912-4157-BBFC-E8152FB07DB8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3AEAB17-E96E-45E5-88DB-908AE9DD7952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9AD5B0D-7EF7-4FD6-86F6-3205FDC01208}"/>
              </a:ext>
            </a:extLst>
          </p:cNvPr>
          <p:cNvGrpSpPr/>
          <p:nvPr/>
        </p:nvGrpSpPr>
        <p:grpSpPr>
          <a:xfrm>
            <a:off x="2550455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FF70102-4191-410E-B2C9-9F807A398AAB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A299695-5BCD-414D-9FB5-1C11C10A8179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ABCFDA9-8E24-41CF-8599-B4E568BA88D5}"/>
              </a:ext>
            </a:extLst>
          </p:cNvPr>
          <p:cNvGrpSpPr/>
          <p:nvPr/>
        </p:nvGrpSpPr>
        <p:grpSpPr>
          <a:xfrm>
            <a:off x="3196479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1F1F62D-4603-4068-9CF4-A3CD34818320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727278A-4747-4E39-8438-EA8CD7D594DC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2DF3B4-DB93-4E34-B0AD-44A48C390CD2}"/>
              </a:ext>
            </a:extLst>
          </p:cNvPr>
          <p:cNvGrpSpPr/>
          <p:nvPr/>
        </p:nvGrpSpPr>
        <p:grpSpPr>
          <a:xfrm>
            <a:off x="2873467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CE1C649-DD33-4919-8F85-BA56938E5D2C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3120C14-999A-4E3D-9783-4229D3D0D50C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97B2F20-7CD5-4F02-A5FB-3D5E8F5C0D2F}"/>
              </a:ext>
            </a:extLst>
          </p:cNvPr>
          <p:cNvGrpSpPr/>
          <p:nvPr/>
        </p:nvGrpSpPr>
        <p:grpSpPr>
          <a:xfrm>
            <a:off x="3519491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3368E7C-BFB6-43A3-8727-1C85CDD12E9A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A2A06D0-A936-4998-AA4C-B436D6D8BBAB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0F9E3EA-FC2B-4428-BA1C-53BF8B0A677E}"/>
              </a:ext>
            </a:extLst>
          </p:cNvPr>
          <p:cNvGrpSpPr/>
          <p:nvPr/>
        </p:nvGrpSpPr>
        <p:grpSpPr>
          <a:xfrm>
            <a:off x="3842503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32E2787-EA8C-4EB1-8E47-145EF2DB4017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4EC22D7-D06E-43DD-8679-1698FBD0485E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1301807-F292-4E67-867B-8C2F23A6E713}"/>
              </a:ext>
            </a:extLst>
          </p:cNvPr>
          <p:cNvGrpSpPr/>
          <p:nvPr/>
        </p:nvGrpSpPr>
        <p:grpSpPr>
          <a:xfrm>
            <a:off x="4165515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6DCDC95-3DCD-4CFB-B358-5897B888C2A7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E559990-9225-43D9-8F99-AC146A694DDF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846875C7-FA32-4509-A119-12355E0BCC65}"/>
              </a:ext>
            </a:extLst>
          </p:cNvPr>
          <p:cNvSpPr/>
          <p:nvPr/>
        </p:nvSpPr>
        <p:spPr>
          <a:xfrm>
            <a:off x="1801049" y="3152580"/>
            <a:ext cx="3518354" cy="1226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A15A48E-CF28-4C33-BFA0-19EAD901A921}"/>
              </a:ext>
            </a:extLst>
          </p:cNvPr>
          <p:cNvGrpSpPr/>
          <p:nvPr/>
        </p:nvGrpSpPr>
        <p:grpSpPr>
          <a:xfrm rot="10800000">
            <a:off x="1904431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962A6A4-ED5C-4774-A05E-0E1964A448D7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79CDE03-42BD-4085-8933-71ACC3EDF08B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18DB45E-BF67-4ECE-9064-E023F979E2F4}"/>
              </a:ext>
            </a:extLst>
          </p:cNvPr>
          <p:cNvGrpSpPr/>
          <p:nvPr/>
        </p:nvGrpSpPr>
        <p:grpSpPr>
          <a:xfrm rot="10800000">
            <a:off x="2226297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FE5338-D4A7-4250-A53E-2F97D3779AFD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0BF2D62-E4B6-4D24-BDAA-CE47382E5A09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3205F96-4C01-4087-A3D0-83AAC3892155}"/>
              </a:ext>
            </a:extLst>
          </p:cNvPr>
          <p:cNvGrpSpPr/>
          <p:nvPr/>
        </p:nvGrpSpPr>
        <p:grpSpPr>
          <a:xfrm rot="10800000">
            <a:off x="2548163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73D9048-F6B9-41FD-A2DC-E535CE83DA5C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3AB1750-919F-40DA-9CB0-B70B750B4579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914C505-87E4-4978-91B4-759E80C33375}"/>
              </a:ext>
            </a:extLst>
          </p:cNvPr>
          <p:cNvGrpSpPr/>
          <p:nvPr/>
        </p:nvGrpSpPr>
        <p:grpSpPr>
          <a:xfrm rot="10800000">
            <a:off x="3191895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7AD9DA9-2992-4F54-B759-4BCBB763E59B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5A4BD30-C3D6-4597-A2A5-8B9BF55CE63A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72095BE-833A-41A3-A461-7FE9B532CDE4}"/>
              </a:ext>
            </a:extLst>
          </p:cNvPr>
          <p:cNvGrpSpPr/>
          <p:nvPr/>
        </p:nvGrpSpPr>
        <p:grpSpPr>
          <a:xfrm rot="10800000">
            <a:off x="2870029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A958351-B97C-4CBA-94E8-496868DE0EB5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E4CD350-0BA7-4787-8A27-5222D2A7AD6B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216B7F9-5E03-4102-B5C3-3A9D75376382}"/>
              </a:ext>
            </a:extLst>
          </p:cNvPr>
          <p:cNvGrpSpPr/>
          <p:nvPr/>
        </p:nvGrpSpPr>
        <p:grpSpPr>
          <a:xfrm rot="10800000">
            <a:off x="3513761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6F684DB-EE91-4B58-A547-093EF06B0538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F5200C5-EBA4-432F-BAFA-79450F50C15F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B524A57-3F8D-411C-89DE-075B0696ACB3}"/>
              </a:ext>
            </a:extLst>
          </p:cNvPr>
          <p:cNvGrpSpPr/>
          <p:nvPr/>
        </p:nvGrpSpPr>
        <p:grpSpPr>
          <a:xfrm rot="10800000">
            <a:off x="3835627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0CB62B7-29AF-422B-AB59-74E1A291DEBD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5EE7688-8275-4C45-99C8-8E5DCE677331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28240A9-FC88-46D0-8372-DF4A1972DEB3}"/>
              </a:ext>
            </a:extLst>
          </p:cNvPr>
          <p:cNvGrpSpPr/>
          <p:nvPr/>
        </p:nvGrpSpPr>
        <p:grpSpPr>
          <a:xfrm rot="10800000">
            <a:off x="4157493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0144879-052F-4DB3-B4D3-81DF3133D8B1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D5DC748-AD28-48CE-8667-77BF1E644A33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28F3810-79B7-4425-A6FB-C056F1906A57}"/>
              </a:ext>
            </a:extLst>
          </p:cNvPr>
          <p:cNvGrpSpPr/>
          <p:nvPr/>
        </p:nvGrpSpPr>
        <p:grpSpPr>
          <a:xfrm rot="10800000">
            <a:off x="4479359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9914E52-BE9A-4A97-9D3E-E16E3F7194E2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E457139-0394-4547-985C-5424C4D1E2A2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20000E2-5478-458B-92BA-C71343B66709}"/>
              </a:ext>
            </a:extLst>
          </p:cNvPr>
          <p:cNvGrpSpPr/>
          <p:nvPr/>
        </p:nvGrpSpPr>
        <p:grpSpPr>
          <a:xfrm rot="10800000">
            <a:off x="4801225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947CBF9-D2E1-465A-BC59-2262C8F48A3E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D8BA511-ED1F-45AA-9034-60192E7D0F60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C2CBFAE-378E-4151-9857-448E96D3E301}"/>
              </a:ext>
            </a:extLst>
          </p:cNvPr>
          <p:cNvGrpSpPr/>
          <p:nvPr/>
        </p:nvGrpSpPr>
        <p:grpSpPr>
          <a:xfrm rot="10800000">
            <a:off x="5123096" y="4357789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DA4CF65-6C64-4E19-8E78-D126C37433D7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6433CA6-ED1F-4DE8-985F-C7B8D00F535B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73F724B-78C6-44DA-BEDE-1B14E9D5BEB1}"/>
              </a:ext>
            </a:extLst>
          </p:cNvPr>
          <p:cNvGrpSpPr/>
          <p:nvPr/>
        </p:nvGrpSpPr>
        <p:grpSpPr>
          <a:xfrm>
            <a:off x="4488527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AF8958E-D3E2-428F-AB6B-862B6F3F22C4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6BD6702-9927-4202-9258-92BFB8458C03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CB4946B-558B-4E43-9096-0392C70736CE}"/>
              </a:ext>
            </a:extLst>
          </p:cNvPr>
          <p:cNvGrpSpPr/>
          <p:nvPr/>
        </p:nvGrpSpPr>
        <p:grpSpPr>
          <a:xfrm>
            <a:off x="4811539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EC79941-3496-47B2-90FB-9CAE9EE3C1E0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7A35444-8E89-4EC1-A502-1C34885E4061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1B795A8-076A-431A-86BE-C386732CEC3F}"/>
              </a:ext>
            </a:extLst>
          </p:cNvPr>
          <p:cNvGrpSpPr/>
          <p:nvPr/>
        </p:nvGrpSpPr>
        <p:grpSpPr>
          <a:xfrm>
            <a:off x="5134554" y="2673565"/>
            <a:ext cx="104075" cy="467328"/>
            <a:chOff x="1331089" y="4000500"/>
            <a:chExt cx="104075" cy="467328"/>
          </a:xfrm>
          <a:solidFill>
            <a:schemeClr val="bg1">
              <a:lumMod val="75000"/>
            </a:schemeClr>
          </a:solidFill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2A91709-8CB1-4FEB-A1A3-63BA0BC621E9}"/>
                </a:ext>
              </a:extLst>
            </p:cNvPr>
            <p:cNvSpPr/>
            <p:nvPr/>
          </p:nvSpPr>
          <p:spPr>
            <a:xfrm>
              <a:off x="1331089" y="4190035"/>
              <a:ext cx="104075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2CD22A4D-2C12-4B67-A00E-6B02834CA502}"/>
                </a:ext>
              </a:extLst>
            </p:cNvPr>
            <p:cNvSpPr/>
            <p:nvPr/>
          </p:nvSpPr>
          <p:spPr>
            <a:xfrm>
              <a:off x="1360266" y="4000500"/>
              <a:ext cx="45719" cy="1895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12E799A-F8E1-48A7-9333-595346E4E187}"/>
              </a:ext>
            </a:extLst>
          </p:cNvPr>
          <p:cNvSpPr txBox="1"/>
          <p:nvPr/>
        </p:nvSpPr>
        <p:spPr>
          <a:xfrm>
            <a:off x="1726998" y="4821443"/>
            <a:ext cx="3884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RD  WR  D0  D1  D2  D3  D4  D5  D6  D7 GND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988C732-93F1-4559-92FB-265C56274222}"/>
              </a:ext>
            </a:extLst>
          </p:cNvPr>
          <p:cNvSpPr txBox="1"/>
          <p:nvPr/>
        </p:nvSpPr>
        <p:spPr>
          <a:xfrm>
            <a:off x="1679100" y="2159496"/>
            <a:ext cx="3815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VCC  A0  A1   A2  A3  A4  A5  A6  A7  A8   A9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57FD7A-2BE1-43C6-ACC3-573541E0E61E}"/>
              </a:ext>
            </a:extLst>
          </p:cNvPr>
          <p:cNvSpPr/>
          <p:nvPr/>
        </p:nvSpPr>
        <p:spPr>
          <a:xfrm>
            <a:off x="5885994" y="2191791"/>
            <a:ext cx="2952475" cy="1226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 电源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A0 ~ A9 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     地址信号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D0 ~ D7 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     数据信号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     控制信号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6C81F3-AA85-4C33-8413-A198E85F8C7F}"/>
              </a:ext>
            </a:extLst>
          </p:cNvPr>
          <p:cNvSpPr txBox="1"/>
          <p:nvPr/>
        </p:nvSpPr>
        <p:spPr>
          <a:xfrm>
            <a:off x="5722680" y="6184900"/>
            <a:ext cx="5071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Random Access Memory</a:t>
            </a:r>
            <a:r>
              <a:rPr lang="zh-CN" altLang="en-US" sz="2000" dirty="0">
                <a:solidFill>
                  <a:schemeClr val="bg1"/>
                </a:solidFill>
              </a:rPr>
              <a:t>，是可读写的内存。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C8F5BE-84F5-425A-AB45-419F8D4F1988}"/>
              </a:ext>
            </a:extLst>
          </p:cNvPr>
          <p:cNvCxnSpPr>
            <a:cxnSpLocks/>
          </p:cNvCxnSpPr>
          <p:nvPr/>
        </p:nvCxnSpPr>
        <p:spPr>
          <a:xfrm flipH="1" flipV="1">
            <a:off x="5722680" y="5758181"/>
            <a:ext cx="198060" cy="445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7B4EF3D-2F3A-4AB8-A29A-6BDCE3082A30}"/>
              </a:ext>
            </a:extLst>
          </p:cNvPr>
          <p:cNvSpPr txBox="1"/>
          <p:nvPr/>
        </p:nvSpPr>
        <p:spPr>
          <a:xfrm>
            <a:off x="1679100" y="1559970"/>
            <a:ext cx="746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电源连接到</a:t>
            </a:r>
            <a:r>
              <a: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后，就可以给其他引脚传递比如</a:t>
            </a:r>
            <a:r>
              <a: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这样的信号。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D2C56C98-C965-48A8-88F7-0F4D7077572F}"/>
                  </a:ext>
                </a:extLst>
              </p:cNvPr>
              <p:cNvSpPr/>
              <p:nvPr/>
            </p:nvSpPr>
            <p:spPr>
              <a:xfrm>
                <a:off x="5885994" y="3766038"/>
                <a:ext cx="2952475" cy="13345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地址个数：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1024</a:t>
                </a:r>
              </a:p>
              <a:p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每个地址：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位（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字节）</a:t>
                </a:r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内存容量：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1024×1=1k</a:t>
                </a:r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D2C56C98-C965-48A8-88F7-0F4D70775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994" y="3766038"/>
                <a:ext cx="2952475" cy="1334575"/>
              </a:xfrm>
              <a:prstGeom prst="rect">
                <a:avLst/>
              </a:prstGeom>
              <a:blipFill>
                <a:blip r:embed="rId3"/>
                <a:stretch>
                  <a:fillRect l="-184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9187FC6A-6B85-4D84-92A0-60D40B6559C0}"/>
              </a:ext>
            </a:extLst>
          </p:cNvPr>
          <p:cNvSpPr txBox="1"/>
          <p:nvPr/>
        </p:nvSpPr>
        <p:spPr>
          <a:xfrm>
            <a:off x="647641" y="5100613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读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写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F324B38-C628-445E-B3F7-CB4F21CFC407}"/>
              </a:ext>
            </a:extLst>
          </p:cNvPr>
          <p:cNvCxnSpPr>
            <a:cxnSpLocks/>
          </p:cNvCxnSpPr>
          <p:nvPr/>
        </p:nvCxnSpPr>
        <p:spPr>
          <a:xfrm flipV="1">
            <a:off x="1017510" y="4938200"/>
            <a:ext cx="759277" cy="39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D9F8F3D-F697-496E-B285-650F372BE304}"/>
              </a:ext>
            </a:extLst>
          </p:cNvPr>
          <p:cNvCxnSpPr>
            <a:cxnSpLocks/>
          </p:cNvCxnSpPr>
          <p:nvPr/>
        </p:nvCxnSpPr>
        <p:spPr>
          <a:xfrm flipV="1">
            <a:off x="1021637" y="5015118"/>
            <a:ext cx="1160899" cy="588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EBE9226-F88E-4BF3-ABC5-5B7E2E359471}"/>
              </a:ext>
            </a:extLst>
          </p:cNvPr>
          <p:cNvSpPr txBox="1"/>
          <p:nvPr/>
        </p:nvSpPr>
        <p:spPr>
          <a:xfrm>
            <a:off x="243780" y="619337"/>
            <a:ext cx="1014086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内存实际上是一种名为内存 </a:t>
            </a:r>
            <a:r>
              <a:rPr lang="en-US" altLang="zh-CN">
                <a:solidFill>
                  <a:schemeClr val="bg1"/>
                </a:solidFill>
              </a:rPr>
              <a:t>IC </a:t>
            </a:r>
            <a:r>
              <a:rPr lang="zh-CN" altLang="en-US">
                <a:solidFill>
                  <a:schemeClr val="bg1"/>
                </a:solidFill>
              </a:rPr>
              <a:t>的电子元件。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内存 </a:t>
            </a:r>
            <a:r>
              <a:rPr lang="en-US" altLang="zh-CN">
                <a:solidFill>
                  <a:schemeClr val="bg1"/>
                </a:solidFill>
              </a:rPr>
              <a:t>IC </a:t>
            </a:r>
            <a:r>
              <a:rPr lang="zh-CN" altLang="en-US">
                <a:solidFill>
                  <a:schemeClr val="bg1"/>
                </a:solidFill>
              </a:rPr>
              <a:t>中有电源、地址信号、数据信号、控制信号等用于输入输出的大量引脚，通过为其指定地址（</a:t>
            </a:r>
            <a:r>
              <a:rPr lang="en-US" altLang="zh-CN">
                <a:solidFill>
                  <a:schemeClr val="bg1"/>
                </a:solidFill>
              </a:rPr>
              <a:t>address</a:t>
            </a:r>
            <a:r>
              <a:rPr lang="zh-CN" altLang="en-US">
                <a:solidFill>
                  <a:schemeClr val="bg1"/>
                </a:solidFill>
              </a:rPr>
              <a:t>），来进行数据的读写。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5151578-8386-F297-57A0-656001CE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15" y="6812112"/>
            <a:ext cx="9324975" cy="5610225"/>
          </a:xfrm>
          <a:prstGeom prst="rect">
            <a:avLst/>
          </a:prstGeom>
        </p:spPr>
      </p:pic>
      <p:sp>
        <p:nvSpPr>
          <p:cNvPr id="231" name="文本框 230">
            <a:extLst>
              <a:ext uri="{FF2B5EF4-FFF2-40B4-BE49-F238E27FC236}">
                <a16:creationId xmlns:a16="http://schemas.microsoft.com/office/drawing/2014/main" id="{EE13E865-2AB3-0A9C-C035-D6BD4CD5ED7C}"/>
              </a:ext>
            </a:extLst>
          </p:cNvPr>
          <p:cNvSpPr txBox="1"/>
          <p:nvPr/>
        </p:nvSpPr>
        <p:spPr>
          <a:xfrm>
            <a:off x="247555" y="5941800"/>
            <a:ext cx="547512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/>
              <a:t>ROM（Read Only Memory）是一种只能用来读取的内存。</a:t>
            </a:r>
          </a:p>
          <a:p>
            <a:r>
              <a:rPr lang="zh-CN" altLang="en-US" sz="1600"/>
              <a:t>RAM分为需要经常刷新（refresh）以保存数据的 DRAM，以及不需要刷新电路即能保存数据的 SRAM（Static RAM）。</a:t>
            </a:r>
          </a:p>
        </p:txBody>
      </p:sp>
    </p:spTree>
    <p:extLst>
      <p:ext uri="{BB962C8B-B14F-4D97-AF65-F5344CB8AC3E}">
        <p14:creationId xmlns:p14="http://schemas.microsoft.com/office/powerpoint/2010/main" val="1308596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61BCBE-757E-D7AC-E7F0-DBB869400896}"/>
              </a:ext>
            </a:extLst>
          </p:cNvPr>
          <p:cNvSpPr/>
          <p:nvPr/>
        </p:nvSpPr>
        <p:spPr>
          <a:xfrm>
            <a:off x="1188367" y="6567060"/>
            <a:ext cx="8201512" cy="35007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B4F2BA-6EA1-94DF-1A98-11BD9F81AC97}"/>
              </a:ext>
            </a:extLst>
          </p:cNvPr>
          <p:cNvSpPr/>
          <p:nvPr/>
        </p:nvSpPr>
        <p:spPr>
          <a:xfrm>
            <a:off x="1228123" y="9976243"/>
            <a:ext cx="3502425" cy="445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1KB</a:t>
            </a:r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内存的模型（</a:t>
            </a:r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1024</a:t>
            </a:r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层的大楼）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124">
                <a:extLst>
                  <a:ext uri="{FF2B5EF4-FFF2-40B4-BE49-F238E27FC236}">
                    <a16:creationId xmlns:a16="http://schemas.microsoft.com/office/drawing/2014/main" id="{7CF27AC9-BC70-D1CA-EC75-1953AB5A3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544035"/>
                  </p:ext>
                </p:extLst>
              </p:nvPr>
            </p:nvGraphicFramePr>
            <p:xfrm>
              <a:off x="3290885" y="7076069"/>
              <a:ext cx="2185871" cy="2683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5871">
                      <a:extLst>
                        <a:ext uri="{9D8B030D-6E8A-4147-A177-3AD203B41FA5}">
                          <a16:colId xmlns:a16="http://schemas.microsoft.com/office/drawing/2014/main" val="3490637068"/>
                        </a:ext>
                      </a:extLst>
                    </a:gridCol>
                  </a:tblGrid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</a:t>
                          </a:r>
                          <a:r>
                            <a:rPr lang="zh-CN" altLang="en-US" sz="1800" dirty="0"/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703241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991388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30477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000461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216208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687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124">
                <a:extLst>
                  <a:ext uri="{FF2B5EF4-FFF2-40B4-BE49-F238E27FC236}">
                    <a16:creationId xmlns:a16="http://schemas.microsoft.com/office/drawing/2014/main" id="{7CF27AC9-BC70-D1CA-EC75-1953AB5A3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544035"/>
                  </p:ext>
                </p:extLst>
              </p:nvPr>
            </p:nvGraphicFramePr>
            <p:xfrm>
              <a:off x="3290885" y="7076069"/>
              <a:ext cx="2185871" cy="2683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5871">
                      <a:extLst>
                        <a:ext uri="{9D8B030D-6E8A-4147-A177-3AD203B41FA5}">
                          <a16:colId xmlns:a16="http://schemas.microsoft.com/office/drawing/2014/main" val="3490637068"/>
                        </a:ext>
                      </a:extLst>
                    </a:gridCol>
                  </a:tblGrid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</a:t>
                          </a:r>
                          <a:r>
                            <a:rPr lang="zh-CN" altLang="en-US" sz="1800" dirty="0"/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703241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991388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30477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78" t="-313699" r="-556" b="-2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000461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216208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字节的数据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68782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4B8440E-F893-71E2-4DE7-DD87853730D1}"/>
              </a:ext>
            </a:extLst>
          </p:cNvPr>
          <p:cNvSpPr txBox="1"/>
          <p:nvPr/>
        </p:nvSpPr>
        <p:spPr>
          <a:xfrm>
            <a:off x="1907003" y="6673213"/>
            <a:ext cx="331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地址</a:t>
            </a:r>
            <a:r>
              <a:rPr lang="en-US" altLang="zh-CN" sz="2000" dirty="0">
                <a:solidFill>
                  <a:schemeClr val="bg1"/>
                </a:solidFill>
              </a:rPr>
              <a:t>		</a:t>
            </a:r>
            <a:r>
              <a:rPr lang="zh-CN" altLang="en-US" sz="2000" dirty="0">
                <a:solidFill>
                  <a:schemeClr val="bg1"/>
                </a:solidFill>
              </a:rPr>
              <a:t>内存的内容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124">
                <a:extLst>
                  <a:ext uri="{FF2B5EF4-FFF2-40B4-BE49-F238E27FC236}">
                    <a16:creationId xmlns:a16="http://schemas.microsoft.com/office/drawing/2014/main" id="{D2DF89E3-49A4-89F7-173E-B0CE067D1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100057"/>
                  </p:ext>
                </p:extLst>
              </p:nvPr>
            </p:nvGraphicFramePr>
            <p:xfrm>
              <a:off x="1353448" y="7076069"/>
              <a:ext cx="1937437" cy="2683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37437">
                      <a:extLst>
                        <a:ext uri="{9D8B030D-6E8A-4147-A177-3AD203B41FA5}">
                          <a16:colId xmlns:a16="http://schemas.microsoft.com/office/drawing/2014/main" val="3490637068"/>
                        </a:ext>
                      </a:extLst>
                    </a:gridCol>
                  </a:tblGrid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0000000000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5703241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0000000001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7991388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0000000010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530477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4000461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1111111110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6216208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1111111111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87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124">
                <a:extLst>
                  <a:ext uri="{FF2B5EF4-FFF2-40B4-BE49-F238E27FC236}">
                    <a16:creationId xmlns:a16="http://schemas.microsoft.com/office/drawing/2014/main" id="{D2DF89E3-49A4-89F7-173E-B0CE067D1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100057"/>
                  </p:ext>
                </p:extLst>
              </p:nvPr>
            </p:nvGraphicFramePr>
            <p:xfrm>
              <a:off x="1353448" y="7076069"/>
              <a:ext cx="1937437" cy="2683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37437">
                      <a:extLst>
                        <a:ext uri="{9D8B030D-6E8A-4147-A177-3AD203B41FA5}">
                          <a16:colId xmlns:a16="http://schemas.microsoft.com/office/drawing/2014/main" val="3490637068"/>
                        </a:ext>
                      </a:extLst>
                    </a:gridCol>
                  </a:tblGrid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0000000000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5703241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0000000001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7991388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0000000010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530477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9589" b="-205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000461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1111111110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6216208"/>
                      </a:ext>
                    </a:extLst>
                  </a:tr>
                  <a:tr h="447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1111111111</a:t>
                          </a:r>
                          <a:endParaRPr lang="zh-CN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87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500C08E-800E-1189-1809-DAD13FE398BA}"/>
                  </a:ext>
                </a:extLst>
              </p:cNvPr>
              <p:cNvSpPr/>
              <p:nvPr/>
            </p:nvSpPr>
            <p:spPr>
              <a:xfrm>
                <a:off x="5546300" y="6674783"/>
                <a:ext cx="3790239" cy="32928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C</a:t>
                </a:r>
                <a:r>
                  <a:rPr lang="zh-CN" altLang="en-US"/>
                  <a:t>语言中的数据类型：</a:t>
                </a:r>
                <a:endParaRPr lang="en-US" altLang="zh-CN" dirty="0"/>
              </a:p>
              <a:p>
                <a:r>
                  <a:rPr lang="en-US" altLang="zh-CN" dirty="0"/>
                  <a:t>char</a:t>
                </a:r>
                <a:r>
                  <a:rPr lang="zh-CN" altLang="en-US" dirty="0"/>
                  <a:t>占一个字节（住的平层）</a:t>
                </a:r>
                <a:endParaRPr lang="en-US" altLang="zh-CN" dirty="0"/>
              </a:p>
              <a:p>
                <a:r>
                  <a:rPr lang="en-US" altLang="zh-CN" dirty="0"/>
                  <a:t>short</a:t>
                </a:r>
                <a:r>
                  <a:rPr lang="zh-CN" altLang="en-US" dirty="0"/>
                  <a:t>占两个字节（住的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层复式）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double</a:t>
                </a:r>
                <a:r>
                  <a:rPr lang="zh-CN" altLang="en-US" dirty="0"/>
                  <a:t>占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个字节（住的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层复式）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指针：存放地址的变量。</a:t>
                </a:r>
                <a:endParaRPr lang="en-US" altLang="zh-CN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指针的数据类型表示一次可以读写的长度</a:t>
                </a:r>
                <a:endParaRPr lang="en-US" altLang="zh-CN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500C08E-800E-1189-1809-DAD13FE39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00" y="6674783"/>
                <a:ext cx="3790239" cy="329281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9B9246C6-3CB7-37BC-3D9F-F44CA397C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10" y="244505"/>
            <a:ext cx="9267825" cy="55340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518532D-05F1-F440-EF78-1FF670511D84}"/>
              </a:ext>
            </a:extLst>
          </p:cNvPr>
          <p:cNvSpPr txBox="1"/>
          <p:nvPr/>
        </p:nvSpPr>
        <p:spPr>
          <a:xfrm>
            <a:off x="389051" y="5995414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4.2</a:t>
            </a:r>
            <a:r>
              <a:rPr lang="zh-CN" altLang="en-US" sz="2000" b="1">
                <a:solidFill>
                  <a:schemeClr val="bg1"/>
                </a:solidFill>
              </a:rPr>
              <a:t>　内存的逻辑模型是楼房</a:t>
            </a:r>
          </a:p>
        </p:txBody>
      </p:sp>
    </p:spTree>
    <p:extLst>
      <p:ext uri="{BB962C8B-B14F-4D97-AF65-F5344CB8AC3E}">
        <p14:creationId xmlns:p14="http://schemas.microsoft.com/office/powerpoint/2010/main" val="306602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E9303F-A776-46CD-4CB0-0C31A56465E5}"/>
              </a:ext>
            </a:extLst>
          </p:cNvPr>
          <p:cNvSpPr txBox="1"/>
          <p:nvPr/>
        </p:nvSpPr>
        <p:spPr>
          <a:xfrm>
            <a:off x="296586" y="580794"/>
            <a:ext cx="2086198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定义变量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给变量赋值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710AFA-FEA7-6C9B-DE22-EED54D87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176458"/>
            <a:ext cx="7737752" cy="57120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E2B03F-2D03-E431-67B2-07F1927B7930}"/>
              </a:ext>
            </a:extLst>
          </p:cNvPr>
          <p:cNvSpPr/>
          <p:nvPr/>
        </p:nvSpPr>
        <p:spPr>
          <a:xfrm>
            <a:off x="296586" y="3281981"/>
            <a:ext cx="2012638" cy="247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虽然同样是数据 </a:t>
            </a:r>
            <a:r>
              <a:rPr lang="en-US" altLang="zh-CN"/>
              <a:t>123</a:t>
            </a:r>
            <a:r>
              <a:rPr lang="zh-CN" altLang="en-US"/>
              <a:t>，存储时其所占用的内存大小是不一样的。这里，假定采用的是将数据低位存储在内存低位地址的低字节序（</a:t>
            </a:r>
            <a:r>
              <a:rPr lang="en-US" altLang="zh-CN"/>
              <a:t>little endian</a:t>
            </a:r>
            <a:r>
              <a:rPr lang="zh-CN" altLang="en-US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C36DD4-E565-20B5-705F-8CAEA548D69B}"/>
              </a:ext>
            </a:extLst>
          </p:cNvPr>
          <p:cNvSpPr txBox="1"/>
          <p:nvPr/>
        </p:nvSpPr>
        <p:spPr>
          <a:xfrm>
            <a:off x="151443" y="6231387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4.3</a:t>
            </a:r>
            <a:r>
              <a:rPr lang="zh-CN" altLang="en-US" sz="2000" b="1">
                <a:solidFill>
                  <a:schemeClr val="bg1"/>
                </a:solidFill>
              </a:rPr>
              <a:t>　简单的指针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FB9C44-1708-768F-E081-8FE20289D53E}"/>
              </a:ext>
            </a:extLst>
          </p:cNvPr>
          <p:cNvSpPr txBox="1"/>
          <p:nvPr/>
        </p:nvSpPr>
        <p:spPr>
          <a:xfrm>
            <a:off x="151443" y="6605027"/>
            <a:ext cx="952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C\C++</a:t>
            </a:r>
            <a:r>
              <a:rPr lang="zh-CN" altLang="en-US">
                <a:solidFill>
                  <a:schemeClr val="bg1"/>
                </a:solidFill>
              </a:rPr>
              <a:t>语言里的指针也是一种变量，它所表示的不是数据的值，而是存储着数据的内存的地址。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D81C07-E960-028C-9358-6B9E0E087606}"/>
              </a:ext>
            </a:extLst>
          </p:cNvPr>
          <p:cNvSpPr txBox="1"/>
          <p:nvPr/>
        </p:nvSpPr>
        <p:spPr>
          <a:xfrm>
            <a:off x="2256468" y="7102608"/>
            <a:ext cx="531114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//char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类型的指针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的定义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//short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类型的指针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的定义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//long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类型的指针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的定义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48AA33-31DF-E291-22B8-284D1739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08" y="8193597"/>
            <a:ext cx="8582025" cy="4400550"/>
          </a:xfrm>
          <a:prstGeom prst="rect">
            <a:avLst/>
          </a:prstGeom>
        </p:spPr>
      </p:pic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3990C9C-E181-956B-9110-A345AE3215D4}"/>
              </a:ext>
            </a:extLst>
          </p:cNvPr>
          <p:cNvGrpSpPr/>
          <p:nvPr/>
        </p:nvGrpSpPr>
        <p:grpSpPr>
          <a:xfrm>
            <a:off x="7423446" y="10406360"/>
            <a:ext cx="775800" cy="727200"/>
            <a:chOff x="7423446" y="10406360"/>
            <a:chExt cx="775800" cy="7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EC29E09E-3736-E82A-591C-37C5711C2498}"/>
                    </a:ext>
                  </a:extLst>
                </p14:cNvPr>
                <p14:cNvContentPartPr/>
                <p14:nvPr/>
              </p14:nvContentPartPr>
              <p14:xfrm>
                <a:off x="7423446" y="10406360"/>
                <a:ext cx="204480" cy="356400"/>
              </p14:xfrm>
            </p:contentPart>
          </mc:Choice>
          <mc:Fallback xmlns=""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EC29E09E-3736-E82A-591C-37C5711C24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4806" y="10397720"/>
                  <a:ext cx="222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9BF37E09-5596-1011-868F-B2417D8D434B}"/>
                    </a:ext>
                  </a:extLst>
                </p14:cNvPr>
                <p14:cNvContentPartPr/>
                <p14:nvPr/>
              </p14:nvContentPartPr>
              <p14:xfrm>
                <a:off x="7619286" y="10725680"/>
                <a:ext cx="154080" cy="176040"/>
              </p14:xfrm>
            </p:contentPart>
          </mc:Choice>
          <mc:Fallback xmlns=""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9BF37E09-5596-1011-868F-B2417D8D43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10646" y="10717040"/>
                  <a:ext cx="171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3CF820E2-1674-95F4-716E-2D9E203491BF}"/>
                    </a:ext>
                  </a:extLst>
                </p14:cNvPr>
                <p14:cNvContentPartPr/>
                <p14:nvPr/>
              </p14:nvContentPartPr>
              <p14:xfrm>
                <a:off x="7781646" y="10827200"/>
                <a:ext cx="66600" cy="14436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3CF820E2-1674-95F4-716E-2D9E203491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2646" y="10818200"/>
                  <a:ext cx="84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15A78D3D-7A69-C754-201F-0DE130697AAB}"/>
                    </a:ext>
                  </a:extLst>
                </p14:cNvPr>
                <p14:cNvContentPartPr/>
                <p14:nvPr/>
              </p14:nvContentPartPr>
              <p14:xfrm>
                <a:off x="7991166" y="10769240"/>
                <a:ext cx="208080" cy="171000"/>
              </p14:xfrm>
            </p:contentPart>
          </mc:Choice>
          <mc:Fallback xmlns=""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15A78D3D-7A69-C754-201F-0DE130697A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2526" y="10760600"/>
                  <a:ext cx="22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6DC6CA1F-4D4E-9CD1-F6F3-E6D176EE8B7B}"/>
                    </a:ext>
                  </a:extLst>
                </p14:cNvPr>
                <p14:cNvContentPartPr/>
                <p14:nvPr/>
              </p14:nvContentPartPr>
              <p14:xfrm>
                <a:off x="8105286" y="10827200"/>
                <a:ext cx="17640" cy="306360"/>
              </p14:xfrm>
            </p:contentPart>
          </mc:Choice>
          <mc:Fallback xmlns=""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6DC6CA1F-4D4E-9CD1-F6F3-E6D176EE8B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96646" y="10818200"/>
                  <a:ext cx="35280" cy="32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878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81B8114-F27D-4806-AF96-E4629E443F04}"/>
              </a:ext>
            </a:extLst>
          </p:cNvPr>
          <p:cNvSpPr txBox="1"/>
          <p:nvPr/>
        </p:nvSpPr>
        <p:spPr>
          <a:xfrm>
            <a:off x="905903" y="1173504"/>
            <a:ext cx="89947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数组：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多</a:t>
            </a:r>
            <a:r>
              <a:rPr lang="zh-CN" altLang="en-US" sz="2000" dirty="0">
                <a:solidFill>
                  <a:schemeClr val="bg1"/>
                </a:solidFill>
              </a:rPr>
              <a:t>个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同样数据类型</a:t>
            </a:r>
            <a:r>
              <a:rPr lang="zh-CN" altLang="en-US" sz="2000" dirty="0">
                <a:solidFill>
                  <a:schemeClr val="bg1"/>
                </a:solidFill>
              </a:rPr>
              <a:t>的数据在内存中连续排列的</a:t>
            </a:r>
            <a:r>
              <a:rPr lang="zh-CN" altLang="en-US" sz="2000">
                <a:solidFill>
                  <a:schemeClr val="bg1"/>
                </a:solidFill>
              </a:rPr>
              <a:t>形式。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作为数组元素的各个数据会通过连续的编号被区分开来，这个编号称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为 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索引（</a:t>
            </a:r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index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）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数组</a:t>
            </a:r>
            <a:r>
              <a:rPr lang="zh-CN" altLang="en-US" sz="2000" dirty="0">
                <a:solidFill>
                  <a:schemeClr val="bg1"/>
                </a:solidFill>
              </a:rPr>
              <a:t>的结构与内存的物理构造</a:t>
            </a:r>
            <a:r>
              <a:rPr lang="zh-CN" altLang="en-US" sz="2000">
                <a:solidFill>
                  <a:schemeClr val="bg1"/>
                </a:solidFill>
              </a:rPr>
              <a:t>一致。（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高效：不需要太多指令就可以操作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CBD61D-00E1-464A-61ED-274741BD38F7}"/>
              </a:ext>
            </a:extLst>
          </p:cNvPr>
          <p:cNvSpPr txBox="1"/>
          <p:nvPr/>
        </p:nvSpPr>
        <p:spPr>
          <a:xfrm>
            <a:off x="359756" y="302974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4.4</a:t>
            </a:r>
            <a:r>
              <a:rPr lang="zh-CN" altLang="en-US" sz="2000" b="1">
                <a:solidFill>
                  <a:schemeClr val="bg1"/>
                </a:solidFill>
              </a:rPr>
              <a:t>　数组是高效使用内存的基础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D9DD50-F089-20E7-33A7-E49A32D52379}"/>
              </a:ext>
            </a:extLst>
          </p:cNvPr>
          <p:cNvSpPr txBox="1"/>
          <p:nvPr/>
        </p:nvSpPr>
        <p:spPr>
          <a:xfrm>
            <a:off x="2560425" y="2939304"/>
            <a:ext cx="699973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/>
              <a:t>CPU </a:t>
            </a:r>
            <a:r>
              <a:rPr lang="zh-CN" altLang="en-US"/>
              <a:t>是通过利用基址寄存器和变址寄存器来指定内存地址的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E22465-BCFB-AED2-9784-92F242D5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86" y="3308636"/>
            <a:ext cx="8760850" cy="583448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8BB8D0-1D69-97AD-B140-4397496978B3}"/>
              </a:ext>
            </a:extLst>
          </p:cNvPr>
          <p:cNvSpPr/>
          <p:nvPr/>
        </p:nvSpPr>
        <p:spPr>
          <a:xfrm>
            <a:off x="986971" y="721491"/>
            <a:ext cx="8650515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为了“熟练使用有棱有角的内存”。先来看一下内存最直接的使用方法：数组。</a:t>
            </a:r>
          </a:p>
        </p:txBody>
      </p:sp>
    </p:spTree>
    <p:extLst>
      <p:ext uri="{BB962C8B-B14F-4D97-AF65-F5344CB8AC3E}">
        <p14:creationId xmlns:p14="http://schemas.microsoft.com/office/powerpoint/2010/main" val="1801112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881A19-5284-7CDE-9B36-DE114D3C11D9}"/>
              </a:ext>
            </a:extLst>
          </p:cNvPr>
          <p:cNvSpPr txBox="1"/>
          <p:nvPr/>
        </p:nvSpPr>
        <p:spPr>
          <a:xfrm>
            <a:off x="334936" y="1173608"/>
            <a:ext cx="774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栈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LIFO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Last In First Out,</a:t>
            </a:r>
            <a:r>
              <a:rPr lang="zh-CN" altLang="en-US" sz="2000" dirty="0">
                <a:solidFill>
                  <a:schemeClr val="bg1"/>
                </a:solidFill>
              </a:rPr>
              <a:t>后进先出）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rgbClr val="FFFF00"/>
                </a:solidFill>
              </a:rPr>
              <a:t>队列</a:t>
            </a:r>
            <a:r>
              <a:rPr lang="zh-CN" altLang="en-US" sz="2000" dirty="0">
                <a:solidFill>
                  <a:schemeClr val="bg1"/>
                </a:solidFill>
              </a:rPr>
              <a:t>：排队，</a:t>
            </a:r>
            <a:r>
              <a:rPr lang="en-US" altLang="zh-CN" sz="2000" dirty="0">
                <a:solidFill>
                  <a:schemeClr val="bg1"/>
                </a:solidFill>
              </a:rPr>
              <a:t> FIFO 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First In First Out</a:t>
            </a:r>
            <a:r>
              <a:rPr lang="zh-CN" altLang="en-US" sz="2000" dirty="0">
                <a:solidFill>
                  <a:schemeClr val="bg1"/>
                </a:solidFill>
              </a:rPr>
              <a:t>先进先出）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zh-CN" altLang="en-US" sz="2000" dirty="0">
                <a:solidFill>
                  <a:schemeClr val="bg1"/>
                </a:solidFill>
              </a:rPr>
              <a:t>队列一般是以环状缓冲区（</a:t>
            </a:r>
            <a:r>
              <a:rPr lang="en-US" altLang="zh-CN" sz="2000" dirty="0">
                <a:solidFill>
                  <a:schemeClr val="bg1"/>
                </a:solidFill>
              </a:rPr>
              <a:t>ring buffer</a:t>
            </a:r>
            <a:r>
              <a:rPr lang="zh-CN" altLang="en-US" sz="2000" dirty="0">
                <a:solidFill>
                  <a:schemeClr val="bg1"/>
                </a:solidFill>
              </a:rPr>
              <a:t>）的方式来实现的。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A22073-0BDB-988D-A864-420EC24A64F8}"/>
              </a:ext>
            </a:extLst>
          </p:cNvPr>
          <p:cNvSpPr txBox="1"/>
          <p:nvPr/>
        </p:nvSpPr>
        <p:spPr>
          <a:xfrm>
            <a:off x="307752" y="243597"/>
            <a:ext cx="533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4.5　栈、队列以及环形缓冲区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A3BD94C-0553-949D-9569-362AD5264004}"/>
              </a:ext>
            </a:extLst>
          </p:cNvPr>
          <p:cNvSpPr txBox="1"/>
          <p:nvPr/>
        </p:nvSpPr>
        <p:spPr>
          <a:xfrm>
            <a:off x="354189" y="727231"/>
            <a:ext cx="7923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栈和队列，都可以不通过指定地址和索引来对数组的元素进行读写。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C59FBFF-D81B-F3CA-4858-183A547457A8}"/>
              </a:ext>
            </a:extLst>
          </p:cNvPr>
          <p:cNvSpPr txBox="1"/>
          <p:nvPr/>
        </p:nvSpPr>
        <p:spPr>
          <a:xfrm>
            <a:off x="7555586" y="1132216"/>
            <a:ext cx="2488215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这里所说的栈并不是第 </a:t>
            </a:r>
            <a:r>
              <a:rPr lang="en-US" altLang="zh-CN"/>
              <a:t>1 </a:t>
            </a:r>
            <a:r>
              <a:rPr lang="zh-CN" altLang="en-US"/>
              <a:t>章使用的栈，而是指程序员自身做成的 </a:t>
            </a:r>
            <a:r>
              <a:rPr lang="en-US" altLang="zh-CN"/>
              <a:t>LIFO </a:t>
            </a:r>
            <a:r>
              <a:rPr lang="zh-CN" altLang="en-US"/>
              <a:t>形式的数据存储方式（该栈的实体是数组）。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0CBE8AB-AE0F-F5D8-80FF-655CF69BA678}"/>
              </a:ext>
            </a:extLst>
          </p:cNvPr>
          <p:cNvSpPr txBox="1"/>
          <p:nvPr/>
        </p:nvSpPr>
        <p:spPr>
          <a:xfrm>
            <a:off x="914056" y="2334651"/>
            <a:ext cx="32918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往栈中写入数据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写入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123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写入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456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789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写入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789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从栈中读出数据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读出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789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 =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读出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456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 =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读出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123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B43C2DC-CADF-7DF9-74DF-D1F4212488AD}"/>
              </a:ext>
            </a:extLst>
          </p:cNvPr>
          <p:cNvSpPr txBox="1"/>
          <p:nvPr/>
        </p:nvSpPr>
        <p:spPr>
          <a:xfrm>
            <a:off x="4728072" y="2323367"/>
            <a:ext cx="43698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往队列中写入数据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写入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123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写入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456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789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写入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789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从队列中读出数据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读出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123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读出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456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zh-C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读出 </a:t>
            </a:r>
            <a:r>
              <a:rPr lang="en-US" altLang="zh-CN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789</a:t>
            </a:r>
            <a:endParaRPr lang="zh-CN" alt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9B2115E1-6D75-2FD0-4F2C-1B18825A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64" y="4972394"/>
            <a:ext cx="7281216" cy="4287827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2EDF1A0-782F-ADEE-76A9-9B4E0608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64" y="9319646"/>
            <a:ext cx="7281216" cy="44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9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0C5806EE-82E4-E6DF-950C-63D109C8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94" y="1290941"/>
            <a:ext cx="8037141" cy="4665913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DA48F1E-6BE3-F819-4EF5-02B03C764853}"/>
              </a:ext>
            </a:extLst>
          </p:cNvPr>
          <p:cNvSpPr txBox="1"/>
          <p:nvPr/>
        </p:nvSpPr>
        <p:spPr>
          <a:xfrm>
            <a:off x="4237202" y="2612662"/>
            <a:ext cx="181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读出一个数据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5C37DB-FA61-CCD1-EDD0-758DD545764B}"/>
              </a:ext>
            </a:extLst>
          </p:cNvPr>
          <p:cNvSpPr txBox="1"/>
          <p:nvPr/>
        </p:nvSpPr>
        <p:spPr>
          <a:xfrm>
            <a:off x="443484" y="644610"/>
            <a:ext cx="9779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队列一般是以环状缓冲区（</a:t>
            </a:r>
            <a:r>
              <a:rPr lang="en-US" altLang="zh-CN">
                <a:solidFill>
                  <a:schemeClr val="bg1"/>
                </a:solidFill>
              </a:rPr>
              <a:t>ring buffer</a:t>
            </a:r>
            <a:r>
              <a:rPr lang="zh-CN" altLang="en-US">
                <a:solidFill>
                  <a:schemeClr val="bg1"/>
                </a:solidFill>
              </a:rPr>
              <a:t>）的方式来实现的，也就是本章标题中所说的“熟练使用有棱有角的内存”。例如，假设我们要用有 </a:t>
            </a:r>
            <a:r>
              <a:rPr lang="en-US" altLang="zh-CN">
                <a:solidFill>
                  <a:schemeClr val="bg1"/>
                </a:solidFill>
              </a:rPr>
              <a:t>6 </a:t>
            </a:r>
            <a:r>
              <a:rPr lang="zh-CN" altLang="en-US">
                <a:solidFill>
                  <a:schemeClr val="bg1"/>
                </a:solidFill>
              </a:rPr>
              <a:t>个元素的数组来实现一个队列：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13128CB-C2B1-6047-4D5D-4FD7B3A1B27A}"/>
              </a:ext>
            </a:extLst>
          </p:cNvPr>
          <p:cNvSpPr txBox="1"/>
          <p:nvPr/>
        </p:nvSpPr>
        <p:spPr>
          <a:xfrm>
            <a:off x="443484" y="6719556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4.6</a:t>
            </a:r>
            <a:r>
              <a:rPr lang="zh-CN" altLang="en-US" sz="2000" b="1">
                <a:solidFill>
                  <a:schemeClr val="bg1"/>
                </a:solidFill>
              </a:rPr>
              <a:t>　链表使元素的追加和删除更容易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BEDCDD3-3D15-415F-05C5-AA03116C3112}"/>
              </a:ext>
            </a:extLst>
          </p:cNvPr>
          <p:cNvSpPr txBox="1"/>
          <p:nvPr/>
        </p:nvSpPr>
        <p:spPr>
          <a:xfrm>
            <a:off x="335280" y="7109547"/>
            <a:ext cx="3901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链表和二叉查找树，都不用考虑索引的顺序就可以进行读写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rgbClr val="FFFF00"/>
                </a:solidFill>
              </a:rPr>
              <a:t>链     </a:t>
            </a:r>
            <a:r>
              <a:rPr lang="zh-CN" altLang="en-US" sz="2000" b="1">
                <a:solidFill>
                  <a:srgbClr val="FFFF00"/>
                </a:solidFill>
              </a:rPr>
              <a:t>表  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</a:rPr>
              <a:t>高效的对容器中的元素进行删除，插入。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rgbClr val="FFFF00"/>
                </a:solidFill>
              </a:rPr>
              <a:t>二叉</a:t>
            </a:r>
            <a:r>
              <a:rPr lang="zh-CN" altLang="en-US" sz="2000" b="1">
                <a:solidFill>
                  <a:srgbClr val="FFFF00"/>
                </a:solidFill>
              </a:rPr>
              <a:t>查找树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</a:rPr>
              <a:t>高效的对容器中的元素进行</a:t>
            </a:r>
            <a:r>
              <a:rPr lang="zh-CN" altLang="en-US" sz="2000">
                <a:solidFill>
                  <a:schemeClr val="bg1"/>
                </a:solidFill>
              </a:rPr>
              <a:t>检索。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A709B32B-02CE-D64F-2C00-60104270C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9862075"/>
            <a:ext cx="5331244" cy="401507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3A31BAB-D4D8-F733-A4F5-42AE0A31A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877" y="9849696"/>
            <a:ext cx="4809925" cy="4027449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A6368946-ED32-0E6F-5057-4DFA909E5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5117" y="7109547"/>
            <a:ext cx="5857875" cy="2638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2" name="墨迹 161">
                <a:extLst>
                  <a:ext uri="{FF2B5EF4-FFF2-40B4-BE49-F238E27FC236}">
                    <a16:creationId xmlns:a16="http://schemas.microsoft.com/office/drawing/2014/main" id="{C648B010-722C-4B48-6FE0-338D09209097}"/>
                  </a:ext>
                </a:extLst>
              </p14:cNvPr>
              <p14:cNvContentPartPr/>
              <p14:nvPr/>
            </p14:nvContentPartPr>
            <p14:xfrm>
              <a:off x="5899926" y="7489006"/>
              <a:ext cx="1489320" cy="80640"/>
            </p14:xfrm>
          </p:contentPart>
        </mc:Choice>
        <mc:Fallback xmlns="">
          <p:pic>
            <p:nvPicPr>
              <p:cNvPr id="162" name="墨迹 161">
                <a:extLst>
                  <a:ext uri="{FF2B5EF4-FFF2-40B4-BE49-F238E27FC236}">
                    <a16:creationId xmlns:a16="http://schemas.microsoft.com/office/drawing/2014/main" id="{C648B010-722C-4B48-6FE0-338D092090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90926" y="7480006"/>
                <a:ext cx="1506960" cy="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43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4B2CD5-5BEC-7F3A-72EA-93668A3B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45" y="892694"/>
            <a:ext cx="6139683" cy="48131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C00526-4450-8B6C-90A5-DE172C6E06EA}"/>
              </a:ext>
            </a:extLst>
          </p:cNvPr>
          <p:cNvSpPr txBox="1"/>
          <p:nvPr/>
        </p:nvSpPr>
        <p:spPr>
          <a:xfrm>
            <a:off x="886974" y="6541018"/>
            <a:ext cx="885119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如果不使用链表数组，那么中途删除或追加元素时，其后的元素就必须要全部移动。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4E317D-18A6-E9BF-5D65-441CB828E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98" y="7017226"/>
            <a:ext cx="8521541" cy="48391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4" name="墨迹 253">
                <a:extLst>
                  <a:ext uri="{FF2B5EF4-FFF2-40B4-BE49-F238E27FC236}">
                    <a16:creationId xmlns:a16="http://schemas.microsoft.com/office/drawing/2014/main" id="{83D02877-9D1D-9B0E-0996-E756D2392F53}"/>
                  </a:ext>
                </a:extLst>
              </p14:cNvPr>
              <p14:cNvContentPartPr/>
              <p14:nvPr/>
            </p14:nvContentPartPr>
            <p14:xfrm>
              <a:off x="9688206" y="8272903"/>
              <a:ext cx="360" cy="360"/>
            </p14:xfrm>
          </p:contentPart>
        </mc:Choice>
        <mc:Fallback xmlns="">
          <p:pic>
            <p:nvPicPr>
              <p:cNvPr id="254" name="墨迹 253">
                <a:extLst>
                  <a:ext uri="{FF2B5EF4-FFF2-40B4-BE49-F238E27FC236}">
                    <a16:creationId xmlns:a16="http://schemas.microsoft.com/office/drawing/2014/main" id="{83D02877-9D1D-9B0E-0996-E756D2392F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9206" y="82642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36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C0A3BE-3C3D-2512-6D14-135CDF29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857555"/>
            <a:ext cx="9382125" cy="5229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946125-8E5A-2444-29F3-B0D8455CF413}"/>
              </a:ext>
            </a:extLst>
          </p:cNvPr>
          <p:cNvSpPr txBox="1"/>
          <p:nvPr/>
        </p:nvSpPr>
        <p:spPr>
          <a:xfrm>
            <a:off x="621506" y="6333364"/>
            <a:ext cx="5310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4.7</a:t>
            </a:r>
            <a:r>
              <a:rPr lang="zh-CN" altLang="en-US" sz="2000" b="1">
                <a:solidFill>
                  <a:schemeClr val="bg1"/>
                </a:solidFill>
              </a:rPr>
              <a:t>　二叉查找树使数据搜索更有效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223C16-93DD-451C-006B-C5CDF0B9478E}"/>
              </a:ext>
            </a:extLst>
          </p:cNvPr>
          <p:cNvSpPr txBox="1"/>
          <p:nvPr/>
        </p:nvSpPr>
        <p:spPr>
          <a:xfrm>
            <a:off x="621506" y="6733474"/>
            <a:ext cx="9635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二叉查找树是指在链表的基础上往数组中追加元素时，考虑到数据的大小关系，将其分成左右两个方向的表现形式。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98CAF8-E6E7-C698-CBB9-DD6FEC3D0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68" y="7379805"/>
            <a:ext cx="7467600" cy="29432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C5366C-AD8F-34F5-A42C-999274192557}"/>
              </a:ext>
            </a:extLst>
          </p:cNvPr>
          <p:cNvSpPr txBox="1"/>
          <p:nvPr/>
        </p:nvSpPr>
        <p:spPr>
          <a:xfrm>
            <a:off x="976788" y="10384460"/>
            <a:ext cx="867156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树（</a:t>
            </a:r>
            <a:r>
              <a:rPr lang="en-US" altLang="zh-CN"/>
              <a:t>tree</a:t>
            </a:r>
            <a:r>
              <a:rPr lang="zh-CN" altLang="en-US"/>
              <a:t>）构造指的是数据像树一样分叉连接的方式。二叉查找树也是树构造的一种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C3141A-994B-6120-8B91-83DCB79B323B}"/>
              </a:ext>
            </a:extLst>
          </p:cNvPr>
          <p:cNvSpPr txBox="1"/>
          <p:nvPr/>
        </p:nvSpPr>
        <p:spPr>
          <a:xfrm>
            <a:off x="705167" y="10815222"/>
            <a:ext cx="94676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arr[] = {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zh-CN">
                <a:solidFill>
                  <a:srgbClr val="C8C8C8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(arr),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(arr));</a:t>
            </a:r>
          </a:p>
          <a:p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 /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构建完全二叉树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TreeNode* root =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constructCompleteBinaryTree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 -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按行输出二叉树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levelOrderTraversal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(root);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18853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12980</TotalTime>
  <Words>1706</Words>
  <Application>Microsoft Office PowerPoint</Application>
  <PresentationFormat>自定义</PresentationFormat>
  <Paragraphs>184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Inter</vt:lpstr>
      <vt:lpstr>等线</vt:lpstr>
      <vt:lpstr>华文琥珀</vt:lpstr>
      <vt:lpstr>Arial</vt:lpstr>
      <vt:lpstr>Calibri</vt:lpstr>
      <vt:lpstr>Cambria</vt:lpstr>
      <vt:lpstr>Cambria Math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532</cp:revision>
  <dcterms:created xsi:type="dcterms:W3CDTF">2020-06-26T01:00:01Z</dcterms:created>
  <dcterms:modified xsi:type="dcterms:W3CDTF">2023-12-22T05:36:30Z</dcterms:modified>
</cp:coreProperties>
</file>