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8"/>
  </p:notesMasterIdLst>
  <p:sldIdLst>
    <p:sldId id="258" r:id="rId2"/>
    <p:sldId id="296" r:id="rId3"/>
    <p:sldId id="305" r:id="rId4"/>
    <p:sldId id="306" r:id="rId5"/>
    <p:sldId id="303" r:id="rId6"/>
    <p:sldId id="300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 snapToGrid="0" showGuides="1">
      <p:cViewPr>
        <p:scale>
          <a:sx n="105" d="100"/>
          <a:sy n="105" d="100"/>
        </p:scale>
        <p:origin x="312" y="-331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09:17:52.7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0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7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6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2"/>
            </a:lvl1pPr>
            <a:lvl2pPr marL="398450" indent="0" algn="ctr">
              <a:buNone/>
              <a:defRPr sz="1743"/>
            </a:lvl2pPr>
            <a:lvl3pPr marL="796900" indent="0" algn="ctr">
              <a:buNone/>
              <a:defRPr sz="1569"/>
            </a:lvl3pPr>
            <a:lvl4pPr marL="1195349" indent="0" algn="ctr">
              <a:buNone/>
              <a:defRPr sz="1394"/>
            </a:lvl4pPr>
            <a:lvl5pPr marL="1593799" indent="0" algn="ctr">
              <a:buNone/>
              <a:defRPr sz="1394"/>
            </a:lvl5pPr>
            <a:lvl6pPr marL="1992249" indent="0" algn="ctr">
              <a:buNone/>
              <a:defRPr sz="1394"/>
            </a:lvl6pPr>
            <a:lvl7pPr marL="2390699" indent="0" algn="ctr">
              <a:buNone/>
              <a:defRPr sz="1394"/>
            </a:lvl7pPr>
            <a:lvl8pPr marL="2789149" indent="0" algn="ctr">
              <a:buNone/>
              <a:defRPr sz="1394"/>
            </a:lvl8pPr>
            <a:lvl9pPr marL="3187598" indent="0" algn="ctr">
              <a:buNone/>
              <a:defRPr sz="139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2">
                <a:solidFill>
                  <a:schemeClr val="tx1">
                    <a:tint val="75000"/>
                  </a:schemeClr>
                </a:solidFill>
              </a:defRPr>
            </a:lvl1pPr>
            <a:lvl2pPr marL="398450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79690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3pPr>
            <a:lvl4pPr marL="11953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5937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19922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3906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27891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187598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58127-58EF-4C04-BA6F-8CB72EFD62CC}"/>
              </a:ext>
            </a:extLst>
          </p:cNvPr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89"/>
            </a:lvl1pPr>
            <a:lvl2pPr>
              <a:defRPr sz="2440"/>
            </a:lvl2pPr>
            <a:lvl3pPr>
              <a:defRPr sz="2092"/>
            </a:lvl3pPr>
            <a:lvl4pPr>
              <a:defRPr sz="1743"/>
            </a:lvl4pPr>
            <a:lvl5pPr>
              <a:defRPr sz="1743"/>
            </a:lvl5pPr>
            <a:lvl6pPr>
              <a:defRPr sz="1743"/>
            </a:lvl6pPr>
            <a:lvl7pPr>
              <a:defRPr sz="1743"/>
            </a:lvl7pPr>
            <a:lvl8pPr>
              <a:defRPr sz="1743"/>
            </a:lvl8pPr>
            <a:lvl9pPr>
              <a:defRPr sz="17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89"/>
            </a:lvl1pPr>
            <a:lvl2pPr marL="398450" indent="0">
              <a:buNone/>
              <a:defRPr sz="2440"/>
            </a:lvl2pPr>
            <a:lvl3pPr marL="796900" indent="0">
              <a:buNone/>
              <a:defRPr sz="2092"/>
            </a:lvl3pPr>
            <a:lvl4pPr marL="1195349" indent="0">
              <a:buNone/>
              <a:defRPr sz="1743"/>
            </a:lvl4pPr>
            <a:lvl5pPr marL="1593799" indent="0">
              <a:buNone/>
              <a:defRPr sz="1743"/>
            </a:lvl5pPr>
            <a:lvl6pPr marL="1992249" indent="0">
              <a:buNone/>
              <a:defRPr sz="1743"/>
            </a:lvl6pPr>
            <a:lvl7pPr marL="2390699" indent="0">
              <a:buNone/>
              <a:defRPr sz="1743"/>
            </a:lvl7pPr>
            <a:lvl8pPr marL="2789149" indent="0">
              <a:buNone/>
              <a:defRPr sz="1743"/>
            </a:lvl8pPr>
            <a:lvl9pPr marL="3187598" indent="0">
              <a:buNone/>
              <a:defRPr sz="1743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C213569-60A2-4CE3-A231-3E6F2F72C44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57" y="210029"/>
            <a:ext cx="458896" cy="4588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D3287-1439-480E-ABE1-DF35C45EBE59}"/>
              </a:ext>
            </a:extLst>
          </p:cNvPr>
          <p:cNvSpPr txBox="1"/>
          <p:nvPr userDrawn="1"/>
        </p:nvSpPr>
        <p:spPr>
          <a:xfrm>
            <a:off x="6831241" y="26256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  <p:extLst>
      <p:ext uri="{BB962C8B-B14F-4D97-AF65-F5344CB8AC3E}">
        <p14:creationId xmlns:p14="http://schemas.microsoft.com/office/powerpoint/2010/main" val="19334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796900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225" indent="-199225" algn="l" defTabSz="796900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67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2pPr>
      <a:lvl3pPr marL="99612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945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7930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21914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5899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9883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386823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5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0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7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2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6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1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598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6" y="1439607"/>
            <a:ext cx="591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内存和磁盘的亲密关系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程序是怎么跑起来的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4D839EEB-4893-4858-A615-22B4CB655A19}"/>
              </a:ext>
            </a:extLst>
          </p:cNvPr>
          <p:cNvSpPr txBox="1"/>
          <p:nvPr/>
        </p:nvSpPr>
        <p:spPr>
          <a:xfrm>
            <a:off x="169054" y="183957"/>
            <a:ext cx="5317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5.1</a:t>
            </a: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　不读入内存就无法运行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C7E5D9A-4D4D-4DA5-B1B2-6FF985A1A41C}"/>
              </a:ext>
            </a:extLst>
          </p:cNvPr>
          <p:cNvSpPr/>
          <p:nvPr/>
        </p:nvSpPr>
        <p:spPr>
          <a:xfrm>
            <a:off x="5221129" y="764109"/>
            <a:ext cx="5104289" cy="26619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AB91B0-86DC-4EB2-945A-B2BE4CC85498}"/>
              </a:ext>
            </a:extLst>
          </p:cNvPr>
          <p:cNvSpPr txBox="1"/>
          <p:nvPr/>
        </p:nvSpPr>
        <p:spPr>
          <a:xfrm>
            <a:off x="201338" y="663858"/>
            <a:ext cx="4913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计算机中主要的存储部件是内存和磁盘。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内存：高速价高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磁盘：低速廉价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</a:rPr>
              <a:t>需要通过程序计数器来指定内存地址，然后才能读出程序。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即使</a:t>
            </a:r>
            <a:r>
              <a:rPr lang="en-US" altLang="zh-CN" sz="2000" dirty="0">
                <a:solidFill>
                  <a:schemeClr val="bg1"/>
                </a:solidFill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</a:rPr>
              <a:t>可以直接访问磁盘，程序的运行速度也会降低（磁盘读取速度慢）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F1FF6B-998D-4F0A-8424-05E956861F91}"/>
              </a:ext>
            </a:extLst>
          </p:cNvPr>
          <p:cNvSpPr/>
          <p:nvPr/>
        </p:nvSpPr>
        <p:spPr>
          <a:xfrm>
            <a:off x="5690526" y="1886105"/>
            <a:ext cx="1613403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432EAD-6E3B-44C2-BCAB-047D9398B9FD}"/>
              </a:ext>
            </a:extLst>
          </p:cNvPr>
          <p:cNvSpPr/>
          <p:nvPr/>
        </p:nvSpPr>
        <p:spPr>
          <a:xfrm>
            <a:off x="5975841" y="2546505"/>
            <a:ext cx="1053768" cy="4876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29E538-373B-4C4E-A49F-A4618D3CE8F4}"/>
              </a:ext>
            </a:extLst>
          </p:cNvPr>
          <p:cNvSpPr/>
          <p:nvPr/>
        </p:nvSpPr>
        <p:spPr>
          <a:xfrm>
            <a:off x="5690526" y="931195"/>
            <a:ext cx="1613403" cy="455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1ADF3E0-45CC-4212-B7A9-ED79E44C258B}"/>
              </a:ext>
            </a:extLst>
          </p:cNvPr>
          <p:cNvSpPr/>
          <p:nvPr/>
        </p:nvSpPr>
        <p:spPr>
          <a:xfrm>
            <a:off x="8601912" y="1739803"/>
            <a:ext cx="1613403" cy="16134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磁盘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C1D7CE-05E1-4C4D-A79C-D2E1EB7615FF}"/>
              </a:ext>
            </a:extLst>
          </p:cNvPr>
          <p:cNvSpPr/>
          <p:nvPr/>
        </p:nvSpPr>
        <p:spPr>
          <a:xfrm>
            <a:off x="8896552" y="2636752"/>
            <a:ext cx="1046480" cy="396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CA21B7A2-4F5E-44C0-AC72-05E14CA999CC}"/>
              </a:ext>
            </a:extLst>
          </p:cNvPr>
          <p:cNvSpPr/>
          <p:nvPr/>
        </p:nvSpPr>
        <p:spPr>
          <a:xfrm>
            <a:off x="7029609" y="2709194"/>
            <a:ext cx="1859139" cy="217146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EA5F2D-2ECD-449E-8609-E0634CE58DB5}"/>
              </a:ext>
            </a:extLst>
          </p:cNvPr>
          <p:cNvSpPr txBox="1"/>
          <p:nvPr/>
        </p:nvSpPr>
        <p:spPr>
          <a:xfrm>
            <a:off x="7558316" y="2379284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、加载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43CD08-9E3E-421A-83E4-57CD509308A1}"/>
              </a:ext>
            </a:extLst>
          </p:cNvPr>
          <p:cNvSpPr/>
          <p:nvPr/>
        </p:nvSpPr>
        <p:spPr>
          <a:xfrm>
            <a:off x="5557520" y="3426029"/>
            <a:ext cx="3339032" cy="4312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程序要加载到内存后才可运行</a:t>
            </a: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1C892781-DD26-4260-A9E2-0670876F18E5}"/>
              </a:ext>
            </a:extLst>
          </p:cNvPr>
          <p:cNvSpPr/>
          <p:nvPr/>
        </p:nvSpPr>
        <p:spPr>
          <a:xfrm>
            <a:off x="5975841" y="1398426"/>
            <a:ext cx="210629" cy="1148079"/>
          </a:xfrm>
          <a:prstGeom prst="upArrow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B389746-B28F-4D94-BF25-2D63B279A2F3}"/>
              </a:ext>
            </a:extLst>
          </p:cNvPr>
          <p:cNvSpPr/>
          <p:nvPr/>
        </p:nvSpPr>
        <p:spPr>
          <a:xfrm>
            <a:off x="912178" y="4503724"/>
            <a:ext cx="8971280" cy="1428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ln w="0"/>
                <a:solidFill>
                  <a:schemeClr val="bg1"/>
                </a:solidFill>
              </a:rPr>
              <a:t>磁盘缓存（</a:t>
            </a:r>
            <a:r>
              <a:rPr lang="en-US" altLang="zh-CN" sz="2000" b="1" dirty="0">
                <a:ln w="0"/>
                <a:solidFill>
                  <a:schemeClr val="bg1"/>
                </a:solidFill>
              </a:rPr>
              <a:t>disk cache</a:t>
            </a:r>
            <a:r>
              <a:rPr lang="zh-CN" altLang="en-US" sz="2000" b="1" dirty="0">
                <a:ln w="0"/>
                <a:solidFill>
                  <a:schemeClr val="bg1"/>
                </a:solidFill>
              </a:rPr>
              <a:t>）</a:t>
            </a:r>
            <a:endParaRPr lang="en-US" altLang="zh-CN" sz="2000" b="1" dirty="0">
              <a:ln w="0"/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把从磁盘读出的数据存储到内存中的方式。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再次访问时，直接从内存（磁盘缓存部分）获取，提高访问速度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随着硬盘访问速度的大幅改善，现在作用已经不明显了。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28D0824-6C92-4D59-8712-E5B4FDFCA9AB}"/>
              </a:ext>
            </a:extLst>
          </p:cNvPr>
          <p:cNvSpPr/>
          <p:nvPr/>
        </p:nvSpPr>
        <p:spPr>
          <a:xfrm>
            <a:off x="1090960" y="5931885"/>
            <a:ext cx="3420079" cy="4312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把内存当磁盘，提高访问速度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D65E89-415E-39C7-0948-40798228A6B6}"/>
              </a:ext>
            </a:extLst>
          </p:cNvPr>
          <p:cNvSpPr txBox="1"/>
          <p:nvPr/>
        </p:nvSpPr>
        <p:spPr>
          <a:xfrm>
            <a:off x="6183433" y="1411732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、运行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DFAFE7-E1F4-FCA8-2AAF-B9F849057D08}"/>
              </a:ext>
            </a:extLst>
          </p:cNvPr>
          <p:cNvSpPr txBox="1"/>
          <p:nvPr/>
        </p:nvSpPr>
        <p:spPr>
          <a:xfrm>
            <a:off x="337820" y="3997486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5.2　磁盘缓存加快了磁盘访问速度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DDA0D9-0E81-636B-CCA6-53CD69DFA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83" y="6736274"/>
            <a:ext cx="7953375" cy="4581525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DBF468A-3D16-0D9D-49C0-FE2C1F5204BD}"/>
              </a:ext>
            </a:extLst>
          </p:cNvPr>
          <p:cNvSpPr/>
          <p:nvPr/>
        </p:nvSpPr>
        <p:spPr>
          <a:xfrm>
            <a:off x="1243283" y="11695755"/>
            <a:ext cx="8039613" cy="10841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类似的，</a:t>
            </a:r>
            <a:r>
              <a:rPr lang="en-US" altLang="zh-CN"/>
              <a:t>Web </a:t>
            </a:r>
            <a:r>
              <a:rPr lang="zh-CN" altLang="en-US"/>
              <a:t>浏览器可以把获取的数据暂时保存在磁盘中，然后在需要时显示磁盘中的数据。也就是说，把低速的网络数据保存到相对高速的磁盘中。</a:t>
            </a:r>
          </a:p>
        </p:txBody>
      </p:sp>
    </p:spTree>
    <p:extLst>
      <p:ext uri="{BB962C8B-B14F-4D97-AF65-F5344CB8AC3E}">
        <p14:creationId xmlns:p14="http://schemas.microsoft.com/office/powerpoint/2010/main" val="1308596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563C65-F347-A0CA-3EE1-65DE962D1AA1}"/>
              </a:ext>
            </a:extLst>
          </p:cNvPr>
          <p:cNvSpPr/>
          <p:nvPr/>
        </p:nvSpPr>
        <p:spPr>
          <a:xfrm>
            <a:off x="729522" y="641997"/>
            <a:ext cx="8968741" cy="165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ln w="0"/>
                <a:solidFill>
                  <a:schemeClr val="bg1"/>
                </a:solidFill>
              </a:rPr>
              <a:t>虚拟</a:t>
            </a:r>
            <a:r>
              <a:rPr lang="zh-CN" altLang="en-US" sz="2000" b="1">
                <a:ln w="0"/>
                <a:solidFill>
                  <a:schemeClr val="bg1"/>
                </a:solidFill>
              </a:rPr>
              <a:t>内存（</a:t>
            </a:r>
            <a:r>
              <a:rPr lang="en-US" altLang="zh-CN" sz="2000" b="1" dirty="0">
                <a:ln w="0"/>
                <a:solidFill>
                  <a:schemeClr val="bg1"/>
                </a:solidFill>
              </a:rPr>
              <a:t>virtual </a:t>
            </a:r>
            <a:r>
              <a:rPr lang="en-US" altLang="zh-CN" sz="2000" b="1">
                <a:ln w="0"/>
                <a:solidFill>
                  <a:schemeClr val="bg1"/>
                </a:solidFill>
              </a:rPr>
              <a:t>memory</a:t>
            </a:r>
            <a:r>
              <a:rPr lang="zh-CN" altLang="en-US" sz="2000" b="1">
                <a:ln w="0"/>
                <a:solidFill>
                  <a:schemeClr val="bg1"/>
                </a:solidFill>
              </a:rPr>
              <a:t>）</a:t>
            </a:r>
            <a:endParaRPr lang="en-US" altLang="zh-CN" sz="2000" b="1" dirty="0">
              <a:ln w="0"/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把</a:t>
            </a:r>
            <a:r>
              <a:rPr lang="zh-CN" altLang="en-US" dirty="0"/>
              <a:t>一部分磁盘作为内存的一部分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实际运行的程序部分，在运行时刻必须在内存中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需要通过物理内存和虚拟</a:t>
            </a:r>
            <a:r>
              <a:rPr lang="zh-CN" altLang="en-US"/>
              <a:t>内存的</a:t>
            </a:r>
            <a:r>
              <a:rPr lang="zh-CN" altLang="en-US">
                <a:highlight>
                  <a:srgbClr val="0000FF"/>
                </a:highlight>
              </a:rPr>
              <a:t>置换（</a:t>
            </a:r>
            <a:r>
              <a:rPr lang="en-US" altLang="zh-CN">
                <a:highlight>
                  <a:srgbClr val="0000FF"/>
                </a:highlight>
              </a:rPr>
              <a:t>swap</a:t>
            </a:r>
            <a:r>
              <a:rPr lang="zh-CN" altLang="en-US"/>
              <a:t>）来</a:t>
            </a:r>
            <a:r>
              <a:rPr lang="zh-CN" altLang="en-US" dirty="0"/>
              <a:t>实现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EFF87B-5631-4D6A-6A09-B09DE59F76EB}"/>
              </a:ext>
            </a:extLst>
          </p:cNvPr>
          <p:cNvSpPr/>
          <p:nvPr/>
        </p:nvSpPr>
        <p:spPr>
          <a:xfrm>
            <a:off x="908305" y="2173179"/>
            <a:ext cx="3860584" cy="4312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把磁盘当内存，运行更大的程序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6CFBB4-C7E9-6C14-1C07-89E54AA1F73C}"/>
              </a:ext>
            </a:extLst>
          </p:cNvPr>
          <p:cNvSpPr txBox="1"/>
          <p:nvPr/>
        </p:nvSpPr>
        <p:spPr>
          <a:xfrm>
            <a:off x="190361" y="303447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5.3　虚拟内存把磁盘作为部分内存来使用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FBCE91F-534C-7CDE-8F7D-74931253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5" y="2894806"/>
            <a:ext cx="8639175" cy="5867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FB445C2-8102-DD81-48A8-3334BEA350F1}"/>
              </a:ext>
            </a:extLst>
          </p:cNvPr>
          <p:cNvSpPr txBox="1"/>
          <p:nvPr/>
        </p:nvSpPr>
        <p:spPr>
          <a:xfrm>
            <a:off x="549797" y="2737061"/>
            <a:ext cx="5712107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Windows 虚拟内存采用分页式方法，即在不考虑程序构造的情况下，把运行的程序按照一定大小的页（page）进行分割，并以页为单位在内存和磁盘间进行置换。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A360CE-B7EA-56AB-9EA4-EC78A25E8C63}"/>
              </a:ext>
            </a:extLst>
          </p:cNvPr>
          <p:cNvSpPr txBox="1"/>
          <p:nvPr/>
        </p:nvSpPr>
        <p:spPr>
          <a:xfrm>
            <a:off x="4385485" y="7726630"/>
            <a:ext cx="531277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一般情况下，Windows 计算机的页的大小是 4KB。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456F470-93D1-E45F-7AB4-48D970927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61" y="9144429"/>
            <a:ext cx="5668258" cy="437765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E140D44-FB28-9705-A98C-ACB626D1CA6B}"/>
              </a:ext>
            </a:extLst>
          </p:cNvPr>
          <p:cNvSpPr txBox="1"/>
          <p:nvPr/>
        </p:nvSpPr>
        <p:spPr>
          <a:xfrm>
            <a:off x="5886349" y="9144429"/>
            <a:ext cx="4548428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win11</a:t>
            </a:r>
            <a:r>
              <a:rPr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查看步骤</a:t>
            </a:r>
            <a:endParaRPr lang="en-US" altLang="zh-CN" sz="2000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在资源管理器中右键点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】-【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中点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高级系统设置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切换到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高级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选项卡，点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中看到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所有驱动器的分页文件大小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即为虚拟内存的大小。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816A15-3A17-D5EE-77D0-C0F0B74E8294}"/>
              </a:ext>
            </a:extLst>
          </p:cNvPr>
          <p:cNvSpPr txBox="1"/>
          <p:nvPr/>
        </p:nvSpPr>
        <p:spPr>
          <a:xfrm>
            <a:off x="237281" y="127850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5.4</a:t>
            </a:r>
            <a:r>
              <a:rPr lang="zh-CN" altLang="en-US" sz="2000" b="1">
                <a:solidFill>
                  <a:schemeClr val="bg1"/>
                </a:solidFill>
              </a:rPr>
              <a:t>　节约内存的编程方法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28B3A1-A327-5DDD-1B84-1B3C25BCFE8C}"/>
              </a:ext>
            </a:extLst>
          </p:cNvPr>
          <p:cNvSpPr txBox="1"/>
          <p:nvPr/>
        </p:nvSpPr>
        <p:spPr>
          <a:xfrm>
            <a:off x="349923" y="615179"/>
            <a:ext cx="9554901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虚拟内存无法彻底解决内存不足的问题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由于使用虚拟内存时发生的 </a:t>
            </a:r>
            <a:r>
              <a:rPr lang="en-US" altLang="zh-CN">
                <a:solidFill>
                  <a:schemeClr val="tx1"/>
                </a:solidFill>
              </a:rPr>
              <a:t>Page In </a:t>
            </a:r>
            <a:r>
              <a:rPr lang="zh-CN" altLang="en-US">
                <a:solidFill>
                  <a:schemeClr val="tx1"/>
                </a:solidFill>
              </a:rPr>
              <a:t>和 </a:t>
            </a:r>
            <a:r>
              <a:rPr lang="en-US" altLang="zh-CN">
                <a:solidFill>
                  <a:schemeClr val="tx1"/>
                </a:solidFill>
              </a:rPr>
              <a:t>Page Out </a:t>
            </a:r>
            <a:r>
              <a:rPr lang="zh-CN" altLang="en-US">
                <a:solidFill>
                  <a:schemeClr val="tx1"/>
                </a:solidFill>
              </a:rPr>
              <a:t>往往伴随着低速的磁盘访问，因此在这个过程中应用的运行会变得迟钝起来。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28E8F7E-1B57-76FE-52F6-D7EB568387E4}"/>
              </a:ext>
            </a:extLst>
          </p:cNvPr>
          <p:cNvSpPr/>
          <p:nvPr/>
        </p:nvSpPr>
        <p:spPr>
          <a:xfrm>
            <a:off x="5395846" y="1770003"/>
            <a:ext cx="5104289" cy="2210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97F18F-7793-2424-DA10-F48217C4E595}"/>
              </a:ext>
            </a:extLst>
          </p:cNvPr>
          <p:cNvSpPr/>
          <p:nvPr/>
        </p:nvSpPr>
        <p:spPr>
          <a:xfrm>
            <a:off x="5824603" y="1942723"/>
            <a:ext cx="3981794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8288E5-EEC7-C29B-6E12-4865C8E24000}"/>
              </a:ext>
            </a:extLst>
          </p:cNvPr>
          <p:cNvSpPr/>
          <p:nvPr/>
        </p:nvSpPr>
        <p:spPr>
          <a:xfrm>
            <a:off x="5732237" y="3980357"/>
            <a:ext cx="3444240" cy="4312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静态链接导致内存利用效率下降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630F1F-279F-86AA-B19B-1174D104C941}"/>
              </a:ext>
            </a:extLst>
          </p:cNvPr>
          <p:cNvSpPr/>
          <p:nvPr/>
        </p:nvSpPr>
        <p:spPr>
          <a:xfrm>
            <a:off x="6118317" y="2410083"/>
            <a:ext cx="1615440" cy="4165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应用程序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F3DBF8-103A-81A1-C9AF-C1E1EE5C2942}"/>
              </a:ext>
            </a:extLst>
          </p:cNvPr>
          <p:cNvSpPr/>
          <p:nvPr/>
        </p:nvSpPr>
        <p:spPr>
          <a:xfrm>
            <a:off x="7881077" y="2410083"/>
            <a:ext cx="1615440" cy="4165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应用程序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E57847-9DBE-3E8F-AF6A-E7EB4A940907}"/>
              </a:ext>
            </a:extLst>
          </p:cNvPr>
          <p:cNvSpPr/>
          <p:nvPr/>
        </p:nvSpPr>
        <p:spPr>
          <a:xfrm>
            <a:off x="6118317" y="2836803"/>
            <a:ext cx="1615440" cy="416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 </a:t>
            </a:r>
            <a:r>
              <a:rPr lang="en-US" altLang="zh-CN" dirty="0"/>
              <a:t>Fun()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0DA512-CB18-93A1-645B-A9271D8E1045}"/>
              </a:ext>
            </a:extLst>
          </p:cNvPr>
          <p:cNvSpPr/>
          <p:nvPr/>
        </p:nvSpPr>
        <p:spPr>
          <a:xfrm>
            <a:off x="7881077" y="2836803"/>
            <a:ext cx="1615440" cy="416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 </a:t>
            </a:r>
            <a:r>
              <a:rPr lang="en-US" altLang="zh-CN" dirty="0"/>
              <a:t>Fun()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51EDBE-E6DD-550B-1189-34E35BCBD685}"/>
              </a:ext>
            </a:extLst>
          </p:cNvPr>
          <p:cNvSpPr txBox="1"/>
          <p:nvPr/>
        </p:nvSpPr>
        <p:spPr>
          <a:xfrm>
            <a:off x="6660230" y="3576389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内存中有两个相同的函数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CF135F8-DD4A-907E-64D1-389C1904B7B0}"/>
              </a:ext>
            </a:extLst>
          </p:cNvPr>
          <p:cNvCxnSpPr>
            <a:stCxn id="15" idx="0"/>
          </p:cNvCxnSpPr>
          <p:nvPr/>
        </p:nvCxnSpPr>
        <p:spPr>
          <a:xfrm flipV="1">
            <a:off x="7881077" y="3270481"/>
            <a:ext cx="917129" cy="305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C0E16DE-4AC4-C9CB-F3E9-500162ADDB0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113997" y="3270481"/>
            <a:ext cx="767080" cy="305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FE81422-6D12-D7DA-FD93-FFC60BDBFD08}"/>
              </a:ext>
            </a:extLst>
          </p:cNvPr>
          <p:cNvSpPr/>
          <p:nvPr/>
        </p:nvSpPr>
        <p:spPr>
          <a:xfrm>
            <a:off x="5321293" y="4904147"/>
            <a:ext cx="5104289" cy="2210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94B210-F7D6-7540-CBC4-7E061A191F08}"/>
              </a:ext>
            </a:extLst>
          </p:cNvPr>
          <p:cNvSpPr/>
          <p:nvPr/>
        </p:nvSpPr>
        <p:spPr>
          <a:xfrm>
            <a:off x="5750050" y="5076867"/>
            <a:ext cx="3981794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447707-130F-AD9C-FEED-DDB7CF7AB588}"/>
              </a:ext>
            </a:extLst>
          </p:cNvPr>
          <p:cNvSpPr/>
          <p:nvPr/>
        </p:nvSpPr>
        <p:spPr>
          <a:xfrm>
            <a:off x="5657684" y="7114501"/>
            <a:ext cx="3444240" cy="4312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动态链接可节约内存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E33794-CCAF-EBFE-D0B2-C94ADE93C7AB}"/>
              </a:ext>
            </a:extLst>
          </p:cNvPr>
          <p:cNvSpPr/>
          <p:nvPr/>
        </p:nvSpPr>
        <p:spPr>
          <a:xfrm>
            <a:off x="6043764" y="5544227"/>
            <a:ext cx="1615440" cy="4165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应用程序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E3A49C-82D9-D5EC-09C9-E1C1E41059EC}"/>
              </a:ext>
            </a:extLst>
          </p:cNvPr>
          <p:cNvSpPr/>
          <p:nvPr/>
        </p:nvSpPr>
        <p:spPr>
          <a:xfrm>
            <a:off x="7806524" y="5544227"/>
            <a:ext cx="1615440" cy="4165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应用程序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6A54CE-E854-BF36-9678-0041703BAC5F}"/>
              </a:ext>
            </a:extLst>
          </p:cNvPr>
          <p:cNvSpPr/>
          <p:nvPr/>
        </p:nvSpPr>
        <p:spPr>
          <a:xfrm>
            <a:off x="6958164" y="5970947"/>
            <a:ext cx="1615440" cy="416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 </a:t>
            </a:r>
            <a:r>
              <a:rPr lang="en-US" altLang="zh-CN" dirty="0"/>
              <a:t>Fun()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02E315-4FE2-D3A4-1117-42BCEF376C54}"/>
              </a:ext>
            </a:extLst>
          </p:cNvPr>
          <p:cNvSpPr txBox="1"/>
          <p:nvPr/>
        </p:nvSpPr>
        <p:spPr>
          <a:xfrm>
            <a:off x="5559517" y="6710533"/>
            <a:ext cx="4406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将</a:t>
            </a:r>
            <a:r>
              <a:rPr lang="en-US" altLang="zh-CN" sz="1600" dirty="0">
                <a:solidFill>
                  <a:schemeClr val="bg1"/>
                </a:solidFill>
              </a:rPr>
              <a:t>Fun()</a:t>
            </a:r>
            <a:r>
              <a:rPr lang="zh-CN" altLang="en-US" sz="1600" dirty="0">
                <a:solidFill>
                  <a:schemeClr val="bg1"/>
                </a:solidFill>
              </a:rPr>
              <a:t>设置为</a:t>
            </a:r>
            <a:r>
              <a:rPr lang="en-US" altLang="zh-CN" sz="1600" dirty="0">
                <a:solidFill>
                  <a:schemeClr val="bg1"/>
                </a:solidFill>
              </a:rPr>
              <a:t>DLL</a:t>
            </a:r>
            <a:r>
              <a:rPr lang="zh-CN" altLang="en-US" sz="1600" dirty="0">
                <a:solidFill>
                  <a:schemeClr val="bg1"/>
                </a:solidFill>
              </a:rPr>
              <a:t>文件，就可以由两个程序共享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5918C1-81FC-808E-3716-67747C25CFFB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7763005" y="6387507"/>
            <a:ext cx="2879" cy="32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4C55890-F5E3-7FA2-50E6-9D26730F5320}"/>
              </a:ext>
            </a:extLst>
          </p:cNvPr>
          <p:cNvSpPr txBox="1"/>
          <p:nvPr/>
        </p:nvSpPr>
        <p:spPr>
          <a:xfrm>
            <a:off x="182810" y="3045083"/>
            <a:ext cx="5093924" cy="373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静态链接（</a:t>
            </a:r>
            <a:r>
              <a:rPr lang="en-US" altLang="zh-CN" sz="2000" dirty="0">
                <a:solidFill>
                  <a:schemeClr val="bg1"/>
                </a:solidFill>
              </a:rPr>
              <a:t>Static Link</a:t>
            </a:r>
            <a:r>
              <a:rPr lang="zh-CN" altLang="en-US" sz="2000" dirty="0">
                <a:solidFill>
                  <a:schemeClr val="bg1"/>
                </a:solidFill>
              </a:rPr>
              <a:t>）：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编译时把函数打包到</a:t>
            </a:r>
            <a:r>
              <a:rPr lang="en-US" altLang="zh-CN" sz="2000" dirty="0">
                <a:solidFill>
                  <a:schemeClr val="bg1"/>
                </a:solidFill>
              </a:rPr>
              <a:t>exe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动态链接（</a:t>
            </a:r>
            <a:r>
              <a:rPr lang="en-US" altLang="zh-CN" sz="2000" dirty="0">
                <a:solidFill>
                  <a:schemeClr val="bg1"/>
                </a:solidFill>
              </a:rPr>
              <a:t>Dynamic Link</a:t>
            </a:r>
            <a:r>
              <a:rPr lang="zh-CN" altLang="en-US" sz="2000" dirty="0">
                <a:solidFill>
                  <a:schemeClr val="bg1"/>
                </a:solidFill>
              </a:rPr>
              <a:t>）：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编译时把函数打包成</a:t>
            </a:r>
            <a:r>
              <a:rPr lang="en-US" altLang="zh-CN" sz="2000" dirty="0">
                <a:solidFill>
                  <a:schemeClr val="bg1"/>
                </a:solidFill>
              </a:rPr>
              <a:t>DLL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exe</a:t>
            </a:r>
            <a:r>
              <a:rPr lang="zh-CN" altLang="en-US" sz="2000" dirty="0">
                <a:solidFill>
                  <a:schemeClr val="bg1"/>
                </a:solidFill>
              </a:rPr>
              <a:t>执行时动态加载</a:t>
            </a:r>
            <a:r>
              <a:rPr lang="en-US" altLang="zh-CN" sz="2000" dirty="0">
                <a:solidFill>
                  <a:schemeClr val="bg1"/>
                </a:solidFill>
              </a:rPr>
              <a:t>DLL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多个应用程序可以共有同一个</a:t>
            </a:r>
            <a:r>
              <a:rPr lang="en-US" altLang="zh-CN" sz="2000" dirty="0">
                <a:solidFill>
                  <a:schemeClr val="bg1"/>
                </a:solidFill>
              </a:rPr>
              <a:t>DLL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在不变更</a:t>
            </a:r>
            <a:r>
              <a:rPr lang="en-US" altLang="zh-CN" sz="2000" dirty="0">
                <a:solidFill>
                  <a:schemeClr val="bg1"/>
                </a:solidFill>
              </a:rPr>
              <a:t>exe</a:t>
            </a:r>
            <a:r>
              <a:rPr lang="zh-CN" altLang="en-US" sz="2000" dirty="0">
                <a:solidFill>
                  <a:schemeClr val="bg1"/>
                </a:solidFill>
              </a:rPr>
              <a:t>的情况下，只通过升级</a:t>
            </a:r>
            <a:r>
              <a:rPr lang="en-US" altLang="zh-CN" sz="2000" dirty="0">
                <a:solidFill>
                  <a:schemeClr val="bg1"/>
                </a:solidFill>
              </a:rPr>
              <a:t>DLL</a:t>
            </a:r>
            <a:r>
              <a:rPr lang="zh-CN" altLang="en-US" sz="2000" dirty="0">
                <a:solidFill>
                  <a:schemeClr val="bg1"/>
                </a:solidFill>
              </a:rPr>
              <a:t>就可以更新程序。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0EF1B9-F0E1-3426-CA0B-CCDD4134DC77}"/>
              </a:ext>
            </a:extLst>
          </p:cNvPr>
          <p:cNvSpPr txBox="1"/>
          <p:nvPr/>
        </p:nvSpPr>
        <p:spPr>
          <a:xfrm>
            <a:off x="125003" y="1707888"/>
            <a:ext cx="5312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为了从根本上解决内存不足的问题，需要增加内存的容量，或者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尽量把运行的应用文件变小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327405E-C1DC-A16A-DBF7-83CDEF9BEA56}"/>
              </a:ext>
            </a:extLst>
          </p:cNvPr>
          <p:cNvSpPr txBox="1"/>
          <p:nvPr/>
        </p:nvSpPr>
        <p:spPr>
          <a:xfrm>
            <a:off x="0" y="2718437"/>
            <a:ext cx="4491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（1）通过 DLL 文件实现函数共有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789F228-588E-A238-5B9B-10C7FFA2EA24}"/>
              </a:ext>
            </a:extLst>
          </p:cNvPr>
          <p:cNvSpPr txBox="1"/>
          <p:nvPr/>
        </p:nvSpPr>
        <p:spPr>
          <a:xfrm>
            <a:off x="96065" y="7010311"/>
            <a:ext cx="5341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（2）通过调用 _stdcall 来减小程序文件的大小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8D599-4BC1-FAE1-017E-D50630F8ED7A}"/>
              </a:ext>
            </a:extLst>
          </p:cNvPr>
          <p:cNvSpPr/>
          <p:nvPr/>
        </p:nvSpPr>
        <p:spPr>
          <a:xfrm>
            <a:off x="5272957" y="9409244"/>
            <a:ext cx="2337911" cy="39109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769BDFA-7B61-A246-0D65-F55AD53CCC15}"/>
              </a:ext>
            </a:extLst>
          </p:cNvPr>
          <p:cNvSpPr/>
          <p:nvPr/>
        </p:nvSpPr>
        <p:spPr>
          <a:xfrm>
            <a:off x="8127481" y="9409244"/>
            <a:ext cx="2337911" cy="39109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注: 弯曲线形 35">
            <a:extLst>
              <a:ext uri="{FF2B5EF4-FFF2-40B4-BE49-F238E27FC236}">
                <a16:creationId xmlns:a16="http://schemas.microsoft.com/office/drawing/2014/main" id="{5A7256CA-44FB-49C8-5D8A-931B94497428}"/>
              </a:ext>
            </a:extLst>
          </p:cNvPr>
          <p:cNvSpPr/>
          <p:nvPr/>
        </p:nvSpPr>
        <p:spPr>
          <a:xfrm>
            <a:off x="5890534" y="8346557"/>
            <a:ext cx="1811774" cy="612648"/>
          </a:xfrm>
          <a:prstGeom prst="borderCallout2">
            <a:avLst>
              <a:gd name="adj1" fmla="val 46942"/>
              <a:gd name="adj2" fmla="val -3326"/>
              <a:gd name="adj3" fmla="val 75134"/>
              <a:gd name="adj4" fmla="val -27516"/>
              <a:gd name="adj5" fmla="val 175518"/>
              <a:gd name="adj6" fmla="val -261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在调用方处理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 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cdecl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37" name="标注: 弯曲线形 36">
            <a:extLst>
              <a:ext uri="{FF2B5EF4-FFF2-40B4-BE49-F238E27FC236}">
                <a16:creationId xmlns:a16="http://schemas.microsoft.com/office/drawing/2014/main" id="{0B68842A-DA28-F6D8-FAE5-1F0F83B3C338}"/>
              </a:ext>
            </a:extLst>
          </p:cNvPr>
          <p:cNvSpPr/>
          <p:nvPr/>
        </p:nvSpPr>
        <p:spPr>
          <a:xfrm>
            <a:off x="8677668" y="8331239"/>
            <a:ext cx="1808044" cy="612648"/>
          </a:xfrm>
          <a:prstGeom prst="borderCallout2">
            <a:avLst>
              <a:gd name="adj1" fmla="val 46942"/>
              <a:gd name="adj2" fmla="val -3326"/>
              <a:gd name="adj3" fmla="val 75134"/>
              <a:gd name="adj4" fmla="val -27516"/>
              <a:gd name="adj5" fmla="val 175518"/>
              <a:gd name="adj6" fmla="val -261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在被调用发处理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(_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stdcall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8" name="表格 45">
            <a:extLst>
              <a:ext uri="{FF2B5EF4-FFF2-40B4-BE49-F238E27FC236}">
                <a16:creationId xmlns:a16="http://schemas.microsoft.com/office/drawing/2014/main" id="{4288A841-880E-20AE-8D84-C06404C69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09424"/>
              </p:ext>
            </p:extLst>
          </p:nvPr>
        </p:nvGraphicFramePr>
        <p:xfrm>
          <a:off x="5414443" y="9597984"/>
          <a:ext cx="206777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67778">
                  <a:extLst>
                    <a:ext uri="{9D8B030D-6E8A-4147-A177-3AD203B41FA5}">
                      <a16:colId xmlns:a16="http://schemas.microsoft.com/office/drawing/2014/main" val="196948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调用函数</a:t>
                      </a:r>
                      <a:r>
                        <a:rPr lang="en-US" altLang="zh-CN" sz="1800" dirty="0"/>
                        <a:t>Fun()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116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清理内存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01474"/>
                  </a:ext>
                </a:extLst>
              </a:tr>
            </a:tbl>
          </a:graphicData>
        </a:graphic>
      </p:graphicFrame>
      <p:graphicFrame>
        <p:nvGraphicFramePr>
          <p:cNvPr id="39" name="表格 45">
            <a:extLst>
              <a:ext uri="{FF2B5EF4-FFF2-40B4-BE49-F238E27FC236}">
                <a16:creationId xmlns:a16="http://schemas.microsoft.com/office/drawing/2014/main" id="{A4097362-7E57-AECA-48C3-4F8EA85B4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59146"/>
              </p:ext>
            </p:extLst>
          </p:nvPr>
        </p:nvGraphicFramePr>
        <p:xfrm>
          <a:off x="5403390" y="10513164"/>
          <a:ext cx="206777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67778">
                  <a:extLst>
                    <a:ext uri="{9D8B030D-6E8A-4147-A177-3AD203B41FA5}">
                      <a16:colId xmlns:a16="http://schemas.microsoft.com/office/drawing/2014/main" val="196948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调用函数</a:t>
                      </a:r>
                      <a:r>
                        <a:rPr lang="en-US" altLang="zh-CN" sz="1800" dirty="0"/>
                        <a:t>Fun()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116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清理内存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01474"/>
                  </a:ext>
                </a:extLst>
              </a:tr>
            </a:tbl>
          </a:graphicData>
        </a:graphic>
      </p:graphicFrame>
      <p:graphicFrame>
        <p:nvGraphicFramePr>
          <p:cNvPr id="40" name="表格 45">
            <a:extLst>
              <a:ext uri="{FF2B5EF4-FFF2-40B4-BE49-F238E27FC236}">
                <a16:creationId xmlns:a16="http://schemas.microsoft.com/office/drawing/2014/main" id="{C6936AEA-4470-30CE-0D28-A3BD7A54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14318"/>
              </p:ext>
            </p:extLst>
          </p:nvPr>
        </p:nvGraphicFramePr>
        <p:xfrm>
          <a:off x="5403390" y="11428344"/>
          <a:ext cx="206777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67778">
                  <a:extLst>
                    <a:ext uri="{9D8B030D-6E8A-4147-A177-3AD203B41FA5}">
                      <a16:colId xmlns:a16="http://schemas.microsoft.com/office/drawing/2014/main" val="196948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调用函数</a:t>
                      </a:r>
                      <a:r>
                        <a:rPr lang="en-US" altLang="zh-CN" sz="1800" dirty="0"/>
                        <a:t>Fun()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116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清理内存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01474"/>
                  </a:ext>
                </a:extLst>
              </a:tr>
            </a:tbl>
          </a:graphicData>
        </a:graphic>
      </p:graphicFrame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9BECAAE-CB9A-7737-5F18-FF6E4542BA1B}"/>
              </a:ext>
            </a:extLst>
          </p:cNvPr>
          <p:cNvSpPr/>
          <p:nvPr/>
        </p:nvSpPr>
        <p:spPr>
          <a:xfrm>
            <a:off x="6090301" y="13232242"/>
            <a:ext cx="3716096" cy="4653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在被调用放清理处理可以节约内存</a:t>
            </a:r>
          </a:p>
        </p:txBody>
      </p:sp>
      <p:graphicFrame>
        <p:nvGraphicFramePr>
          <p:cNvPr id="42" name="表格 45">
            <a:extLst>
              <a:ext uri="{FF2B5EF4-FFF2-40B4-BE49-F238E27FC236}">
                <a16:creationId xmlns:a16="http://schemas.microsoft.com/office/drawing/2014/main" id="{F23BC36A-C8B9-6AA0-7BD4-99C81E5E3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49539"/>
              </p:ext>
            </p:extLst>
          </p:nvPr>
        </p:nvGraphicFramePr>
        <p:xfrm>
          <a:off x="8262547" y="9612887"/>
          <a:ext cx="206777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67778">
                  <a:extLst>
                    <a:ext uri="{9D8B030D-6E8A-4147-A177-3AD203B41FA5}">
                      <a16:colId xmlns:a16="http://schemas.microsoft.com/office/drawing/2014/main" val="1969487446"/>
                    </a:ext>
                  </a:extLst>
                </a:gridCol>
              </a:tblGrid>
              <a:tr h="258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调用函数</a:t>
                      </a:r>
                      <a:r>
                        <a:rPr lang="en-US" altLang="zh-CN" sz="1800" dirty="0"/>
                        <a:t>Fun()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1161092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9B0473B1-3D47-83CA-3FB5-FE3D53D6E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0401"/>
              </p:ext>
            </p:extLst>
          </p:nvPr>
        </p:nvGraphicFramePr>
        <p:xfrm>
          <a:off x="8262547" y="10394106"/>
          <a:ext cx="206777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67778">
                  <a:extLst>
                    <a:ext uri="{9D8B030D-6E8A-4147-A177-3AD203B41FA5}">
                      <a16:colId xmlns:a16="http://schemas.microsoft.com/office/drawing/2014/main" val="1969487446"/>
                    </a:ext>
                  </a:extLst>
                </a:gridCol>
              </a:tblGrid>
              <a:tr h="258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调用函数</a:t>
                      </a:r>
                      <a:r>
                        <a:rPr lang="en-US" altLang="zh-CN" sz="1800" dirty="0"/>
                        <a:t>Fun()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1161092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5ED2EF9C-63B0-A410-AE5A-908164103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47895"/>
              </p:ext>
            </p:extLst>
          </p:nvPr>
        </p:nvGraphicFramePr>
        <p:xfrm>
          <a:off x="8262547" y="11175326"/>
          <a:ext cx="206777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67778">
                  <a:extLst>
                    <a:ext uri="{9D8B030D-6E8A-4147-A177-3AD203B41FA5}">
                      <a16:colId xmlns:a16="http://schemas.microsoft.com/office/drawing/2014/main" val="1969487446"/>
                    </a:ext>
                  </a:extLst>
                </a:gridCol>
              </a:tblGrid>
              <a:tr h="258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调用函数</a:t>
                      </a:r>
                      <a:r>
                        <a:rPr lang="en-US" altLang="zh-CN" sz="1800" dirty="0"/>
                        <a:t>Fun()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1161092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F6F89D32-BBBC-9232-B24D-AE45DE4E6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69250"/>
              </p:ext>
            </p:extLst>
          </p:nvPr>
        </p:nvGraphicFramePr>
        <p:xfrm>
          <a:off x="5376419" y="12590007"/>
          <a:ext cx="206777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67778">
                  <a:extLst>
                    <a:ext uri="{9D8B030D-6E8A-4147-A177-3AD203B41FA5}">
                      <a16:colId xmlns:a16="http://schemas.microsoft.com/office/drawing/2014/main" val="1969487446"/>
                    </a:ext>
                  </a:extLst>
                </a:gridCol>
              </a:tblGrid>
              <a:tr h="258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Fun()</a:t>
                      </a:r>
                      <a:r>
                        <a:rPr lang="zh-CN" altLang="en-US" sz="1800" dirty="0"/>
                        <a:t>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1161092"/>
                  </a:ext>
                </a:extLst>
              </a:tr>
            </a:tbl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A6641434-77B3-8AF4-3FA5-597A6C4D7ACD}"/>
              </a:ext>
            </a:extLst>
          </p:cNvPr>
          <p:cNvSpPr txBox="1"/>
          <p:nvPr/>
        </p:nvSpPr>
        <p:spPr>
          <a:xfrm>
            <a:off x="253586" y="7672108"/>
            <a:ext cx="48546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zh-CN" altLang="en-US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800" b="1" dirty="0" err="1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stdcall</a:t>
            </a:r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/*_</a:t>
            </a:r>
            <a:r>
              <a:rPr lang="en-US" altLang="zh-CN" sz="1800" dirty="0" err="1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cdecl</a:t>
            </a:r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Fun( </a:t>
            </a:r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a, </a:t>
            </a:r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</a:p>
          <a:p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endParaRPr lang="zh-CN" altLang="en-US" sz="18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pt-BR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pt-BR" altLang="zh-CN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"%d\n"</a:t>
            </a:r>
            <a:r>
              <a:rPr lang="pt-BR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,Fun(1,1));</a:t>
            </a:r>
          </a:p>
          <a:p>
            <a:pPr lvl="1"/>
            <a:r>
              <a:rPr lang="pt-BR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pt-BR" altLang="zh-CN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"%d\n"</a:t>
            </a:r>
            <a:r>
              <a:rPr lang="pt-BR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,Fun(2,1));</a:t>
            </a:r>
          </a:p>
          <a:p>
            <a:pPr lvl="1"/>
            <a:r>
              <a:rPr lang="pt-BR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printf(</a:t>
            </a:r>
            <a:r>
              <a:rPr lang="pt-BR" altLang="zh-CN" b="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"%d\n"</a:t>
            </a:r>
            <a:r>
              <a:rPr lang="pt-BR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,Fun(3,1));</a:t>
            </a:r>
          </a:p>
          <a:p>
            <a:pPr lvl="1"/>
            <a:endParaRPr lang="zh-CN" altLang="en-US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FC57754-C8DE-0696-4460-7722E076CB6C}"/>
              </a:ext>
            </a:extLst>
          </p:cNvPr>
          <p:cNvSpPr txBox="1"/>
          <p:nvPr/>
        </p:nvSpPr>
        <p:spPr>
          <a:xfrm>
            <a:off x="158736" y="11428344"/>
            <a:ext cx="4970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Windows</a:t>
            </a:r>
            <a:r>
              <a:rPr lang="zh-CN" altLang="en-US" sz="2000" dirty="0">
                <a:solidFill>
                  <a:schemeClr val="bg1"/>
                </a:solidFill>
              </a:rPr>
              <a:t>提供的</a:t>
            </a:r>
            <a:r>
              <a:rPr lang="en-US" altLang="zh-CN" sz="2000" dirty="0">
                <a:solidFill>
                  <a:schemeClr val="bg1"/>
                </a:solidFill>
              </a:rPr>
              <a:t>DLL</a:t>
            </a:r>
            <a:r>
              <a:rPr lang="zh-CN" altLang="en-US" sz="2000" dirty="0">
                <a:solidFill>
                  <a:schemeClr val="bg1"/>
                </a:solidFill>
              </a:rPr>
              <a:t>文件内的函数，基本上都是</a:t>
            </a:r>
            <a:r>
              <a:rPr lang="en-US" altLang="zh-CN" sz="2000" dirty="0">
                <a:solidFill>
                  <a:schemeClr val="bg1"/>
                </a:solidFill>
              </a:rPr>
              <a:t>_</a:t>
            </a:r>
            <a:r>
              <a:rPr lang="en-US" altLang="zh-CN" sz="2000" dirty="0" err="1">
                <a:solidFill>
                  <a:schemeClr val="bg1"/>
                </a:solidFill>
              </a:rPr>
              <a:t>stdcall</a:t>
            </a:r>
            <a:r>
              <a:rPr lang="zh-CN" altLang="en-US" sz="2000" dirty="0">
                <a:solidFill>
                  <a:schemeClr val="bg1"/>
                </a:solidFill>
              </a:rPr>
              <a:t>调用方式。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语言编译的程序内，默认设置都不是</a:t>
            </a:r>
            <a:r>
              <a:rPr lang="en-US" altLang="zh-CN" sz="2000" dirty="0">
                <a:solidFill>
                  <a:schemeClr val="bg1"/>
                </a:solidFill>
              </a:rPr>
              <a:t>_</a:t>
            </a:r>
            <a:r>
              <a:rPr lang="en-US" altLang="zh-CN" sz="2000" dirty="0" err="1">
                <a:solidFill>
                  <a:schemeClr val="bg1"/>
                </a:solidFill>
              </a:rPr>
              <a:t>stdcall</a:t>
            </a:r>
            <a:r>
              <a:rPr lang="zh-CN" altLang="en-US" sz="2000" dirty="0">
                <a:solidFill>
                  <a:schemeClr val="bg1"/>
                </a:solidFill>
              </a:rPr>
              <a:t>，是因为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语言所定义的参数是可变的，只有函数调用放才知道有多少个参数。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语言中固定参数的函数，可以指定</a:t>
            </a:r>
            <a:r>
              <a:rPr lang="en-US" altLang="zh-CN" sz="2000" dirty="0">
                <a:solidFill>
                  <a:schemeClr val="bg1"/>
                </a:solidFill>
              </a:rPr>
              <a:t>_</a:t>
            </a:r>
            <a:r>
              <a:rPr lang="en-US" altLang="zh-CN" sz="2000" dirty="0" err="1">
                <a:solidFill>
                  <a:schemeClr val="bg1"/>
                </a:solidFill>
              </a:rPr>
              <a:t>stdcall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graphicFrame>
        <p:nvGraphicFramePr>
          <p:cNvPr id="48" name="表格 45">
            <a:extLst>
              <a:ext uri="{FF2B5EF4-FFF2-40B4-BE49-F238E27FC236}">
                <a16:creationId xmlns:a16="http://schemas.microsoft.com/office/drawing/2014/main" id="{66397D60-9692-4CC7-6C99-BFBFA0C9D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83009"/>
              </p:ext>
            </p:extLst>
          </p:nvPr>
        </p:nvGraphicFramePr>
        <p:xfrm>
          <a:off x="8262547" y="12389617"/>
          <a:ext cx="206777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67778">
                  <a:extLst>
                    <a:ext uri="{9D8B030D-6E8A-4147-A177-3AD203B41FA5}">
                      <a16:colId xmlns:a16="http://schemas.microsoft.com/office/drawing/2014/main" val="196948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Fun()</a:t>
                      </a:r>
                      <a:r>
                        <a:rPr lang="zh-CN" altLang="en-US" sz="1800" dirty="0"/>
                        <a:t>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116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清理内存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01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87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074618-401B-0FCE-CC8B-9FC2048FBF25}"/>
              </a:ext>
            </a:extLst>
          </p:cNvPr>
          <p:cNvSpPr txBox="1"/>
          <p:nvPr/>
        </p:nvSpPr>
        <p:spPr>
          <a:xfrm>
            <a:off x="410901" y="220448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5.5　磁盘的物理结构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BBD67B-EDE6-DABF-4A47-BBB0B7C7986A}"/>
              </a:ext>
            </a:extLst>
          </p:cNvPr>
          <p:cNvSpPr txBox="1"/>
          <p:nvPr/>
        </p:nvSpPr>
        <p:spPr>
          <a:xfrm>
            <a:off x="274320" y="640080"/>
            <a:ext cx="6100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磁盘通过把其物理表面划分成多个空间来使用的。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划分方式有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800000"/>
                </a:highlight>
              </a:rPr>
              <a:t>扇区方式</a:t>
            </a:r>
            <a:r>
              <a:rPr lang="zh-CN" altLang="en-US" sz="2000" dirty="0">
                <a:solidFill>
                  <a:schemeClr val="bg1"/>
                </a:solidFill>
              </a:rPr>
              <a:t>、可变方式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扇区方式：划分成固定长度</a:t>
            </a:r>
            <a:r>
              <a:rPr lang="zh-CN" altLang="en-US" sz="2000">
                <a:solidFill>
                  <a:schemeClr val="bg1"/>
                </a:solidFill>
              </a:rPr>
              <a:t>的空间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扇区是对磁盘进行物理读写的最小单位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一般一个扇区是</a:t>
            </a:r>
            <a:r>
              <a:rPr lang="en-US" altLang="zh-CN" sz="2000">
                <a:solidFill>
                  <a:schemeClr val="bg1"/>
                </a:solidFill>
              </a:rPr>
              <a:t>512</a:t>
            </a:r>
            <a:r>
              <a:rPr lang="zh-CN" altLang="en-US" sz="2000">
                <a:solidFill>
                  <a:schemeClr val="bg1"/>
                </a:solidFill>
              </a:rPr>
              <a:t>个字节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簇</a:t>
            </a:r>
            <a:r>
              <a:rPr lang="en-US" altLang="zh-CN" sz="2000">
                <a:solidFill>
                  <a:schemeClr val="bg1"/>
                </a:solidFill>
              </a:rPr>
              <a:t>(cu)</a:t>
            </a:r>
            <a:r>
              <a:rPr lang="zh-CN" altLang="en-US" sz="2000">
                <a:solidFill>
                  <a:schemeClr val="bg1"/>
                </a:solidFill>
              </a:rPr>
              <a:t>：扇区的倍数，磁盘的容量越大，簇的容量就越大。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不同的文件不能存储在同一个簇中。</a:t>
            </a:r>
            <a:endParaRPr lang="en-US" altLang="zh-CN" sz="2000">
              <a:solidFill>
                <a:schemeClr val="bg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所有文件都占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簇的整数倍的磁盘空间。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可变方式：划分成可变长度的空间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扇区方式中，把磁盘表面分成若干个同心圆的空间就是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磁道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C70FAD-E58B-8584-0154-8FF2A361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7486" y="894080"/>
            <a:ext cx="3971925" cy="29432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F19D99-D009-183A-9090-F7EBF6D93B3E}"/>
              </a:ext>
            </a:extLst>
          </p:cNvPr>
          <p:cNvSpPr/>
          <p:nvPr/>
        </p:nvSpPr>
        <p:spPr>
          <a:xfrm>
            <a:off x="810228" y="4425731"/>
            <a:ext cx="9352344" cy="15120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扇区和簇的大小，是由处理速度和存储容量的平衡来决定的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以簇为单位进行读写时，1 簇中没有填满的区域会保持不被使用的状态。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如果减少簇的容量，磁盘访问次数就会增加，就会导致读写文件的时间变长。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由于在磁盘表面上，表示扇区区分的领域是必要的，因此，如果簇的容量过小，磁盘的整体容量也会减少。</a:t>
            </a:r>
          </a:p>
        </p:txBody>
      </p:sp>
    </p:spTree>
    <p:extLst>
      <p:ext uri="{BB962C8B-B14F-4D97-AF65-F5344CB8AC3E}">
        <p14:creationId xmlns:p14="http://schemas.microsoft.com/office/powerpoint/2010/main" val="3712351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A45981-0DF2-46A2-AE65-5A8027083496}"/>
              </a:ext>
            </a:extLst>
          </p:cNvPr>
          <p:cNvSpPr/>
          <p:nvPr/>
        </p:nvSpPr>
        <p:spPr>
          <a:xfrm>
            <a:off x="1827789" y="1108765"/>
            <a:ext cx="6969560" cy="15829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存储程序方式指的是什么？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答：在存储装置中保存程序，并逐一运行的方式。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解释：现在计算机采用的是存储程序方式。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1DD17A-5B9C-45F5-9067-8F315BEF06E1}"/>
              </a:ext>
            </a:extLst>
          </p:cNvPr>
          <p:cNvSpPr/>
          <p:nvPr/>
        </p:nvSpPr>
        <p:spPr>
          <a:xfrm>
            <a:off x="1827789" y="10264781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在</a:t>
            </a:r>
            <a:r>
              <a:rPr lang="en-US" altLang="zh-CN" sz="2000" b="1" dirty="0">
                <a:solidFill>
                  <a:schemeClr val="tx1"/>
                </a:solidFill>
              </a:rPr>
              <a:t>EXE</a:t>
            </a:r>
            <a:r>
              <a:rPr lang="zh-CN" altLang="en-US" sz="2000" b="1" dirty="0">
                <a:solidFill>
                  <a:schemeClr val="tx1"/>
                </a:solidFill>
              </a:rPr>
              <a:t>程序文件中，静态加载函数的方式称为什么？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答：静态链接。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函数的加载方式有静态链接和动态链接两种</a:t>
            </a:r>
            <a:r>
              <a:rPr lang="zh-CN" altLang="en-US" sz="2000" dirty="0"/>
              <a:t>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42EAC4-C3BF-417E-8BCF-36B693AAE4E6}"/>
              </a:ext>
            </a:extLst>
          </p:cNvPr>
          <p:cNvSpPr/>
          <p:nvPr/>
        </p:nvSpPr>
        <p:spPr>
          <a:xfrm>
            <a:off x="1827789" y="3527714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通过使用内存来提高磁盘访问速度的机制称为什么？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Disk Cache</a:t>
            </a:r>
            <a:r>
              <a:rPr lang="zh-CN" altLang="en-US" sz="2000" b="1" dirty="0">
                <a:solidFill>
                  <a:schemeClr val="bg1"/>
                </a:solidFill>
              </a:rPr>
              <a:t>（磁盘缓存）。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解释：把从磁盘中读出的数据存储在内存中，当该数据再次被读取时，不是从磁盘而是直接从内存中高速读出。。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BAE916-8ED2-46F1-9459-76F3C83FAEF2}"/>
              </a:ext>
            </a:extLst>
          </p:cNvPr>
          <p:cNvSpPr/>
          <p:nvPr/>
        </p:nvSpPr>
        <p:spPr>
          <a:xfrm>
            <a:off x="1827789" y="5773403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把磁盘的一部分作为假想内存来使用的机制称为什么？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答：虚拟内存。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解释：借助虚拟内存，哪怕是内存容量不足的计算机，也可以运行很大的程序。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40B3806-7307-430B-BD45-CAD6BE243AE3}"/>
              </a:ext>
            </a:extLst>
          </p:cNvPr>
          <p:cNvSpPr/>
          <p:nvPr/>
        </p:nvSpPr>
        <p:spPr>
          <a:xfrm>
            <a:off x="1827789" y="8019092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Windows</a:t>
            </a:r>
            <a:r>
              <a:rPr lang="zh-CN" altLang="en-US" sz="2000" b="1" dirty="0">
                <a:solidFill>
                  <a:schemeClr val="tx1"/>
                </a:solidFill>
              </a:rPr>
              <a:t>中，在程序运行时，存储着可以动态加载调用的函数和数据的文件称为什么？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DLL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dirty="0"/>
              <a:t>Dynamic Link Library</a:t>
            </a:r>
            <a:r>
              <a:rPr lang="zh-CN" altLang="en-US" sz="2000" dirty="0"/>
              <a:t>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1DCF9A-F249-46CA-997A-FF7A006C8BE9}"/>
              </a:ext>
            </a:extLst>
          </p:cNvPr>
          <p:cNvSpPr/>
          <p:nvPr/>
        </p:nvSpPr>
        <p:spPr>
          <a:xfrm>
            <a:off x="1827789" y="12510469"/>
            <a:ext cx="6969560" cy="1479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在</a:t>
            </a:r>
            <a:r>
              <a:rPr lang="en-US" altLang="zh-CN" sz="2000" b="1" dirty="0">
                <a:solidFill>
                  <a:schemeClr val="tx1"/>
                </a:solidFill>
              </a:rPr>
              <a:t>Windows</a:t>
            </a:r>
            <a:r>
              <a:rPr lang="zh-CN" altLang="en-US" sz="2000" b="1" dirty="0">
                <a:solidFill>
                  <a:schemeClr val="tx1"/>
                </a:solidFill>
              </a:rPr>
              <a:t>计算机中，一般磁盘的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个扇区是多少字节？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512</a:t>
            </a:r>
            <a:r>
              <a:rPr lang="zh-CN" altLang="en-US" sz="2000" b="1" dirty="0">
                <a:solidFill>
                  <a:schemeClr val="bg1"/>
                </a:solidFill>
              </a:rPr>
              <a:t>字节。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扇区是磁盘保存数据的物理单位。</a:t>
            </a:r>
            <a:endParaRPr lang="zh-CN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2B1B26D4-1789-1E6A-BE42-C0EB8929E8AF}"/>
                  </a:ext>
                </a:extLst>
              </p14:cNvPr>
              <p14:cNvContentPartPr/>
              <p14:nvPr/>
            </p14:nvContentPartPr>
            <p14:xfrm>
              <a:off x="8817366" y="10573337"/>
              <a:ext cx="360" cy="36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2B1B26D4-1789-1E6A-BE42-C0EB8929E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8366" y="1056469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43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11594</TotalTime>
  <Words>1243</Words>
  <Application>Microsoft Office PowerPoint</Application>
  <PresentationFormat>自定义</PresentationFormat>
  <Paragraphs>139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华文琥珀</vt:lpstr>
      <vt:lpstr>Microsoft Yahei</vt:lpstr>
      <vt:lpstr>新宋体</vt:lpstr>
      <vt:lpstr>Arial</vt:lpstr>
      <vt:lpstr>Calibri</vt:lpstr>
      <vt:lpstr>Cambria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 蔡</cp:lastModifiedBy>
  <cp:revision>556</cp:revision>
  <dcterms:created xsi:type="dcterms:W3CDTF">2020-06-26T01:00:01Z</dcterms:created>
  <dcterms:modified xsi:type="dcterms:W3CDTF">2023-12-27T10:54:42Z</dcterms:modified>
</cp:coreProperties>
</file>