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9"/>
  </p:notesMasterIdLst>
  <p:sldIdLst>
    <p:sldId id="258" r:id="rId2"/>
    <p:sldId id="296" r:id="rId3"/>
    <p:sldId id="303" r:id="rId4"/>
    <p:sldId id="301" r:id="rId5"/>
    <p:sldId id="302" r:id="rId6"/>
    <p:sldId id="304" r:id="rId7"/>
    <p:sldId id="300" r:id="rId8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14" autoAdjust="0"/>
  </p:normalViewPr>
  <p:slideViewPr>
    <p:cSldViewPr snapToGrid="0" showGuides="1">
      <p:cViewPr>
        <p:scale>
          <a:sx n="33" d="100"/>
          <a:sy n="33" d="100"/>
        </p:scale>
        <p:origin x="2741" y="562"/>
      </p:cViewPr>
      <p:guideLst>
        <p:guide orient="horz" pos="4536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06:01:07.02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0 115 24575,'749'-40'0,"-55"-1"0,-590 40 0,383-17 0,-242 3 0,-216 16 0,0 1 0,-1 1 0,1 1 0,0 2 0,-1 1 0,39 15 0,-56-17-108,-9-4 24,1 1 1,0-1-1,-1 0 0,1 0 0,0 0 0,0 0 1,0 0-1,0 0 0,0-1 0,0 1 0,0-1 0,0 0 1,0 0-1,5-1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06:04:11.8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1 283 24575,'0'-5'0,"-1"1"0,1-1 0,1 1 0,-1-1 0,1 1 0,0 0 0,0-1 0,0 1 0,0 0 0,1 0 0,0-1 0,0 1 0,0 0 0,0 1 0,1-1 0,-1 0 0,1 1 0,0-1 0,0 1 0,0 0 0,0 0 0,1 0 0,0 0 0,-1 1 0,8-4 0,16-8 0,0 2 0,1 0 0,44-10 0,91-15 0,-118 29 0,80-4 0,-108 12 0,0 0 0,1 1 0,-1 1 0,0 1 0,0 0 0,-1 1 0,32 13 0,-37-13 0,0 1 0,1-2 0,0 0 0,0 0 0,0-1 0,0 0 0,21 0 0,-2-4 0,54-9 0,-80 10 0,12-2 0,17-4 0,0 2 0,1 1 0,-1 2 0,61 3 0,-87 1 0,-1 0 0,0 0 0,0 0 0,0 1 0,0 1 0,8 4 0,-9-5 0,0 0 0,-1 0 0,1 0 0,0-1 0,0 0 0,1 0 0,-1 0 0,0-1 0,10 1 0,13-4 0,1-1 0,-1-1 0,1-2 0,48-16 0,-10 3 0,8 2 0,1 2 0,0 4 0,1 3 0,98 3 0,16-4 0,-39 1 0,452 8 0,-571 2 0,0 1 0,50 11 0,-45-6 0,54 3 0,111-6 0,-94-5 0,212 29 0,-221-15 0,134 1 0,-188-13 0,-40-2 0,1 1 0,-1 0 0,0 1 0,1 0 0,-1 0 0,0 0 0,0 1 0,0 0 0,0 0 0,-1 1 0,1 0 0,-1 0 0,0 1 0,0-1 0,6 7 0,-11-10 0,7 5 0,1 0 0,0-1 0,0 0 0,1-1 0,0 0 0,0-1 0,0 1 0,0-2 0,0 0 0,14 2 0,16-1 0,54-2 0,-55-1 0,276 9 0,35 0 0,130-20 99,76 0-1563,-493 11-5362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06:04:14.2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24575,'3'0'0,"9"0"0,8 0 0,8 0 0,10 0 0,8 0 0,3 4 0,4 0 0,0 1 0,-6-2 0,-7 0 0,-5-1 0,-3-2 0,-12 1 0,-12-1 0,-11-4 0,-5-4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06:04:15.12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24575,'10'0'0,"10"0"0,13 0 0,6 0 0,8 0 0,3 0 0,-1 0 0,-2 0 0,-5 0 0,-6-4 0,-3 0 0,-7-1-8191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06:04:16.4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24575,'87'19'0,"113"19"0,-40-23 0,1-7 0,1-8 0,189-23 0,369 5 0,-470 20 0,-162-2 0,232 3 0,-214 3 0,107 20 0,118 9 0,-25-4 0,-112-9 0,248-4 0,-338-17 0,20 7 0,123 24 0,90 7 0,-99-35 0,-86-3 0,159 22 0,-201-13-40,176-6-1,-155-5-1243,-114 1-5542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06:04:16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209 1 24575,'61'30'0,"-15"-9"0,-2 2 0,0 2 0,-1 2 0,49 40 0,-89-64 0,0-1 0,-1 1 0,1 0 0,0-1 0,-1 1 0,0 0 0,0 1 0,0-1 0,0 0 0,0 0 0,-1 1 0,3 7 0,-4-9 0,0 0 0,0 1 0,0-1 0,0 1 0,0-1 0,-1 0 0,1 1 0,-1-1 0,1 1 0,-1-1 0,0 0 0,0 0 0,0 0 0,0 1 0,-1-1 0,1 0 0,-1 0 0,1-1 0,-1 1 0,1 0 0,-3 1 0,-20 17 0,0-1 0,-1-2 0,0 0 0,-54 24 0,41-21 0,-180 92-1365,102-54-5461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06:04:27.7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1 144 24575,'1'-1'0,"1"-2"0,1 0 0,0-1 0,0 1 0,0 1 0,0-1 0,1 0 0,-1 1 0,1 0 0,-1 0 0,1 0 0,0 0 0,0 0 0,0 1 0,0 0 0,8-2 0,67-12 0,318-48 0,-349 61 0,82 9 0,-87-3 0,0-2 0,66-5 0,-11-9 0,-30 2 0,121-2 0,-185 12 29,-9 0-1423,-3 1-5432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19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3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05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30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933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46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2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2"/>
            </a:lvl1pPr>
            <a:lvl2pPr marL="398450" indent="0" algn="ctr">
              <a:buNone/>
              <a:defRPr sz="1743"/>
            </a:lvl2pPr>
            <a:lvl3pPr marL="796900" indent="0" algn="ctr">
              <a:buNone/>
              <a:defRPr sz="1569"/>
            </a:lvl3pPr>
            <a:lvl4pPr marL="1195349" indent="0" algn="ctr">
              <a:buNone/>
              <a:defRPr sz="1394"/>
            </a:lvl4pPr>
            <a:lvl5pPr marL="1593799" indent="0" algn="ctr">
              <a:buNone/>
              <a:defRPr sz="1394"/>
            </a:lvl5pPr>
            <a:lvl6pPr marL="1992249" indent="0" algn="ctr">
              <a:buNone/>
              <a:defRPr sz="1394"/>
            </a:lvl6pPr>
            <a:lvl7pPr marL="2390699" indent="0" algn="ctr">
              <a:buNone/>
              <a:defRPr sz="1394"/>
            </a:lvl7pPr>
            <a:lvl8pPr marL="2789149" indent="0" algn="ctr">
              <a:buNone/>
              <a:defRPr sz="1394"/>
            </a:lvl8pPr>
            <a:lvl9pPr marL="3187598" indent="0" algn="ctr">
              <a:buNone/>
              <a:defRPr sz="139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0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4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4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2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2">
                <a:solidFill>
                  <a:schemeClr val="tx1">
                    <a:tint val="75000"/>
                  </a:schemeClr>
                </a:solidFill>
              </a:defRPr>
            </a:lvl1pPr>
            <a:lvl2pPr marL="398450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796900" indent="0">
              <a:buNone/>
              <a:defRPr sz="1569">
                <a:solidFill>
                  <a:schemeClr val="tx1">
                    <a:tint val="75000"/>
                  </a:schemeClr>
                </a:solidFill>
              </a:defRPr>
            </a:lvl3pPr>
            <a:lvl4pPr marL="11953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4pPr>
            <a:lvl5pPr marL="159379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5pPr>
            <a:lvl6pPr marL="19922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6pPr>
            <a:lvl7pPr marL="239069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7pPr>
            <a:lvl8pPr marL="27891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8pPr>
            <a:lvl9pPr marL="3187598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9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1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2" b="1"/>
            </a:lvl1pPr>
            <a:lvl2pPr marL="398450" indent="0">
              <a:buNone/>
              <a:defRPr sz="1743" b="1"/>
            </a:lvl2pPr>
            <a:lvl3pPr marL="796900" indent="0">
              <a:buNone/>
              <a:defRPr sz="1569" b="1"/>
            </a:lvl3pPr>
            <a:lvl4pPr marL="1195349" indent="0">
              <a:buNone/>
              <a:defRPr sz="1394" b="1"/>
            </a:lvl4pPr>
            <a:lvl5pPr marL="1593799" indent="0">
              <a:buNone/>
              <a:defRPr sz="1394" b="1"/>
            </a:lvl5pPr>
            <a:lvl6pPr marL="1992249" indent="0">
              <a:buNone/>
              <a:defRPr sz="1394" b="1"/>
            </a:lvl6pPr>
            <a:lvl7pPr marL="2390699" indent="0">
              <a:buNone/>
              <a:defRPr sz="1394" b="1"/>
            </a:lvl7pPr>
            <a:lvl8pPr marL="2789149" indent="0">
              <a:buNone/>
              <a:defRPr sz="1394" b="1"/>
            </a:lvl8pPr>
            <a:lvl9pPr marL="3187598" indent="0">
              <a:buNone/>
              <a:defRPr sz="139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2" b="1"/>
            </a:lvl1pPr>
            <a:lvl2pPr marL="398450" indent="0">
              <a:buNone/>
              <a:defRPr sz="1743" b="1"/>
            </a:lvl2pPr>
            <a:lvl3pPr marL="796900" indent="0">
              <a:buNone/>
              <a:defRPr sz="1569" b="1"/>
            </a:lvl3pPr>
            <a:lvl4pPr marL="1195349" indent="0">
              <a:buNone/>
              <a:defRPr sz="1394" b="1"/>
            </a:lvl4pPr>
            <a:lvl5pPr marL="1593799" indent="0">
              <a:buNone/>
              <a:defRPr sz="1394" b="1"/>
            </a:lvl5pPr>
            <a:lvl6pPr marL="1992249" indent="0">
              <a:buNone/>
              <a:defRPr sz="1394" b="1"/>
            </a:lvl6pPr>
            <a:lvl7pPr marL="2390699" indent="0">
              <a:buNone/>
              <a:defRPr sz="1394" b="1"/>
            </a:lvl7pPr>
            <a:lvl8pPr marL="2789149" indent="0">
              <a:buNone/>
              <a:defRPr sz="1394" b="1"/>
            </a:lvl8pPr>
            <a:lvl9pPr marL="3187598" indent="0">
              <a:buNone/>
              <a:defRPr sz="139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958127-58EF-4C04-BA6F-8CB72EFD62CC}"/>
              </a:ext>
            </a:extLst>
          </p:cNvPr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12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9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23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89"/>
            </a:lvl1pPr>
            <a:lvl2pPr>
              <a:defRPr sz="2440"/>
            </a:lvl2pPr>
            <a:lvl3pPr>
              <a:defRPr sz="2092"/>
            </a:lvl3pPr>
            <a:lvl4pPr>
              <a:defRPr sz="1743"/>
            </a:lvl4pPr>
            <a:lvl5pPr>
              <a:defRPr sz="1743"/>
            </a:lvl5pPr>
            <a:lvl6pPr>
              <a:defRPr sz="1743"/>
            </a:lvl6pPr>
            <a:lvl7pPr>
              <a:defRPr sz="1743"/>
            </a:lvl7pPr>
            <a:lvl8pPr>
              <a:defRPr sz="1743"/>
            </a:lvl8pPr>
            <a:lvl9pPr>
              <a:defRPr sz="174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4"/>
            </a:lvl1pPr>
            <a:lvl2pPr marL="398450" indent="0">
              <a:buNone/>
              <a:defRPr sz="1220"/>
            </a:lvl2pPr>
            <a:lvl3pPr marL="796900" indent="0">
              <a:buNone/>
              <a:defRPr sz="1046"/>
            </a:lvl3pPr>
            <a:lvl4pPr marL="1195349" indent="0">
              <a:buNone/>
              <a:defRPr sz="872"/>
            </a:lvl4pPr>
            <a:lvl5pPr marL="1593799" indent="0">
              <a:buNone/>
              <a:defRPr sz="872"/>
            </a:lvl5pPr>
            <a:lvl6pPr marL="1992249" indent="0">
              <a:buNone/>
              <a:defRPr sz="872"/>
            </a:lvl6pPr>
            <a:lvl7pPr marL="2390699" indent="0">
              <a:buNone/>
              <a:defRPr sz="872"/>
            </a:lvl7pPr>
            <a:lvl8pPr marL="2789149" indent="0">
              <a:buNone/>
              <a:defRPr sz="872"/>
            </a:lvl8pPr>
            <a:lvl9pPr marL="3187598" indent="0">
              <a:buNone/>
              <a:defRPr sz="8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55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89"/>
            </a:lvl1pPr>
            <a:lvl2pPr marL="398450" indent="0">
              <a:buNone/>
              <a:defRPr sz="2440"/>
            </a:lvl2pPr>
            <a:lvl3pPr marL="796900" indent="0">
              <a:buNone/>
              <a:defRPr sz="2092"/>
            </a:lvl3pPr>
            <a:lvl4pPr marL="1195349" indent="0">
              <a:buNone/>
              <a:defRPr sz="1743"/>
            </a:lvl4pPr>
            <a:lvl5pPr marL="1593799" indent="0">
              <a:buNone/>
              <a:defRPr sz="1743"/>
            </a:lvl5pPr>
            <a:lvl6pPr marL="1992249" indent="0">
              <a:buNone/>
              <a:defRPr sz="1743"/>
            </a:lvl6pPr>
            <a:lvl7pPr marL="2390699" indent="0">
              <a:buNone/>
              <a:defRPr sz="1743"/>
            </a:lvl7pPr>
            <a:lvl8pPr marL="2789149" indent="0">
              <a:buNone/>
              <a:defRPr sz="1743"/>
            </a:lvl8pPr>
            <a:lvl9pPr marL="3187598" indent="0">
              <a:buNone/>
              <a:defRPr sz="1743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4"/>
            </a:lvl1pPr>
            <a:lvl2pPr marL="398450" indent="0">
              <a:buNone/>
              <a:defRPr sz="1220"/>
            </a:lvl2pPr>
            <a:lvl3pPr marL="796900" indent="0">
              <a:buNone/>
              <a:defRPr sz="1046"/>
            </a:lvl3pPr>
            <a:lvl4pPr marL="1195349" indent="0">
              <a:buNone/>
              <a:defRPr sz="872"/>
            </a:lvl4pPr>
            <a:lvl5pPr marL="1593799" indent="0">
              <a:buNone/>
              <a:defRPr sz="872"/>
            </a:lvl5pPr>
            <a:lvl6pPr marL="1992249" indent="0">
              <a:buNone/>
              <a:defRPr sz="872"/>
            </a:lvl6pPr>
            <a:lvl7pPr marL="2390699" indent="0">
              <a:buNone/>
              <a:defRPr sz="872"/>
            </a:lvl7pPr>
            <a:lvl8pPr marL="2789149" indent="0">
              <a:buNone/>
              <a:defRPr sz="872"/>
            </a:lvl8pPr>
            <a:lvl9pPr marL="3187598" indent="0">
              <a:buNone/>
              <a:defRPr sz="8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4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3C213569-60A2-4CE3-A231-3E6F2F72C44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57" y="210029"/>
            <a:ext cx="458896" cy="4588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C8D3287-1439-480E-ABE1-DF35C45EBE59}"/>
              </a:ext>
            </a:extLst>
          </p:cNvPr>
          <p:cNvSpPr txBox="1"/>
          <p:nvPr userDrawn="1"/>
        </p:nvSpPr>
        <p:spPr>
          <a:xfrm>
            <a:off x="6831241" y="262566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  <p:extLst>
      <p:ext uri="{BB962C8B-B14F-4D97-AF65-F5344CB8AC3E}">
        <p14:creationId xmlns:p14="http://schemas.microsoft.com/office/powerpoint/2010/main" val="193346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796900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225" indent="-199225" algn="l" defTabSz="796900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675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2pPr>
      <a:lvl3pPr marL="996125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945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4pPr>
      <a:lvl5pPr marL="179302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5pPr>
      <a:lvl6pPr marL="21914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6pPr>
      <a:lvl7pPr marL="258992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7pPr>
      <a:lvl8pPr marL="29883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8pPr>
      <a:lvl9pPr marL="3386823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1pPr>
      <a:lvl2pPr marL="39845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2pPr>
      <a:lvl3pPr marL="79690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3pPr>
      <a:lvl4pPr marL="11953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4pPr>
      <a:lvl5pPr marL="159379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5pPr>
      <a:lvl6pPr marL="19922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6pPr>
      <a:lvl7pPr marL="239069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7pPr>
      <a:lvl8pPr marL="27891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8pPr>
      <a:lvl9pPr marL="3187598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4.xml"/><Relationship Id="rId1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customXml" Target="../ink/ink1.xml"/><Relationship Id="rId12" Type="http://schemas.openxmlformats.org/officeDocument/2006/relationships/image" Target="../media/image14.png"/><Relationship Id="rId17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customXml" Target="../ink/ink3.xml"/><Relationship Id="rId5" Type="http://schemas.openxmlformats.org/officeDocument/2006/relationships/image" Target="../media/image10.png"/><Relationship Id="rId15" Type="http://schemas.openxmlformats.org/officeDocument/2006/relationships/customXml" Target="../ink/ink5.xml"/><Relationship Id="rId10" Type="http://schemas.openxmlformats.org/officeDocument/2006/relationships/image" Target="../media/image13.png"/><Relationship Id="rId19" Type="http://schemas.openxmlformats.org/officeDocument/2006/relationships/customXml" Target="../ink/ink7.xml"/><Relationship Id="rId4" Type="http://schemas.openxmlformats.org/officeDocument/2006/relationships/image" Target="../media/image9.png"/><Relationship Id="rId9" Type="http://schemas.openxmlformats.org/officeDocument/2006/relationships/customXml" Target="../ink/ink2.xml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6" y="1439607"/>
            <a:ext cx="591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亲自尝试压缩数据</a:t>
            </a: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2994875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程序是怎么跑起来的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46368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DB3AD72-E7D3-4893-B1CD-5E14DD312C60}"/>
              </a:ext>
            </a:extLst>
          </p:cNvPr>
          <p:cNvSpPr txBox="1"/>
          <p:nvPr/>
        </p:nvSpPr>
        <p:spPr>
          <a:xfrm>
            <a:off x="301806" y="845704"/>
            <a:ext cx="3368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文件就是字节的集合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文本文件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字节数据的集合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图像文件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字节数据的集合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XXXX</a:t>
            </a:r>
            <a:r>
              <a:rPr lang="zh-CN" altLang="en-US" sz="2000" dirty="0">
                <a:solidFill>
                  <a:schemeClr val="bg1"/>
                </a:solidFill>
              </a:rPr>
              <a:t>文件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字节数据的集合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8955F9-EA80-A40F-4F4A-086A0F67380B}"/>
              </a:ext>
            </a:extLst>
          </p:cNvPr>
          <p:cNvSpPr txBox="1"/>
          <p:nvPr/>
        </p:nvSpPr>
        <p:spPr>
          <a:xfrm>
            <a:off x="195541" y="192077"/>
            <a:ext cx="53675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6.1</a:t>
            </a:r>
            <a:r>
              <a:rPr lang="zh-CN" altLang="en-US" sz="2000" b="1">
                <a:solidFill>
                  <a:schemeClr val="bg1"/>
                </a:solidFill>
              </a:rPr>
              <a:t>　文件以字节为单位保存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38E44A9-71C5-C9F7-D7AA-F454F6D32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840" y="845704"/>
            <a:ext cx="6085651" cy="4645354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BFDD58C2-AB91-D829-BA1A-04DE11D8D107}"/>
              </a:ext>
            </a:extLst>
          </p:cNvPr>
          <p:cNvSpPr txBox="1"/>
          <p:nvPr/>
        </p:nvSpPr>
        <p:spPr>
          <a:xfrm>
            <a:off x="355561" y="5344465"/>
            <a:ext cx="53111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6.2　RLE 算法的机制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59657DD-5F00-ED5D-AD6F-FB8DCAA47E4F}"/>
              </a:ext>
            </a:extLst>
          </p:cNvPr>
          <p:cNvSpPr/>
          <p:nvPr/>
        </p:nvSpPr>
        <p:spPr>
          <a:xfrm>
            <a:off x="3491501" y="5790518"/>
            <a:ext cx="6824873" cy="2865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/>
              <a:t>采用“字符</a:t>
            </a:r>
            <a:r>
              <a:rPr lang="en-US" altLang="zh-CN" sz="2000" dirty="0"/>
              <a:t>×</a:t>
            </a:r>
            <a:r>
              <a:rPr lang="zh-CN" altLang="en-US" sz="2000" dirty="0"/>
              <a:t>重复次数”这样的方法来压缩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04CAA6F-E6AB-50FD-4F4D-8017011FA918}"/>
              </a:ext>
            </a:extLst>
          </p:cNvPr>
          <p:cNvSpPr/>
          <p:nvPr/>
        </p:nvSpPr>
        <p:spPr>
          <a:xfrm>
            <a:off x="3639246" y="8416623"/>
            <a:ext cx="4137205" cy="5638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RLE</a:t>
            </a:r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Length Encoding</a:t>
            </a:r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）算法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4A9D32D-4FB7-B23D-7328-E54B7AF699AD}"/>
              </a:ext>
            </a:extLst>
          </p:cNvPr>
          <p:cNvSpPr/>
          <p:nvPr/>
        </p:nvSpPr>
        <p:spPr>
          <a:xfrm>
            <a:off x="3803685" y="6781118"/>
            <a:ext cx="2667490" cy="1021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AAAAABBCDDEEEEEF</a:t>
            </a:r>
            <a:r>
              <a:rPr lang="zh-CN" altLang="en-US" sz="2000" dirty="0"/>
              <a:t>半角字符的文件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260EF21-30A1-B21C-AEC5-38449934EC9A}"/>
              </a:ext>
            </a:extLst>
          </p:cNvPr>
          <p:cNvSpPr/>
          <p:nvPr/>
        </p:nvSpPr>
        <p:spPr>
          <a:xfrm>
            <a:off x="8002845" y="6887798"/>
            <a:ext cx="2143042" cy="807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A5B2C1D2E5F1</a:t>
            </a:r>
          </a:p>
          <a:p>
            <a:pPr algn="ctr"/>
            <a:r>
              <a:rPr lang="zh-CN" altLang="en-US" sz="2000" dirty="0"/>
              <a:t>半角字符的文件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EADECE93-0D35-457A-CB24-096DB1C635A2}"/>
              </a:ext>
            </a:extLst>
          </p:cNvPr>
          <p:cNvSpPr/>
          <p:nvPr/>
        </p:nvSpPr>
        <p:spPr>
          <a:xfrm>
            <a:off x="6643535" y="6979238"/>
            <a:ext cx="1242150" cy="71628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压缩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3BABED7-9D08-5FF2-D53F-790AF62694D2}"/>
              </a:ext>
            </a:extLst>
          </p:cNvPr>
          <p:cNvSpPr txBox="1"/>
          <p:nvPr/>
        </p:nvSpPr>
        <p:spPr>
          <a:xfrm>
            <a:off x="3823031" y="7859556"/>
            <a:ext cx="6493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个文字（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个字节 ）                      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个文字（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个字节）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E3C094D-7723-5E0B-7F0B-4ACEDDE92EFB}"/>
              </a:ext>
            </a:extLst>
          </p:cNvPr>
          <p:cNvSpPr txBox="1"/>
          <p:nvPr/>
        </p:nvSpPr>
        <p:spPr>
          <a:xfrm>
            <a:off x="555171" y="6321687"/>
            <a:ext cx="2861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12 </a:t>
            </a:r>
            <a:r>
              <a:rPr lang="zh-CN" altLang="en-US">
                <a:solidFill>
                  <a:schemeClr val="bg1"/>
                </a:solidFill>
              </a:rPr>
              <a:t>字节 </a:t>
            </a:r>
            <a:r>
              <a:rPr lang="en-US" altLang="zh-CN">
                <a:solidFill>
                  <a:schemeClr val="bg1"/>
                </a:solidFill>
              </a:rPr>
              <a:t>÷17 </a:t>
            </a:r>
            <a:r>
              <a:rPr lang="zh-CN" altLang="en-US">
                <a:solidFill>
                  <a:schemeClr val="bg1"/>
                </a:solidFill>
              </a:rPr>
              <a:t>字节≒ </a:t>
            </a:r>
            <a:r>
              <a:rPr lang="en-US" altLang="zh-CN">
                <a:solidFill>
                  <a:schemeClr val="bg1"/>
                </a:solidFill>
              </a:rPr>
              <a:t>70%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ACA53D1-E7CF-E8DC-0104-621651A98A87}"/>
              </a:ext>
            </a:extLst>
          </p:cNvPr>
          <p:cNvSpPr txBox="1"/>
          <p:nvPr/>
        </p:nvSpPr>
        <p:spPr>
          <a:xfrm>
            <a:off x="396708" y="8819676"/>
            <a:ext cx="53111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6.3　RLE 算法的缺点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FD64E95-73BD-9B71-DD6A-C8D870B84363}"/>
              </a:ext>
            </a:extLst>
          </p:cNvPr>
          <p:cNvSpPr txBox="1"/>
          <p:nvPr/>
        </p:nvSpPr>
        <p:spPr>
          <a:xfrm>
            <a:off x="412402" y="9198027"/>
            <a:ext cx="99039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虽然针对相同数据经常连续出现的图像、文件等，RLE 算法可以发挥不错的效果。在实际的文本文件中，同样字符多次重复出现的情况并不多见。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97523B3C-FA60-12B2-41D9-EE612115C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371" y="9874764"/>
            <a:ext cx="7472396" cy="1465031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1C172CF9-2EEA-4705-9E9E-EE4D781285EC}"/>
              </a:ext>
            </a:extLst>
          </p:cNvPr>
          <p:cNvSpPr txBox="1"/>
          <p:nvPr/>
        </p:nvSpPr>
        <p:spPr>
          <a:xfrm>
            <a:off x="220687" y="6785851"/>
            <a:ext cx="323330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/>
              <a:t>压缩后同压缩前文件大小的比率，称为压缩比率或压缩比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F8F5E62-B09A-F8C6-134B-ACC546791ECD}"/>
              </a:ext>
            </a:extLst>
          </p:cNvPr>
          <p:cNvSpPr/>
          <p:nvPr/>
        </p:nvSpPr>
        <p:spPr>
          <a:xfrm>
            <a:off x="1341563" y="11568537"/>
            <a:ext cx="2667490" cy="9243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This is a pen.</a:t>
            </a:r>
            <a:endParaRPr lang="zh-CN" altLang="en-US" sz="20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3DB5DF5-A109-6185-AC8F-D65EAFBC2670}"/>
              </a:ext>
            </a:extLst>
          </p:cNvPr>
          <p:cNvSpPr/>
          <p:nvPr/>
        </p:nvSpPr>
        <p:spPr>
          <a:xfrm>
            <a:off x="5444563" y="11659977"/>
            <a:ext cx="4078522" cy="7311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T1h1i1s1 1i1s1 p1e1n1.1</a:t>
            </a:r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487D2FE5-D0B8-D6F1-9C6A-30C136AA04B7}"/>
              </a:ext>
            </a:extLst>
          </p:cNvPr>
          <p:cNvSpPr/>
          <p:nvPr/>
        </p:nvSpPr>
        <p:spPr>
          <a:xfrm>
            <a:off x="4009053" y="11751417"/>
            <a:ext cx="1318350" cy="648415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RLE</a:t>
            </a:r>
            <a:r>
              <a:rPr lang="zh-CN" altLang="en-US" dirty="0"/>
              <a:t>压缩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F4C0313-4B7F-81C6-77CE-A2BD3206B468}"/>
              </a:ext>
            </a:extLst>
          </p:cNvPr>
          <p:cNvSpPr txBox="1"/>
          <p:nvPr/>
        </p:nvSpPr>
        <p:spPr>
          <a:xfrm>
            <a:off x="2008172" y="12574377"/>
            <a:ext cx="6167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14</a:t>
            </a:r>
            <a:r>
              <a:rPr lang="zh-CN" altLang="en-US" sz="2000" dirty="0">
                <a:solidFill>
                  <a:schemeClr val="bg1"/>
                </a:solidFill>
              </a:rPr>
              <a:t>个文字                                                                    </a:t>
            </a:r>
            <a:r>
              <a:rPr lang="en-US" altLang="zh-CN" sz="2000" dirty="0">
                <a:solidFill>
                  <a:schemeClr val="bg1"/>
                </a:solidFill>
              </a:rPr>
              <a:t>28</a:t>
            </a:r>
            <a:r>
              <a:rPr lang="zh-CN" altLang="en-US" sz="2000" dirty="0">
                <a:solidFill>
                  <a:schemeClr val="bg1"/>
                </a:solidFill>
              </a:rPr>
              <a:t>个文字</a:t>
            </a:r>
          </a:p>
        </p:txBody>
      </p:sp>
    </p:spTree>
    <p:extLst>
      <p:ext uri="{BB962C8B-B14F-4D97-AF65-F5344CB8AC3E}">
        <p14:creationId xmlns:p14="http://schemas.microsoft.com/office/powerpoint/2010/main" val="1308596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84E1E9A6-301B-A86C-1778-3DCD18E7F38D}"/>
              </a:ext>
            </a:extLst>
          </p:cNvPr>
          <p:cNvSpPr/>
          <p:nvPr/>
        </p:nvSpPr>
        <p:spPr>
          <a:xfrm>
            <a:off x="463325" y="933555"/>
            <a:ext cx="9269806" cy="31737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多次出现的数据用小于</a:t>
            </a:r>
            <a:r>
              <a:rPr lang="en-US" altLang="zh-CN" sz="2000" dirty="0"/>
              <a:t>8</a:t>
            </a:r>
            <a:r>
              <a:rPr lang="zh-CN" altLang="en-US" sz="2000" dirty="0"/>
              <a:t>位的字节数来表示，不常用的数据可以用超过</a:t>
            </a:r>
            <a:r>
              <a:rPr lang="en-US" altLang="zh-CN" sz="2000" dirty="0"/>
              <a:t>8</a:t>
            </a:r>
            <a:r>
              <a:rPr lang="zh-CN" altLang="en-US" sz="2000" dirty="0"/>
              <a:t>位的字节数来表示。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假设文本中</a:t>
            </a:r>
            <a:r>
              <a:rPr lang="en-US" altLang="zh-CN" sz="2000" dirty="0"/>
              <a:t>A</a:t>
            </a:r>
            <a:r>
              <a:rPr lang="zh-CN" altLang="en-US" sz="2000" dirty="0"/>
              <a:t>出现了</a:t>
            </a:r>
            <a:r>
              <a:rPr lang="en-US" altLang="zh-CN" sz="2000" dirty="0"/>
              <a:t>100</a:t>
            </a:r>
            <a:r>
              <a:rPr lang="zh-CN" altLang="en-US" sz="2000" dirty="0"/>
              <a:t>次，</a:t>
            </a:r>
            <a:r>
              <a:rPr lang="en-US" altLang="zh-CN" sz="2000" dirty="0"/>
              <a:t>Q</a:t>
            </a:r>
            <a:r>
              <a:rPr lang="zh-CN" altLang="en-US" sz="2000" dirty="0"/>
              <a:t>出现了</a:t>
            </a:r>
            <a:r>
              <a:rPr lang="en-US" altLang="zh-CN" sz="2000" dirty="0"/>
              <a:t>3</a:t>
            </a:r>
            <a:r>
              <a:rPr lang="zh-CN" altLang="en-US" sz="2000" dirty="0"/>
              <a:t>次。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F5F4AB-5BB9-3CC1-4187-B5EF8D31BF81}"/>
              </a:ext>
            </a:extLst>
          </p:cNvPr>
          <p:cNvSpPr/>
          <p:nvPr/>
        </p:nvSpPr>
        <p:spPr>
          <a:xfrm>
            <a:off x="641051" y="4006618"/>
            <a:ext cx="5619312" cy="5638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哈夫曼算法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BD6C4C-273B-1490-4635-A1620E1AC7E4}"/>
              </a:ext>
            </a:extLst>
          </p:cNvPr>
          <p:cNvSpPr/>
          <p:nvPr/>
        </p:nvSpPr>
        <p:spPr>
          <a:xfrm>
            <a:off x="936460" y="2267325"/>
            <a:ext cx="3389118" cy="1053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都是用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位表示</a:t>
            </a: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7B4467-9733-2492-AE6C-A2C6D11149BD}"/>
              </a:ext>
            </a:extLst>
          </p:cNvPr>
          <p:cNvSpPr/>
          <p:nvPr/>
        </p:nvSpPr>
        <p:spPr>
          <a:xfrm>
            <a:off x="5786351" y="2277835"/>
            <a:ext cx="3389118" cy="10533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</a:t>
            </a:r>
            <a:r>
              <a:rPr lang="zh-CN" altLang="en-US" sz="2000" dirty="0"/>
              <a:t>用</a:t>
            </a:r>
            <a:r>
              <a:rPr lang="en-US" altLang="zh-CN" sz="2000" dirty="0"/>
              <a:t>2</a:t>
            </a:r>
            <a:r>
              <a:rPr lang="zh-CN" altLang="en-US" sz="2000" dirty="0"/>
              <a:t>位表示，</a:t>
            </a:r>
            <a:r>
              <a:rPr lang="en-US" altLang="zh-CN" sz="2000" dirty="0"/>
              <a:t>Q</a:t>
            </a:r>
            <a:r>
              <a:rPr lang="zh-CN" altLang="en-US" sz="2000" dirty="0"/>
              <a:t>用</a:t>
            </a:r>
            <a:r>
              <a:rPr lang="en-US" altLang="zh-CN" sz="2000" dirty="0"/>
              <a:t>10</a:t>
            </a:r>
            <a:r>
              <a:rPr lang="zh-CN" altLang="en-US" sz="2000" dirty="0"/>
              <a:t>位表示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A2EB653-98F0-81E7-C1DE-FF8EB24C2CEB}"/>
              </a:ext>
            </a:extLst>
          </p:cNvPr>
          <p:cNvSpPr/>
          <p:nvPr/>
        </p:nvSpPr>
        <p:spPr>
          <a:xfrm>
            <a:off x="4414371" y="2604360"/>
            <a:ext cx="1283187" cy="71628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压缩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A592AD-AEAE-0658-F72D-E015CA55C0B3}"/>
              </a:ext>
            </a:extLst>
          </p:cNvPr>
          <p:cNvSpPr txBox="1"/>
          <p:nvPr/>
        </p:nvSpPr>
        <p:spPr>
          <a:xfrm>
            <a:off x="1050472" y="3431368"/>
            <a:ext cx="8444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次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×8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位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+3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次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×8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位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=824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位                          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次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×2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位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+3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次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×10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位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=230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位                                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5153BE-E643-2A9D-FBF3-64569028DFED}"/>
              </a:ext>
            </a:extLst>
          </p:cNvPr>
          <p:cNvSpPr txBox="1"/>
          <p:nvPr/>
        </p:nvSpPr>
        <p:spPr>
          <a:xfrm>
            <a:off x="654554" y="4804515"/>
            <a:ext cx="6826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实施难度会比较大，因为只能按</a:t>
            </a:r>
            <a:r>
              <a:rPr lang="en-US" altLang="zh-CN" sz="2000" dirty="0">
                <a:solidFill>
                  <a:schemeClr val="bg1"/>
                </a:solidFill>
              </a:rPr>
              <a:t>bit</a:t>
            </a:r>
            <a:r>
              <a:rPr lang="zh-CN" altLang="en-US" sz="2000" dirty="0">
                <a:solidFill>
                  <a:schemeClr val="bg1"/>
                </a:solidFill>
              </a:rPr>
              <a:t>，而不能按</a:t>
            </a:r>
            <a:r>
              <a:rPr lang="en-US" altLang="zh-CN" sz="2000" dirty="0">
                <a:solidFill>
                  <a:schemeClr val="bg1"/>
                </a:solidFill>
              </a:rPr>
              <a:t>byte</a:t>
            </a:r>
            <a:r>
              <a:rPr lang="zh-CN" altLang="en-US" sz="2000" dirty="0">
                <a:solidFill>
                  <a:schemeClr val="bg1"/>
                </a:solidFill>
              </a:rPr>
              <a:t>来处理。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860FADA-A71A-A8C0-41AD-0E0EB36D592A}"/>
              </a:ext>
            </a:extLst>
          </p:cNvPr>
          <p:cNvSpPr txBox="1"/>
          <p:nvPr/>
        </p:nvSpPr>
        <p:spPr>
          <a:xfrm>
            <a:off x="308445" y="256787"/>
            <a:ext cx="53111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6.4</a:t>
            </a:r>
            <a:r>
              <a:rPr lang="zh-CN" altLang="en-US" sz="2000" b="1">
                <a:solidFill>
                  <a:schemeClr val="bg1"/>
                </a:solidFill>
              </a:rPr>
              <a:t>　通过莫尔斯编码来看哈夫曼算法的基础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0ED1C5AD-0395-0FED-D594-BD354B559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90" y="5204625"/>
            <a:ext cx="8829334" cy="271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9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1D4A51D-5EC9-4C33-A3D2-A63142B9EC30}"/>
              </a:ext>
            </a:extLst>
          </p:cNvPr>
          <p:cNvSpPr txBox="1"/>
          <p:nvPr/>
        </p:nvSpPr>
        <p:spPr>
          <a:xfrm>
            <a:off x="357809" y="474069"/>
            <a:ext cx="9104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为了更好的理解哈夫曼算法，先来看一下莫尔斯编码。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莫尔斯编码是通过“嗒 嘀 嗒 嘀”这些长点和短点的组合来传递文本信息的。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56E4B2-8E6A-4901-837C-4E263FBF3D9D}"/>
              </a:ext>
            </a:extLst>
          </p:cNvPr>
          <p:cNvSpPr txBox="1"/>
          <p:nvPr/>
        </p:nvSpPr>
        <p:spPr>
          <a:xfrm>
            <a:off x="5617527" y="1181955"/>
            <a:ext cx="41494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1  </a:t>
            </a:r>
            <a:r>
              <a:rPr lang="zh-CN" altLang="en-US" sz="2000" dirty="0">
                <a:solidFill>
                  <a:schemeClr val="bg1"/>
                </a:solidFill>
              </a:rPr>
              <a:t>：短点 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11</a:t>
            </a:r>
            <a:r>
              <a:rPr lang="zh-CN" altLang="en-US" sz="2000" dirty="0">
                <a:solidFill>
                  <a:schemeClr val="bg1"/>
                </a:solidFill>
              </a:rPr>
              <a:t>：长点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0  </a:t>
            </a:r>
            <a:r>
              <a:rPr lang="zh-CN" altLang="en-US" sz="2000" dirty="0">
                <a:solidFill>
                  <a:schemeClr val="bg1"/>
                </a:solidFill>
              </a:rPr>
              <a:t>：短点和长点的分隔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使用频率高的字符用短码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使用频率低的用长码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1FFD5E-9321-4485-A173-0AD31D2DF801}"/>
              </a:ext>
            </a:extLst>
          </p:cNvPr>
          <p:cNvSpPr/>
          <p:nvPr/>
        </p:nvSpPr>
        <p:spPr>
          <a:xfrm>
            <a:off x="5497939" y="2874224"/>
            <a:ext cx="4791990" cy="6134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莫尔斯编码是根据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日常文本中字符出现的频率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来决定字符长度的，压缩比例不高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3906D2C-7E39-4A99-A658-AD688A45B6A5}"/>
              </a:ext>
            </a:extLst>
          </p:cNvPr>
          <p:cNvSpPr/>
          <p:nvPr/>
        </p:nvSpPr>
        <p:spPr>
          <a:xfrm>
            <a:off x="1055129" y="5122851"/>
            <a:ext cx="7303625" cy="23431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FD5BA28-CE37-47C9-A72A-53D76B439CBB}"/>
              </a:ext>
            </a:extLst>
          </p:cNvPr>
          <p:cNvSpPr/>
          <p:nvPr/>
        </p:nvSpPr>
        <p:spPr>
          <a:xfrm>
            <a:off x="1321347" y="7408124"/>
            <a:ext cx="3449255" cy="5765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哈夫曼算法压缩的文件构造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4EEE443-2782-4253-8C94-C1C202A91904}"/>
              </a:ext>
            </a:extLst>
          </p:cNvPr>
          <p:cNvSpPr/>
          <p:nvPr/>
        </p:nvSpPr>
        <p:spPr>
          <a:xfrm>
            <a:off x="1575484" y="5399916"/>
            <a:ext cx="2187615" cy="1724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压缩前的数据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5533B0CB-71FF-42B8-84FF-EDF261ADCA1F}"/>
              </a:ext>
            </a:extLst>
          </p:cNvPr>
          <p:cNvSpPr/>
          <p:nvPr/>
        </p:nvSpPr>
        <p:spPr>
          <a:xfrm>
            <a:off x="3763099" y="5904887"/>
            <a:ext cx="1655179" cy="752354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压缩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FE867F1-B139-4FA1-B82E-9F8555387DEB}"/>
              </a:ext>
            </a:extLst>
          </p:cNvPr>
          <p:cNvSpPr/>
          <p:nvPr/>
        </p:nvSpPr>
        <p:spPr>
          <a:xfrm>
            <a:off x="5591899" y="5684967"/>
            <a:ext cx="2013994" cy="5092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哈夫曼编码的信息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2010CFD-4CCD-4FA9-A575-63B35A658C83}"/>
              </a:ext>
            </a:extLst>
          </p:cNvPr>
          <p:cNvSpPr/>
          <p:nvPr/>
        </p:nvSpPr>
        <p:spPr>
          <a:xfrm>
            <a:off x="5591898" y="6194253"/>
            <a:ext cx="2013994" cy="5092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压缩后的数据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B5DC20-72A3-4762-AF48-ED8BB47C27A5}"/>
              </a:ext>
            </a:extLst>
          </p:cNvPr>
          <p:cNvSpPr txBox="1"/>
          <p:nvPr/>
        </p:nvSpPr>
        <p:spPr>
          <a:xfrm>
            <a:off x="837125" y="8248032"/>
            <a:ext cx="892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尝试一下把 </a:t>
            </a:r>
            <a:r>
              <a:rPr lang="en-US" altLang="zh-CN" sz="2000">
                <a:solidFill>
                  <a:schemeClr val="bg1"/>
                </a:solidFill>
              </a:rPr>
              <a:t>AAAAAABBCDDEEEEEF </a:t>
            </a:r>
            <a:r>
              <a:rPr lang="zh-CN" altLang="en-US" sz="2000">
                <a:solidFill>
                  <a:schemeClr val="bg1"/>
                </a:solidFill>
              </a:rPr>
              <a:t>中的 </a:t>
            </a:r>
            <a:r>
              <a:rPr lang="en-US" altLang="zh-CN" sz="2000">
                <a:solidFill>
                  <a:schemeClr val="bg1"/>
                </a:solidFill>
              </a:rPr>
              <a:t>A</a:t>
            </a:r>
            <a:r>
              <a:rPr lang="zh-CN" altLang="en-US" sz="2000">
                <a:solidFill>
                  <a:schemeClr val="bg1"/>
                </a:solidFill>
              </a:rPr>
              <a:t>～</a:t>
            </a:r>
            <a:r>
              <a:rPr lang="en-US" altLang="zh-CN" sz="2000">
                <a:solidFill>
                  <a:schemeClr val="bg1"/>
                </a:solidFill>
              </a:rPr>
              <a:t>F </a:t>
            </a:r>
            <a:r>
              <a:rPr lang="zh-CN" altLang="en-US" sz="2000">
                <a:solidFill>
                  <a:schemeClr val="bg1"/>
                </a:solidFill>
              </a:rPr>
              <a:t>这些字符，按照“出现频率高的字符用尽量少的位数编码来表示”这一原则进行整理。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4D8008E-0343-4038-AD29-3EA247C09522}"/>
              </a:ext>
            </a:extLst>
          </p:cNvPr>
          <p:cNvSpPr txBox="1"/>
          <p:nvPr/>
        </p:nvSpPr>
        <p:spPr>
          <a:xfrm>
            <a:off x="7286833" y="4576150"/>
            <a:ext cx="2236510" cy="40011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需要使用哈夫曼树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DA07DCB-2F12-454D-B136-16EF6C2D809B}"/>
              </a:ext>
            </a:extLst>
          </p:cNvPr>
          <p:cNvCxnSpPr>
            <a:stCxn id="23" idx="1"/>
            <a:endCxn id="15" idx="0"/>
          </p:cNvCxnSpPr>
          <p:nvPr/>
        </p:nvCxnSpPr>
        <p:spPr>
          <a:xfrm flipH="1">
            <a:off x="6598896" y="4776205"/>
            <a:ext cx="687937" cy="90876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250BAD47-0202-43F6-BA32-2295389C4BE1}"/>
              </a:ext>
            </a:extLst>
          </p:cNvPr>
          <p:cNvSpPr/>
          <p:nvPr/>
        </p:nvSpPr>
        <p:spPr>
          <a:xfrm>
            <a:off x="5497939" y="3618716"/>
            <a:ext cx="4791990" cy="6134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哈夫曼编码是根据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压缩对象的出现频率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来决定字符长度的，压缩比例高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879BB9-F5E8-A4A0-F0FB-718088750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28" y="1328546"/>
            <a:ext cx="4757407" cy="2918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3E2DB7C-E598-2F38-9438-5A2D68445D3F}"/>
              </a:ext>
            </a:extLst>
          </p:cNvPr>
          <p:cNvSpPr txBox="1"/>
          <p:nvPr/>
        </p:nvSpPr>
        <p:spPr>
          <a:xfrm>
            <a:off x="483628" y="4415777"/>
            <a:ext cx="53111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6.5</a:t>
            </a:r>
            <a:r>
              <a:rPr lang="zh-CN" altLang="en-US" sz="2000" b="1">
                <a:solidFill>
                  <a:schemeClr val="bg1"/>
                </a:solidFill>
              </a:rPr>
              <a:t>　用二叉树实现哈夫曼编码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CB4E4CD-447E-C823-A923-F6B725F4C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981" y="9006097"/>
            <a:ext cx="7659175" cy="2685199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3BB7CA1-F4AE-3C52-EBB6-314103784021}"/>
              </a:ext>
            </a:extLst>
          </p:cNvPr>
          <p:cNvSpPr/>
          <p:nvPr/>
        </p:nvSpPr>
        <p:spPr>
          <a:xfrm>
            <a:off x="837125" y="11910060"/>
            <a:ext cx="8686218" cy="9829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不过，这个编码体系是存在问题的。例如 </a:t>
            </a:r>
            <a:r>
              <a:rPr lang="en-US" altLang="zh-CN"/>
              <a:t>100 </a:t>
            </a:r>
            <a:r>
              <a:rPr lang="zh-CN" altLang="en-US"/>
              <a:t>它的意思是 </a:t>
            </a:r>
            <a:r>
              <a:rPr lang="en-US" altLang="zh-CN"/>
              <a:t>E</a:t>
            </a:r>
            <a:r>
              <a:rPr lang="zh-CN" altLang="en-US"/>
              <a:t>、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A </a:t>
            </a:r>
            <a:r>
              <a:rPr lang="zh-CN" altLang="en-US"/>
              <a:t>呢？还是</a:t>
            </a:r>
            <a:r>
              <a:rPr lang="en-US" altLang="zh-CN"/>
              <a:t>B </a:t>
            </a:r>
            <a:r>
              <a:rPr lang="zh-CN" altLang="en-US"/>
              <a:t>、</a:t>
            </a:r>
            <a:r>
              <a:rPr lang="en-US" altLang="zh-CN"/>
              <a:t>A </a:t>
            </a:r>
            <a:r>
              <a:rPr lang="zh-CN" altLang="en-US"/>
              <a:t>呢？亦或是</a:t>
            </a:r>
            <a:r>
              <a:rPr lang="en-US" altLang="zh-CN"/>
              <a:t>C </a:t>
            </a:r>
            <a:r>
              <a:rPr lang="zh-CN" altLang="en-US"/>
              <a:t>呢？如果不加入用来区分字符的符号，这个编码（方案）就无法使用。</a:t>
            </a:r>
            <a:r>
              <a:rPr lang="zh-CN" altLang="en-US">
                <a:highlight>
                  <a:srgbClr val="00FF00"/>
                </a:highlight>
              </a:rPr>
              <a:t>利用哈夫曼树后，就算表示各字符的数据位数不同，也能够做成可以明确区分的编码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117047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F5B5DC20-72A3-4762-AF48-ED8BB47C27A5}"/>
              </a:ext>
            </a:extLst>
          </p:cNvPr>
          <p:cNvSpPr txBox="1"/>
          <p:nvPr/>
        </p:nvSpPr>
        <p:spPr>
          <a:xfrm>
            <a:off x="180245" y="248989"/>
            <a:ext cx="6708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自然界的树是从根开始生枝长叶的。而哈夫曼树则是从叶生枝，然后再生根。使用</a:t>
            </a:r>
            <a:r>
              <a:rPr lang="zh-CN" altLang="en-US" sz="2000" dirty="0">
                <a:solidFill>
                  <a:schemeClr val="bg1"/>
                </a:solidFill>
              </a:rPr>
              <a:t>哈夫曼压缩</a:t>
            </a:r>
            <a:r>
              <a:rPr lang="en-US" altLang="zh-CN" sz="2000" dirty="0">
                <a:solidFill>
                  <a:schemeClr val="bg1"/>
                </a:solidFill>
              </a:rPr>
              <a:t>AAAAAABBCDDEEEEEF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51D4DE-0473-A9F2-5EF1-64120825D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46" y="8138669"/>
            <a:ext cx="8286750" cy="54147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7896BFF-9FD2-6F20-455B-A6E005C1C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45" y="1005237"/>
            <a:ext cx="8286750" cy="18192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6BC5561-AD96-7DFF-A6AF-C66EA773E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045" y="2709418"/>
            <a:ext cx="8286750" cy="27432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8563932-2DF0-54F9-FF17-3384D228A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046" y="5452618"/>
            <a:ext cx="8286750" cy="26860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5D7E728-4B81-A4A4-BA86-F039CA2B3183}"/>
                  </a:ext>
                </a:extLst>
              </p14:cNvPr>
              <p14:cNvContentPartPr/>
              <p14:nvPr/>
            </p14:nvContentPartPr>
            <p14:xfrm>
              <a:off x="4825686" y="553297"/>
              <a:ext cx="927720" cy="417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5D7E728-4B81-A4A4-BA86-F039CA2B318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16686" y="544297"/>
                <a:ext cx="9453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DBACD01E-49BC-B3CC-F2BC-F9542DF96032}"/>
                  </a:ext>
                </a:extLst>
              </p14:cNvPr>
              <p14:cNvContentPartPr/>
              <p14:nvPr/>
            </p14:nvContentPartPr>
            <p14:xfrm>
              <a:off x="4382886" y="914017"/>
              <a:ext cx="2339640" cy="101880"/>
            </p14:xfrm>
          </p:contentPart>
        </mc:Choice>
        <mc:Fallback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DBACD01E-49BC-B3CC-F2BC-F9542DF9603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73886" y="905377"/>
                <a:ext cx="2357280" cy="11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组合 54">
            <a:extLst>
              <a:ext uri="{FF2B5EF4-FFF2-40B4-BE49-F238E27FC236}">
                <a16:creationId xmlns:a16="http://schemas.microsoft.com/office/drawing/2014/main" id="{E5CF1067-3EAA-84EC-E6D3-24EEA2E83B97}"/>
              </a:ext>
            </a:extLst>
          </p:cNvPr>
          <p:cNvGrpSpPr/>
          <p:nvPr/>
        </p:nvGrpSpPr>
        <p:grpSpPr>
          <a:xfrm>
            <a:off x="3700686" y="2687737"/>
            <a:ext cx="3541680" cy="246960"/>
            <a:chOff x="3700686" y="2687737"/>
            <a:chExt cx="3541680" cy="24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F33A0EF3-7FDC-5739-E306-C8E29146F856}"/>
                    </a:ext>
                  </a:extLst>
                </p14:cNvPr>
                <p14:cNvContentPartPr/>
                <p14:nvPr/>
              </p14:nvContentPartPr>
              <p14:xfrm>
                <a:off x="3700686" y="2728057"/>
                <a:ext cx="174960" cy="828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F33A0EF3-7FDC-5739-E306-C8E29146F85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692046" y="2719417"/>
                  <a:ext cx="1926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C602AD59-AD64-7DFF-3BE6-B9E7731F508B}"/>
                    </a:ext>
                  </a:extLst>
                </p14:cNvPr>
                <p14:cNvContentPartPr/>
                <p14:nvPr/>
              </p14:nvContentPartPr>
              <p14:xfrm>
                <a:off x="4324926" y="2687737"/>
                <a:ext cx="155880" cy="504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C602AD59-AD64-7DFF-3BE6-B9E7731F508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16286" y="2678737"/>
                  <a:ext cx="173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C8B7163B-FA8A-42ED-29AC-8C932C1C5290}"/>
                    </a:ext>
                  </a:extLst>
                </p14:cNvPr>
                <p14:cNvContentPartPr/>
                <p14:nvPr/>
              </p14:nvContentPartPr>
              <p14:xfrm>
                <a:off x="4869246" y="2728057"/>
                <a:ext cx="2213640" cy="10980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C8B7163B-FA8A-42ED-29AC-8C932C1C529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60246" y="2719417"/>
                  <a:ext cx="22312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AA61758C-7D8F-BF82-F7D6-53901096444C}"/>
                    </a:ext>
                  </a:extLst>
                </p14:cNvPr>
                <p14:cNvContentPartPr/>
                <p14:nvPr/>
              </p14:nvContentPartPr>
              <p14:xfrm>
                <a:off x="7036806" y="2720857"/>
                <a:ext cx="205560" cy="21384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AA61758C-7D8F-BF82-F7D6-53901096444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28166" y="2712217"/>
                  <a:ext cx="223200" cy="23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F75FEBFD-E3E7-3441-AA74-1AF25D7E954D}"/>
                  </a:ext>
                </a:extLst>
              </p14:cNvPr>
              <p14:cNvContentPartPr/>
              <p14:nvPr/>
            </p14:nvContentPartPr>
            <p14:xfrm>
              <a:off x="6502206" y="4164509"/>
              <a:ext cx="458280" cy="51840"/>
            </p14:xfrm>
          </p:contentPart>
        </mc:Choice>
        <mc:Fallback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F75FEBFD-E3E7-3441-AA74-1AF25D7E954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93566" y="4155869"/>
                <a:ext cx="475920" cy="6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3715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0EEF846-E893-AE14-18FA-2D9315959B95}"/>
              </a:ext>
            </a:extLst>
          </p:cNvPr>
          <p:cNvSpPr/>
          <p:nvPr/>
        </p:nvSpPr>
        <p:spPr>
          <a:xfrm>
            <a:off x="416803" y="9378985"/>
            <a:ext cx="6106159" cy="3796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689B35-F120-939B-8332-6CCC366E9970}"/>
              </a:ext>
            </a:extLst>
          </p:cNvPr>
          <p:cNvSpPr/>
          <p:nvPr/>
        </p:nvSpPr>
        <p:spPr>
          <a:xfrm>
            <a:off x="803786" y="9938932"/>
            <a:ext cx="2371457" cy="103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压缩前的文件</a:t>
            </a:r>
            <a:endParaRPr lang="en-US" altLang="zh-CN" dirty="0"/>
          </a:p>
          <a:p>
            <a:pPr algn="ctr"/>
            <a:r>
              <a:rPr lang="en-US" altLang="zh-CN" dirty="0"/>
              <a:t>||</a:t>
            </a:r>
          </a:p>
          <a:p>
            <a:pPr algn="ctr"/>
            <a:r>
              <a:rPr lang="zh-CN" altLang="en-US" dirty="0"/>
              <a:t>压缩后的文件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DC1CC7-D426-9BAE-EC66-3AD6DC765D3D}"/>
              </a:ext>
            </a:extLst>
          </p:cNvPr>
          <p:cNvSpPr txBox="1"/>
          <p:nvPr/>
        </p:nvSpPr>
        <p:spPr>
          <a:xfrm>
            <a:off x="1712700" y="956615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可逆压缩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7DF8AAAA-AEB4-9C0C-6816-1BD8C4139EDD}"/>
              </a:ext>
            </a:extLst>
          </p:cNvPr>
          <p:cNvSpPr/>
          <p:nvPr/>
        </p:nvSpPr>
        <p:spPr>
          <a:xfrm>
            <a:off x="3175243" y="9966267"/>
            <a:ext cx="976262" cy="490825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压缩</a:t>
            </a:r>
          </a:p>
        </p:txBody>
      </p:sp>
      <p:sp>
        <p:nvSpPr>
          <p:cNvPr id="8" name="箭头: 左 7">
            <a:extLst>
              <a:ext uri="{FF2B5EF4-FFF2-40B4-BE49-F238E27FC236}">
                <a16:creationId xmlns:a16="http://schemas.microsoft.com/office/drawing/2014/main" id="{81711DCC-F687-7991-34C0-E9FDAA7AEC27}"/>
              </a:ext>
            </a:extLst>
          </p:cNvPr>
          <p:cNvSpPr/>
          <p:nvPr/>
        </p:nvSpPr>
        <p:spPr>
          <a:xfrm>
            <a:off x="3175243" y="10457091"/>
            <a:ext cx="976262" cy="490825"/>
          </a:xfrm>
          <a:prstGeom prst="leftArrow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还原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ECCA35-B331-21E1-240F-7B6F22EE458C}"/>
              </a:ext>
            </a:extLst>
          </p:cNvPr>
          <p:cNvSpPr/>
          <p:nvPr/>
        </p:nvSpPr>
        <p:spPr>
          <a:xfrm>
            <a:off x="4179444" y="10142132"/>
            <a:ext cx="1658621" cy="6908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压缩后的文件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61675F-5489-24F2-D11C-B63685C18682}"/>
              </a:ext>
            </a:extLst>
          </p:cNvPr>
          <p:cNvSpPr/>
          <p:nvPr/>
        </p:nvSpPr>
        <p:spPr>
          <a:xfrm>
            <a:off x="803786" y="11639523"/>
            <a:ext cx="2371457" cy="5181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压缩前的文件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7EC7A2-173D-76B0-65B7-C945A15DF209}"/>
              </a:ext>
            </a:extLst>
          </p:cNvPr>
          <p:cNvSpPr txBox="1"/>
          <p:nvPr/>
        </p:nvSpPr>
        <p:spPr>
          <a:xfrm>
            <a:off x="1863055" y="1123806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非逆压缩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BDCF0A40-BF84-11C5-8882-17BBE340061B}"/>
              </a:ext>
            </a:extLst>
          </p:cNvPr>
          <p:cNvSpPr/>
          <p:nvPr/>
        </p:nvSpPr>
        <p:spPr>
          <a:xfrm>
            <a:off x="3175243" y="11666858"/>
            <a:ext cx="976262" cy="490825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压缩</a:t>
            </a:r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1BF9958E-2F06-A517-6E6B-ECB1A7DFACA2}"/>
              </a:ext>
            </a:extLst>
          </p:cNvPr>
          <p:cNvSpPr/>
          <p:nvPr/>
        </p:nvSpPr>
        <p:spPr>
          <a:xfrm>
            <a:off x="3175243" y="12157682"/>
            <a:ext cx="976262" cy="490825"/>
          </a:xfrm>
          <a:prstGeom prst="leftArrow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还原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82B7BA9-B6A2-276D-FF36-FCD92289E2E0}"/>
              </a:ext>
            </a:extLst>
          </p:cNvPr>
          <p:cNvSpPr/>
          <p:nvPr/>
        </p:nvSpPr>
        <p:spPr>
          <a:xfrm>
            <a:off x="4179444" y="11842723"/>
            <a:ext cx="1658621" cy="6908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压缩后的文件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3601EC3-FCF0-9F9F-932B-D4610A534456}"/>
              </a:ext>
            </a:extLst>
          </p:cNvPr>
          <p:cNvSpPr/>
          <p:nvPr/>
        </p:nvSpPr>
        <p:spPr>
          <a:xfrm>
            <a:off x="803786" y="12222514"/>
            <a:ext cx="2357488" cy="5994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压缩后的文件</a:t>
            </a:r>
            <a:endParaRPr lang="en-US" altLang="zh-CN" dirty="0"/>
          </a:p>
          <a:p>
            <a:pPr algn="ctr"/>
            <a:r>
              <a:rPr lang="zh-CN" altLang="en-US" dirty="0"/>
              <a:t>（一部分数据丢失了）</a:t>
            </a:r>
            <a:endParaRPr lang="en-US" altLang="zh-CN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8F56D28-A5F4-05F4-FBC7-944749AC06C4}"/>
              </a:ext>
            </a:extLst>
          </p:cNvPr>
          <p:cNvSpPr/>
          <p:nvPr/>
        </p:nvSpPr>
        <p:spPr>
          <a:xfrm>
            <a:off x="803786" y="13065794"/>
            <a:ext cx="3862036" cy="477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图像压缩有可逆压缩和不可逆压缩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6455767-718D-B153-B1E0-5C8CE80EAE4C}"/>
              </a:ext>
            </a:extLst>
          </p:cNvPr>
          <p:cNvSpPr txBox="1"/>
          <p:nvPr/>
        </p:nvSpPr>
        <p:spPr>
          <a:xfrm>
            <a:off x="416803" y="245724"/>
            <a:ext cx="5313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6.6</a:t>
            </a:r>
            <a:r>
              <a:rPr lang="zh-CN" altLang="en-US" sz="2000" b="1">
                <a:solidFill>
                  <a:schemeClr val="bg1"/>
                </a:solidFill>
              </a:rPr>
              <a:t>　哈夫曼算法能够大幅提升压缩比率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951D2E-68E0-268E-3659-DB7E2A73FEE3}"/>
              </a:ext>
            </a:extLst>
          </p:cNvPr>
          <p:cNvSpPr txBox="1"/>
          <p:nvPr/>
        </p:nvSpPr>
        <p:spPr>
          <a:xfrm>
            <a:off x="416803" y="615440"/>
            <a:ext cx="9052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出现频率越低的数据到达根部的枝条数就越多，编码的位数也就随之增多了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B1A1C7A-CB78-AD3D-4A51-B370F83FF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235" y="1015550"/>
            <a:ext cx="4558708" cy="2774130"/>
          </a:xfrm>
          <a:prstGeom prst="rect">
            <a:avLst/>
          </a:prstGeom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9180085-8096-4DF8-9CFF-435FDFDF3F48}"/>
              </a:ext>
            </a:extLst>
          </p:cNvPr>
          <p:cNvSpPr/>
          <p:nvPr/>
        </p:nvSpPr>
        <p:spPr>
          <a:xfrm>
            <a:off x="253999" y="988214"/>
            <a:ext cx="5150009" cy="16552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哈夫曼编码表</a:t>
            </a:r>
            <a:r>
              <a:rPr lang="en-US" altLang="zh-CN"/>
              <a:t>AAAAAABBCDDEEEEEF</a:t>
            </a:r>
            <a:r>
              <a:rPr lang="zh-CN" altLang="en-US"/>
              <a:t>，结果为</a:t>
            </a:r>
            <a:r>
              <a:rPr lang="en-US" altLang="zh-CN"/>
              <a:t>00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</a:t>
            </a:r>
            <a:r>
              <a:rPr lang="en-US" altLang="zh-CN"/>
              <a:t>00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</a:t>
            </a:r>
            <a:r>
              <a:rPr lang="en-US" altLang="zh-CN"/>
              <a:t>00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</a:t>
            </a:r>
            <a:r>
              <a:rPr lang="en-US" altLang="zh-CN"/>
              <a:t>100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r>
              <a:rPr lang="en-US" altLang="zh-CN"/>
              <a:t>110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101</a:t>
            </a:r>
            <a:r>
              <a:rPr lang="en-US" altLang="zh-CN"/>
              <a:t>101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  <a:r>
              <a:rPr lang="en-US" altLang="zh-CN"/>
              <a:t>01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  <a:r>
              <a:rPr lang="en-US" altLang="zh-CN"/>
              <a:t>01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  <a:r>
              <a:rPr lang="en-US" altLang="zh-CN"/>
              <a:t>111</a:t>
            </a:r>
            <a:r>
              <a:rPr lang="zh-CN" altLang="en-US"/>
              <a:t>，</a:t>
            </a:r>
            <a:r>
              <a:rPr lang="en-US" altLang="zh-CN"/>
              <a:t>40 </a:t>
            </a:r>
            <a:r>
              <a:rPr lang="zh-CN" altLang="en-US"/>
              <a:t>位 </a:t>
            </a:r>
            <a:r>
              <a:rPr lang="en-US" altLang="zh-CN"/>
              <a:t>= 5 </a:t>
            </a:r>
            <a:r>
              <a:rPr lang="zh-CN" altLang="en-US"/>
              <a:t>字节</a:t>
            </a:r>
            <a:endParaRPr lang="en-US" altLang="zh-CN"/>
          </a:p>
          <a:p>
            <a:pPr algn="ctr"/>
            <a:r>
              <a:rPr lang="zh-CN" altLang="en-US"/>
              <a:t>（这里为不包含哈夫曼编码信息的情况）。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88AE666-8CF2-46F4-763B-9CABCE514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39" y="4468720"/>
            <a:ext cx="9725025" cy="199072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611247D-F06B-2D33-BAB3-7ECFC2F512E7}"/>
              </a:ext>
            </a:extLst>
          </p:cNvPr>
          <p:cNvSpPr txBox="1"/>
          <p:nvPr/>
        </p:nvSpPr>
        <p:spPr>
          <a:xfrm>
            <a:off x="416803" y="4034555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应用哈夫曼算法的 LHA 进行压缩后的结果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356A2F1-242B-6B82-C368-C92AA519B334}"/>
              </a:ext>
            </a:extLst>
          </p:cNvPr>
          <p:cNvSpPr txBox="1"/>
          <p:nvPr/>
        </p:nvSpPr>
        <p:spPr>
          <a:xfrm>
            <a:off x="673564" y="3122880"/>
            <a:ext cx="4310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具有前缀码的特性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829186-93C6-1389-6C13-5691AF536790}"/>
              </a:ext>
            </a:extLst>
          </p:cNvPr>
          <p:cNvSpPr/>
          <p:nvPr/>
        </p:nvSpPr>
        <p:spPr>
          <a:xfrm>
            <a:off x="567158" y="2816354"/>
            <a:ext cx="4558708" cy="9245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练习：</a:t>
            </a:r>
            <a:endParaRPr lang="en-US" altLang="zh-CN"/>
          </a:p>
          <a:p>
            <a:pPr algn="ctr"/>
            <a:r>
              <a:rPr lang="zh-CN" altLang="en-US"/>
              <a:t>为什么哈夫曼算法可以对数据进行区分？</a:t>
            </a:r>
            <a:endParaRPr lang="en-US" altLang="zh-CN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6F6A091-65B9-B404-D82D-576E44D10D86}"/>
              </a:ext>
            </a:extLst>
          </p:cNvPr>
          <p:cNvSpPr txBox="1"/>
          <p:nvPr/>
        </p:nvSpPr>
        <p:spPr>
          <a:xfrm>
            <a:off x="416803" y="6702046"/>
            <a:ext cx="5313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6.7</a:t>
            </a:r>
            <a:r>
              <a:rPr lang="zh-CN" altLang="en-US" sz="2000" b="1">
                <a:solidFill>
                  <a:schemeClr val="bg1"/>
                </a:solidFill>
              </a:rPr>
              <a:t>　可逆压缩和非可逆压缩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AA9561D-943B-AD6F-2BB1-612CC764088F}"/>
              </a:ext>
            </a:extLst>
          </p:cNvPr>
          <p:cNvSpPr/>
          <p:nvPr/>
        </p:nvSpPr>
        <p:spPr>
          <a:xfrm>
            <a:off x="364648" y="7125449"/>
            <a:ext cx="10078720" cy="1990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没有经过压缩的图片格式：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BMP</a:t>
            </a:r>
            <a:r>
              <a:rPr lang="zh-CN" altLang="en-US"/>
              <a:t>（</a:t>
            </a:r>
            <a:r>
              <a:rPr lang="en-US" altLang="zh-CN"/>
              <a:t>Bitmap</a:t>
            </a:r>
            <a:r>
              <a:rPr lang="zh-CN" altLang="en-US"/>
              <a:t>，点映射）</a:t>
            </a:r>
            <a:endParaRPr lang="en-US" altLang="zh-CN"/>
          </a:p>
          <a:p>
            <a:r>
              <a:rPr lang="zh-CN" altLang="en-US"/>
              <a:t>经过压缩的图片格式：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JPEG</a:t>
            </a:r>
            <a:r>
              <a:rPr lang="zh-CN" altLang="en-US"/>
              <a:t>（</a:t>
            </a:r>
            <a:r>
              <a:rPr lang="en-US" altLang="zh-CN"/>
              <a:t>Joint Photographic Experts Group</a:t>
            </a:r>
            <a:r>
              <a:rPr lang="zh-CN" altLang="en-US"/>
              <a:t>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TIFF</a:t>
            </a:r>
            <a:r>
              <a:rPr lang="zh-CN" altLang="en-US"/>
              <a:t>（</a:t>
            </a:r>
            <a:r>
              <a:rPr lang="en-US" altLang="zh-CN"/>
              <a:t>Tag Image File Format</a:t>
            </a:r>
            <a:r>
              <a:rPr lang="zh-CN" altLang="en-US"/>
              <a:t>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GIF</a:t>
            </a:r>
            <a:r>
              <a:rPr lang="zh-CN" altLang="en-US"/>
              <a:t>（</a:t>
            </a:r>
            <a:r>
              <a:rPr lang="en-US" altLang="zh-CN"/>
              <a:t>Graphics Interchange Format</a:t>
            </a:r>
            <a:r>
              <a:rPr lang="zh-CN" altLang="en-US"/>
              <a:t>）这种格式要求色数不超过 </a:t>
            </a:r>
            <a:r>
              <a:rPr lang="en-US" altLang="zh-CN"/>
              <a:t>256 </a:t>
            </a:r>
            <a:r>
              <a:rPr lang="zh-CN" altLang="en-US"/>
              <a:t>色。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50EE2A1-AC2C-1E03-1DE5-635E9EA141DE}"/>
              </a:ext>
            </a:extLst>
          </p:cNvPr>
          <p:cNvSpPr txBox="1"/>
          <p:nvPr/>
        </p:nvSpPr>
        <p:spPr>
          <a:xfrm>
            <a:off x="4555650" y="6927716"/>
            <a:ext cx="570484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并不要求压缩后的图像必须还原到与压缩前同等的质量。与之相比，程序的 EXE 文件以及每个字符、数值都有具体含义的文本文件则必须要还原到和压缩前同样的内容。</a:t>
            </a:r>
          </a:p>
        </p:txBody>
      </p:sp>
    </p:spTree>
    <p:extLst>
      <p:ext uri="{BB962C8B-B14F-4D97-AF65-F5344CB8AC3E}">
        <p14:creationId xmlns:p14="http://schemas.microsoft.com/office/powerpoint/2010/main" val="361089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6A45981-0DF2-46A2-AE65-5A8027083496}"/>
              </a:ext>
            </a:extLst>
          </p:cNvPr>
          <p:cNvSpPr/>
          <p:nvPr/>
        </p:nvSpPr>
        <p:spPr>
          <a:xfrm>
            <a:off x="1827789" y="713185"/>
            <a:ext cx="6969560" cy="15829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文件存储的基本单位是什么？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</a:t>
            </a: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</a:rPr>
              <a:t>字节（</a:t>
            </a:r>
            <a:r>
              <a:rPr lang="en-US" altLang="zh-CN" sz="2000" b="1" dirty="0">
                <a:solidFill>
                  <a:schemeClr val="bg1"/>
                </a:solidFill>
              </a:rPr>
              <a:t>=8</a:t>
            </a:r>
            <a:r>
              <a:rPr lang="zh-CN" altLang="en-US" sz="2000" b="1" dirty="0">
                <a:solidFill>
                  <a:schemeClr val="bg1"/>
                </a:solidFill>
              </a:rPr>
              <a:t>位）。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zh-CN" altLang="en-US" sz="2000" dirty="0"/>
              <a:t>解释：文件是字节数据的集合体。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C1DD17A-5B9C-45F5-9067-8F315BEF06E1}"/>
              </a:ext>
            </a:extLst>
          </p:cNvPr>
          <p:cNvSpPr/>
          <p:nvPr/>
        </p:nvSpPr>
        <p:spPr>
          <a:xfrm>
            <a:off x="1827789" y="6703311"/>
            <a:ext cx="6969560" cy="16227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在</a:t>
            </a:r>
            <a:r>
              <a:rPr lang="en-US" altLang="zh-CN" sz="2000" b="1" dirty="0">
                <a:solidFill>
                  <a:schemeClr val="tx1"/>
                </a:solidFill>
              </a:rPr>
              <a:t>Windows</a:t>
            </a:r>
            <a:r>
              <a:rPr lang="zh-CN" altLang="en-US" sz="2000" b="1" dirty="0">
                <a:solidFill>
                  <a:schemeClr val="tx1"/>
                </a:solidFill>
              </a:rPr>
              <a:t>计算机中，</a:t>
            </a:r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</a:rPr>
              <a:t>个半角英数用几个字节的数据来表示？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</a:t>
            </a: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</a:rPr>
              <a:t>字节（</a:t>
            </a:r>
            <a:r>
              <a:rPr lang="en-US" altLang="zh-CN" sz="2000" b="1" dirty="0">
                <a:solidFill>
                  <a:schemeClr val="bg1"/>
                </a:solidFill>
              </a:rPr>
              <a:t>=8</a:t>
            </a:r>
            <a:r>
              <a:rPr lang="zh-CN" altLang="en-US" sz="2000" b="1" dirty="0">
                <a:solidFill>
                  <a:schemeClr val="bg1"/>
                </a:solidFill>
              </a:rPr>
              <a:t>位）。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</a:rPr>
              <a:t>半角英文数字是</a:t>
            </a: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</a:rPr>
              <a:t>个字节来表示的，汉字等全角字符是用</a:t>
            </a: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</a:rPr>
              <a:t>个字节来表示的</a:t>
            </a:r>
            <a:r>
              <a:rPr lang="zh-CN" altLang="en-US" sz="2000" dirty="0"/>
              <a:t>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A42EAC4-C3BF-417E-8BCF-36B693AAE4E6}"/>
              </a:ext>
            </a:extLst>
          </p:cNvPr>
          <p:cNvSpPr/>
          <p:nvPr/>
        </p:nvSpPr>
        <p:spPr>
          <a:xfrm>
            <a:off x="1827789" y="8845692"/>
            <a:ext cx="6969560" cy="15365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BMP</a:t>
            </a:r>
            <a:r>
              <a:rPr lang="zh-CN" altLang="en-US" sz="2000" b="1" dirty="0">
                <a:solidFill>
                  <a:schemeClr val="tx1"/>
                </a:solidFill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</a:rPr>
              <a:t>BITMAP</a:t>
            </a:r>
            <a:r>
              <a:rPr lang="zh-CN" altLang="en-US" sz="2000" b="1" dirty="0">
                <a:solidFill>
                  <a:schemeClr val="tx1"/>
                </a:solidFill>
              </a:rPr>
              <a:t>）格式的图像文件，是压缩过的吗？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答：没有压缩过。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解释：没压缩过，所以比</a:t>
            </a:r>
            <a:r>
              <a:rPr lang="en-US" altLang="zh-CN" sz="2000" dirty="0"/>
              <a:t>JPEG</a:t>
            </a:r>
            <a:r>
              <a:rPr lang="zh-CN" altLang="en-US" sz="2000" dirty="0"/>
              <a:t>等压缩过的图像文件大不少。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2BAE916-8ED2-46F1-9459-76F3C83FAEF2}"/>
              </a:ext>
            </a:extLst>
          </p:cNvPr>
          <p:cNvSpPr/>
          <p:nvPr/>
        </p:nvSpPr>
        <p:spPr>
          <a:xfrm>
            <a:off x="1827789" y="2816844"/>
            <a:ext cx="6969560" cy="14096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DOC</a:t>
            </a:r>
            <a:r>
              <a:rPr lang="zh-CN" altLang="en-US" sz="2000" b="1" dirty="0">
                <a:solidFill>
                  <a:schemeClr val="tx1"/>
                </a:solidFill>
              </a:rPr>
              <a:t>、</a:t>
            </a:r>
            <a:r>
              <a:rPr lang="en-US" altLang="zh-CN" sz="2000" b="1" dirty="0">
                <a:solidFill>
                  <a:schemeClr val="tx1"/>
                </a:solidFill>
              </a:rPr>
              <a:t>LZH</a:t>
            </a:r>
            <a:r>
              <a:rPr lang="zh-CN" altLang="en-US" sz="2000" b="1" dirty="0">
                <a:solidFill>
                  <a:schemeClr val="tx1"/>
                </a:solidFill>
              </a:rPr>
              <a:t>和</a:t>
            </a:r>
            <a:r>
              <a:rPr lang="en-US" altLang="zh-CN" sz="2000" b="1" dirty="0">
                <a:solidFill>
                  <a:schemeClr val="tx1"/>
                </a:solidFill>
              </a:rPr>
              <a:t>TXT</a:t>
            </a:r>
            <a:r>
              <a:rPr lang="zh-CN" altLang="en-US" sz="2000" b="1" dirty="0">
                <a:solidFill>
                  <a:schemeClr val="tx1"/>
                </a:solidFill>
              </a:rPr>
              <a:t>这些扩展名中，哪一个是压缩文件的扩展名？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</a:t>
            </a:r>
            <a:r>
              <a:rPr lang="en-US" altLang="zh-CN" sz="2000" b="1" dirty="0">
                <a:solidFill>
                  <a:schemeClr val="bg1"/>
                </a:solidFill>
              </a:rPr>
              <a:t>LZH</a:t>
            </a:r>
            <a:r>
              <a:rPr lang="zh-CN" altLang="en-US" sz="2000" b="1" dirty="0">
                <a:solidFill>
                  <a:schemeClr val="bg1"/>
                </a:solidFill>
              </a:rPr>
              <a:t>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</a:t>
            </a:r>
            <a:r>
              <a:rPr lang="en-US" altLang="zh-CN" sz="2000" dirty="0"/>
              <a:t>LZH</a:t>
            </a:r>
            <a:r>
              <a:rPr lang="zh-CN" altLang="en-US" sz="2000" dirty="0"/>
              <a:t>是用</a:t>
            </a:r>
            <a:r>
              <a:rPr lang="en-US" altLang="zh-CN" sz="2000" dirty="0"/>
              <a:t>LHA</a:t>
            </a:r>
            <a:r>
              <a:rPr lang="zh-CN" altLang="en-US" sz="2000" dirty="0"/>
              <a:t>等压缩工具压缩过的文件的扩展名。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40B3806-7307-430B-BD45-CAD6BE243AE3}"/>
              </a:ext>
            </a:extLst>
          </p:cNvPr>
          <p:cNvSpPr/>
          <p:nvPr/>
        </p:nvSpPr>
        <p:spPr>
          <a:xfrm>
            <a:off x="1827789" y="4747243"/>
            <a:ext cx="6969560" cy="14096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文件内容用“数据的值</a:t>
            </a:r>
            <a:r>
              <a:rPr lang="en-US" altLang="zh-CN" sz="2000" b="1" dirty="0">
                <a:solidFill>
                  <a:schemeClr val="tx1"/>
                </a:solidFill>
              </a:rPr>
              <a:t>×</a:t>
            </a:r>
            <a:r>
              <a:rPr lang="zh-CN" altLang="en-US" sz="2000" b="1" dirty="0">
                <a:solidFill>
                  <a:schemeClr val="tx1"/>
                </a:solidFill>
              </a:rPr>
              <a:t>循环次数”来表示的压缩方式是</a:t>
            </a:r>
            <a:r>
              <a:rPr lang="en-US" altLang="zh-CN" sz="2000" b="1" dirty="0">
                <a:solidFill>
                  <a:schemeClr val="tx1"/>
                </a:solidFill>
              </a:rPr>
              <a:t>RLE</a:t>
            </a:r>
            <a:r>
              <a:rPr lang="zh-CN" altLang="en-US" sz="2000" b="1" dirty="0">
                <a:solidFill>
                  <a:schemeClr val="tx1"/>
                </a:solidFill>
              </a:rPr>
              <a:t>算法还是哈夫曼算法？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RLE</a:t>
            </a:r>
            <a:r>
              <a:rPr lang="zh-CN" altLang="en-US" sz="2000" dirty="0">
                <a:solidFill>
                  <a:schemeClr val="bg1"/>
                </a:solidFill>
              </a:rPr>
              <a:t>算法</a:t>
            </a:r>
            <a:r>
              <a:rPr lang="zh-CN" altLang="en-US" sz="2000" b="1" dirty="0">
                <a:solidFill>
                  <a:schemeClr val="bg1"/>
                </a:solidFill>
              </a:rPr>
              <a:t>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解释：例如，</a:t>
            </a:r>
            <a:r>
              <a:rPr lang="en-US" altLang="zh-CN" sz="2000" dirty="0"/>
              <a:t>AAABB</a:t>
            </a:r>
            <a:r>
              <a:rPr lang="zh-CN" altLang="en-US" sz="2000" dirty="0"/>
              <a:t>这个数据压缩后就是</a:t>
            </a:r>
            <a:r>
              <a:rPr lang="en-US" altLang="zh-CN" sz="2000" dirty="0"/>
              <a:t>A3B2</a:t>
            </a:r>
            <a:r>
              <a:rPr lang="zh-CN" altLang="en-US" sz="2000" dirty="0"/>
              <a:t>。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1DCF9A-F249-46CA-997A-FF7A006C8BE9}"/>
              </a:ext>
            </a:extLst>
          </p:cNvPr>
          <p:cNvSpPr/>
          <p:nvPr/>
        </p:nvSpPr>
        <p:spPr>
          <a:xfrm>
            <a:off x="1827789" y="10828928"/>
            <a:ext cx="6969560" cy="14798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可逆压缩和非可逆压缩的不同点是什么？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答：是否能够还原。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JPEG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</a:rPr>
              <a:t>就是不可逆压缩。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80438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11569</TotalTime>
  <Words>1045</Words>
  <Application>Microsoft Office PowerPoint</Application>
  <PresentationFormat>自定义</PresentationFormat>
  <Paragraphs>118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华文琥珀</vt:lpstr>
      <vt:lpstr>Arial</vt:lpstr>
      <vt:lpstr>Calibri</vt:lpstr>
      <vt:lpstr>Cambria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 蔡</cp:lastModifiedBy>
  <cp:revision>585</cp:revision>
  <dcterms:created xsi:type="dcterms:W3CDTF">2020-06-26T01:00:01Z</dcterms:created>
  <dcterms:modified xsi:type="dcterms:W3CDTF">2023-12-28T06:28:29Z</dcterms:modified>
</cp:coreProperties>
</file>