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8"/>
  </p:notesMasterIdLst>
  <p:sldIdLst>
    <p:sldId id="258" r:id="rId2"/>
    <p:sldId id="296" r:id="rId3"/>
    <p:sldId id="302" r:id="rId4"/>
    <p:sldId id="303" r:id="rId5"/>
    <p:sldId id="301" r:id="rId6"/>
    <p:sldId id="300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 snapToGrid="0" showGuides="1">
      <p:cViewPr>
        <p:scale>
          <a:sx n="105" d="100"/>
          <a:sy n="105" d="100"/>
        </p:scale>
        <p:origin x="312" y="-226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0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1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6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683124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6" y="1439607"/>
            <a:ext cx="591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cs typeface="+mn-ea"/>
                <a:sym typeface="+mn-lt"/>
              </a:rPr>
              <a:t>程序是在何种环境中运行的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7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42E497C-36F8-4A63-AA2B-12FF731F0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11628"/>
              </p:ext>
            </p:extLst>
          </p:nvPr>
        </p:nvGraphicFramePr>
        <p:xfrm>
          <a:off x="7853969" y="835494"/>
          <a:ext cx="847405" cy="1097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56840" imgH="2923560" progId="">
                  <p:embed/>
                </p:oleObj>
              </mc:Choice>
              <mc:Fallback>
                <p:oleObj r:id="rId3" imgW="2256840" imgH="2923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3969" y="835494"/>
                        <a:ext cx="847405" cy="1097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 descr="电脑主机&#10;&#10;中度可信度描述已自动生成">
            <a:extLst>
              <a:ext uri="{FF2B5EF4-FFF2-40B4-BE49-F238E27FC236}">
                <a16:creationId xmlns:a16="http://schemas.microsoft.com/office/drawing/2014/main" id="{B7B0382E-BD4F-4217-908D-56077353B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07" y="2591783"/>
            <a:ext cx="1462056" cy="1893887"/>
          </a:xfrm>
          <a:prstGeom prst="rect">
            <a:avLst/>
          </a:prstGeom>
        </p:spPr>
      </p:pic>
      <p:pic>
        <p:nvPicPr>
          <p:cNvPr id="46" name="图片 45" descr="电脑主机&#10;&#10;中度可信度描述已自动生成">
            <a:extLst>
              <a:ext uri="{FF2B5EF4-FFF2-40B4-BE49-F238E27FC236}">
                <a16:creationId xmlns:a16="http://schemas.microsoft.com/office/drawing/2014/main" id="{C0A052D2-86A7-452E-BCAD-E777467BE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71" y="2591783"/>
            <a:ext cx="1462056" cy="1893887"/>
          </a:xfrm>
          <a:prstGeom prst="rect">
            <a:avLst/>
          </a:prstGeom>
        </p:spPr>
      </p:pic>
      <p:sp>
        <p:nvSpPr>
          <p:cNvPr id="32" name="箭头: 下 31">
            <a:extLst>
              <a:ext uri="{FF2B5EF4-FFF2-40B4-BE49-F238E27FC236}">
                <a16:creationId xmlns:a16="http://schemas.microsoft.com/office/drawing/2014/main" id="{3E460B5D-8EE7-414B-8BBF-408A5751729C}"/>
              </a:ext>
            </a:extLst>
          </p:cNvPr>
          <p:cNvSpPr/>
          <p:nvPr/>
        </p:nvSpPr>
        <p:spPr>
          <a:xfrm rot="18842163">
            <a:off x="8617340" y="1979205"/>
            <a:ext cx="386081" cy="1142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EA6A276-1A6D-47C6-89D9-1E7CBD3E6C01}"/>
              </a:ext>
            </a:extLst>
          </p:cNvPr>
          <p:cNvSpPr txBox="1"/>
          <p:nvPr/>
        </p:nvSpPr>
        <p:spPr>
          <a:xfrm>
            <a:off x="8709678" y="19860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无法正常运行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215CB66A-E0F6-4926-90C7-D5556DE9D72A}"/>
              </a:ext>
            </a:extLst>
          </p:cNvPr>
          <p:cNvSpPr/>
          <p:nvPr/>
        </p:nvSpPr>
        <p:spPr>
          <a:xfrm rot="2548253">
            <a:off x="7486192" y="2005977"/>
            <a:ext cx="386081" cy="1058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048EEBF-F82A-437F-97BC-53BB08BDA952}"/>
              </a:ext>
            </a:extLst>
          </p:cNvPr>
          <p:cNvSpPr txBox="1"/>
          <p:nvPr/>
        </p:nvSpPr>
        <p:spPr>
          <a:xfrm>
            <a:off x="6487522" y="20145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正常运行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24F153-7E9C-4360-9E87-3CF335295FF8}"/>
              </a:ext>
            </a:extLst>
          </p:cNvPr>
          <p:cNvSpPr txBox="1"/>
          <p:nvPr/>
        </p:nvSpPr>
        <p:spPr>
          <a:xfrm>
            <a:off x="6248053" y="4201189"/>
            <a:ext cx="1156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Windows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16E2B58-C87D-42A3-AF44-BC44A71901CB}"/>
              </a:ext>
            </a:extLst>
          </p:cNvPr>
          <p:cNvSpPr txBox="1"/>
          <p:nvPr/>
        </p:nvSpPr>
        <p:spPr>
          <a:xfrm>
            <a:off x="9336554" y="4201189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Linux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399890-1BFB-4D7F-AD88-E6A7740C378F}"/>
              </a:ext>
            </a:extLst>
          </p:cNvPr>
          <p:cNvSpPr txBox="1"/>
          <p:nvPr/>
        </p:nvSpPr>
        <p:spPr>
          <a:xfrm>
            <a:off x="7179371" y="356784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相同的硬件环境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77DAA45-B239-49FB-BB29-7C1632BA6CEE}"/>
              </a:ext>
            </a:extLst>
          </p:cNvPr>
          <p:cNvSpPr txBox="1"/>
          <p:nvPr/>
        </p:nvSpPr>
        <p:spPr>
          <a:xfrm>
            <a:off x="310105" y="865750"/>
            <a:ext cx="593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只能解释自身固有的机器语言。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不同的</a:t>
            </a: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能解释的机器语言的种类也是不同的。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机器语言的程序称为本地代码（</a:t>
            </a:r>
            <a:r>
              <a:rPr lang="en-US" altLang="zh-CN" sz="2000" dirty="0">
                <a:solidFill>
                  <a:schemeClr val="bg1"/>
                </a:solidFill>
              </a:rPr>
              <a:t>native code</a:t>
            </a:r>
            <a:r>
              <a:rPr lang="zh-CN" altLang="en-US" sz="2000" dirty="0">
                <a:solidFill>
                  <a:schemeClr val="bg1"/>
                </a:solidFill>
              </a:rPr>
              <a:t>）。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我们编写的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语言，在编写</a:t>
            </a:r>
            <a:r>
              <a:rPr lang="zh-CN" altLang="en-US" sz="2000">
                <a:solidFill>
                  <a:schemeClr val="bg1"/>
                </a:solidFill>
              </a:rPr>
              <a:t>阶段是文本文件，</a:t>
            </a:r>
            <a:r>
              <a:rPr lang="zh-CN" altLang="en-US" sz="2000" dirty="0">
                <a:solidFill>
                  <a:schemeClr val="bg1"/>
                </a:solidFill>
              </a:rPr>
              <a:t>称为源代码。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负责解析并运行本地代码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C95EF2-B1E8-0227-E7BB-080A37EDF865}"/>
              </a:ext>
            </a:extLst>
          </p:cNvPr>
          <p:cNvSpPr txBox="1"/>
          <p:nvPr/>
        </p:nvSpPr>
        <p:spPr>
          <a:xfrm>
            <a:off x="237547" y="301582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7.1</a:t>
            </a:r>
            <a:r>
              <a:rPr lang="zh-CN" altLang="en-US" sz="2000" b="1">
                <a:solidFill>
                  <a:schemeClr val="bg1"/>
                </a:solidFill>
              </a:rPr>
              <a:t>　运行环境 </a:t>
            </a:r>
            <a:r>
              <a:rPr lang="en-US" altLang="zh-CN" sz="2000" b="1">
                <a:solidFill>
                  <a:schemeClr val="bg1"/>
                </a:solidFill>
              </a:rPr>
              <a:t>= </a:t>
            </a:r>
            <a:r>
              <a:rPr lang="zh-CN" altLang="en-US" sz="2000" b="1">
                <a:solidFill>
                  <a:schemeClr val="bg1"/>
                </a:solidFill>
              </a:rPr>
              <a:t>操作系统 ＋ 硬件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45EC93F-DDEC-9DFF-3DA0-4C0A47FF9B6D}"/>
              </a:ext>
            </a:extLst>
          </p:cNvPr>
          <p:cNvSpPr/>
          <p:nvPr/>
        </p:nvSpPr>
        <p:spPr>
          <a:xfrm>
            <a:off x="726308" y="3202749"/>
            <a:ext cx="5179236" cy="911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 </a:t>
            </a:r>
            <a:r>
              <a:rPr lang="zh-CN" altLang="en-US"/>
              <a:t>有 </a:t>
            </a:r>
            <a:r>
              <a:rPr lang="en-US" altLang="zh-CN"/>
              <a:t>x86</a:t>
            </a:r>
            <a:r>
              <a:rPr lang="zh-CN" altLang="en-US"/>
              <a:t>、</a:t>
            </a:r>
            <a:r>
              <a:rPr lang="en-US" altLang="zh-CN"/>
              <a:t>MIPS</a:t>
            </a:r>
            <a:r>
              <a:rPr lang="zh-CN" altLang="en-US"/>
              <a:t>、</a:t>
            </a:r>
            <a:r>
              <a:rPr lang="en-US" altLang="zh-CN"/>
              <a:t>SPARC</a:t>
            </a:r>
            <a:r>
              <a:rPr lang="zh-CN" altLang="en-US"/>
              <a:t>、</a:t>
            </a:r>
            <a:r>
              <a:rPr lang="en-US" altLang="zh-CN"/>
              <a:t>PowerPC</a:t>
            </a:r>
          </a:p>
          <a:p>
            <a:pPr algn="ctr"/>
            <a:r>
              <a:rPr lang="zh-CN" altLang="en-US"/>
              <a:t>等几种类型，它们各自的机器语言是完全不同的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67EB9E-6D96-758A-5060-46B04E1F6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106" y="4917348"/>
            <a:ext cx="89249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6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E8E62D0-56C9-2C67-8A29-B6650570E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9375" y="7046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6F642F-8A30-5D36-BFFE-617FB5EACE9E}"/>
              </a:ext>
            </a:extLst>
          </p:cNvPr>
          <p:cNvSpPr txBox="1"/>
          <p:nvPr/>
        </p:nvSpPr>
        <p:spPr>
          <a:xfrm>
            <a:off x="230489" y="709844"/>
            <a:ext cx="10162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MS-DOS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Microsoft Disk Operating System</a:t>
            </a:r>
            <a:r>
              <a:rPr lang="zh-CN" altLang="en-US">
                <a:solidFill>
                  <a:schemeClr val="bg1"/>
                </a:solidFill>
              </a:rPr>
              <a:t>）中</a:t>
            </a:r>
            <a:r>
              <a:rPr lang="zh-CN" altLang="en-US" dirty="0">
                <a:solidFill>
                  <a:schemeClr val="bg1"/>
                </a:solidFill>
              </a:rPr>
              <a:t>，不同机型（硬件环境）的应用是不同的。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MS-DOS</a:t>
            </a:r>
            <a:r>
              <a:rPr lang="zh-CN" altLang="en-US" dirty="0">
                <a:solidFill>
                  <a:schemeClr val="bg1"/>
                </a:solidFill>
              </a:rPr>
              <a:t>应用大多都是不经过操作系统而直接</a:t>
            </a:r>
            <a:r>
              <a:rPr lang="zh-CN" altLang="en-US">
                <a:solidFill>
                  <a:schemeClr val="bg1"/>
                </a:solidFill>
              </a:rPr>
              <a:t>控制硬件（内存和 </a:t>
            </a:r>
            <a:r>
              <a:rPr lang="en-US" altLang="zh-CN">
                <a:solidFill>
                  <a:schemeClr val="bg1"/>
                </a:solidFill>
              </a:rPr>
              <a:t>I/O </a:t>
            </a:r>
            <a:r>
              <a:rPr lang="zh-CN" altLang="en-US">
                <a:solidFill>
                  <a:schemeClr val="bg1"/>
                </a:solidFill>
              </a:rPr>
              <a:t>地址的构成等都是不同的）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中，不同机型（硬件环境）则可以使用同一个应用。</a:t>
            </a:r>
            <a:endParaRPr lang="en-US" altLang="zh-CN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前提是</a:t>
            </a:r>
            <a:r>
              <a:rPr lang="en-US" altLang="zh-CN" dirty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能正常运行</a:t>
            </a:r>
            <a:endParaRPr lang="en-US" altLang="zh-CN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应用基本上都由</a:t>
            </a:r>
            <a:r>
              <a:rPr lang="en-US" altLang="zh-CN" dirty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来完成对硬件</a:t>
            </a:r>
            <a:r>
              <a:rPr lang="zh-CN" altLang="en-US">
                <a:solidFill>
                  <a:schemeClr val="bg1"/>
                </a:solidFill>
              </a:rPr>
              <a:t>的控制，程序员就不用注意内存和 </a:t>
            </a:r>
            <a:r>
              <a:rPr lang="en-US" altLang="zh-CN">
                <a:solidFill>
                  <a:schemeClr val="bg1"/>
                </a:solidFill>
              </a:rPr>
              <a:t>I/O </a:t>
            </a:r>
            <a:r>
              <a:rPr lang="zh-CN" altLang="en-US">
                <a:solidFill>
                  <a:schemeClr val="bg1"/>
                </a:solidFill>
              </a:rPr>
              <a:t>地址的不同构成了</a:t>
            </a:r>
            <a:endParaRPr lang="en-US" altLang="zh-CN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指令集不同，</a:t>
            </a:r>
            <a:r>
              <a:rPr lang="en-US" altLang="zh-CN" dirty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也有不同的版本</a:t>
            </a:r>
            <a:endParaRPr lang="en-US" altLang="zh-CN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AMD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Intel</a:t>
            </a:r>
            <a:r>
              <a:rPr lang="zh-CN" altLang="en-US" dirty="0">
                <a:solidFill>
                  <a:schemeClr val="bg1"/>
                </a:solidFill>
              </a:rPr>
              <a:t>指令集基本完全相同（不兼容的程序越来越少）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61810-B83B-D7AC-A244-B837DC9910A6}"/>
              </a:ext>
            </a:extLst>
          </p:cNvPr>
          <p:cNvSpPr txBox="1"/>
          <p:nvPr/>
        </p:nvSpPr>
        <p:spPr>
          <a:xfrm>
            <a:off x="230489" y="309734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7.2</a:t>
            </a:r>
            <a:r>
              <a:rPr lang="zh-CN" altLang="en-US" sz="2000" b="1">
                <a:solidFill>
                  <a:schemeClr val="bg1"/>
                </a:solidFill>
              </a:rPr>
              <a:t>　</a:t>
            </a:r>
            <a:r>
              <a:rPr lang="en-US" altLang="zh-CN" sz="2000" b="1">
                <a:solidFill>
                  <a:schemeClr val="bg1"/>
                </a:solidFill>
              </a:rPr>
              <a:t>Windows </a:t>
            </a:r>
            <a:r>
              <a:rPr lang="zh-CN" altLang="en-US" sz="2000" b="1">
                <a:solidFill>
                  <a:schemeClr val="bg1"/>
                </a:solidFill>
              </a:rPr>
              <a:t>克服了 </a:t>
            </a:r>
            <a:r>
              <a:rPr lang="en-US" altLang="zh-CN" sz="2000" b="1">
                <a:solidFill>
                  <a:schemeClr val="bg1"/>
                </a:solidFill>
              </a:rPr>
              <a:t>CPU </a:t>
            </a:r>
            <a:r>
              <a:rPr lang="zh-CN" altLang="en-US" sz="2000" b="1">
                <a:solidFill>
                  <a:schemeClr val="bg1"/>
                </a:solidFill>
              </a:rPr>
              <a:t>以外的硬件差异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E579FB-E977-6FB0-6B1E-91F52E96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05" y="3083338"/>
            <a:ext cx="7606167" cy="4268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1ABBED-3E53-13D5-B6C1-69CDA932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05" y="7445321"/>
            <a:ext cx="7606167" cy="43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4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A15DC6-D872-CA4D-8D5E-762B11644185}"/>
              </a:ext>
            </a:extLst>
          </p:cNvPr>
          <p:cNvSpPr txBox="1"/>
          <p:nvPr/>
        </p:nvSpPr>
        <p:spPr>
          <a:xfrm>
            <a:off x="663178" y="1791158"/>
            <a:ext cx="9585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Application Programming Interface</a:t>
            </a:r>
            <a:r>
              <a:rPr lang="zh-CN" altLang="en-US" sz="2000" dirty="0">
                <a:solidFill>
                  <a:schemeClr val="bg1"/>
                </a:solidFill>
              </a:rPr>
              <a:t>）：应用程序向操作系统传递指令的途径。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操作系统不同，</a:t>
            </a:r>
            <a:r>
              <a:rPr lang="en-US" altLang="zh-CN" sz="2000" dirty="0">
                <a:solidFill>
                  <a:schemeClr val="bg1"/>
                </a:solidFill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</a:rPr>
              <a:t>也不同。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AT</a:t>
            </a:r>
            <a:r>
              <a:rPr lang="zh-CN" altLang="en-US" sz="2000" dirty="0">
                <a:solidFill>
                  <a:schemeClr val="bg1"/>
                </a:solidFill>
              </a:rPr>
              <a:t>兼容机的情况下，除了</a:t>
            </a:r>
            <a:r>
              <a:rPr lang="en-US" altLang="zh-CN" sz="2000" dirty="0">
                <a:solidFill>
                  <a:schemeClr val="bg1"/>
                </a:solidFill>
              </a:rPr>
              <a:t>Windows</a:t>
            </a:r>
            <a:r>
              <a:rPr lang="zh-CN" altLang="en-US" sz="2000" dirty="0">
                <a:solidFill>
                  <a:schemeClr val="bg1"/>
                </a:solidFill>
              </a:rPr>
              <a:t>之外，还可以采用</a:t>
            </a:r>
            <a:r>
              <a:rPr lang="en-US" altLang="zh-CN" sz="2000" dirty="0">
                <a:solidFill>
                  <a:schemeClr val="bg1"/>
                </a:solidFill>
              </a:rPr>
              <a:t>Unix</a:t>
            </a:r>
            <a:r>
              <a:rPr lang="zh-CN" altLang="en-US" sz="2000" dirty="0">
                <a:solidFill>
                  <a:schemeClr val="bg1"/>
                </a:solidFill>
              </a:rPr>
              <a:t>系列的</a:t>
            </a:r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及</a:t>
            </a:r>
            <a:r>
              <a:rPr lang="en-US" altLang="zh-CN" sz="2000" dirty="0">
                <a:solidFill>
                  <a:schemeClr val="bg1"/>
                </a:solidFill>
              </a:rPr>
              <a:t>FreeBSD</a:t>
            </a:r>
            <a:r>
              <a:rPr lang="zh-CN" altLang="en-US" sz="2000" dirty="0">
                <a:solidFill>
                  <a:schemeClr val="bg1"/>
                </a:solidFill>
              </a:rPr>
              <a:t>等多种操作系统。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在同类型操作系统下，不管硬件如何，</a:t>
            </a:r>
            <a:r>
              <a:rPr lang="en-US" altLang="zh-CN" sz="2000" dirty="0">
                <a:solidFill>
                  <a:schemeClr val="bg1"/>
                </a:solidFill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</a:rPr>
              <a:t>基本上</a:t>
            </a:r>
            <a:r>
              <a:rPr lang="zh-CN" altLang="en-US" sz="2000">
                <a:solidFill>
                  <a:schemeClr val="bg1"/>
                </a:solidFill>
              </a:rPr>
              <a:t>没有差别（但需要重新编译）。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326F18A-946D-84B9-ABEE-DA64D48DA3B6}"/>
              </a:ext>
            </a:extLst>
          </p:cNvPr>
          <p:cNvSpPr/>
          <p:nvPr/>
        </p:nvSpPr>
        <p:spPr>
          <a:xfrm>
            <a:off x="1687399" y="3496229"/>
            <a:ext cx="7250340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程序（本地代码）的运行</a:t>
            </a:r>
            <a:r>
              <a:rPr lang="zh-CN" altLang="en-US"/>
              <a:t>环境是由操作系统</a:t>
            </a:r>
            <a:r>
              <a:rPr lang="zh-CN" altLang="en-US" dirty="0"/>
              <a:t>和硬件来决定的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16A243-8101-5108-1F5B-7BC9B72097B1}"/>
              </a:ext>
            </a:extLst>
          </p:cNvPr>
          <p:cNvSpPr txBox="1"/>
          <p:nvPr/>
        </p:nvSpPr>
        <p:spPr>
          <a:xfrm>
            <a:off x="323850" y="280154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7.3</a:t>
            </a:r>
            <a:r>
              <a:rPr lang="zh-CN" altLang="en-US" sz="2000" b="1">
                <a:solidFill>
                  <a:schemeClr val="bg1"/>
                </a:solidFill>
              </a:rPr>
              <a:t>　不同操作系统的 </a:t>
            </a:r>
            <a:r>
              <a:rPr lang="en-US" altLang="zh-CN" sz="2000" b="1">
                <a:solidFill>
                  <a:schemeClr val="bg1"/>
                </a:solidFill>
              </a:rPr>
              <a:t>API </a:t>
            </a:r>
            <a:r>
              <a:rPr lang="zh-CN" altLang="en-US" sz="2000" b="1">
                <a:solidFill>
                  <a:schemeClr val="bg1"/>
                </a:solidFill>
              </a:rPr>
              <a:t>不同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434A02-EAB6-102D-A100-3B6BAAA3A3B8}"/>
              </a:ext>
            </a:extLst>
          </p:cNvPr>
          <p:cNvSpPr/>
          <p:nvPr/>
        </p:nvSpPr>
        <p:spPr>
          <a:xfrm>
            <a:off x="1273969" y="835661"/>
            <a:ext cx="8077200" cy="800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 </a:t>
            </a:r>
            <a:r>
              <a:rPr lang="zh-CN" altLang="en-US"/>
              <a:t>的类型不同，所对应的机器语言也不同，同样的道理，操作系统的类型不同，应用程序向操作系统传递指令的途径也是不同的。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F4BEE5-3A7B-206F-F864-B049CE335B6B}"/>
              </a:ext>
            </a:extLst>
          </p:cNvPr>
          <p:cNvSpPr txBox="1"/>
          <p:nvPr/>
        </p:nvSpPr>
        <p:spPr>
          <a:xfrm>
            <a:off x="514350" y="4133158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7.4</a:t>
            </a:r>
            <a:r>
              <a:rPr lang="zh-CN" altLang="en-US" sz="2000" b="1">
                <a:solidFill>
                  <a:schemeClr val="bg1"/>
                </a:solidFill>
              </a:rPr>
              <a:t>　</a:t>
            </a:r>
            <a:r>
              <a:rPr lang="en-US" altLang="zh-CN" sz="2000" b="1">
                <a:solidFill>
                  <a:schemeClr val="bg1"/>
                </a:solidFill>
              </a:rPr>
              <a:t>FreeBSD Port </a:t>
            </a:r>
            <a:r>
              <a:rPr lang="zh-CN" altLang="en-US" sz="2000" b="1">
                <a:solidFill>
                  <a:schemeClr val="bg1"/>
                </a:solidFill>
              </a:rPr>
              <a:t>帮你轻松使用源代码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5AA4F39-2CC2-E428-AF0C-AAF1D6C098C6}"/>
              </a:ext>
            </a:extLst>
          </p:cNvPr>
          <p:cNvSpPr/>
          <p:nvPr/>
        </p:nvSpPr>
        <p:spPr>
          <a:xfrm>
            <a:off x="729853" y="5351052"/>
            <a:ext cx="9043511" cy="2174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B9D6EE-D42D-71B3-4B0E-C3FFD4550ED4}"/>
              </a:ext>
            </a:extLst>
          </p:cNvPr>
          <p:cNvSpPr/>
          <p:nvPr/>
        </p:nvSpPr>
        <p:spPr>
          <a:xfrm>
            <a:off x="1380094" y="6062252"/>
            <a:ext cx="2753360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）请求源代码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）编译源代码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）运行应用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402535-D1AE-9642-1411-CB9E182C5E7A}"/>
              </a:ext>
            </a:extLst>
          </p:cNvPr>
          <p:cNvSpPr/>
          <p:nvPr/>
        </p:nvSpPr>
        <p:spPr>
          <a:xfrm>
            <a:off x="973694" y="6288820"/>
            <a:ext cx="508000" cy="396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02DE03-EE87-A80E-53E0-4536BC38852C}"/>
              </a:ext>
            </a:extLst>
          </p:cNvPr>
          <p:cNvSpPr/>
          <p:nvPr/>
        </p:nvSpPr>
        <p:spPr>
          <a:xfrm>
            <a:off x="1095614" y="6685060"/>
            <a:ext cx="284480" cy="14224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D46A0F-D3DF-FD6C-37DB-934CD950D37F}"/>
              </a:ext>
            </a:extLst>
          </p:cNvPr>
          <p:cNvSpPr/>
          <p:nvPr/>
        </p:nvSpPr>
        <p:spPr>
          <a:xfrm>
            <a:off x="973694" y="6827300"/>
            <a:ext cx="508000" cy="609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EA7E5C-58F8-8931-8185-940EA9EF1042}"/>
              </a:ext>
            </a:extLst>
          </p:cNvPr>
          <p:cNvSpPr txBox="1"/>
          <p:nvPr/>
        </p:nvSpPr>
        <p:spPr>
          <a:xfrm>
            <a:off x="1380094" y="5591022"/>
            <a:ext cx="5889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FreeBSD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运行的硬件环境              提供源代码的站点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F3C247-CCA3-489E-B086-01260662664D}"/>
              </a:ext>
            </a:extLst>
          </p:cNvPr>
          <p:cNvSpPr/>
          <p:nvPr/>
        </p:nvSpPr>
        <p:spPr>
          <a:xfrm>
            <a:off x="4822112" y="6062252"/>
            <a:ext cx="2166302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）传送源代码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4C9C55F-C7EE-576F-5F81-9B9670543B51}"/>
              </a:ext>
            </a:extLst>
          </p:cNvPr>
          <p:cNvSpPr/>
          <p:nvPr/>
        </p:nvSpPr>
        <p:spPr>
          <a:xfrm>
            <a:off x="3310494" y="6217072"/>
            <a:ext cx="1511618" cy="231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BBBE3DD-D856-FC00-6875-D89B71CC6217}"/>
              </a:ext>
            </a:extLst>
          </p:cNvPr>
          <p:cNvSpPr/>
          <p:nvPr/>
        </p:nvSpPr>
        <p:spPr>
          <a:xfrm flipH="1">
            <a:off x="3574653" y="6471072"/>
            <a:ext cx="1418431" cy="231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495798-E8F7-4442-6AE3-E58C7B33D893}"/>
              </a:ext>
            </a:extLst>
          </p:cNvPr>
          <p:cNvSpPr txBox="1"/>
          <p:nvPr/>
        </p:nvSpPr>
        <p:spPr>
          <a:xfrm>
            <a:off x="7075886" y="5825220"/>
            <a:ext cx="2682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如果目标应用没有在硬件上的话，</a:t>
            </a:r>
            <a:r>
              <a:rPr lang="en-US" altLang="zh-CN" sz="2000" dirty="0">
                <a:solidFill>
                  <a:schemeClr val="bg1"/>
                </a:solidFill>
              </a:rPr>
              <a:t>Ports</a:t>
            </a:r>
            <a:r>
              <a:rPr lang="zh-CN" altLang="en-US" sz="2000" dirty="0">
                <a:solidFill>
                  <a:schemeClr val="bg1"/>
                </a:solidFill>
              </a:rPr>
              <a:t>就会自动使用</a:t>
            </a:r>
            <a:r>
              <a:rPr lang="en-US" altLang="zh-CN" sz="2000" dirty="0">
                <a:solidFill>
                  <a:schemeClr val="bg1"/>
                </a:solidFill>
              </a:rPr>
              <a:t>FTP</a:t>
            </a:r>
            <a:r>
              <a:rPr lang="zh-CN" altLang="en-US" sz="2000" dirty="0">
                <a:solidFill>
                  <a:schemeClr val="bg1"/>
                </a:solidFill>
              </a:rPr>
              <a:t>连接到相关站点来下载代码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448061-C779-7CCA-FDDF-212AA43454B1}"/>
              </a:ext>
            </a:extLst>
          </p:cNvPr>
          <p:cNvSpPr/>
          <p:nvPr/>
        </p:nvSpPr>
        <p:spPr>
          <a:xfrm>
            <a:off x="973694" y="7375940"/>
            <a:ext cx="2600959" cy="418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FreeBSD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Ports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机制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33A341-8775-274A-EAFD-79FCCDACCA2B}"/>
              </a:ext>
            </a:extLst>
          </p:cNvPr>
          <p:cNvSpPr txBox="1"/>
          <p:nvPr/>
        </p:nvSpPr>
        <p:spPr>
          <a:xfrm>
            <a:off x="998514" y="4942403"/>
            <a:ext cx="3839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FreeBSD</a:t>
            </a:r>
            <a:r>
              <a:rPr lang="zh-CN" altLang="en-US" sz="2000" dirty="0">
                <a:solidFill>
                  <a:schemeClr val="bg1"/>
                </a:solidFill>
              </a:rPr>
              <a:t>是一种</a:t>
            </a:r>
            <a:r>
              <a:rPr lang="en-US" altLang="zh-CN" sz="2000" dirty="0">
                <a:solidFill>
                  <a:schemeClr val="bg1"/>
                </a:solidFill>
              </a:rPr>
              <a:t>Unix</a:t>
            </a:r>
            <a:r>
              <a:rPr lang="zh-CN" altLang="en-US" sz="2000" dirty="0">
                <a:solidFill>
                  <a:schemeClr val="bg1"/>
                </a:solidFill>
              </a:rPr>
              <a:t>系列操作系统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2CC647-FE05-2F4E-D26F-FB10A9AA5B7D}"/>
              </a:ext>
            </a:extLst>
          </p:cNvPr>
          <p:cNvSpPr/>
          <p:nvPr/>
        </p:nvSpPr>
        <p:spPr>
          <a:xfrm>
            <a:off x="5701484" y="4097318"/>
            <a:ext cx="3649685" cy="10141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“既然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 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类型不同会导致同样的本地代码无法重复利用，那么为何不直接把源代码分发给程序呢？”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B25975-7FA1-A277-8680-AE3483344D37}"/>
              </a:ext>
            </a:extLst>
          </p:cNvPr>
          <p:cNvSpPr/>
          <p:nvPr/>
        </p:nvSpPr>
        <p:spPr>
          <a:xfrm>
            <a:off x="998514" y="7978140"/>
            <a:ext cx="8518866" cy="6781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Ports </a:t>
            </a:r>
            <a:r>
              <a:rPr lang="zh-CN" altLang="en-US"/>
              <a:t>这个术语，表示的是 </a:t>
            </a:r>
            <a:r>
              <a:rPr lang="en-US" altLang="zh-CN"/>
              <a:t>porting</a:t>
            </a:r>
            <a:r>
              <a:rPr lang="zh-CN" altLang="en-US"/>
              <a:t>（移植）的意思。而根据不同的运行环境来重新调整程序，一般也称为“移植”。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F14E8F-EB57-3843-1716-27BB85638840}"/>
              </a:ext>
            </a:extLst>
          </p:cNvPr>
          <p:cNvSpPr txBox="1"/>
          <p:nvPr/>
        </p:nvSpPr>
        <p:spPr>
          <a:xfrm>
            <a:off x="494869" y="8839540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7.5</a:t>
            </a:r>
            <a:r>
              <a:rPr lang="zh-CN" altLang="en-US" sz="2000" b="1">
                <a:solidFill>
                  <a:schemeClr val="bg1"/>
                </a:solidFill>
              </a:rPr>
              <a:t>　利用虚拟机获得其他操作系统环境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C61EEAE-7E6C-4027-08EA-9CAD423F0EAE}"/>
              </a:ext>
            </a:extLst>
          </p:cNvPr>
          <p:cNvSpPr txBox="1"/>
          <p:nvPr/>
        </p:nvSpPr>
        <p:spPr>
          <a:xfrm>
            <a:off x="568168" y="9252260"/>
            <a:ext cx="953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即使不通过移植，也可以使用别的方法来运行其他操作系统的应用。例如，利用虚拟机软件。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DF333E-FF45-BE3F-56C6-C3861701377D}"/>
              </a:ext>
            </a:extLst>
          </p:cNvPr>
          <p:cNvSpPr txBox="1"/>
          <p:nvPr/>
        </p:nvSpPr>
        <p:spPr>
          <a:xfrm>
            <a:off x="514350" y="9902184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7.6</a:t>
            </a:r>
            <a:r>
              <a:rPr lang="zh-CN" altLang="en-US" sz="2000" b="1">
                <a:solidFill>
                  <a:schemeClr val="bg1"/>
                </a:solidFill>
              </a:rPr>
              <a:t>　提供相同运行环境的 </a:t>
            </a:r>
            <a:r>
              <a:rPr lang="en-US" altLang="zh-CN" sz="2000" b="1">
                <a:solidFill>
                  <a:schemeClr val="bg1"/>
                </a:solidFill>
              </a:rPr>
              <a:t>Java </a:t>
            </a:r>
            <a:r>
              <a:rPr lang="zh-CN" altLang="en-US" sz="2000" b="1">
                <a:solidFill>
                  <a:schemeClr val="bg1"/>
                </a:solidFill>
              </a:rPr>
              <a:t>虚拟机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B9396D-12A6-B411-1337-4534BF99D0CB}"/>
              </a:ext>
            </a:extLst>
          </p:cNvPr>
          <p:cNvSpPr txBox="1"/>
          <p:nvPr/>
        </p:nvSpPr>
        <p:spPr>
          <a:xfrm>
            <a:off x="564475" y="10295012"/>
            <a:ext cx="38551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大家说的 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，有两个层面的意思。作为编程语言的 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，作为程序运行环境的 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D7F75FB-5C81-DA09-5CAC-5859E87D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84" y="9902184"/>
            <a:ext cx="5319356" cy="3982250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9277B1D-0088-AADD-2D97-372267B8B8AD}"/>
              </a:ext>
            </a:extLst>
          </p:cNvPr>
          <p:cNvSpPr/>
          <p:nvPr/>
        </p:nvSpPr>
        <p:spPr>
          <a:xfrm>
            <a:off x="686911" y="11301924"/>
            <a:ext cx="3687841" cy="1232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Windows </a:t>
            </a:r>
            <a:r>
              <a:rPr lang="zh-CN" altLang="en-US"/>
              <a:t>有 </a:t>
            </a:r>
            <a:r>
              <a:rPr lang="en-US" altLang="zh-CN"/>
              <a:t>Windows </a:t>
            </a:r>
            <a:r>
              <a:rPr lang="zh-CN" altLang="en-US"/>
              <a:t>专用的 </a:t>
            </a:r>
            <a:r>
              <a:rPr lang="en-US" altLang="zh-CN"/>
              <a:t>Java </a:t>
            </a:r>
            <a:r>
              <a:rPr lang="zh-CN" altLang="en-US"/>
              <a:t>虚拟机，</a:t>
            </a:r>
            <a:r>
              <a:rPr lang="en-US" altLang="zh-CN"/>
              <a:t>Macintosh </a:t>
            </a:r>
            <a:r>
              <a:rPr lang="zh-CN" altLang="en-US"/>
              <a:t>也有 </a:t>
            </a:r>
            <a:r>
              <a:rPr lang="en-US" altLang="zh-CN"/>
              <a:t>Macintosh</a:t>
            </a:r>
            <a:r>
              <a:rPr lang="zh-CN" altLang="en-US"/>
              <a:t>专用的 </a:t>
            </a:r>
            <a:r>
              <a:rPr lang="en-US" altLang="zh-CN"/>
              <a:t>Java </a:t>
            </a:r>
            <a:r>
              <a:rPr lang="zh-CN" altLang="en-US"/>
              <a:t>虚拟机。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BA7331B-20FA-E444-AE3F-F927A9E7F3CE}"/>
              </a:ext>
            </a:extLst>
          </p:cNvPr>
          <p:cNvSpPr/>
          <p:nvPr/>
        </p:nvSpPr>
        <p:spPr>
          <a:xfrm>
            <a:off x="686911" y="12692544"/>
            <a:ext cx="3754993" cy="1232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从操作系统方面来看，</a:t>
            </a:r>
            <a:r>
              <a:rPr lang="en-US" altLang="zh-CN"/>
              <a:t>Java </a:t>
            </a:r>
            <a:r>
              <a:rPr lang="zh-CN" altLang="en-US"/>
              <a:t>虚拟机是一个应用，而从 </a:t>
            </a:r>
            <a:r>
              <a:rPr lang="en-US" altLang="zh-CN"/>
              <a:t>Java </a:t>
            </a:r>
            <a:r>
              <a:rPr lang="zh-CN" altLang="en-US"/>
              <a:t>应用方面来看，</a:t>
            </a:r>
            <a:r>
              <a:rPr lang="en-US" altLang="zh-CN"/>
              <a:t>Java </a:t>
            </a:r>
            <a:r>
              <a:rPr lang="zh-CN" altLang="en-US"/>
              <a:t>虚拟机就是运行环境。</a:t>
            </a:r>
          </a:p>
        </p:txBody>
      </p:sp>
    </p:spTree>
    <p:extLst>
      <p:ext uri="{BB962C8B-B14F-4D97-AF65-F5344CB8AC3E}">
        <p14:creationId xmlns:p14="http://schemas.microsoft.com/office/powerpoint/2010/main" val="277482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3907BFD6-E8B5-43FA-8DA2-A2FEA1C283C8}"/>
              </a:ext>
            </a:extLst>
          </p:cNvPr>
          <p:cNvSpPr txBox="1"/>
          <p:nvPr/>
        </p:nvSpPr>
        <p:spPr>
          <a:xfrm>
            <a:off x="7970932" y="3540370"/>
            <a:ext cx="2527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Java Virtual Machine</a:t>
            </a:r>
            <a:r>
              <a:rPr lang="zh-CN" altLang="en-US" sz="2000" dirty="0">
                <a:solidFill>
                  <a:schemeClr val="bg1"/>
                </a:solidFill>
              </a:rPr>
              <a:t>不同运行环境下需要安装不同版本的</a:t>
            </a:r>
            <a:r>
              <a:rPr lang="en-US" altLang="zh-CN" sz="2000" dirty="0">
                <a:solidFill>
                  <a:schemeClr val="bg1"/>
                </a:solidFill>
              </a:rPr>
              <a:t>JVM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A463A2-76BC-41C4-9E00-F91929FDAB3F}"/>
              </a:ext>
            </a:extLst>
          </p:cNvPr>
          <p:cNvSpPr/>
          <p:nvPr/>
        </p:nvSpPr>
        <p:spPr>
          <a:xfrm>
            <a:off x="3040918" y="4681275"/>
            <a:ext cx="7152640" cy="235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BIOS</a:t>
            </a:r>
            <a:r>
              <a:rPr lang="zh-CN" altLang="en-US" sz="2000" dirty="0"/>
              <a:t>系统在</a:t>
            </a:r>
            <a:r>
              <a:rPr lang="en-US" altLang="zh-CN" sz="2000" dirty="0"/>
              <a:t>ROM</a:t>
            </a:r>
            <a:r>
              <a:rPr lang="zh-CN" altLang="en-US" sz="2000" dirty="0"/>
              <a:t>中，是预先内置在计算机内部的程序。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BIOS</a:t>
            </a:r>
            <a:r>
              <a:rPr lang="zh-CN" altLang="en-US" sz="2000" dirty="0"/>
              <a:t>除了键盘、磁盘、显卡等基本控制程序之外，还有启动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引导程序</a:t>
            </a:r>
            <a:r>
              <a:rPr lang="zh-CN" altLang="en-US" sz="2000" dirty="0"/>
              <a:t>的功能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引导程序</a:t>
            </a:r>
            <a:r>
              <a:rPr lang="zh-CN" altLang="en-US" sz="2000" dirty="0"/>
              <a:t>的功能是把硬盘等记录的</a:t>
            </a:r>
            <a:r>
              <a:rPr lang="en-US" altLang="zh-CN" sz="2000" dirty="0"/>
              <a:t>OS</a:t>
            </a:r>
            <a:r>
              <a:rPr lang="zh-CN" altLang="en-US" sz="2000" dirty="0"/>
              <a:t>，加载到内存中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开机后，</a:t>
            </a:r>
            <a:r>
              <a:rPr lang="en-US" altLang="zh-CN" sz="2000" dirty="0"/>
              <a:t>BIOS</a:t>
            </a:r>
            <a:r>
              <a:rPr lang="zh-CN" altLang="en-US" sz="2000" dirty="0"/>
              <a:t>会确认硬件是否正常运行，没有问题的话就会启动引导程序。</a:t>
            </a:r>
            <a:endParaRPr lang="en-US" altLang="zh-CN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D79CACA-BD40-4225-89FD-A996F7E2240B}"/>
              </a:ext>
            </a:extLst>
          </p:cNvPr>
          <p:cNvSpPr/>
          <p:nvPr/>
        </p:nvSpPr>
        <p:spPr>
          <a:xfrm>
            <a:off x="3194337" y="6926607"/>
            <a:ext cx="4236464" cy="418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Input/Output System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CD971C-0682-169A-9CC7-78AAAC418E9C}"/>
              </a:ext>
            </a:extLst>
          </p:cNvPr>
          <p:cNvSpPr txBox="1"/>
          <p:nvPr/>
        </p:nvSpPr>
        <p:spPr>
          <a:xfrm>
            <a:off x="431580" y="4370932"/>
            <a:ext cx="53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7.7</a:t>
            </a:r>
            <a:r>
              <a:rPr lang="zh-CN" altLang="en-US" sz="2000" b="1">
                <a:solidFill>
                  <a:schemeClr val="bg1"/>
                </a:solidFill>
              </a:rPr>
              <a:t>　</a:t>
            </a:r>
            <a:r>
              <a:rPr lang="en-US" altLang="zh-CN" sz="2000" b="1">
                <a:solidFill>
                  <a:schemeClr val="bg1"/>
                </a:solidFill>
              </a:rPr>
              <a:t>BIOS </a:t>
            </a:r>
            <a:r>
              <a:rPr lang="zh-CN" altLang="en-US" sz="2000" b="1">
                <a:solidFill>
                  <a:schemeClr val="bg1"/>
                </a:solidFill>
              </a:rPr>
              <a:t>和引导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7D6FA9-98CD-9CE9-4A57-46558E79C76D}"/>
              </a:ext>
            </a:extLst>
          </p:cNvPr>
          <p:cNvSpPr/>
          <p:nvPr/>
        </p:nvSpPr>
        <p:spPr>
          <a:xfrm>
            <a:off x="1234911" y="272862"/>
            <a:ext cx="4758612" cy="458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一次编写，到处运行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0B43BE-F851-653A-ECFD-72A8C01D9645}"/>
              </a:ext>
            </a:extLst>
          </p:cNvPr>
          <p:cNvSpPr/>
          <p:nvPr/>
        </p:nvSpPr>
        <p:spPr>
          <a:xfrm>
            <a:off x="1369432" y="3323836"/>
            <a:ext cx="6248021" cy="66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程序的运行方式是：解释器模式为基础，同时还使用直接运行机器语言的编译器模式，是一种混合模式。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01DE1BF-64C3-09D6-37C0-C4A61583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1" y="731293"/>
            <a:ext cx="8286750" cy="26289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B9CCD853-8CA1-08BD-A813-EDCE6DDE96A0}"/>
              </a:ext>
            </a:extLst>
          </p:cNvPr>
          <p:cNvSpPr/>
          <p:nvPr/>
        </p:nvSpPr>
        <p:spPr>
          <a:xfrm>
            <a:off x="8452421" y="1419660"/>
            <a:ext cx="782320" cy="75184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0FF3A88-3208-8140-A1C1-C13C5DD4A193}"/>
              </a:ext>
            </a:extLst>
          </p:cNvPr>
          <p:cNvCxnSpPr>
            <a:cxnSpLocks/>
          </p:cNvCxnSpPr>
          <p:nvPr/>
        </p:nvCxnSpPr>
        <p:spPr>
          <a:xfrm>
            <a:off x="9070531" y="2088589"/>
            <a:ext cx="548560" cy="1555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CE2BEC5-A575-0BE1-98E4-152CA686F3E5}"/>
              </a:ext>
            </a:extLst>
          </p:cNvPr>
          <p:cNvSpPr txBox="1"/>
          <p:nvPr/>
        </p:nvSpPr>
        <p:spPr>
          <a:xfrm>
            <a:off x="431580" y="4928342"/>
            <a:ext cx="2473347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程序的运行环境中，存在着名为 </a:t>
            </a:r>
            <a:r>
              <a:rPr lang="en-US" altLang="zh-CN">
                <a:solidFill>
                  <a:schemeClr val="bg1"/>
                </a:solidFill>
              </a:rPr>
              <a:t>BIOS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Basic Input/Output System</a:t>
            </a:r>
            <a:r>
              <a:rPr lang="zh-CN" altLang="en-US">
                <a:solidFill>
                  <a:schemeClr val="bg1"/>
                </a:solidFill>
              </a:rPr>
              <a:t>）的系统。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7F5C7C2-CBF0-C99B-C7A6-451FDB71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76" y="7723253"/>
            <a:ext cx="48101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06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A45981-0DF2-46A2-AE65-5A8027083496}"/>
              </a:ext>
            </a:extLst>
          </p:cNvPr>
          <p:cNvSpPr/>
          <p:nvPr/>
        </p:nvSpPr>
        <p:spPr>
          <a:xfrm>
            <a:off x="1827789" y="1108765"/>
            <a:ext cx="6969560" cy="15829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应用的运行环境，指的是什么？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答：操作系统和计算机硬件的种类。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解释：比如</a:t>
            </a:r>
            <a:r>
              <a:rPr lang="en-US" altLang="zh-CN" sz="2000" dirty="0"/>
              <a:t>Windows</a:t>
            </a:r>
            <a:r>
              <a:rPr lang="zh-CN" altLang="en-US" sz="2000" dirty="0"/>
              <a:t>（</a:t>
            </a:r>
            <a:r>
              <a:rPr lang="en-US" altLang="zh-CN" sz="2000" dirty="0"/>
              <a:t>OS</a:t>
            </a:r>
            <a:r>
              <a:rPr lang="zh-CN" altLang="en-US" sz="2000" dirty="0"/>
              <a:t>），</a:t>
            </a:r>
            <a:r>
              <a:rPr lang="en-US" altLang="zh-CN" sz="2000" dirty="0"/>
              <a:t>AT</a:t>
            </a:r>
            <a:r>
              <a:rPr lang="zh-CN" altLang="en-US" sz="2000" dirty="0"/>
              <a:t>兼容机（硬件）。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1DD17A-5B9C-45F5-9067-8F315BEF06E1}"/>
              </a:ext>
            </a:extLst>
          </p:cNvPr>
          <p:cNvSpPr/>
          <p:nvPr/>
        </p:nvSpPr>
        <p:spPr>
          <a:xfrm>
            <a:off x="1827789" y="6789906"/>
            <a:ext cx="6969560" cy="16227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FreeBSD</a:t>
            </a:r>
            <a:r>
              <a:rPr lang="zh-CN" altLang="en-US" sz="2000" b="1" dirty="0">
                <a:solidFill>
                  <a:schemeClr val="tx1"/>
                </a:solidFill>
              </a:rPr>
              <a:t>提供的</a:t>
            </a:r>
            <a:r>
              <a:rPr lang="en-US" altLang="zh-CN" sz="2000" b="1" dirty="0">
                <a:solidFill>
                  <a:schemeClr val="tx1"/>
                </a:solidFill>
              </a:rPr>
              <a:t>Ports</a:t>
            </a:r>
            <a:r>
              <a:rPr lang="zh-CN" altLang="en-US" sz="2000" b="1" dirty="0">
                <a:solidFill>
                  <a:schemeClr val="tx1"/>
                </a:solidFill>
              </a:rPr>
              <a:t>，指的是什么？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答：通过使用源代码来提供应用，并根据运行环境进行整合编译，从而得以在该环境下运行的机制。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b="1" dirty="0">
                <a:solidFill>
                  <a:schemeClr val="bg1"/>
                </a:solidFill>
              </a:rPr>
              <a:t> FreeBSD</a:t>
            </a:r>
            <a:r>
              <a:rPr lang="zh-CN" altLang="en-US" sz="2000" b="1" dirty="0">
                <a:solidFill>
                  <a:schemeClr val="bg1"/>
                </a:solidFill>
              </a:rPr>
              <a:t>是一种</a:t>
            </a:r>
            <a:r>
              <a:rPr lang="en-US" altLang="zh-CN" sz="2000" b="1" dirty="0">
                <a:solidFill>
                  <a:schemeClr val="bg1"/>
                </a:solidFill>
              </a:rPr>
              <a:t>Unix</a:t>
            </a:r>
            <a:r>
              <a:rPr lang="zh-CN" altLang="en-US" sz="2000" b="1" dirty="0">
                <a:solidFill>
                  <a:schemeClr val="bg1"/>
                </a:solidFill>
              </a:rPr>
              <a:t>操作系统。通过在各个环境中编译</a:t>
            </a:r>
            <a:r>
              <a:rPr lang="en-US" altLang="zh-CN" sz="2000" b="1" dirty="0">
                <a:solidFill>
                  <a:schemeClr val="bg1"/>
                </a:solidFill>
              </a:rPr>
              <a:t>Ports</a:t>
            </a:r>
            <a:r>
              <a:rPr lang="zh-CN" altLang="en-US" sz="2000" b="1" dirty="0">
                <a:solidFill>
                  <a:schemeClr val="bg1"/>
                </a:solidFill>
              </a:rPr>
              <a:t>中公开的代码，就可以执行由此生成的本地代码了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42EAC4-C3BF-417E-8BCF-36B693AAE4E6}"/>
              </a:ext>
            </a:extLst>
          </p:cNvPr>
          <p:cNvSpPr/>
          <p:nvPr/>
        </p:nvSpPr>
        <p:spPr>
          <a:xfrm>
            <a:off x="1827789" y="8787976"/>
            <a:ext cx="6969560" cy="153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苹果电脑上可以利用的</a:t>
            </a:r>
            <a:r>
              <a:rPr lang="en-US" altLang="zh-CN" sz="2000" b="1" dirty="0">
                <a:solidFill>
                  <a:schemeClr val="tx1"/>
                </a:solidFill>
              </a:rPr>
              <a:t>Windows</a:t>
            </a:r>
            <a:r>
              <a:rPr lang="zh-CN" altLang="en-US" sz="2000" b="1" dirty="0">
                <a:solidFill>
                  <a:schemeClr val="tx1"/>
                </a:solidFill>
              </a:rPr>
              <a:t>环境模拟器称为什么？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Virtual PC for Mac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解释：在苹果电脑上提供虚拟的</a:t>
            </a:r>
            <a:r>
              <a:rPr lang="en-US" altLang="zh-CN" sz="2000" dirty="0"/>
              <a:t>Windows</a:t>
            </a:r>
            <a:r>
              <a:rPr lang="zh-CN" altLang="en-US" sz="2000" dirty="0"/>
              <a:t>环境。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BAE916-8ED2-46F1-9459-76F3C83FAEF2}"/>
              </a:ext>
            </a:extLst>
          </p:cNvPr>
          <p:cNvSpPr/>
          <p:nvPr/>
        </p:nvSpPr>
        <p:spPr>
          <a:xfrm>
            <a:off x="1827789" y="3131345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苹果电脑用的操作系统（</a:t>
            </a:r>
            <a:r>
              <a:rPr lang="en-US" altLang="zh-CN" sz="2000" b="1" dirty="0">
                <a:solidFill>
                  <a:schemeClr val="tx1"/>
                </a:solidFill>
              </a:rPr>
              <a:t>MacOS</a:t>
            </a:r>
            <a:r>
              <a:rPr lang="zh-CN" altLang="en-US" sz="2000" b="1" dirty="0">
                <a:solidFill>
                  <a:schemeClr val="tx1"/>
                </a:solidFill>
              </a:rPr>
              <a:t>），在</a:t>
            </a:r>
            <a:r>
              <a:rPr lang="en-US" altLang="zh-CN" sz="2000" b="1" dirty="0">
                <a:solidFill>
                  <a:schemeClr val="tx1"/>
                </a:solidFill>
              </a:rPr>
              <a:t>AT</a:t>
            </a:r>
            <a:r>
              <a:rPr lang="zh-CN" altLang="en-US" sz="2000" b="1" dirty="0">
                <a:solidFill>
                  <a:schemeClr val="tx1"/>
                </a:solidFill>
              </a:rPr>
              <a:t>兼容机上能运行吗？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答：无法运行。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解释：不同的硬件种类需要不同的操作系统。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0B3806-7307-430B-BD45-CAD6BE243AE3}"/>
              </a:ext>
            </a:extLst>
          </p:cNvPr>
          <p:cNvSpPr/>
          <p:nvPr/>
        </p:nvSpPr>
        <p:spPr>
          <a:xfrm>
            <a:off x="1827789" y="5004919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Windows</a:t>
            </a:r>
            <a:r>
              <a:rPr lang="zh-CN" altLang="en-US" sz="2000" b="1" dirty="0">
                <a:solidFill>
                  <a:schemeClr val="tx1"/>
                </a:solidFill>
              </a:rPr>
              <a:t>上的应用，在</a:t>
            </a:r>
            <a:r>
              <a:rPr lang="en-US" altLang="zh-CN" sz="2000" b="1" dirty="0">
                <a:solidFill>
                  <a:schemeClr val="tx1"/>
                </a:solidFill>
              </a:rPr>
              <a:t>MacOS</a:t>
            </a:r>
            <a:r>
              <a:rPr lang="zh-CN" altLang="en-US" sz="2000" b="1" dirty="0">
                <a:solidFill>
                  <a:schemeClr val="tx1"/>
                </a:solidFill>
              </a:rPr>
              <a:t>上能运行吗？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答：无法运行。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解释：应用是为了在特定操作系统上运行而作成的。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DCF9A-F249-46CA-997A-FF7A006C8BE9}"/>
              </a:ext>
            </a:extLst>
          </p:cNvPr>
          <p:cNvSpPr/>
          <p:nvPr/>
        </p:nvSpPr>
        <p:spPr>
          <a:xfrm>
            <a:off x="1827789" y="10699831"/>
            <a:ext cx="6969560" cy="1479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Java</a:t>
            </a:r>
            <a:r>
              <a:rPr lang="zh-CN" altLang="en-US" sz="2000" b="1" dirty="0">
                <a:solidFill>
                  <a:schemeClr val="tx1"/>
                </a:solidFill>
              </a:rPr>
              <a:t>虚拟机的功能是什么？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答：运行</a:t>
            </a:r>
            <a:r>
              <a:rPr lang="en-US" altLang="zh-CN" sz="2000" b="1" dirty="0">
                <a:solidFill>
                  <a:schemeClr val="bg1"/>
                </a:solidFill>
              </a:rPr>
              <a:t>Java</a:t>
            </a:r>
            <a:r>
              <a:rPr lang="zh-CN" altLang="en-US" sz="2000" b="1" dirty="0">
                <a:solidFill>
                  <a:schemeClr val="bg1"/>
                </a:solidFill>
              </a:rPr>
              <a:t>应用的字节码。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主要分别为各个环境安装了专用的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虚拟机，同样的字节码就能够在各个环境下运行了。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043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11872</TotalTime>
  <Words>981</Words>
  <Application>Microsoft Office PowerPoint</Application>
  <PresentationFormat>自定义</PresentationFormat>
  <Paragraphs>80</Paragraphs>
  <Slides>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华文琥珀</vt:lpstr>
      <vt:lpstr>Arial</vt:lpstr>
      <vt:lpstr>Calibri</vt:lpstr>
      <vt:lpstr>Cambria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601</cp:revision>
  <dcterms:created xsi:type="dcterms:W3CDTF">2020-06-26T01:00:01Z</dcterms:created>
  <dcterms:modified xsi:type="dcterms:W3CDTF">2023-12-29T07:01:35Z</dcterms:modified>
</cp:coreProperties>
</file>