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1"/>
  </p:notesMasterIdLst>
  <p:sldIdLst>
    <p:sldId id="258" r:id="rId2"/>
    <p:sldId id="301" r:id="rId3"/>
    <p:sldId id="305" r:id="rId4"/>
    <p:sldId id="306" r:id="rId5"/>
    <p:sldId id="302" r:id="rId6"/>
    <p:sldId id="303" r:id="rId7"/>
    <p:sldId id="304" r:id="rId8"/>
    <p:sldId id="307" r:id="rId9"/>
    <p:sldId id="300" r:id="rId10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 varScale="1">
        <p:scale>
          <a:sx n="44" d="100"/>
          <a:sy n="44" d="100"/>
        </p:scale>
        <p:origin x="2376" y="72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2D231-DEE5-4C4C-825E-2857C9EC64B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957077-EAC3-4E22-8676-9E5133FABE8B}" type="pres">
      <dgm:prSet presAssocID="{41D2D231-DEE5-4C4C-825E-2857C9EC64B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916ABA90-0E9D-44DF-B2D3-A1BFE72349B6}" type="presOf" srcId="{41D2D231-DEE5-4C4C-825E-2857C9EC64BC}" destId="{6D957077-EAC3-4E22-8676-9E5133FABE8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1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6" y="1439607"/>
            <a:ext cx="591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从源文件到可执行文件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>
            <a:extLst>
              <a:ext uri="{FF2B5EF4-FFF2-40B4-BE49-F238E27FC236}">
                <a16:creationId xmlns:a16="http://schemas.microsoft.com/office/drawing/2014/main" id="{A6D71143-E7E9-40ED-8EDB-57C76B4E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9E844A-BC95-75A7-0689-F75EDB3F550B}"/>
              </a:ext>
            </a:extLst>
          </p:cNvPr>
          <p:cNvSpPr txBox="1"/>
          <p:nvPr/>
        </p:nvSpPr>
        <p:spPr>
          <a:xfrm>
            <a:off x="457258" y="215832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8.1</a:t>
            </a:r>
            <a:r>
              <a:rPr lang="zh-CN" altLang="en-US" sz="2000" b="1">
                <a:solidFill>
                  <a:schemeClr val="bg1"/>
                </a:solidFill>
              </a:rPr>
              <a:t>　计算机只能运行本地代码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BA22EA-C574-629F-DD63-7AA987880381}"/>
              </a:ext>
            </a:extLst>
          </p:cNvPr>
          <p:cNvSpPr txBox="1"/>
          <p:nvPr/>
        </p:nvSpPr>
        <p:spPr>
          <a:xfrm>
            <a:off x="396549" y="575209"/>
            <a:ext cx="95551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&lt;windows.h&gt;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消息框的标题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示例程序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返回两个参数的平均值的函数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程序运行启始位置的函数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WINAPI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 h, HINSTANCE d, LPSTR s,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m){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ave;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保存平均值的变量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buff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保存字符串的变量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求解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123,456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的平均值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ave =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编写显示在消息框中的字符串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(buff,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平均值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 %f"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ave);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打开消息框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buff, title, MB_OK);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A62B0A-171F-BA30-3A4E-F01A808AF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40" y="805427"/>
            <a:ext cx="2317716" cy="22062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18CB7E-BB13-4D2B-364E-F71E75B9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58" y="7692007"/>
            <a:ext cx="9334500" cy="5467350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1C02B1B-86E9-4513-2A54-92B158DC999D}"/>
              </a:ext>
            </a:extLst>
          </p:cNvPr>
          <p:cNvSpPr/>
          <p:nvPr/>
        </p:nvSpPr>
        <p:spPr>
          <a:xfrm>
            <a:off x="965549" y="6240950"/>
            <a:ext cx="8417169" cy="9591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本地（</a:t>
            </a:r>
            <a:r>
              <a:rPr lang="en-US" altLang="zh-CN"/>
              <a:t>native</a:t>
            </a:r>
            <a:r>
              <a:rPr lang="zh-CN" altLang="en-US"/>
              <a:t>）这个术语有“母语的”意思。对 </a:t>
            </a:r>
            <a:r>
              <a:rPr lang="en-US" altLang="zh-CN"/>
              <a:t>CPU </a:t>
            </a:r>
            <a:r>
              <a:rPr lang="zh-CN" altLang="en-US"/>
              <a:t>来说，母语就</a:t>
            </a:r>
          </a:p>
          <a:p>
            <a:pPr algn="ctr"/>
            <a:r>
              <a:rPr lang="zh-CN" altLang="en-US"/>
              <a:t>是机器语言，而转换成机器语言的程序就是本地代码。</a:t>
            </a:r>
          </a:p>
        </p:txBody>
      </p:sp>
    </p:spTree>
    <p:extLst>
      <p:ext uri="{BB962C8B-B14F-4D97-AF65-F5344CB8AC3E}">
        <p14:creationId xmlns:p14="http://schemas.microsoft.com/office/powerpoint/2010/main" val="3131206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5CF4AFB-97FD-F467-1745-F5D40666C9FD}"/>
              </a:ext>
            </a:extLst>
          </p:cNvPr>
          <p:cNvSpPr txBox="1"/>
          <p:nvPr/>
        </p:nvSpPr>
        <p:spPr>
          <a:xfrm>
            <a:off x="233265" y="385310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8.2</a:t>
            </a:r>
            <a:r>
              <a:rPr lang="zh-CN" altLang="en-US" sz="2000" b="1">
                <a:solidFill>
                  <a:schemeClr val="bg1"/>
                </a:solidFill>
              </a:rPr>
              <a:t>　本地代码的内容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0D02B0-CBCE-83C5-E877-8DEBB88F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185530"/>
            <a:ext cx="4805172" cy="34850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3E3BC11-DB34-F91D-B00B-523768292BE8}"/>
              </a:ext>
            </a:extLst>
          </p:cNvPr>
          <p:cNvSpPr txBox="1"/>
          <p:nvPr/>
        </p:nvSpPr>
        <p:spPr>
          <a:xfrm>
            <a:off x="233265" y="727416"/>
            <a:ext cx="5312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用记事本打开 EXE 文件后出现了无法理解的文字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3D02761-4925-FED9-3AA9-CF6FCCA4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69" y="785420"/>
            <a:ext cx="4785654" cy="348500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A600480-4090-2D40-AF31-17E0607418E8}"/>
              </a:ext>
            </a:extLst>
          </p:cNvPr>
          <p:cNvSpPr txBox="1"/>
          <p:nvPr/>
        </p:nvSpPr>
        <p:spPr>
          <a:xfrm>
            <a:off x="5939121" y="4328425"/>
            <a:ext cx="363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本地代码的真面目是数值的罗列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244DA4-5F73-39F1-23E4-619F352269ED}"/>
              </a:ext>
            </a:extLst>
          </p:cNvPr>
          <p:cNvSpPr txBox="1"/>
          <p:nvPr/>
        </p:nvSpPr>
        <p:spPr>
          <a:xfrm>
            <a:off x="233265" y="4853605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8.3</a:t>
            </a:r>
            <a:r>
              <a:rPr lang="zh-CN" altLang="en-US" sz="2000" b="1">
                <a:solidFill>
                  <a:schemeClr val="bg1"/>
                </a:solidFill>
              </a:rPr>
              <a:t>　编译器负责转换源代码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FEACF56-036E-449F-3CE2-2708E19E18FF}"/>
              </a:ext>
            </a:extLst>
          </p:cNvPr>
          <p:cNvSpPr/>
          <p:nvPr/>
        </p:nvSpPr>
        <p:spPr>
          <a:xfrm>
            <a:off x="1091470" y="5253715"/>
            <a:ext cx="7893934" cy="2651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4857BD-25AA-62BD-449B-A59753011B44}"/>
              </a:ext>
            </a:extLst>
          </p:cNvPr>
          <p:cNvSpPr/>
          <p:nvPr/>
        </p:nvSpPr>
        <p:spPr>
          <a:xfrm>
            <a:off x="1473221" y="5428090"/>
            <a:ext cx="1597306" cy="20602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</a:t>
            </a:r>
            <a:r>
              <a:rPr lang="zh-CN" altLang="en-US" sz="2000" dirty="0"/>
              <a:t>语言源代码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05AADBF-19E2-601A-44EA-4BD321228A4C}"/>
              </a:ext>
            </a:extLst>
          </p:cNvPr>
          <p:cNvSpPr/>
          <p:nvPr/>
        </p:nvSpPr>
        <p:spPr>
          <a:xfrm>
            <a:off x="3070528" y="5682733"/>
            <a:ext cx="995423" cy="53822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读入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71BCA9-452C-052B-CE3E-9EC0A5D39104}"/>
              </a:ext>
            </a:extLst>
          </p:cNvPr>
          <p:cNvSpPr/>
          <p:nvPr/>
        </p:nvSpPr>
        <p:spPr>
          <a:xfrm>
            <a:off x="4065951" y="5587242"/>
            <a:ext cx="1597306" cy="6771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X86</a:t>
            </a:r>
            <a:r>
              <a:rPr lang="zh-CN" altLang="en-US" sz="2000" dirty="0"/>
              <a:t>系编译器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F6218B0-AFDA-6E4E-8A15-04D6FF9E6491}"/>
              </a:ext>
            </a:extLst>
          </p:cNvPr>
          <p:cNvSpPr/>
          <p:nvPr/>
        </p:nvSpPr>
        <p:spPr>
          <a:xfrm>
            <a:off x="5663257" y="5682733"/>
            <a:ext cx="995423" cy="488274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转换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8CF0FA-846A-231F-1667-1508AEDEF552}"/>
              </a:ext>
            </a:extLst>
          </p:cNvPr>
          <p:cNvSpPr/>
          <p:nvPr/>
        </p:nvSpPr>
        <p:spPr>
          <a:xfrm>
            <a:off x="6658680" y="5587241"/>
            <a:ext cx="1689904" cy="6771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X86</a:t>
            </a:r>
            <a:r>
              <a:rPr lang="zh-CN" altLang="en-US" sz="2000" dirty="0"/>
              <a:t>系</a:t>
            </a:r>
            <a:r>
              <a:rPr lang="en-US" altLang="zh-CN" sz="2000" dirty="0"/>
              <a:t>CPU</a:t>
            </a:r>
            <a:r>
              <a:rPr lang="zh-CN" altLang="en-US" sz="2000" dirty="0"/>
              <a:t>用的本地代码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83D6CEB3-E0CA-F386-B985-1569E8AD442A}"/>
              </a:ext>
            </a:extLst>
          </p:cNvPr>
          <p:cNvSpPr/>
          <p:nvPr/>
        </p:nvSpPr>
        <p:spPr>
          <a:xfrm>
            <a:off x="3070528" y="6713636"/>
            <a:ext cx="995423" cy="488274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读入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148953-835C-0AB7-67ED-5C09A18A445A}"/>
              </a:ext>
            </a:extLst>
          </p:cNvPr>
          <p:cNvSpPr/>
          <p:nvPr/>
        </p:nvSpPr>
        <p:spPr>
          <a:xfrm>
            <a:off x="4065951" y="6672368"/>
            <a:ext cx="1597306" cy="6655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Power PC</a:t>
            </a:r>
            <a:r>
              <a:rPr lang="zh-CN" altLang="en-US" sz="2000" dirty="0"/>
              <a:t>用的编译器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737AE71-C70D-48D5-7A35-BE2C9CDD3F62}"/>
              </a:ext>
            </a:extLst>
          </p:cNvPr>
          <p:cNvSpPr/>
          <p:nvPr/>
        </p:nvSpPr>
        <p:spPr>
          <a:xfrm>
            <a:off x="5663257" y="6713635"/>
            <a:ext cx="995423" cy="48827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转换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E341A9B-1CA3-C846-F237-13EBFD70F7BA}"/>
              </a:ext>
            </a:extLst>
          </p:cNvPr>
          <p:cNvSpPr/>
          <p:nvPr/>
        </p:nvSpPr>
        <p:spPr>
          <a:xfrm>
            <a:off x="6658679" y="6672368"/>
            <a:ext cx="1689904" cy="6655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Power PC</a:t>
            </a:r>
            <a:r>
              <a:rPr lang="zh-CN" altLang="en-US" sz="2000" dirty="0"/>
              <a:t>用的本地代码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58E12E-AEDA-1EA9-0FB1-41F4FBD512D0}"/>
              </a:ext>
            </a:extLst>
          </p:cNvPr>
          <p:cNvSpPr/>
          <p:nvPr/>
        </p:nvSpPr>
        <p:spPr>
          <a:xfrm>
            <a:off x="1473221" y="7735101"/>
            <a:ext cx="6273691" cy="488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同样的源码可以转换成适用于不同处理器的本地代码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1C32EC-6EFA-90FD-8B0E-B43A14759323}"/>
              </a:ext>
            </a:extLst>
          </p:cNvPr>
          <p:cNvSpPr txBox="1"/>
          <p:nvPr/>
        </p:nvSpPr>
        <p:spPr>
          <a:xfrm>
            <a:off x="543390" y="8888366"/>
            <a:ext cx="4255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编译器本身也是一种程序，也需要运行环境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语言编写的源代码转换成本地代码的编译器称为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编译器。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编译器的是哪个关键词：编程语言（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语言）、</a:t>
            </a: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X86</a:t>
            </a:r>
            <a:r>
              <a:rPr lang="zh-CN" altLang="en-US" sz="2000" dirty="0">
                <a:solidFill>
                  <a:schemeClr val="bg1"/>
                </a:solidFill>
              </a:rPr>
              <a:t>系）、操作系统（</a:t>
            </a:r>
            <a:r>
              <a:rPr lang="en-US" altLang="zh-CN" sz="2000" dirty="0">
                <a:solidFill>
                  <a:schemeClr val="bg1"/>
                </a:solidFill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09E00C0-B676-AA99-23C7-87FAFAAD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37" y="8560869"/>
            <a:ext cx="5114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98EDFA-EEB1-2E3C-A882-1D040DE6B73D}"/>
              </a:ext>
            </a:extLst>
          </p:cNvPr>
          <p:cNvSpPr/>
          <p:nvPr/>
        </p:nvSpPr>
        <p:spPr>
          <a:xfrm>
            <a:off x="972062" y="4018104"/>
            <a:ext cx="8681013" cy="1446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虽然目标文件内容是本机代码，但却无法直接运行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目标文件是从源代码文件产生程序文件这一过程的中间产物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链接器正是通过把目标文件链接在一起来生成可执行文件或库文件 </a:t>
            </a:r>
          </a:p>
          <a:p>
            <a:pPr algn="ctr"/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23213B-D877-580D-21E4-328B7B2299C9}"/>
              </a:ext>
            </a:extLst>
          </p:cNvPr>
          <p:cNvSpPr/>
          <p:nvPr/>
        </p:nvSpPr>
        <p:spPr>
          <a:xfrm>
            <a:off x="1184110" y="5210469"/>
            <a:ext cx="3379808" cy="502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1175C0-FFC9-AF28-A64E-0B7F029C714A}"/>
              </a:ext>
            </a:extLst>
          </p:cNvPr>
          <p:cNvSpPr txBox="1"/>
          <p:nvPr/>
        </p:nvSpPr>
        <p:spPr>
          <a:xfrm>
            <a:off x="357229" y="232022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8.4</a:t>
            </a:r>
            <a:r>
              <a:rPr lang="zh-CN" altLang="en-US" b="1">
                <a:solidFill>
                  <a:schemeClr val="bg1"/>
                </a:solidFill>
              </a:rPr>
              <a:t>　仅靠编译是无法得到可执行文件的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917479-9F47-416F-26A0-C23792B9F5EB}"/>
              </a:ext>
            </a:extLst>
          </p:cNvPr>
          <p:cNvSpPr txBox="1"/>
          <p:nvPr/>
        </p:nvSpPr>
        <p:spPr>
          <a:xfrm>
            <a:off x="554000" y="2941579"/>
            <a:ext cx="940022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编译器转换源代码后，就会生成本地文件。不过，本地文件是无法直接运行的。为了得到可以运行的 </a:t>
            </a:r>
            <a:r>
              <a:rPr lang="en-US" altLang="zh-CN">
                <a:solidFill>
                  <a:schemeClr val="tx1"/>
                </a:solidFill>
              </a:rPr>
              <a:t>EXE </a:t>
            </a:r>
            <a:r>
              <a:rPr lang="zh-CN" altLang="en-US">
                <a:solidFill>
                  <a:schemeClr val="tx1"/>
                </a:solidFill>
              </a:rPr>
              <a:t>文件，编译之后还需要进行“链接”处理。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编译后生成的不是 </a:t>
            </a:r>
            <a:r>
              <a:rPr lang="en-US" altLang="zh-CN">
                <a:solidFill>
                  <a:schemeClr val="tx1"/>
                </a:solidFill>
              </a:rPr>
              <a:t>EXE </a:t>
            </a:r>
            <a:r>
              <a:rPr lang="zh-CN" altLang="en-US">
                <a:solidFill>
                  <a:schemeClr val="tx1"/>
                </a:solidFill>
              </a:rPr>
              <a:t>文件，而是扩展名为“</a:t>
            </a:r>
            <a:r>
              <a:rPr lang="en-US" altLang="zh-CN">
                <a:solidFill>
                  <a:schemeClr val="tx1"/>
                </a:solidFill>
              </a:rPr>
              <a:t>.obj”</a:t>
            </a:r>
            <a:r>
              <a:rPr lang="zh-CN" altLang="en-US">
                <a:solidFill>
                  <a:schemeClr val="tx1"/>
                </a:solidFill>
              </a:rPr>
              <a:t>的目标文件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96A23A-F3C3-871F-F922-A27E31A90552}"/>
              </a:ext>
            </a:extLst>
          </p:cNvPr>
          <p:cNvSpPr txBox="1"/>
          <p:nvPr/>
        </p:nvSpPr>
        <p:spPr>
          <a:xfrm>
            <a:off x="357229" y="5918168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8.5</a:t>
            </a:r>
            <a:r>
              <a:rPr lang="zh-CN" altLang="en-US" sz="2000" b="1">
                <a:solidFill>
                  <a:schemeClr val="bg1"/>
                </a:solidFill>
              </a:rPr>
              <a:t>　启动及库文件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F2A2C4-B3BD-AD29-E227-1EDA58ADFE41}"/>
              </a:ext>
            </a:extLst>
          </p:cNvPr>
          <p:cNvSpPr txBox="1"/>
          <p:nvPr/>
        </p:nvSpPr>
        <p:spPr>
          <a:xfrm>
            <a:off x="658172" y="655331"/>
            <a:ext cx="53127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altLang="zh-CN"/>
              <a:t>bcc32 -W -c Sample1.c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455C40-C326-1410-2F88-945EE823A947}"/>
              </a:ext>
            </a:extLst>
          </p:cNvPr>
          <p:cNvSpPr txBox="1"/>
          <p:nvPr/>
        </p:nvSpPr>
        <p:spPr>
          <a:xfrm>
            <a:off x="658172" y="1167513"/>
            <a:ext cx="8322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bcc32</a:t>
            </a:r>
            <a:r>
              <a:rPr lang="zh-CN" altLang="en-US" sz="2000">
                <a:solidFill>
                  <a:schemeClr val="bg1"/>
                </a:solidFill>
              </a:rPr>
              <a:t>：是 </a:t>
            </a:r>
            <a:r>
              <a:rPr lang="en-US" altLang="zh-CN" sz="2000">
                <a:solidFill>
                  <a:schemeClr val="bg1"/>
                </a:solidFill>
              </a:rPr>
              <a:t>Borland C++ Compiler </a:t>
            </a:r>
            <a:r>
              <a:rPr lang="zh-CN" altLang="en-US" sz="2000">
                <a:solidFill>
                  <a:schemeClr val="bg1"/>
                </a:solidFill>
              </a:rPr>
              <a:t>的命令行执行程序。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-W</a:t>
            </a:r>
            <a:r>
              <a:rPr lang="zh-CN" altLang="en-US" sz="2000">
                <a:solidFill>
                  <a:schemeClr val="bg1"/>
                </a:solidFill>
              </a:rPr>
              <a:t>：表示关闭所有警告信息。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-c</a:t>
            </a:r>
            <a:r>
              <a:rPr lang="zh-CN" altLang="en-US" sz="2000">
                <a:solidFill>
                  <a:schemeClr val="bg1"/>
                </a:solidFill>
              </a:rPr>
              <a:t>：表示只进行编译（</a:t>
            </a:r>
            <a:r>
              <a:rPr lang="en-US" altLang="zh-CN" sz="2000">
                <a:solidFill>
                  <a:schemeClr val="bg1"/>
                </a:solidFill>
              </a:rPr>
              <a:t>compile</a:t>
            </a:r>
            <a:r>
              <a:rPr lang="zh-CN" altLang="en-US" sz="2000">
                <a:solidFill>
                  <a:schemeClr val="bg1"/>
                </a:solidFill>
              </a:rPr>
              <a:t>），不进行链接（</a:t>
            </a:r>
            <a:r>
              <a:rPr lang="en-US" altLang="zh-CN" sz="2000">
                <a:solidFill>
                  <a:schemeClr val="bg1"/>
                </a:solidFill>
              </a:rPr>
              <a:t>link</a:t>
            </a:r>
            <a:r>
              <a:rPr lang="zh-CN" altLang="en-US" sz="2000">
                <a:solidFill>
                  <a:schemeClr val="bg1"/>
                </a:solidFill>
              </a:rPr>
              <a:t>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Sample1.c</a:t>
            </a:r>
            <a:r>
              <a:rPr lang="zh-CN" altLang="en-US" sz="2000">
                <a:solidFill>
                  <a:schemeClr val="bg1"/>
                </a:solidFill>
              </a:rPr>
              <a:t>：是需要编译的 </a:t>
            </a:r>
            <a:r>
              <a:rPr lang="en-US" altLang="zh-CN" sz="2000">
                <a:solidFill>
                  <a:schemeClr val="bg1"/>
                </a:solidFill>
              </a:rPr>
              <a:t>C </a:t>
            </a:r>
            <a:r>
              <a:rPr lang="zh-CN" altLang="en-US" sz="2000">
                <a:solidFill>
                  <a:schemeClr val="bg1"/>
                </a:solidFill>
              </a:rPr>
              <a:t>语言代码文件。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编译后的目标文件默认为 </a:t>
            </a:r>
            <a:r>
              <a:rPr lang="en-US" altLang="zh-CN" sz="2000">
                <a:solidFill>
                  <a:schemeClr val="bg1"/>
                </a:solidFill>
              </a:rPr>
              <a:t>Sample1.obj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21FB72-D508-76D7-8FC0-FE5A67DEDAB8}"/>
              </a:ext>
            </a:extLst>
          </p:cNvPr>
          <p:cNvSpPr/>
          <p:nvPr/>
        </p:nvSpPr>
        <p:spPr>
          <a:xfrm>
            <a:off x="810226" y="6479011"/>
            <a:ext cx="8181929" cy="72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ilink32 -Tpe -c -x -aa c0w32.obj Sample1.obj, Sample1.exe,,</a:t>
            </a:r>
          </a:p>
          <a:p>
            <a:r>
              <a:rPr lang="en-US" altLang="zh-CN"/>
              <a:t>import32.lib cw32.lib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6DAA04-0C2E-D3B3-73E0-EC53D851CA2A}"/>
              </a:ext>
            </a:extLst>
          </p:cNvPr>
          <p:cNvSpPr txBox="1"/>
          <p:nvPr/>
        </p:nvSpPr>
        <p:spPr>
          <a:xfrm>
            <a:off x="658172" y="7442785"/>
            <a:ext cx="94002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ilink32</a:t>
            </a:r>
            <a:r>
              <a:rPr lang="zh-CN" altLang="en-US" sz="2000">
                <a:solidFill>
                  <a:schemeClr val="bg1"/>
                </a:solidFill>
              </a:rPr>
              <a:t>：是 </a:t>
            </a:r>
            <a:r>
              <a:rPr lang="en-US" altLang="zh-CN" sz="2000">
                <a:solidFill>
                  <a:schemeClr val="bg1"/>
                </a:solidFill>
              </a:rPr>
              <a:t>Borland C++ Compiler </a:t>
            </a:r>
            <a:r>
              <a:rPr lang="zh-CN" altLang="en-US" sz="2000">
                <a:solidFill>
                  <a:schemeClr val="bg1"/>
                </a:solidFill>
              </a:rPr>
              <a:t>的链接器执行程序。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-Tpe</a:t>
            </a:r>
            <a:r>
              <a:rPr lang="zh-CN" altLang="en-US" sz="2000">
                <a:solidFill>
                  <a:schemeClr val="bg1"/>
                </a:solidFill>
              </a:rPr>
              <a:t>：表示链接类型为可执行文件（</a:t>
            </a:r>
            <a:r>
              <a:rPr lang="en-US" altLang="zh-CN" sz="2000">
                <a:solidFill>
                  <a:schemeClr val="bg1"/>
                </a:solidFill>
              </a:rPr>
              <a:t>Executable File</a:t>
            </a:r>
            <a:r>
              <a:rPr lang="zh-CN" altLang="en-US" sz="2000">
                <a:solidFill>
                  <a:schemeClr val="bg1"/>
                </a:solidFill>
              </a:rPr>
              <a:t>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-c</a:t>
            </a:r>
            <a:r>
              <a:rPr lang="zh-CN" altLang="en-US" sz="2000">
                <a:solidFill>
                  <a:schemeClr val="bg1"/>
                </a:solidFill>
              </a:rPr>
              <a:t>：表示链接时进行增量链接（</a:t>
            </a:r>
            <a:r>
              <a:rPr lang="en-US" altLang="zh-CN" sz="2000">
                <a:solidFill>
                  <a:schemeClr val="bg1"/>
                </a:solidFill>
              </a:rPr>
              <a:t>Incremental Linking</a:t>
            </a:r>
            <a:r>
              <a:rPr lang="zh-CN" altLang="en-US" sz="2000">
                <a:solidFill>
                  <a:schemeClr val="bg1"/>
                </a:solidFill>
              </a:rPr>
              <a:t>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-x</a:t>
            </a:r>
            <a:r>
              <a:rPr lang="zh-CN" altLang="en-US" sz="2000">
                <a:solidFill>
                  <a:schemeClr val="bg1"/>
                </a:solidFill>
              </a:rPr>
              <a:t>：表示生成调试信息。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-aa</a:t>
            </a:r>
            <a:r>
              <a:rPr lang="zh-CN" altLang="en-US" sz="2000">
                <a:solidFill>
                  <a:schemeClr val="bg1"/>
                </a:solidFill>
              </a:rPr>
              <a:t>：表示启用高级优化。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c0w32.obj</a:t>
            </a:r>
            <a:r>
              <a:rPr lang="zh-CN" altLang="en-US" sz="2000">
                <a:solidFill>
                  <a:schemeClr val="bg1"/>
                </a:solidFill>
              </a:rPr>
              <a:t>：是一个目标文件，它是由编译器生成的。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Sample1.obj</a:t>
            </a:r>
            <a:r>
              <a:rPr lang="zh-CN" altLang="en-US" sz="2000">
                <a:solidFill>
                  <a:schemeClr val="bg1"/>
                </a:solidFill>
              </a:rPr>
              <a:t>：是另一个目标文件，它也是由编译器生成的。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Sample1.exe</a:t>
            </a:r>
            <a:r>
              <a:rPr lang="zh-CN" altLang="en-US" sz="2000">
                <a:solidFill>
                  <a:schemeClr val="bg1"/>
                </a:solidFill>
              </a:rPr>
              <a:t>：是链接器生成的可执行文件的名称。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,</a:t>
            </a:r>
            <a:r>
              <a:rPr lang="zh-CN" altLang="en-US" sz="2000">
                <a:solidFill>
                  <a:schemeClr val="bg1"/>
                </a:solidFill>
              </a:rPr>
              <a:t>：表示命令行中的分隔符。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import32.lib</a:t>
            </a:r>
            <a:r>
              <a:rPr lang="zh-CN" altLang="en-US" sz="2000">
                <a:solidFill>
                  <a:schemeClr val="bg1"/>
                </a:solidFill>
              </a:rPr>
              <a:t>：是一个导入库文件，它包含了一些被其他模块使用的函数和符号。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cw32.lib</a:t>
            </a:r>
            <a:r>
              <a:rPr lang="zh-CN" altLang="en-US" sz="2000">
                <a:solidFill>
                  <a:schemeClr val="bg1"/>
                </a:solidFill>
              </a:rPr>
              <a:t>：是一个 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标准库文件，它包含了 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程序常用的函数和符号。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8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BEFCEBE-EC1E-41CD-B722-4CE92576D08C}"/>
              </a:ext>
            </a:extLst>
          </p:cNvPr>
          <p:cNvSpPr txBox="1"/>
          <p:nvPr/>
        </p:nvSpPr>
        <p:spPr>
          <a:xfrm>
            <a:off x="109310" y="126179"/>
            <a:ext cx="1026783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en-US" altLang="zh-CN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程序运行起始位置的函数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WINAPI 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WinMain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(HINSTANCE h, HINSTANCE d, LPSTR s, </a:t>
            </a:r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m)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ave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buff[80];</a:t>
            </a:r>
          </a:p>
          <a:p>
            <a:pPr lvl="1"/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秋季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123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456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的平均值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ave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=Average(123,456);</a:t>
            </a:r>
          </a:p>
          <a:p>
            <a:pPr lvl="1"/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别嫌显示在消息框中的字符串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sprintf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(buff,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平均值</a:t>
            </a:r>
            <a:r>
              <a:rPr lang="en-US" altLang="zh-CN" sz="2000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=%f"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ave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打开消息框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MessageBoxA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NULL,buff,title,MB_OK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442F2E-B71D-4A24-82AC-902263EDE032}"/>
              </a:ext>
            </a:extLst>
          </p:cNvPr>
          <p:cNvSpPr txBox="1"/>
          <p:nvPr/>
        </p:nvSpPr>
        <p:spPr>
          <a:xfrm>
            <a:off x="5243225" y="1152508"/>
            <a:ext cx="4785712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库文件：</a:t>
            </a:r>
            <a:endParaRPr lang="en-US" altLang="zh-CN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把多个目标文件集成保存到一个文件中的形式。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连接器指定库文件后，就会把需要的目标文件抽取出来，并同其他目标文件结合生成</a:t>
            </a:r>
            <a:r>
              <a:rPr lang="en-US" altLang="zh-CN" sz="2000" dirty="0">
                <a:solidFill>
                  <a:schemeClr val="bg1"/>
                </a:solidFill>
              </a:rPr>
              <a:t>exe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D59DC-8EA6-4E58-B4DD-3FAD447C800A}"/>
              </a:ext>
            </a:extLst>
          </p:cNvPr>
          <p:cNvSpPr txBox="1"/>
          <p:nvPr/>
        </p:nvSpPr>
        <p:spPr>
          <a:xfrm>
            <a:off x="1421955" y="5812673"/>
            <a:ext cx="7642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如果没有导入需要的库，编译器就会报错：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Erro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：无法解析外部符号 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XXXXXXXXXXXXXXXXXXXXXXXXXXXXXXXXXXX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外部符号：其他目标文件中的变量或函数。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97CF21-8969-430E-A84A-DAAA26A9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40" y="3336156"/>
            <a:ext cx="1800225" cy="1752600"/>
          </a:xfrm>
          <a:prstGeom prst="rect">
            <a:avLst/>
          </a:prstGeom>
        </p:spPr>
      </p:pic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D2A38AA5-CB0C-45B0-AE28-34B2C627C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053955"/>
              </p:ext>
            </p:extLst>
          </p:nvPr>
        </p:nvGraphicFramePr>
        <p:xfrm>
          <a:off x="3043930" y="4981446"/>
          <a:ext cx="4398592" cy="497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3B6399-B074-41D9-9E47-3FBB7B905B8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840378" y="4819401"/>
            <a:ext cx="1203552" cy="4109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FE67821-B571-47F1-9482-A651A8CCC584}"/>
              </a:ext>
            </a:extLst>
          </p:cNvPr>
          <p:cNvSpPr txBox="1"/>
          <p:nvPr/>
        </p:nvSpPr>
        <p:spPr>
          <a:xfrm>
            <a:off x="3007823" y="5125214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导入库：</a:t>
            </a:r>
            <a:r>
              <a:rPr lang="en-US" altLang="zh-CN" sz="2000" b="1" dirty="0">
                <a:solidFill>
                  <a:srgbClr val="FFFF00"/>
                </a:solidFill>
              </a:rPr>
              <a:t>import32.lib</a:t>
            </a:r>
            <a:r>
              <a:rPr lang="zh-CN" altLang="en-US" sz="2000" b="1" dirty="0">
                <a:solidFill>
                  <a:srgbClr val="FFFF00"/>
                </a:solidFill>
              </a:rPr>
              <a:t>（</a:t>
            </a:r>
            <a:r>
              <a:rPr lang="en-US" altLang="zh-CN" sz="2000" b="1" dirty="0">
                <a:solidFill>
                  <a:srgbClr val="FFFF00"/>
                </a:solidFill>
              </a:rPr>
              <a:t>user32.dll</a:t>
            </a:r>
            <a:r>
              <a:rPr lang="zh-CN" altLang="en-US" sz="2000" b="1" dirty="0">
                <a:solidFill>
                  <a:srgbClr val="FFFF00"/>
                </a:solidFill>
              </a:rPr>
              <a:t>）</a:t>
            </a:r>
            <a:endParaRPr lang="zh-CN" altLang="zh-CN" sz="2000" b="1" dirty="0">
              <a:solidFill>
                <a:srgbClr val="FFFF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7946F2-AF48-4B18-AA55-8D26AD51DF15}"/>
              </a:ext>
            </a:extLst>
          </p:cNvPr>
          <p:cNvSpPr txBox="1"/>
          <p:nvPr/>
        </p:nvSpPr>
        <p:spPr>
          <a:xfrm>
            <a:off x="2887872" y="4039631"/>
            <a:ext cx="512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静态链接库：</a:t>
            </a:r>
            <a:r>
              <a:rPr lang="en-US" altLang="zh-CN" sz="2000" b="1" dirty="0">
                <a:solidFill>
                  <a:srgbClr val="FFFF00"/>
                </a:solidFill>
              </a:rPr>
              <a:t>cw32.lib</a:t>
            </a:r>
            <a:r>
              <a:rPr lang="zh-CN" altLang="en-US" sz="2000" b="1" dirty="0">
                <a:solidFill>
                  <a:srgbClr val="FFFF00"/>
                </a:solidFill>
              </a:rPr>
              <a:t>（</a:t>
            </a:r>
            <a:r>
              <a:rPr lang="en-US" altLang="zh-CN" sz="2000" b="1" dirty="0" err="1">
                <a:solidFill>
                  <a:srgbClr val="FFFF00"/>
                </a:solidFill>
              </a:rPr>
              <a:t>sprintf</a:t>
            </a:r>
            <a:r>
              <a:rPr lang="zh-CN" altLang="en-US" sz="2000" b="1" dirty="0">
                <a:solidFill>
                  <a:srgbClr val="FFFF00"/>
                </a:solidFill>
              </a:rPr>
              <a:t>的目标文件）</a:t>
            </a:r>
            <a:endParaRPr lang="zh-CN" altLang="zh-CN" sz="2000" b="1" dirty="0">
              <a:solidFill>
                <a:srgbClr val="FFFF00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CF9E968-2AC8-4388-86CC-F49C9DC3DCB0}"/>
              </a:ext>
            </a:extLst>
          </p:cNvPr>
          <p:cNvCxnSpPr>
            <a:cxnSpLocks/>
          </p:cNvCxnSpPr>
          <p:nvPr/>
        </p:nvCxnSpPr>
        <p:spPr>
          <a:xfrm flipH="1" flipV="1">
            <a:off x="1329392" y="3893789"/>
            <a:ext cx="1714538" cy="4060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7609B3-14A4-4AA2-AA24-7BE671C07CD4}"/>
              </a:ext>
            </a:extLst>
          </p:cNvPr>
          <p:cNvSpPr/>
          <p:nvPr/>
        </p:nvSpPr>
        <p:spPr>
          <a:xfrm>
            <a:off x="6278880" y="1574913"/>
            <a:ext cx="2346960" cy="5873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  <a:endParaRPr lang="en-US" altLang="zh-CN" dirty="0"/>
          </a:p>
          <a:p>
            <a:pPr algn="ctr"/>
            <a:r>
              <a:rPr lang="en-US" altLang="zh-CN" dirty="0"/>
              <a:t>Sample1.c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F59F24-9E20-414A-9B14-8066E5D95822}"/>
              </a:ext>
            </a:extLst>
          </p:cNvPr>
          <p:cNvSpPr/>
          <p:nvPr/>
        </p:nvSpPr>
        <p:spPr>
          <a:xfrm>
            <a:off x="5532120" y="2842902"/>
            <a:ext cx="3840480" cy="3529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210D98-22A5-44BB-96E8-9C921B15F287}"/>
              </a:ext>
            </a:extLst>
          </p:cNvPr>
          <p:cNvSpPr/>
          <p:nvPr/>
        </p:nvSpPr>
        <p:spPr>
          <a:xfrm>
            <a:off x="6153150" y="2948239"/>
            <a:ext cx="2590800" cy="5986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目标文件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Sample.obj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70E2F1-539E-4148-988B-42CAC1C15DD5}"/>
              </a:ext>
            </a:extLst>
          </p:cNvPr>
          <p:cNvSpPr/>
          <p:nvPr/>
        </p:nvSpPr>
        <p:spPr>
          <a:xfrm>
            <a:off x="6156960" y="3823044"/>
            <a:ext cx="2590800" cy="5986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启动用的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C0w32.obj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40FAF3-D006-4C6C-98AA-BC404A3D4AF4}"/>
              </a:ext>
            </a:extLst>
          </p:cNvPr>
          <p:cNvSpPr/>
          <p:nvPr/>
        </p:nvSpPr>
        <p:spPr>
          <a:xfrm>
            <a:off x="6156960" y="4681451"/>
            <a:ext cx="2590800" cy="5986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sprintf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目标文件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96352A-EEA7-422A-B9B7-EACA508513A4}"/>
              </a:ext>
            </a:extLst>
          </p:cNvPr>
          <p:cNvSpPr/>
          <p:nvPr/>
        </p:nvSpPr>
        <p:spPr>
          <a:xfrm>
            <a:off x="6156960" y="5527020"/>
            <a:ext cx="2590800" cy="735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用来调用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MssageBoxA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的信息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4CB348F-E485-4D67-9AAB-DB5A478EF463}"/>
              </a:ext>
            </a:extLst>
          </p:cNvPr>
          <p:cNvSpPr/>
          <p:nvPr/>
        </p:nvSpPr>
        <p:spPr>
          <a:xfrm>
            <a:off x="7073900" y="2168550"/>
            <a:ext cx="777240" cy="67213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CF4735-D668-4510-869A-876FB1551D6E}"/>
              </a:ext>
            </a:extLst>
          </p:cNvPr>
          <p:cNvSpPr txBox="1"/>
          <p:nvPr/>
        </p:nvSpPr>
        <p:spPr>
          <a:xfrm>
            <a:off x="5223986" y="1009864"/>
            <a:ext cx="535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以</a:t>
            </a:r>
            <a:r>
              <a:rPr lang="en-US" altLang="zh-CN" sz="2000" dirty="0">
                <a:solidFill>
                  <a:srgbClr val="FFFF00"/>
                </a:solidFill>
              </a:rPr>
              <a:t>Windows</a:t>
            </a:r>
            <a:r>
              <a:rPr lang="zh-CN" altLang="en-US" sz="2000" dirty="0">
                <a:solidFill>
                  <a:srgbClr val="FFFF00"/>
                </a:solidFill>
              </a:rPr>
              <a:t>下使用</a:t>
            </a:r>
            <a:r>
              <a:rPr lang="en-US" altLang="zh-CN" sz="2000" dirty="0">
                <a:solidFill>
                  <a:srgbClr val="FFFF00"/>
                </a:solidFill>
              </a:rPr>
              <a:t>Borland C++ Compliler5.5</a:t>
            </a:r>
            <a:r>
              <a:rPr lang="zh-CN" altLang="en-US" sz="2000" dirty="0">
                <a:solidFill>
                  <a:srgbClr val="FFFF00"/>
                </a:solidFill>
              </a:rPr>
              <a:t>为例</a:t>
            </a: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CB23DAB9-3B02-463C-99AC-D850A9C9A25F}"/>
              </a:ext>
            </a:extLst>
          </p:cNvPr>
          <p:cNvSpPr/>
          <p:nvPr/>
        </p:nvSpPr>
        <p:spPr>
          <a:xfrm>
            <a:off x="2122170" y="4597631"/>
            <a:ext cx="2015490" cy="714146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cw32.lib</a:t>
            </a:r>
            <a:endParaRPr lang="zh-CN" altLang="en-US" sz="2000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EE3C69A-BBC7-41AD-AC1D-70507539E1CC}"/>
              </a:ext>
            </a:extLst>
          </p:cNvPr>
          <p:cNvSpPr/>
          <p:nvPr/>
        </p:nvSpPr>
        <p:spPr>
          <a:xfrm>
            <a:off x="4141470" y="4803371"/>
            <a:ext cx="2015490" cy="445236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B1E854-4D16-4E8C-A225-8C653E701B38}"/>
              </a:ext>
            </a:extLst>
          </p:cNvPr>
          <p:cNvSpPr txBox="1"/>
          <p:nvPr/>
        </p:nvSpPr>
        <p:spPr>
          <a:xfrm>
            <a:off x="651292" y="49552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静态链接库</a:t>
            </a:r>
          </a:p>
        </p:txBody>
      </p:sp>
      <p:sp>
        <p:nvSpPr>
          <p:cNvPr id="24" name="流程图: 磁盘 23">
            <a:extLst>
              <a:ext uri="{FF2B5EF4-FFF2-40B4-BE49-F238E27FC236}">
                <a16:creationId xmlns:a16="http://schemas.microsoft.com/office/drawing/2014/main" id="{746F52D9-1CC8-4E5E-9D73-8EEC9E17085B}"/>
              </a:ext>
            </a:extLst>
          </p:cNvPr>
          <p:cNvSpPr/>
          <p:nvPr/>
        </p:nvSpPr>
        <p:spPr>
          <a:xfrm>
            <a:off x="2118360" y="5410268"/>
            <a:ext cx="2015490" cy="714146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import32.lib</a:t>
            </a:r>
            <a:endParaRPr lang="zh-CN" altLang="en-US" sz="2000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A23AAFC-CF30-4DB7-9DEE-09EF0F697D93}"/>
              </a:ext>
            </a:extLst>
          </p:cNvPr>
          <p:cNvSpPr/>
          <p:nvPr/>
        </p:nvSpPr>
        <p:spPr>
          <a:xfrm>
            <a:off x="4137660" y="5616008"/>
            <a:ext cx="2015490" cy="445236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789707-3334-4A12-901C-1DD65E8F1098}"/>
              </a:ext>
            </a:extLst>
          </p:cNvPr>
          <p:cNvSpPr txBox="1"/>
          <p:nvPr/>
        </p:nvSpPr>
        <p:spPr>
          <a:xfrm>
            <a:off x="1028482" y="57679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导入库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1AB2E5-1A17-4CE4-932F-10B5DBDD12B7}"/>
              </a:ext>
            </a:extLst>
          </p:cNvPr>
          <p:cNvSpPr txBox="1"/>
          <p:nvPr/>
        </p:nvSpPr>
        <p:spPr>
          <a:xfrm>
            <a:off x="1553395" y="3307643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存储在编译器的</a:t>
            </a:r>
            <a:r>
              <a:rPr lang="en-US" altLang="zh-CN" sz="2000" dirty="0">
                <a:solidFill>
                  <a:schemeClr val="bg1"/>
                </a:solidFill>
              </a:rPr>
              <a:t>lib</a:t>
            </a:r>
            <a:r>
              <a:rPr lang="zh-CN" altLang="en-US" sz="2000" dirty="0">
                <a:solidFill>
                  <a:schemeClr val="bg1"/>
                </a:solidFill>
              </a:rPr>
              <a:t>文件夹中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930F05A-711B-41AB-A3A7-820BDD04ACF1}"/>
              </a:ext>
            </a:extLst>
          </p:cNvPr>
          <p:cNvCxnSpPr>
            <a:cxnSpLocks/>
          </p:cNvCxnSpPr>
          <p:nvPr/>
        </p:nvCxnSpPr>
        <p:spPr>
          <a:xfrm>
            <a:off x="4507230" y="3633655"/>
            <a:ext cx="1645920" cy="6237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8C9235A-D6C7-43CB-B30F-44B1DC8AAC63}"/>
              </a:ext>
            </a:extLst>
          </p:cNvPr>
          <p:cNvSpPr/>
          <p:nvPr/>
        </p:nvSpPr>
        <p:spPr>
          <a:xfrm>
            <a:off x="6278880" y="7605486"/>
            <a:ext cx="2518410" cy="881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可执行文件</a:t>
            </a:r>
            <a:endParaRPr lang="en-US" altLang="zh-CN" dirty="0"/>
          </a:p>
          <a:p>
            <a:pPr algn="ctr"/>
            <a:r>
              <a:rPr lang="en-US" altLang="zh-CN" dirty="0"/>
              <a:t>Sample1.exe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6730DD89-D292-4729-BE91-726579686B97}"/>
              </a:ext>
            </a:extLst>
          </p:cNvPr>
          <p:cNvSpPr/>
          <p:nvPr/>
        </p:nvSpPr>
        <p:spPr>
          <a:xfrm>
            <a:off x="6987650" y="6372206"/>
            <a:ext cx="1146810" cy="123328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静态链接</a:t>
            </a:r>
          </a:p>
        </p:txBody>
      </p:sp>
      <p:sp>
        <p:nvSpPr>
          <p:cNvPr id="35" name="流程图: 磁盘 34">
            <a:extLst>
              <a:ext uri="{FF2B5EF4-FFF2-40B4-BE49-F238E27FC236}">
                <a16:creationId xmlns:a16="http://schemas.microsoft.com/office/drawing/2014/main" id="{D46ECDA3-E052-466E-9861-A2CE26FE9696}"/>
              </a:ext>
            </a:extLst>
          </p:cNvPr>
          <p:cNvSpPr/>
          <p:nvPr/>
        </p:nvSpPr>
        <p:spPr>
          <a:xfrm>
            <a:off x="2175263" y="6300146"/>
            <a:ext cx="2015490" cy="71414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user32.dll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A71276-BFE3-483B-8735-37FED805D5EB}"/>
              </a:ext>
            </a:extLst>
          </p:cNvPr>
          <p:cNvSpPr txBox="1"/>
          <p:nvPr/>
        </p:nvSpPr>
        <p:spPr>
          <a:xfrm>
            <a:off x="1164253" y="64571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动态库</a:t>
            </a: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3102F6C7-EDFA-490A-8F2B-8BAE496448CC}"/>
              </a:ext>
            </a:extLst>
          </p:cNvPr>
          <p:cNvSpPr/>
          <p:nvPr/>
        </p:nvSpPr>
        <p:spPr>
          <a:xfrm>
            <a:off x="2801208" y="7028848"/>
            <a:ext cx="763599" cy="71414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抽出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F2805D-D027-4F42-8280-A3A5B0CFC418}"/>
              </a:ext>
            </a:extLst>
          </p:cNvPr>
          <p:cNvSpPr/>
          <p:nvPr/>
        </p:nvSpPr>
        <p:spPr>
          <a:xfrm>
            <a:off x="1943101" y="7780365"/>
            <a:ext cx="2518410" cy="667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MssageBoxA</a:t>
            </a:r>
            <a:r>
              <a:rPr lang="en-US" altLang="zh-CN" dirty="0"/>
              <a:t>()</a:t>
            </a:r>
          </a:p>
          <a:p>
            <a:pPr algn="ctr"/>
            <a:r>
              <a:rPr lang="zh-CN" altLang="en-US" dirty="0"/>
              <a:t>的目标文件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F9153D68-6D76-4BBA-9E46-DE403015C937}"/>
              </a:ext>
            </a:extLst>
          </p:cNvPr>
          <p:cNvSpPr/>
          <p:nvPr/>
        </p:nvSpPr>
        <p:spPr>
          <a:xfrm>
            <a:off x="4461511" y="7696545"/>
            <a:ext cx="1840339" cy="679257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动态链接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3503E2-B838-F2BE-3686-F4DFA90D3846}"/>
              </a:ext>
            </a:extLst>
          </p:cNvPr>
          <p:cNvSpPr txBox="1"/>
          <p:nvPr/>
        </p:nvSpPr>
        <p:spPr>
          <a:xfrm>
            <a:off x="669522" y="228848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8.6</a:t>
            </a:r>
            <a:r>
              <a:rPr lang="zh-CN" altLang="en-US" sz="2000" b="1">
                <a:solidFill>
                  <a:schemeClr val="bg1"/>
                </a:solidFill>
              </a:rPr>
              <a:t>　</a:t>
            </a:r>
            <a:r>
              <a:rPr lang="en-US" altLang="zh-CN" sz="2000" b="1">
                <a:solidFill>
                  <a:schemeClr val="bg1"/>
                </a:solidFill>
              </a:rPr>
              <a:t>DLL </a:t>
            </a:r>
            <a:r>
              <a:rPr lang="zh-CN" altLang="en-US" sz="2000" b="1">
                <a:solidFill>
                  <a:schemeClr val="bg1"/>
                </a:solidFill>
              </a:rPr>
              <a:t>文件及导入库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27D5D4-178A-3CC1-2008-344804C8CBED}"/>
              </a:ext>
            </a:extLst>
          </p:cNvPr>
          <p:cNvSpPr/>
          <p:nvPr/>
        </p:nvSpPr>
        <p:spPr>
          <a:xfrm>
            <a:off x="293628" y="686115"/>
            <a:ext cx="4930358" cy="665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Windows </a:t>
            </a:r>
            <a:r>
              <a:rPr lang="zh-CN" altLang="en-US"/>
              <a:t>中，</a:t>
            </a:r>
            <a:r>
              <a:rPr lang="en-US" altLang="zh-CN"/>
              <a:t>API </a:t>
            </a:r>
            <a:r>
              <a:rPr lang="zh-CN" altLang="en-US"/>
              <a:t>的目标文件，并不是存储在通常的库文件中，而是存储在</a:t>
            </a:r>
            <a:r>
              <a:rPr lang="en-US" altLang="zh-CN"/>
              <a:t>DLL</a:t>
            </a:r>
            <a:r>
              <a:rPr lang="zh-CN" altLang="en-US"/>
              <a:t>文件中。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E7E708-5B81-D25D-5536-C20FD0A1A056}"/>
              </a:ext>
            </a:extLst>
          </p:cNvPr>
          <p:cNvSpPr/>
          <p:nvPr/>
        </p:nvSpPr>
        <p:spPr>
          <a:xfrm>
            <a:off x="205046" y="1637000"/>
            <a:ext cx="5107523" cy="1615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MessageBox() </a:t>
            </a:r>
            <a:r>
              <a:rPr lang="zh-CN" altLang="en-US"/>
              <a:t>的目标文件信息存储在</a:t>
            </a:r>
            <a:r>
              <a:rPr lang="en-US" altLang="zh-CN"/>
              <a:t>import32.lib </a:t>
            </a:r>
            <a:r>
              <a:rPr lang="zh-CN" altLang="en-US"/>
              <a:t>中。</a:t>
            </a:r>
            <a:r>
              <a:rPr lang="en-US" altLang="zh-CN"/>
              <a:t>import32.lib </a:t>
            </a:r>
            <a:r>
              <a:rPr lang="zh-CN" altLang="en-US"/>
              <a:t>中仅仅存储着两个信息，一是</a:t>
            </a:r>
            <a:r>
              <a:rPr lang="en-US" altLang="zh-CN"/>
              <a:t>MessageBox() </a:t>
            </a:r>
            <a:r>
              <a:rPr lang="zh-CN" altLang="en-US"/>
              <a:t>在 </a:t>
            </a:r>
            <a:r>
              <a:rPr lang="en-US" altLang="zh-CN"/>
              <a:t>user32.dll </a:t>
            </a:r>
            <a:r>
              <a:rPr lang="zh-CN" altLang="en-US"/>
              <a:t>这个 </a:t>
            </a:r>
            <a:r>
              <a:rPr lang="en-US" altLang="zh-CN"/>
              <a:t>DLL </a:t>
            </a:r>
            <a:r>
              <a:rPr lang="zh-CN" altLang="en-US"/>
              <a:t>文件中，另一个是存储着 </a:t>
            </a:r>
            <a:r>
              <a:rPr lang="en-US" altLang="zh-CN"/>
              <a:t>DLL </a:t>
            </a:r>
            <a:r>
              <a:rPr lang="zh-CN" altLang="en-US"/>
              <a:t>文件的文件夹信息。类似于 </a:t>
            </a:r>
            <a:r>
              <a:rPr lang="en-US" altLang="zh-CN"/>
              <a:t>import32.lib </a:t>
            </a:r>
            <a:r>
              <a:rPr lang="zh-CN" altLang="en-US"/>
              <a:t>这样的库文件称为导入库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3F3746-DB10-9EBE-0F8C-1ED97FCBB22F}"/>
              </a:ext>
            </a:extLst>
          </p:cNvPr>
          <p:cNvSpPr txBox="1"/>
          <p:nvPr/>
        </p:nvSpPr>
        <p:spPr>
          <a:xfrm>
            <a:off x="7306067" y="51837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10F127-7877-D80F-AA42-AE3E20BC10F2}"/>
              </a:ext>
            </a:extLst>
          </p:cNvPr>
          <p:cNvSpPr txBox="1"/>
          <p:nvPr/>
        </p:nvSpPr>
        <p:spPr>
          <a:xfrm>
            <a:off x="7295907" y="43315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4B6F31-5496-6ECF-FC25-01FB53B8FDFD}"/>
              </a:ext>
            </a:extLst>
          </p:cNvPr>
          <p:cNvSpPr txBox="1"/>
          <p:nvPr/>
        </p:nvSpPr>
        <p:spPr>
          <a:xfrm>
            <a:off x="7332102" y="346947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F12E6E-AC27-499B-B812-BFEC07EB19ED}"/>
              </a:ext>
            </a:extLst>
          </p:cNvPr>
          <p:cNvSpPr txBox="1"/>
          <p:nvPr/>
        </p:nvSpPr>
        <p:spPr>
          <a:xfrm>
            <a:off x="438071" y="700955"/>
            <a:ext cx="5118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exe</a:t>
            </a:r>
            <a:r>
              <a:rPr lang="zh-CN" altLang="en-US" sz="2000" dirty="0">
                <a:solidFill>
                  <a:schemeClr val="bg1"/>
                </a:solidFill>
              </a:rPr>
              <a:t>文件的内容分为：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再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配置信息</a:t>
            </a:r>
            <a:endParaRPr lang="en-US" altLang="zh-CN" sz="2000">
              <a:solidFill>
                <a:schemeClr val="bg1"/>
              </a:solidFill>
              <a:highlight>
                <a:srgbClr val="0000FF"/>
              </a:highligh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exe</a:t>
            </a:r>
            <a:r>
              <a:rPr lang="zh-CN" altLang="en-US" sz="2000">
                <a:solidFill>
                  <a:schemeClr val="bg1"/>
                </a:solidFill>
              </a:rPr>
              <a:t>中为变量和函数分配</a:t>
            </a:r>
            <a:r>
              <a:rPr lang="zh-CN" altLang="en-US" sz="2000" dirty="0">
                <a:solidFill>
                  <a:schemeClr val="bg1"/>
                </a:solidFill>
              </a:rPr>
              <a:t>了虚拟</a:t>
            </a:r>
            <a:r>
              <a:rPr lang="zh-CN" altLang="en-US" sz="2000">
                <a:solidFill>
                  <a:schemeClr val="bg1"/>
                </a:solidFill>
              </a:rPr>
              <a:t>内存地址，虚拟</a:t>
            </a:r>
            <a:r>
              <a:rPr lang="zh-CN" altLang="en-US" sz="2000" dirty="0">
                <a:solidFill>
                  <a:schemeClr val="bg1"/>
                </a:solidFill>
              </a:rPr>
              <a:t>内存地址需要转换为实际的内存地址所需</a:t>
            </a:r>
            <a:r>
              <a:rPr lang="zh-CN" altLang="en-US" sz="2000">
                <a:solidFill>
                  <a:schemeClr val="bg1"/>
                </a:solidFill>
              </a:rPr>
              <a:t>的信息（相对地址）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变量组</a:t>
            </a:r>
            <a:endParaRPr lang="en-US" altLang="zh-CN" sz="2000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函数组</a:t>
            </a:r>
            <a:endParaRPr lang="en-US" altLang="zh-CN" sz="2000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6E01110-E0F6-473A-8144-7EBC9EC3E89F}"/>
              </a:ext>
            </a:extLst>
          </p:cNvPr>
          <p:cNvSpPr/>
          <p:nvPr/>
        </p:nvSpPr>
        <p:spPr>
          <a:xfrm>
            <a:off x="5689002" y="1553149"/>
            <a:ext cx="4718209" cy="29891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B4B60-E8EF-4435-A19F-24A598324A5D}"/>
              </a:ext>
            </a:extLst>
          </p:cNvPr>
          <p:cNvSpPr/>
          <p:nvPr/>
        </p:nvSpPr>
        <p:spPr>
          <a:xfrm>
            <a:off x="5857285" y="4390163"/>
            <a:ext cx="3124200" cy="458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链接后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文件的构造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A120730-9CDA-4010-9A6B-BCB69D6A9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3281"/>
              </p:ext>
            </p:extLst>
          </p:nvPr>
        </p:nvGraphicFramePr>
        <p:xfrm>
          <a:off x="6958050" y="1710425"/>
          <a:ext cx="1480343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80343">
                  <a:extLst>
                    <a:ext uri="{9D8B030D-6E8A-4147-A177-3AD203B41FA5}">
                      <a16:colId xmlns:a16="http://schemas.microsoft.com/office/drawing/2014/main" val="3921185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再配置信息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变量</a:t>
                      </a:r>
                      <a:r>
                        <a:rPr lang="en-US" altLang="zh-CN" sz="1800" b="0" dirty="0"/>
                        <a:t>1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4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/>
                        <a:t>变量</a:t>
                      </a:r>
                      <a:r>
                        <a:rPr lang="en-US" altLang="zh-CN" sz="1800" b="0" dirty="0"/>
                        <a:t>2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/>
                        <a:t>变量</a:t>
                      </a:r>
                      <a:r>
                        <a:rPr lang="en-US" altLang="zh-CN" sz="1800" b="0" dirty="0"/>
                        <a:t>3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62318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6737198-0200-496E-BB23-841B44708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5563"/>
              </p:ext>
            </p:extLst>
          </p:nvPr>
        </p:nvGraphicFramePr>
        <p:xfrm>
          <a:off x="6958050" y="3193785"/>
          <a:ext cx="1480342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0342">
                  <a:extLst>
                    <a:ext uri="{9D8B030D-6E8A-4147-A177-3AD203B41FA5}">
                      <a16:colId xmlns:a16="http://schemas.microsoft.com/office/drawing/2014/main" val="390560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函数</a:t>
                      </a:r>
                      <a:r>
                        <a:rPr lang="en-US" altLang="zh-CN" sz="1800" b="0" dirty="0"/>
                        <a:t>1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函数</a:t>
                      </a:r>
                      <a:r>
                        <a:rPr lang="en-US" altLang="zh-CN" sz="1800" b="0" dirty="0"/>
                        <a:t>2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4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函数</a:t>
                      </a:r>
                      <a:r>
                        <a:rPr lang="en-US" altLang="zh-CN" sz="1800" b="0" dirty="0"/>
                        <a:t>3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51956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1C781ABB-46EB-49DB-B8B8-B8DCE4A33FCB}"/>
              </a:ext>
            </a:extLst>
          </p:cNvPr>
          <p:cNvSpPr/>
          <p:nvPr/>
        </p:nvSpPr>
        <p:spPr>
          <a:xfrm>
            <a:off x="6497833" y="2489941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2BD08A77-FECD-436C-BDC5-ED763E79C5D6}"/>
              </a:ext>
            </a:extLst>
          </p:cNvPr>
          <p:cNvSpPr/>
          <p:nvPr/>
        </p:nvSpPr>
        <p:spPr>
          <a:xfrm>
            <a:off x="6757993" y="2164821"/>
            <a:ext cx="155448" cy="914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D45383-F22A-4F40-B468-BD674E13E799}"/>
              </a:ext>
            </a:extLst>
          </p:cNvPr>
          <p:cNvSpPr txBox="1"/>
          <p:nvPr/>
        </p:nvSpPr>
        <p:spPr>
          <a:xfrm>
            <a:off x="5780093" y="24219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变量组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9EBAFE7-15BF-4D54-941A-0B1DEBF1D9CC}"/>
              </a:ext>
            </a:extLst>
          </p:cNvPr>
          <p:cNvSpPr/>
          <p:nvPr/>
        </p:nvSpPr>
        <p:spPr>
          <a:xfrm>
            <a:off x="6757993" y="3331286"/>
            <a:ext cx="155448" cy="914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6B730F-8F07-484A-8300-5218188AD867}"/>
              </a:ext>
            </a:extLst>
          </p:cNvPr>
          <p:cNvSpPr txBox="1"/>
          <p:nvPr/>
        </p:nvSpPr>
        <p:spPr>
          <a:xfrm>
            <a:off x="5780093" y="358843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函数组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B4E4212-6B49-4393-8B5C-FE5991B53DBB}"/>
              </a:ext>
            </a:extLst>
          </p:cNvPr>
          <p:cNvCxnSpPr>
            <a:cxnSpLocks/>
          </p:cNvCxnSpPr>
          <p:nvPr/>
        </p:nvCxnSpPr>
        <p:spPr>
          <a:xfrm>
            <a:off x="8438392" y="2073381"/>
            <a:ext cx="29289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6493190-81F4-49FF-921D-124B2BBA62FF}"/>
              </a:ext>
            </a:extLst>
          </p:cNvPr>
          <p:cNvSpPr txBox="1"/>
          <p:nvPr/>
        </p:nvSpPr>
        <p:spPr>
          <a:xfrm>
            <a:off x="8728271" y="1880341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变量组的基点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DACBDD-91C3-46DB-B41B-8DB334299C8E}"/>
              </a:ext>
            </a:extLst>
          </p:cNvPr>
          <p:cNvCxnSpPr>
            <a:cxnSpLocks/>
          </p:cNvCxnSpPr>
          <p:nvPr/>
        </p:nvCxnSpPr>
        <p:spPr>
          <a:xfrm>
            <a:off x="8446139" y="3204286"/>
            <a:ext cx="29289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EE53BDC-6663-41C9-B0A6-62377C50D6BB}"/>
              </a:ext>
            </a:extLst>
          </p:cNvPr>
          <p:cNvSpPr txBox="1"/>
          <p:nvPr/>
        </p:nvSpPr>
        <p:spPr>
          <a:xfrm>
            <a:off x="8736018" y="3011246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函数组的基点</a:t>
            </a:r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65E41CE8-6E0A-4186-A741-E2C4CAE81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13984"/>
              </p:ext>
            </p:extLst>
          </p:nvPr>
        </p:nvGraphicFramePr>
        <p:xfrm>
          <a:off x="6734200" y="6657765"/>
          <a:ext cx="2234883" cy="1584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34883">
                  <a:extLst>
                    <a:ext uri="{9D8B030D-6E8A-4147-A177-3AD203B41FA5}">
                      <a16:colId xmlns:a16="http://schemas.microsoft.com/office/drawing/2014/main" val="257141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/>
                        <a:t>用于变量的空间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/>
                        <a:t>用于函数的空间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/>
                        <a:t>用于栈的空间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6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/>
                        <a:t>用于堆的空间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462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20">
                <a:extLst>
                  <a:ext uri="{FF2B5EF4-FFF2-40B4-BE49-F238E27FC236}">
                    <a16:creationId xmlns:a16="http://schemas.microsoft.com/office/drawing/2014/main" id="{074B13C8-7D8B-4F86-8836-85B625AF0E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926666"/>
                  </p:ext>
                </p:extLst>
              </p:nvPr>
            </p:nvGraphicFramePr>
            <p:xfrm>
              <a:off x="6734200" y="6057186"/>
              <a:ext cx="2247285" cy="60057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247285">
                      <a:extLst>
                        <a:ext uri="{9D8B030D-6E8A-4147-A177-3AD203B41FA5}">
                          <a16:colId xmlns:a16="http://schemas.microsoft.com/office/drawing/2014/main" val="2873522572"/>
                        </a:ext>
                      </a:extLst>
                    </a:gridCol>
                  </a:tblGrid>
                  <a:tr h="600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6758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20">
                <a:extLst>
                  <a:ext uri="{FF2B5EF4-FFF2-40B4-BE49-F238E27FC236}">
                    <a16:creationId xmlns:a16="http://schemas.microsoft.com/office/drawing/2014/main" id="{074B13C8-7D8B-4F86-8836-85B625AF0E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926666"/>
                  </p:ext>
                </p:extLst>
              </p:nvPr>
            </p:nvGraphicFramePr>
            <p:xfrm>
              <a:off x="6734200" y="6057186"/>
              <a:ext cx="2247285" cy="60057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247285">
                      <a:extLst>
                        <a:ext uri="{9D8B030D-6E8A-4147-A177-3AD203B41FA5}">
                          <a16:colId xmlns:a16="http://schemas.microsoft.com/office/drawing/2014/main" val="2873522572"/>
                        </a:ext>
                      </a:extLst>
                    </a:gridCol>
                  </a:tblGrid>
                  <a:tr h="6005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0" t="-1000" r="-541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16758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59FC7AA2-2ED2-4AAC-9632-C9B3BB799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141199"/>
                  </p:ext>
                </p:extLst>
              </p:nvPr>
            </p:nvGraphicFramePr>
            <p:xfrm>
              <a:off x="6734200" y="8242726"/>
              <a:ext cx="2247285" cy="59022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247285">
                      <a:extLst>
                        <a:ext uri="{9D8B030D-6E8A-4147-A177-3AD203B41FA5}">
                          <a16:colId xmlns:a16="http://schemas.microsoft.com/office/drawing/2014/main" val="2873522572"/>
                        </a:ext>
                      </a:extLst>
                    </a:gridCol>
                  </a:tblGrid>
                  <a:tr h="5902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6758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59FC7AA2-2ED2-4AAC-9632-C9B3BB799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141199"/>
                  </p:ext>
                </p:extLst>
              </p:nvPr>
            </p:nvGraphicFramePr>
            <p:xfrm>
              <a:off x="6734200" y="8242726"/>
              <a:ext cx="2247285" cy="59022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247285">
                      <a:extLst>
                        <a:ext uri="{9D8B030D-6E8A-4147-A177-3AD203B41FA5}">
                          <a16:colId xmlns:a16="http://schemas.microsoft.com/office/drawing/2014/main" val="2873522572"/>
                        </a:ext>
                      </a:extLst>
                    </a:gridCol>
                  </a:tblGrid>
                  <a:tr h="5902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0" t="-1031" r="-541" b="-3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16758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0">
                <a:extLst>
                  <a:ext uri="{FF2B5EF4-FFF2-40B4-BE49-F238E27FC236}">
                    <a16:creationId xmlns:a16="http://schemas.microsoft.com/office/drawing/2014/main" id="{9AC30596-4178-48E1-930B-855F37B60C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964664"/>
                  </p:ext>
                </p:extLst>
              </p:nvPr>
            </p:nvGraphicFramePr>
            <p:xfrm>
              <a:off x="6734200" y="5021698"/>
              <a:ext cx="2247285" cy="1054561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247285">
                      <a:extLst>
                        <a:ext uri="{9D8B030D-6E8A-4147-A177-3AD203B41FA5}">
                          <a16:colId xmlns:a16="http://schemas.microsoft.com/office/drawing/2014/main" val="2873522572"/>
                        </a:ext>
                      </a:extLst>
                    </a:gridCol>
                  </a:tblGrid>
                  <a:tr h="10545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用于</m:t>
                              </m:r>
                            </m:oMath>
                          </a14:m>
                          <a:r>
                            <a:rPr lang="zh-CN" altLang="en-US" dirty="0"/>
                            <a:t>操作系统的空间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6758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0">
                <a:extLst>
                  <a:ext uri="{FF2B5EF4-FFF2-40B4-BE49-F238E27FC236}">
                    <a16:creationId xmlns:a16="http://schemas.microsoft.com/office/drawing/2014/main" id="{9AC30596-4178-48E1-930B-855F37B60C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964664"/>
                  </p:ext>
                </p:extLst>
              </p:nvPr>
            </p:nvGraphicFramePr>
            <p:xfrm>
              <a:off x="6734200" y="5021698"/>
              <a:ext cx="2247285" cy="1054561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247285">
                      <a:extLst>
                        <a:ext uri="{9D8B030D-6E8A-4147-A177-3AD203B41FA5}">
                          <a16:colId xmlns:a16="http://schemas.microsoft.com/office/drawing/2014/main" val="2873522572"/>
                        </a:ext>
                      </a:extLst>
                    </a:gridCol>
                  </a:tblGrid>
                  <a:tr h="105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0" t="-575" r="-541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1675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左大括号 22">
            <a:extLst>
              <a:ext uri="{FF2B5EF4-FFF2-40B4-BE49-F238E27FC236}">
                <a16:creationId xmlns:a16="http://schemas.microsoft.com/office/drawing/2014/main" id="{2B3B880D-1103-4284-98E1-943965BBE7F9}"/>
              </a:ext>
            </a:extLst>
          </p:cNvPr>
          <p:cNvSpPr/>
          <p:nvPr/>
        </p:nvSpPr>
        <p:spPr>
          <a:xfrm>
            <a:off x="6541783" y="6657765"/>
            <a:ext cx="179241" cy="771094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C97685-0A15-49A1-A03E-C189D6729762}"/>
              </a:ext>
            </a:extLst>
          </p:cNvPr>
          <p:cNvSpPr txBox="1"/>
          <p:nvPr/>
        </p:nvSpPr>
        <p:spPr>
          <a:xfrm>
            <a:off x="5577332" y="6843257"/>
            <a:ext cx="105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复制</a:t>
            </a:r>
            <a:r>
              <a:rPr lang="en-US" altLang="zh-CN" sz="2000" dirty="0">
                <a:solidFill>
                  <a:schemeClr val="bg1"/>
                </a:solidFill>
              </a:rPr>
              <a:t>exe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EE7B171C-EFD4-433C-94BB-18096A160651}"/>
              </a:ext>
            </a:extLst>
          </p:cNvPr>
          <p:cNvSpPr/>
          <p:nvPr/>
        </p:nvSpPr>
        <p:spPr>
          <a:xfrm>
            <a:off x="6554959" y="7473556"/>
            <a:ext cx="168707" cy="771094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E887E74-4CCD-4C78-9514-C291D36F4851}"/>
              </a:ext>
            </a:extLst>
          </p:cNvPr>
          <p:cNvSpPr txBox="1"/>
          <p:nvPr/>
        </p:nvSpPr>
        <p:spPr>
          <a:xfrm>
            <a:off x="4138413" y="7633105"/>
            <a:ext cx="249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程序运行时申请分配</a:t>
            </a: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4F9E328C-E6BA-48D6-8FC6-148A6B149D24}"/>
              </a:ext>
            </a:extLst>
          </p:cNvPr>
          <p:cNvSpPr/>
          <p:nvPr/>
        </p:nvSpPr>
        <p:spPr>
          <a:xfrm>
            <a:off x="8992019" y="6681076"/>
            <a:ext cx="253581" cy="1584960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A5CE51-12C6-4609-A62B-BF4ADAAF0ACB}"/>
              </a:ext>
            </a:extLst>
          </p:cNvPr>
          <p:cNvSpPr txBox="1"/>
          <p:nvPr/>
        </p:nvSpPr>
        <p:spPr>
          <a:xfrm>
            <a:off x="9183004" y="6965724"/>
            <a:ext cx="1224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一个程序使用的内存空间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3C0BFD-6598-24E2-B9CD-A0CCA98BE51F}"/>
              </a:ext>
            </a:extLst>
          </p:cNvPr>
          <p:cNvSpPr txBox="1"/>
          <p:nvPr/>
        </p:nvSpPr>
        <p:spPr>
          <a:xfrm>
            <a:off x="438071" y="289465"/>
            <a:ext cx="537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8.7　可执行文件运行时的必要条件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F4C785-696F-0540-D38F-46E7B4105E8A}"/>
              </a:ext>
            </a:extLst>
          </p:cNvPr>
          <p:cNvCxnSpPr/>
          <p:nvPr/>
        </p:nvCxnSpPr>
        <p:spPr>
          <a:xfrm>
            <a:off x="8592587" y="2080396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9D6A964-6762-CE30-FE04-A6789B194299}"/>
              </a:ext>
            </a:extLst>
          </p:cNvPr>
          <p:cNvSpPr txBox="1"/>
          <p:nvPr/>
        </p:nvSpPr>
        <p:spPr>
          <a:xfrm>
            <a:off x="8584840" y="239499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偏移量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1493C6-5171-6E38-1924-359E7031F52A}"/>
              </a:ext>
            </a:extLst>
          </p:cNvPr>
          <p:cNvSpPr txBox="1"/>
          <p:nvPr/>
        </p:nvSpPr>
        <p:spPr>
          <a:xfrm>
            <a:off x="326679" y="3906195"/>
            <a:ext cx="5335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8.8</a:t>
            </a:r>
            <a:r>
              <a:rPr lang="zh-CN" altLang="en-US" sz="2000" b="1">
                <a:solidFill>
                  <a:schemeClr val="bg1"/>
                </a:solidFill>
              </a:rPr>
              <a:t>　程序加载时会生成栈和堆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F4C284-8800-FBBF-BF92-CAD26B68B7DD}"/>
              </a:ext>
            </a:extLst>
          </p:cNvPr>
          <p:cNvCxnSpPr/>
          <p:nvPr/>
        </p:nvCxnSpPr>
        <p:spPr>
          <a:xfrm>
            <a:off x="8592587" y="3196018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52915EF-FDC9-9E66-F7FC-DCD2B722DC3D}"/>
              </a:ext>
            </a:extLst>
          </p:cNvPr>
          <p:cNvSpPr txBox="1"/>
          <p:nvPr/>
        </p:nvSpPr>
        <p:spPr>
          <a:xfrm>
            <a:off x="8584840" y="3510615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偏移量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2C5DDB-B031-1F10-EAF0-9E69E4CA1083}"/>
              </a:ext>
            </a:extLst>
          </p:cNvPr>
          <p:cNvSpPr/>
          <p:nvPr/>
        </p:nvSpPr>
        <p:spPr>
          <a:xfrm>
            <a:off x="5752226" y="775634"/>
            <a:ext cx="4628677" cy="6914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EXE</a:t>
            </a:r>
            <a:r>
              <a:rPr lang="zh-CN" altLang="en-US"/>
              <a:t>文件作为本地代码的程序，并没有指定变量及函数的实际内存地址。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C048D8C-2863-BFD0-00FE-E39F14ABDC88}"/>
              </a:ext>
            </a:extLst>
          </p:cNvPr>
          <p:cNvSpPr txBox="1"/>
          <p:nvPr/>
        </p:nvSpPr>
        <p:spPr>
          <a:xfrm>
            <a:off x="332165" y="4306305"/>
            <a:ext cx="5312228" cy="3170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不过，当程序加载到内存后，除此之外还会额外产生两个组：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栈：用来存储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函数内部局部变量</a:t>
            </a:r>
            <a:r>
              <a:rPr lang="zh-CN" altLang="en-US" sz="2000">
                <a:solidFill>
                  <a:schemeClr val="bg1"/>
                </a:solidFill>
              </a:rPr>
              <a:t>的内存领域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编译器自动生成对数据存储和清理的代码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堆：用来存储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程序运行时的任意数据及对象</a:t>
            </a:r>
            <a:r>
              <a:rPr lang="zh-CN" altLang="en-US" sz="2000">
                <a:solidFill>
                  <a:schemeClr val="bg1"/>
                </a:solidFill>
              </a:rPr>
              <a:t>的内存领域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程序要编写代码，进行明确的内存申请或释放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0FBEB2-5583-4FFF-0990-9A560EB05B4F}"/>
              </a:ext>
            </a:extLst>
          </p:cNvPr>
          <p:cNvSpPr/>
          <p:nvPr/>
        </p:nvSpPr>
        <p:spPr>
          <a:xfrm>
            <a:off x="892665" y="5825006"/>
            <a:ext cx="8839808" cy="15852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/>
              <a:t>Q </a:t>
            </a:r>
            <a:r>
              <a:rPr lang="zh-CN" altLang="en-US" sz="2000" b="1"/>
              <a:t>：使用 </a:t>
            </a:r>
            <a:r>
              <a:rPr lang="en-US" altLang="zh-CN" sz="2000" b="1"/>
              <a:t>DLL </a:t>
            </a:r>
            <a:r>
              <a:rPr lang="zh-CN" altLang="en-US" sz="2000" b="1"/>
              <a:t>文件的好处是什么？</a:t>
            </a:r>
            <a:endParaRPr lang="en-US" altLang="zh-CN" sz="2000" b="1"/>
          </a:p>
          <a:p>
            <a:r>
              <a:rPr lang="en-US" altLang="zh-CN"/>
              <a:t>A </a:t>
            </a:r>
            <a:r>
              <a:rPr lang="zh-CN" altLang="en-US"/>
              <a:t>：</a:t>
            </a:r>
            <a:r>
              <a:rPr lang="en-US" altLang="zh-CN"/>
              <a:t>DLL </a:t>
            </a:r>
            <a:r>
              <a:rPr lang="zh-CN" altLang="en-US"/>
              <a:t>文件中的函数可以被多个程序共用。因此，借助该功能可以节约内存和磁盘。此外，在对函数的内容进行修正时，还不需要重新链接（静态链接）使用这个函数的程序。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F76675-1C0B-C456-5378-9BFF8C46093A}"/>
              </a:ext>
            </a:extLst>
          </p:cNvPr>
          <p:cNvSpPr txBox="1"/>
          <p:nvPr/>
        </p:nvSpPr>
        <p:spPr>
          <a:xfrm>
            <a:off x="415309" y="277582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8.9</a:t>
            </a:r>
            <a:r>
              <a:rPr lang="zh-CN" altLang="en-US" b="1">
                <a:solidFill>
                  <a:schemeClr val="bg1"/>
                </a:solidFill>
              </a:rPr>
              <a:t>　有点难度的 </a:t>
            </a:r>
            <a:r>
              <a:rPr lang="en-US" altLang="zh-CN" b="1">
                <a:solidFill>
                  <a:schemeClr val="bg1"/>
                </a:solidFill>
              </a:rPr>
              <a:t>Q&amp;A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D7BCF7-1150-8E59-56E9-2113C0AB4D08}"/>
              </a:ext>
            </a:extLst>
          </p:cNvPr>
          <p:cNvSpPr/>
          <p:nvPr/>
        </p:nvSpPr>
        <p:spPr>
          <a:xfrm>
            <a:off x="856238" y="710337"/>
            <a:ext cx="8839808" cy="1317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/>
              <a:t>Q </a:t>
            </a:r>
            <a:r>
              <a:rPr lang="zh-CN" altLang="en-US" sz="2000" b="1"/>
              <a:t>：编译器</a:t>
            </a:r>
            <a:r>
              <a:rPr lang="en-US" altLang="zh-CN" sz="2000" b="1"/>
              <a:t>?</a:t>
            </a:r>
            <a:r>
              <a:rPr lang="zh-CN" altLang="en-US" sz="2000" b="1"/>
              <a:t>和解释器</a:t>
            </a:r>
            <a:r>
              <a:rPr lang="en-US" altLang="zh-CN" sz="2000" b="1"/>
              <a:t>?</a:t>
            </a:r>
            <a:r>
              <a:rPr lang="zh-CN" altLang="en-US" sz="2000" b="1"/>
              <a:t>有什么不同？</a:t>
            </a:r>
          </a:p>
          <a:p>
            <a:r>
              <a:rPr lang="en-US" altLang="zh-CN"/>
              <a:t>A </a:t>
            </a:r>
            <a:r>
              <a:rPr lang="zh-CN" altLang="en-US"/>
              <a:t>：编译器是在运行前对所有源代码进行解释处理的。而解释器则是在运行时对源代码的内容一行一行地进行解释处理的。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B3297ED-4234-36DD-0DD3-09F73FB08763}"/>
              </a:ext>
            </a:extLst>
          </p:cNvPr>
          <p:cNvSpPr/>
          <p:nvPr/>
        </p:nvSpPr>
        <p:spPr>
          <a:xfrm>
            <a:off x="892665" y="2345807"/>
            <a:ext cx="8839808" cy="1356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/>
              <a:t>Q </a:t>
            </a:r>
            <a:r>
              <a:rPr lang="zh-CN" altLang="en-US" sz="2000" b="1"/>
              <a:t>：“分割编译”指的是什么？</a:t>
            </a:r>
            <a:endParaRPr lang="en-US" altLang="zh-CN" sz="2000" b="1"/>
          </a:p>
          <a:p>
            <a:r>
              <a:rPr lang="en-US" altLang="zh-CN"/>
              <a:t>A </a:t>
            </a:r>
            <a:r>
              <a:rPr lang="zh-CN" altLang="en-US"/>
              <a:t>：将整个程序分为多个源代码来编写，然后分别进行编译，最后链接成一个 </a:t>
            </a:r>
            <a:r>
              <a:rPr lang="en-US" altLang="zh-CN"/>
              <a:t>EXE </a:t>
            </a:r>
            <a:r>
              <a:rPr lang="zh-CN" altLang="en-US"/>
              <a:t>文件。这样每个源代码都相对变短，便于程序管理。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AE98D2E-BB4D-9824-7AFB-3150813454A1}"/>
              </a:ext>
            </a:extLst>
          </p:cNvPr>
          <p:cNvSpPr/>
          <p:nvPr/>
        </p:nvSpPr>
        <p:spPr>
          <a:xfrm>
            <a:off x="892665" y="4104902"/>
            <a:ext cx="8839808" cy="1317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/>
              <a:t>Q </a:t>
            </a:r>
            <a:r>
              <a:rPr lang="zh-CN" altLang="en-US" sz="2000" b="1"/>
              <a:t>：“</a:t>
            </a:r>
            <a:r>
              <a:rPr lang="en-US" altLang="zh-CN" sz="2000" b="1"/>
              <a:t>Build”</a:t>
            </a:r>
            <a:r>
              <a:rPr lang="zh-CN" altLang="en-US" sz="2000" b="1"/>
              <a:t>指的是什么？</a:t>
            </a:r>
            <a:endParaRPr lang="en-US" altLang="zh-CN" sz="2000" b="1"/>
          </a:p>
          <a:p>
            <a:r>
              <a:rPr lang="en-US" altLang="zh-CN"/>
              <a:t>A </a:t>
            </a:r>
            <a:r>
              <a:rPr lang="zh-CN" altLang="en-US"/>
              <a:t>：根据开发工具种类的不同，有的编译器可以通过选择“</a:t>
            </a:r>
            <a:r>
              <a:rPr lang="en-US" altLang="zh-CN"/>
              <a:t>Build”</a:t>
            </a:r>
            <a:r>
              <a:rPr lang="zh-CN" altLang="en-US"/>
              <a:t>菜单来生成 </a:t>
            </a:r>
            <a:r>
              <a:rPr lang="en-US" altLang="zh-CN"/>
              <a:t>EXE </a:t>
            </a:r>
            <a:r>
              <a:rPr lang="zh-CN" altLang="en-US"/>
              <a:t>文件。这种情况下，</a:t>
            </a:r>
            <a:r>
              <a:rPr lang="en-US" altLang="zh-CN"/>
              <a:t>Build </a:t>
            </a:r>
            <a:r>
              <a:rPr lang="zh-CN" altLang="en-US"/>
              <a:t>指的是连续执行编译和链接。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E81BB46-0FB8-EEE5-6F75-E26DAF893E0A}"/>
              </a:ext>
            </a:extLst>
          </p:cNvPr>
          <p:cNvSpPr/>
          <p:nvPr/>
        </p:nvSpPr>
        <p:spPr>
          <a:xfrm>
            <a:off x="892665" y="7812470"/>
            <a:ext cx="8839808" cy="1335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/>
              <a:t>Q </a:t>
            </a:r>
            <a:r>
              <a:rPr lang="zh-CN" altLang="en-US" sz="2000" b="1"/>
              <a:t>：不链接导入库的话就无法调用 </a:t>
            </a:r>
            <a:r>
              <a:rPr lang="en-US" altLang="zh-CN" sz="2000" b="1"/>
              <a:t>DLL </a:t>
            </a:r>
            <a:r>
              <a:rPr lang="zh-CN" altLang="en-US" sz="2000" b="1"/>
              <a:t>文件中的函数吗？</a:t>
            </a:r>
            <a:endParaRPr lang="en-US" altLang="zh-CN" sz="2000" b="1"/>
          </a:p>
          <a:p>
            <a:r>
              <a:rPr lang="en-US" altLang="zh-CN"/>
              <a:t>A </a:t>
            </a:r>
            <a:r>
              <a:rPr lang="zh-CN" altLang="en-US"/>
              <a:t>：通过使用 </a:t>
            </a:r>
            <a:r>
              <a:rPr lang="en-US" altLang="zh-CN"/>
              <a:t>LoadLibrary() </a:t>
            </a:r>
            <a:r>
              <a:rPr lang="zh-CN" altLang="en-US"/>
              <a:t>及 </a:t>
            </a:r>
            <a:r>
              <a:rPr lang="en-US" altLang="zh-CN"/>
              <a:t>GetProcAddress() </a:t>
            </a:r>
            <a:r>
              <a:rPr lang="zh-CN" altLang="en-US"/>
              <a:t>这些 </a:t>
            </a:r>
            <a:r>
              <a:rPr lang="en-US" altLang="zh-CN"/>
              <a:t>API</a:t>
            </a:r>
            <a:r>
              <a:rPr lang="zh-CN" altLang="en-US"/>
              <a:t>，即使不链接导入库，也可以在程序运行时调用 </a:t>
            </a:r>
            <a:r>
              <a:rPr lang="en-US" altLang="zh-CN"/>
              <a:t>DLL </a:t>
            </a:r>
            <a:r>
              <a:rPr lang="zh-CN" altLang="en-US"/>
              <a:t>文件中的函数。不过使用导入库更简单一些。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3500398-0366-F1E3-6B77-AB7F9AFAFF2F}"/>
              </a:ext>
            </a:extLst>
          </p:cNvPr>
          <p:cNvSpPr/>
          <p:nvPr/>
        </p:nvSpPr>
        <p:spPr>
          <a:xfrm>
            <a:off x="892665" y="9562055"/>
            <a:ext cx="8839808" cy="15852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/>
              <a:t>Q </a:t>
            </a:r>
            <a:r>
              <a:rPr lang="zh-CN" altLang="en-US" sz="2000" b="1"/>
              <a:t>：“叠加链接”这个术语指的是什么？</a:t>
            </a:r>
            <a:endParaRPr lang="en-US" altLang="zh-CN" sz="2000" b="1"/>
          </a:p>
          <a:p>
            <a:r>
              <a:rPr lang="en-US" altLang="zh-CN"/>
              <a:t>A </a:t>
            </a:r>
            <a:r>
              <a:rPr lang="zh-CN" altLang="en-US"/>
              <a:t>：将不会同时执行的函数，交替加载到同一个地址中运行。通过使用“叠加链接器”这一特殊的链接器即可实现。在计算机中配置的内存容量不多的 </a:t>
            </a:r>
            <a:r>
              <a:rPr lang="en-US" altLang="zh-CN"/>
              <a:t>MS-DOS </a:t>
            </a:r>
            <a:r>
              <a:rPr lang="zh-CN" altLang="en-US"/>
              <a:t>时代，经常使用叠加链接。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4B29CB5-5D29-9F11-E747-0EE9C6C4CB37}"/>
              </a:ext>
            </a:extLst>
          </p:cNvPr>
          <p:cNvSpPr/>
          <p:nvPr/>
        </p:nvSpPr>
        <p:spPr>
          <a:xfrm>
            <a:off x="892665" y="11561744"/>
            <a:ext cx="8839808" cy="2051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/>
              <a:t>Q </a:t>
            </a:r>
            <a:r>
              <a:rPr lang="zh-CN" altLang="en-US" sz="2000" b="1"/>
              <a:t>：和内存管理相关的“垃圾回收机制”指的是什么呢？</a:t>
            </a:r>
            <a:endParaRPr lang="en-US" altLang="zh-CN" sz="2000" b="1"/>
          </a:p>
          <a:p>
            <a:r>
              <a:rPr lang="en-US" altLang="zh-CN"/>
              <a:t>A </a:t>
            </a:r>
            <a:r>
              <a:rPr lang="zh-CN" altLang="en-US"/>
              <a:t>：垃圾回收机制（</a:t>
            </a:r>
            <a:r>
              <a:rPr lang="en-US" altLang="zh-CN"/>
              <a:t>garbage collection</a:t>
            </a:r>
            <a:r>
              <a:rPr lang="zh-CN" altLang="en-US"/>
              <a:t>）指的是对处理完毕后不再需要的堆内存空间的数据和对象进行清理，释放它们所使用的内存空间。这里把不需要的数据比喻为了垃圾。进行该处理时，</a:t>
            </a:r>
            <a:r>
              <a:rPr lang="en-US" altLang="zh-CN"/>
              <a:t>C </a:t>
            </a:r>
            <a:r>
              <a:rPr lang="zh-CN" altLang="en-US"/>
              <a:t>语言用的是</a:t>
            </a:r>
            <a:r>
              <a:rPr lang="en-US" altLang="zh-CN"/>
              <a:t>free() </a:t>
            </a:r>
            <a:r>
              <a:rPr lang="zh-CN" altLang="en-US"/>
              <a:t>函数，</a:t>
            </a:r>
            <a:r>
              <a:rPr lang="en-US" altLang="zh-CN"/>
              <a:t>C++ </a:t>
            </a:r>
            <a:r>
              <a:rPr lang="zh-CN" altLang="en-US"/>
              <a:t>用的是 </a:t>
            </a:r>
            <a:r>
              <a:rPr lang="en-US" altLang="zh-CN"/>
              <a:t>delete </a:t>
            </a:r>
            <a:r>
              <a:rPr lang="zh-CN" altLang="en-US"/>
              <a:t>运算符。在 </a:t>
            </a:r>
            <a:r>
              <a:rPr lang="en-US" altLang="zh-CN"/>
              <a:t>C++ </a:t>
            </a:r>
            <a:r>
              <a:rPr lang="zh-CN" altLang="en-US"/>
              <a:t>的基础上开发出来的</a:t>
            </a:r>
            <a:r>
              <a:rPr lang="en-US" altLang="zh-CN"/>
              <a:t>Java </a:t>
            </a:r>
            <a:r>
              <a:rPr lang="zh-CN" altLang="en-US"/>
              <a:t>及 </a:t>
            </a:r>
            <a:r>
              <a:rPr lang="en-US" altLang="zh-CN"/>
              <a:t>C# </a:t>
            </a:r>
            <a:r>
              <a:rPr lang="zh-CN" altLang="en-US"/>
              <a:t>这些编程语言中，程序运行环境会自动进行垃圾回收。这样就可以避免由于程序员的疏忽（忘了记述内存的释放处理）而造成内存泄露了。</a:t>
            </a:r>
          </a:p>
        </p:txBody>
      </p:sp>
    </p:spTree>
    <p:extLst>
      <p:ext uri="{BB962C8B-B14F-4D97-AF65-F5344CB8AC3E}">
        <p14:creationId xmlns:p14="http://schemas.microsoft.com/office/powerpoint/2010/main" val="69384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45981-0DF2-46A2-AE65-5A8027083496}"/>
              </a:ext>
            </a:extLst>
          </p:cNvPr>
          <p:cNvSpPr/>
          <p:nvPr/>
        </p:nvSpPr>
        <p:spPr>
          <a:xfrm>
            <a:off x="1827789" y="1104900"/>
            <a:ext cx="6969560" cy="13400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CPU</a:t>
            </a:r>
            <a:r>
              <a:rPr lang="zh-CN" altLang="en-US" sz="2000" b="1" dirty="0">
                <a:solidFill>
                  <a:schemeClr val="tx1"/>
                </a:solidFill>
              </a:rPr>
              <a:t>可以解析和运行的程序形式称为什么代码？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答：本地代码（机器语言代码）。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解释：通过编译源代码得到本地代码。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1827789" y="7036859"/>
            <a:ext cx="6969560" cy="16227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把多个目标文件收录在一起的文件称为什么？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答：库文件。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链接器会从库文件中抽取出必要的文件并将其结合到</a:t>
            </a:r>
            <a:r>
              <a:rPr lang="en-US" altLang="zh-CN" sz="2000" b="1" dirty="0">
                <a:solidFill>
                  <a:schemeClr val="bg1"/>
                </a:solidFill>
              </a:rPr>
              <a:t>exe</a:t>
            </a:r>
            <a:r>
              <a:rPr lang="zh-CN" altLang="en-US" sz="2000" b="1" dirty="0">
                <a:solidFill>
                  <a:schemeClr val="bg1"/>
                </a:solidFill>
              </a:rPr>
              <a:t>文件中。此外，还存在一种程序运行时结合的</a:t>
            </a:r>
            <a:r>
              <a:rPr lang="en-US" altLang="zh-CN" sz="2000" b="1" dirty="0">
                <a:solidFill>
                  <a:schemeClr val="bg1"/>
                </a:solidFill>
              </a:rPr>
              <a:t>DLL</a:t>
            </a:r>
            <a:r>
              <a:rPr lang="zh-CN" altLang="en-US" sz="2000" b="1" dirty="0">
                <a:solidFill>
                  <a:schemeClr val="bg1"/>
                </a:solidFill>
              </a:rPr>
              <a:t>形式的</a:t>
            </a:r>
            <a:r>
              <a:rPr lang="zh-CN" altLang="en-US" sz="2000" b="1">
                <a:solidFill>
                  <a:schemeClr val="bg1"/>
                </a:solidFill>
              </a:rPr>
              <a:t>库文件</a:t>
            </a:r>
            <a:r>
              <a:rPr lang="zh-CN" altLang="en-US" sz="2000"/>
              <a:t>。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1827789" y="9250471"/>
            <a:ext cx="6969560" cy="153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仅包含</a:t>
            </a:r>
            <a:r>
              <a:rPr lang="en-US" altLang="zh-CN" sz="2000" b="1" dirty="0">
                <a:solidFill>
                  <a:schemeClr val="tx1"/>
                </a:solidFill>
              </a:rPr>
              <a:t>Windows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</a:rPr>
              <a:t>DLL</a:t>
            </a:r>
            <a:r>
              <a:rPr lang="zh-CN" altLang="en-US" sz="2000" b="1" dirty="0">
                <a:solidFill>
                  <a:schemeClr val="tx1"/>
                </a:solidFill>
              </a:rPr>
              <a:t>文件中存储的函数信息的文件称为什么？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答：导入库。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解释：把导入库信息结合到</a:t>
            </a:r>
            <a:r>
              <a:rPr lang="en-US" altLang="zh-CN" sz="2000" dirty="0"/>
              <a:t>exe</a:t>
            </a:r>
            <a:r>
              <a:rPr lang="zh-CN" altLang="en-US" sz="2000" dirty="0"/>
              <a:t>文件中，这样程序运行的时候就可以利用</a:t>
            </a:r>
            <a:r>
              <a:rPr lang="en-US" altLang="zh-CN" sz="2000" dirty="0"/>
              <a:t>DLL</a:t>
            </a:r>
            <a:r>
              <a:rPr lang="zh-CN" altLang="en-US" sz="2000" dirty="0"/>
              <a:t>内的函数了。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1827789" y="3035801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将多个目标文件结合生成</a:t>
            </a:r>
            <a:r>
              <a:rPr lang="en-US" altLang="zh-CN" sz="2000" b="1" dirty="0">
                <a:solidFill>
                  <a:schemeClr val="tx1"/>
                </a:solidFill>
              </a:rPr>
              <a:t>exe</a:t>
            </a:r>
            <a:r>
              <a:rPr lang="zh-CN" altLang="en-US" sz="2000" b="1" dirty="0">
                <a:solidFill>
                  <a:schemeClr val="tx1"/>
                </a:solidFill>
              </a:rPr>
              <a:t>文件的工具称为什么？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答：链接器。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解释：通过编译和链接，得到</a:t>
            </a:r>
            <a:r>
              <a:rPr lang="en-US" altLang="zh-CN" sz="2000" dirty="0"/>
              <a:t>exe</a:t>
            </a:r>
            <a:r>
              <a:rPr lang="zh-CN" altLang="en-US" sz="2000" dirty="0"/>
              <a:t>文件。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1827789" y="5036330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扩展名为</a:t>
            </a:r>
            <a:r>
              <a:rPr lang="en-US" altLang="zh-CN" sz="2000" b="1" dirty="0">
                <a:solidFill>
                  <a:schemeClr val="tx1"/>
                </a:solidFill>
              </a:rPr>
              <a:t>.obj</a:t>
            </a:r>
            <a:r>
              <a:rPr lang="zh-CN" altLang="en-US" sz="2000" b="1" dirty="0">
                <a:solidFill>
                  <a:schemeClr val="tx1"/>
                </a:solidFill>
              </a:rPr>
              <a:t>的目标文件的内容，是源代码还是本地代码？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答：本地代码。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解释：目标文件的内容是本地代码。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1827789" y="11377868"/>
            <a:ext cx="6969560" cy="1479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在程序运行时，用来动态申请分配的数据的对象和内存区域形式称为什么？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答：堆。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堆的内存空间会根据程序的命令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</a:rPr>
              <a:t>进行申请和释放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12621</TotalTime>
  <Words>1969</Words>
  <Application>Microsoft Office PowerPoint</Application>
  <PresentationFormat>自定义</PresentationFormat>
  <Paragraphs>201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华文琥珀</vt:lpstr>
      <vt:lpstr>新宋体</vt:lpstr>
      <vt:lpstr>Arial</vt:lpstr>
      <vt:lpstr>Calibri</vt:lpstr>
      <vt:lpstr>Cambria</vt:lpstr>
      <vt:lpstr>Cambria Math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624</cp:revision>
  <dcterms:created xsi:type="dcterms:W3CDTF">2020-06-26T01:00:01Z</dcterms:created>
  <dcterms:modified xsi:type="dcterms:W3CDTF">2023-12-30T02:49:17Z</dcterms:modified>
</cp:coreProperties>
</file>