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7"/>
  </p:notesMasterIdLst>
  <p:sldIdLst>
    <p:sldId id="258" r:id="rId2"/>
    <p:sldId id="301" r:id="rId3"/>
    <p:sldId id="303" r:id="rId4"/>
    <p:sldId id="302" r:id="rId5"/>
    <p:sldId id="300" r:id="rId6"/>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36" userDrawn="1">
          <p15:clr>
            <a:srgbClr val="A4A3A4"/>
          </p15:clr>
        </p15:guide>
        <p15:guide id="2" pos="33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19" autoAdjust="0"/>
  </p:normalViewPr>
  <p:slideViewPr>
    <p:cSldViewPr snapToGrid="0" showGuides="1">
      <p:cViewPr>
        <p:scale>
          <a:sx n="105" d="100"/>
          <a:sy n="105" d="100"/>
        </p:scale>
        <p:origin x="312" y="-187"/>
      </p:cViewPr>
      <p:guideLst>
        <p:guide orient="horz" pos="4536"/>
        <p:guide pos="334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0T08:30:12.720"/>
    </inkml:context>
    <inkml:brush xml:id="br0">
      <inkml:brushProperty name="width" value="0.05" units="cm"/>
      <inkml:brushProperty name="height" value="0.05" units="cm"/>
      <inkml:brushProperty name="color" value="#FFC11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2023/12/30</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extLst>
      <p:ext uri="{BB962C8B-B14F-4D97-AF65-F5344CB8AC3E}">
        <p14:creationId xmlns:p14="http://schemas.microsoft.com/office/powerpoint/2010/main" val="140319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1</a:t>
            </a:fld>
            <a:endParaRPr lang="zh-CN" altLang="en-US"/>
          </a:p>
        </p:txBody>
      </p:sp>
    </p:spTree>
    <p:extLst>
      <p:ext uri="{BB962C8B-B14F-4D97-AF65-F5344CB8AC3E}">
        <p14:creationId xmlns:p14="http://schemas.microsoft.com/office/powerpoint/2010/main" val="195343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2</a:t>
            </a:fld>
            <a:endParaRPr lang="zh-CN" altLang="en-US"/>
          </a:p>
        </p:txBody>
      </p:sp>
    </p:spTree>
    <p:extLst>
      <p:ext uri="{BB962C8B-B14F-4D97-AF65-F5344CB8AC3E}">
        <p14:creationId xmlns:p14="http://schemas.microsoft.com/office/powerpoint/2010/main" val="192841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4</a:t>
            </a:fld>
            <a:endParaRPr lang="zh-CN" altLang="en-US"/>
          </a:p>
        </p:txBody>
      </p:sp>
    </p:spTree>
    <p:extLst>
      <p:ext uri="{BB962C8B-B14F-4D97-AF65-F5344CB8AC3E}">
        <p14:creationId xmlns:p14="http://schemas.microsoft.com/office/powerpoint/2010/main" val="339172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5</a:t>
            </a:fld>
            <a:endParaRPr lang="zh-CN" altLang="en-US"/>
          </a:p>
        </p:txBody>
      </p:sp>
    </p:spTree>
    <p:extLst>
      <p:ext uri="{BB962C8B-B14F-4D97-AF65-F5344CB8AC3E}">
        <p14:creationId xmlns:p14="http://schemas.microsoft.com/office/powerpoint/2010/main" val="323146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29"/>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2"/>
            </a:lvl1pPr>
            <a:lvl2pPr marL="398450" indent="0" algn="ctr">
              <a:buNone/>
              <a:defRPr sz="1743"/>
            </a:lvl2pPr>
            <a:lvl3pPr marL="796900" indent="0" algn="ctr">
              <a:buNone/>
              <a:defRPr sz="1569"/>
            </a:lvl3pPr>
            <a:lvl4pPr marL="1195349" indent="0" algn="ctr">
              <a:buNone/>
              <a:defRPr sz="1394"/>
            </a:lvl4pPr>
            <a:lvl5pPr marL="1593799" indent="0" algn="ctr">
              <a:buNone/>
              <a:defRPr sz="1394"/>
            </a:lvl5pPr>
            <a:lvl6pPr marL="1992249" indent="0" algn="ctr">
              <a:buNone/>
              <a:defRPr sz="1394"/>
            </a:lvl6pPr>
            <a:lvl7pPr marL="2390699" indent="0" algn="ctr">
              <a:buNone/>
              <a:defRPr sz="1394"/>
            </a:lvl7pPr>
            <a:lvl8pPr marL="2789149" indent="0" algn="ctr">
              <a:buNone/>
              <a:defRPr sz="1394"/>
            </a:lvl8pPr>
            <a:lvl9pPr marL="3187598" indent="0" algn="ctr">
              <a:buNone/>
              <a:defRPr sz="1394"/>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4417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351554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404924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18680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29"/>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2">
                <a:solidFill>
                  <a:schemeClr val="tx1">
                    <a:tint val="75000"/>
                  </a:schemeClr>
                </a:solidFill>
              </a:defRPr>
            </a:lvl1pPr>
            <a:lvl2pPr marL="398450" indent="0">
              <a:buNone/>
              <a:defRPr sz="1743">
                <a:solidFill>
                  <a:schemeClr val="tx1">
                    <a:tint val="75000"/>
                  </a:schemeClr>
                </a:solidFill>
              </a:defRPr>
            </a:lvl2pPr>
            <a:lvl3pPr marL="796900" indent="0">
              <a:buNone/>
              <a:defRPr sz="1569">
                <a:solidFill>
                  <a:schemeClr val="tx1">
                    <a:tint val="75000"/>
                  </a:schemeClr>
                </a:solidFill>
              </a:defRPr>
            </a:lvl3pPr>
            <a:lvl4pPr marL="1195349" indent="0">
              <a:buNone/>
              <a:defRPr sz="1394">
                <a:solidFill>
                  <a:schemeClr val="tx1">
                    <a:tint val="75000"/>
                  </a:schemeClr>
                </a:solidFill>
              </a:defRPr>
            </a:lvl4pPr>
            <a:lvl5pPr marL="1593799" indent="0">
              <a:buNone/>
              <a:defRPr sz="1394">
                <a:solidFill>
                  <a:schemeClr val="tx1">
                    <a:tint val="75000"/>
                  </a:schemeClr>
                </a:solidFill>
              </a:defRPr>
            </a:lvl5pPr>
            <a:lvl6pPr marL="1992249" indent="0">
              <a:buNone/>
              <a:defRPr sz="1394">
                <a:solidFill>
                  <a:schemeClr val="tx1">
                    <a:tint val="75000"/>
                  </a:schemeClr>
                </a:solidFill>
              </a:defRPr>
            </a:lvl6pPr>
            <a:lvl7pPr marL="2390699" indent="0">
              <a:buNone/>
              <a:defRPr sz="1394">
                <a:solidFill>
                  <a:schemeClr val="tx1">
                    <a:tint val="75000"/>
                  </a:schemeClr>
                </a:solidFill>
              </a:defRPr>
            </a:lvl7pPr>
            <a:lvl8pPr marL="2789149" indent="0">
              <a:buNone/>
              <a:defRPr sz="1394">
                <a:solidFill>
                  <a:schemeClr val="tx1">
                    <a:tint val="75000"/>
                  </a:schemeClr>
                </a:solidFill>
              </a:defRPr>
            </a:lvl8pPr>
            <a:lvl9pPr marL="3187598" indent="0">
              <a:buNone/>
              <a:defRPr sz="1394">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373669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374021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2" b="1"/>
            </a:lvl1pPr>
            <a:lvl2pPr marL="398450" indent="0">
              <a:buNone/>
              <a:defRPr sz="1743" b="1"/>
            </a:lvl2pPr>
            <a:lvl3pPr marL="796900" indent="0">
              <a:buNone/>
              <a:defRPr sz="1569" b="1"/>
            </a:lvl3pPr>
            <a:lvl4pPr marL="1195349" indent="0">
              <a:buNone/>
              <a:defRPr sz="1394" b="1"/>
            </a:lvl4pPr>
            <a:lvl5pPr marL="1593799" indent="0">
              <a:buNone/>
              <a:defRPr sz="1394" b="1"/>
            </a:lvl5pPr>
            <a:lvl6pPr marL="1992249" indent="0">
              <a:buNone/>
              <a:defRPr sz="1394" b="1"/>
            </a:lvl6pPr>
            <a:lvl7pPr marL="2390699" indent="0">
              <a:buNone/>
              <a:defRPr sz="1394" b="1"/>
            </a:lvl7pPr>
            <a:lvl8pPr marL="2789149" indent="0">
              <a:buNone/>
              <a:defRPr sz="1394" b="1"/>
            </a:lvl8pPr>
            <a:lvl9pPr marL="3187598" indent="0">
              <a:buNone/>
              <a:defRPr sz="1394"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2" b="1"/>
            </a:lvl1pPr>
            <a:lvl2pPr marL="398450" indent="0">
              <a:buNone/>
              <a:defRPr sz="1743" b="1"/>
            </a:lvl2pPr>
            <a:lvl3pPr marL="796900" indent="0">
              <a:buNone/>
              <a:defRPr sz="1569" b="1"/>
            </a:lvl3pPr>
            <a:lvl4pPr marL="1195349" indent="0">
              <a:buNone/>
              <a:defRPr sz="1394" b="1"/>
            </a:lvl4pPr>
            <a:lvl5pPr marL="1593799" indent="0">
              <a:buNone/>
              <a:defRPr sz="1394" b="1"/>
            </a:lvl5pPr>
            <a:lvl6pPr marL="1992249" indent="0">
              <a:buNone/>
              <a:defRPr sz="1394" b="1"/>
            </a:lvl6pPr>
            <a:lvl7pPr marL="2390699" indent="0">
              <a:buNone/>
              <a:defRPr sz="1394" b="1"/>
            </a:lvl7pPr>
            <a:lvl8pPr marL="2789149" indent="0">
              <a:buNone/>
              <a:defRPr sz="1394" b="1"/>
            </a:lvl8pPr>
            <a:lvl9pPr marL="3187598" indent="0">
              <a:buNone/>
              <a:defRPr sz="1394"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dirty="0">
                <a:solidFill>
                  <a:prstClr val="black"/>
                </a:solidFill>
                <a:latin typeface="Calibri"/>
                <a:ea typeface="宋体"/>
              </a:rPr>
              <a:t>PPT</a:t>
            </a:r>
            <a:r>
              <a:rPr lang="zh-CN" altLang="en-US" sz="100" dirty="0">
                <a:solidFill>
                  <a:prstClr val="black"/>
                </a:solidFill>
                <a:latin typeface="Calibri"/>
                <a:ea typeface="宋体"/>
              </a:rPr>
              <a:t>模板下载：</a:t>
            </a:r>
            <a:r>
              <a:rPr lang="en-US" altLang="zh-CN" sz="100" dirty="0">
                <a:solidFill>
                  <a:prstClr val="black"/>
                </a:solidFill>
                <a:latin typeface="Calibri"/>
                <a:ea typeface="宋体"/>
              </a:rPr>
              <a:t>www.1ppt.com/moban/          </a:t>
            </a:r>
            <a:r>
              <a:rPr lang="zh-CN" altLang="en-US" sz="100" dirty="0">
                <a:solidFill>
                  <a:prstClr val="black"/>
                </a:solidFill>
                <a:latin typeface="Calibri"/>
                <a:ea typeface="宋体"/>
              </a:rPr>
              <a:t>行业</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www.1ppt.com/hangye/ </a:t>
            </a:r>
          </a:p>
          <a:p>
            <a:r>
              <a:rPr lang="zh-CN" altLang="en-US" sz="100" dirty="0">
                <a:solidFill>
                  <a:prstClr val="black"/>
                </a:solidFill>
                <a:latin typeface="Calibri"/>
                <a:ea typeface="宋体"/>
              </a:rPr>
              <a:t>节日</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www.1ppt.com/jieri/          PPT</a:t>
            </a:r>
            <a:r>
              <a:rPr lang="zh-CN" altLang="en-US" sz="100" dirty="0">
                <a:solidFill>
                  <a:prstClr val="black"/>
                </a:solidFill>
                <a:latin typeface="Calibri"/>
                <a:ea typeface="宋体"/>
              </a:rPr>
              <a:t>素材：</a:t>
            </a:r>
            <a:r>
              <a:rPr lang="en-US" altLang="zh-CN" sz="100" dirty="0">
                <a:solidFill>
                  <a:prstClr val="black"/>
                </a:solidFill>
                <a:latin typeface="Calibri"/>
                <a:ea typeface="宋体"/>
              </a:rPr>
              <a:t>www.1ppt.com/sucai/</a:t>
            </a:r>
          </a:p>
          <a:p>
            <a:r>
              <a:rPr lang="en-US" altLang="zh-CN" sz="100" dirty="0">
                <a:solidFill>
                  <a:prstClr val="black"/>
                </a:solidFill>
                <a:latin typeface="Calibri"/>
                <a:ea typeface="宋体"/>
              </a:rPr>
              <a:t>PPT</a:t>
            </a:r>
            <a:r>
              <a:rPr lang="zh-CN" altLang="en-US" sz="100" dirty="0">
                <a:solidFill>
                  <a:prstClr val="black"/>
                </a:solidFill>
                <a:latin typeface="Calibri"/>
                <a:ea typeface="宋体"/>
              </a:rPr>
              <a:t>背景图片：</a:t>
            </a:r>
            <a:r>
              <a:rPr lang="en-US" altLang="zh-CN" sz="100" dirty="0">
                <a:solidFill>
                  <a:prstClr val="black"/>
                </a:solidFill>
                <a:latin typeface="Calibri"/>
                <a:ea typeface="宋体"/>
              </a:rPr>
              <a:t>www.1ppt.com/beijing/        PPT</a:t>
            </a:r>
            <a:r>
              <a:rPr lang="zh-CN" altLang="en-US" sz="100" dirty="0">
                <a:solidFill>
                  <a:prstClr val="black"/>
                </a:solidFill>
                <a:latin typeface="Calibri"/>
                <a:ea typeface="宋体"/>
              </a:rPr>
              <a:t>图表：</a:t>
            </a:r>
            <a:r>
              <a:rPr lang="en-US" altLang="zh-CN" sz="100" dirty="0">
                <a:solidFill>
                  <a:prstClr val="black"/>
                </a:solidFill>
                <a:latin typeface="Calibri"/>
                <a:ea typeface="宋体"/>
              </a:rPr>
              <a:t>www.1ppt.com/tubiao/      </a:t>
            </a:r>
          </a:p>
          <a:p>
            <a:r>
              <a:rPr lang="zh-CN" altLang="en-US" sz="100" dirty="0">
                <a:solidFill>
                  <a:prstClr val="black"/>
                </a:solidFill>
                <a:latin typeface="Calibri"/>
                <a:ea typeface="宋体"/>
              </a:rPr>
              <a:t>精美</a:t>
            </a:r>
            <a:r>
              <a:rPr lang="en-US" altLang="zh-CN" sz="100" dirty="0">
                <a:solidFill>
                  <a:prstClr val="black"/>
                </a:solidFill>
                <a:latin typeface="Calibri"/>
                <a:ea typeface="宋体"/>
              </a:rPr>
              <a:t>PPT</a:t>
            </a:r>
            <a:r>
              <a:rPr lang="zh-CN" altLang="en-US" sz="100" dirty="0">
                <a:solidFill>
                  <a:prstClr val="black"/>
                </a:solidFill>
                <a:latin typeface="Calibri"/>
                <a:ea typeface="宋体"/>
              </a:rPr>
              <a:t>下载：</a:t>
            </a:r>
            <a:r>
              <a:rPr lang="en-US" altLang="zh-CN" sz="100" dirty="0">
                <a:solidFill>
                  <a:prstClr val="black"/>
                </a:solidFill>
                <a:latin typeface="Calibri"/>
                <a:ea typeface="宋体"/>
              </a:rPr>
              <a:t>www.1ppt.com/xiazai/         PPT</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www.1ppt.com/powerpoint/      </a:t>
            </a:r>
          </a:p>
          <a:p>
            <a:r>
              <a:rPr lang="en-US" altLang="zh-CN" sz="100" dirty="0">
                <a:solidFill>
                  <a:prstClr val="black"/>
                </a:solidFill>
                <a:latin typeface="Calibri"/>
                <a:ea typeface="宋体"/>
              </a:rPr>
              <a:t>PPT</a:t>
            </a:r>
            <a:r>
              <a:rPr lang="zh-CN" altLang="en-US" sz="100" dirty="0">
                <a:solidFill>
                  <a:prstClr val="black"/>
                </a:solidFill>
                <a:latin typeface="Calibri"/>
                <a:ea typeface="宋体"/>
              </a:rPr>
              <a:t>课件：</a:t>
            </a:r>
            <a:r>
              <a:rPr lang="en-US" altLang="zh-CN" sz="100" dirty="0">
                <a:solidFill>
                  <a:prstClr val="black"/>
                </a:solidFill>
                <a:latin typeface="Calibri"/>
                <a:ea typeface="宋体"/>
              </a:rPr>
              <a:t>www.1ppt.com/kejian/             </a:t>
            </a:r>
            <a:r>
              <a:rPr lang="zh-CN" altLang="en-US" sz="100" dirty="0">
                <a:solidFill>
                  <a:prstClr val="black"/>
                </a:solidFill>
                <a:latin typeface="Calibri"/>
                <a:ea typeface="宋体"/>
              </a:rPr>
              <a:t>字体下载：</a:t>
            </a:r>
            <a:r>
              <a:rPr lang="en-US" altLang="zh-CN" sz="100" dirty="0">
                <a:solidFill>
                  <a:prstClr val="black"/>
                </a:solidFill>
                <a:latin typeface="Calibri"/>
                <a:ea typeface="宋体"/>
              </a:rPr>
              <a:t>www.1ppt.com/ziti/</a:t>
            </a:r>
          </a:p>
          <a:p>
            <a:r>
              <a:rPr lang="zh-CN" altLang="en-US" sz="100" dirty="0">
                <a:solidFill>
                  <a:prstClr val="black"/>
                </a:solidFill>
                <a:latin typeface="Calibri"/>
                <a:ea typeface="宋体"/>
              </a:rPr>
              <a:t>工作总结</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www.1ppt.com/xiazai/zongjie/ </a:t>
            </a:r>
            <a:r>
              <a:rPr lang="zh-CN" altLang="en-US" sz="100" dirty="0">
                <a:solidFill>
                  <a:prstClr val="black"/>
                </a:solidFill>
                <a:latin typeface="Calibri"/>
                <a:ea typeface="宋体"/>
              </a:rPr>
              <a:t>工作计划：</a:t>
            </a:r>
            <a:r>
              <a:rPr lang="en-US" altLang="zh-CN" sz="100" dirty="0">
                <a:solidFill>
                  <a:prstClr val="black"/>
                </a:solidFill>
                <a:latin typeface="Calibri"/>
                <a:ea typeface="宋体"/>
              </a:rPr>
              <a:t>www.1ppt.com/xiazai/jihua/</a:t>
            </a:r>
          </a:p>
          <a:p>
            <a:r>
              <a:rPr lang="zh-CN" altLang="en-US" sz="100" dirty="0">
                <a:solidFill>
                  <a:prstClr val="black"/>
                </a:solidFill>
                <a:latin typeface="Calibri"/>
                <a:ea typeface="宋体"/>
              </a:rPr>
              <a:t>商务</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www.1ppt.com/moban/shangwu/  </a:t>
            </a:r>
            <a:r>
              <a:rPr lang="zh-CN" altLang="en-US" sz="100" dirty="0">
                <a:solidFill>
                  <a:prstClr val="black"/>
                </a:solidFill>
                <a:latin typeface="Calibri"/>
                <a:ea typeface="宋体"/>
              </a:rPr>
              <a:t>个人简历</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www.1ppt.com/xiazai/jianli/  </a:t>
            </a:r>
          </a:p>
          <a:p>
            <a:r>
              <a:rPr lang="zh-CN" altLang="en-US" sz="100" dirty="0">
                <a:solidFill>
                  <a:prstClr val="black"/>
                </a:solidFill>
                <a:latin typeface="Calibri"/>
                <a:ea typeface="宋体"/>
              </a:rPr>
              <a:t>毕业答辩</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www.1ppt.com/xiazai/dabian/  </a:t>
            </a:r>
            <a:r>
              <a:rPr lang="zh-CN" altLang="en-US" sz="100" dirty="0">
                <a:solidFill>
                  <a:prstClr val="black"/>
                </a:solidFill>
                <a:latin typeface="Calibri"/>
                <a:ea typeface="宋体"/>
              </a:rPr>
              <a:t>工作汇报</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www.1ppt.com/xiazai/huibao/    </a:t>
            </a:r>
          </a:p>
          <a:p>
            <a:r>
              <a:rPr lang="en-US" altLang="zh-CN" sz="100" dirty="0">
                <a:solidFill>
                  <a:prstClr val="black"/>
                </a:solidFill>
                <a:latin typeface="Calibri"/>
                <a:ea typeface="宋体"/>
              </a:rPr>
              <a:t> </a:t>
            </a:r>
          </a:p>
        </p:txBody>
      </p:sp>
      <p:sp>
        <p:nvSpPr>
          <p:cNvPr id="12" name="矩形 11">
            <a:extLst>
              <a:ext uri="{FF2B5EF4-FFF2-40B4-BE49-F238E27FC236}">
                <a16:creationId xmlns:a16="http://schemas.microsoft.com/office/drawing/2014/main" id="{63958127-58EF-4C04-BA6F-8CB72EFD62CC}"/>
              </a:ext>
            </a:extLst>
          </p:cNvPr>
          <p:cNvSpPr/>
          <p:nvPr userDrawn="1"/>
        </p:nvSpPr>
        <p:spPr>
          <a:xfrm>
            <a:off x="7230529" y="12153097"/>
            <a:ext cx="675519" cy="246221"/>
          </a:xfrm>
          <a:prstGeom prst="rect">
            <a:avLst/>
          </a:prstGeom>
        </p:spPr>
        <p:txBody>
          <a:bodyPr wrap="square">
            <a:spAutoFit/>
          </a:bodyPr>
          <a:lstStyle/>
          <a:p>
            <a:r>
              <a:rPr lang="en-US" altLang="zh-CN" sz="100" dirty="0">
                <a:solidFill>
                  <a:prstClr val="black"/>
                </a:solidFill>
                <a:latin typeface="Calibri"/>
                <a:ea typeface="宋体"/>
              </a:rPr>
              <a:t>PPT</a:t>
            </a:r>
            <a:r>
              <a:rPr lang="zh-CN" altLang="en-US" sz="100" dirty="0">
                <a:solidFill>
                  <a:prstClr val="black"/>
                </a:solidFill>
                <a:latin typeface="Calibri"/>
                <a:ea typeface="宋体"/>
              </a:rPr>
              <a:t>模板下载：</a:t>
            </a:r>
            <a:r>
              <a:rPr lang="en-US" altLang="zh-CN" sz="100" dirty="0">
                <a:solidFill>
                  <a:prstClr val="black"/>
                </a:solidFill>
                <a:latin typeface="Calibri"/>
                <a:ea typeface="宋体"/>
              </a:rPr>
              <a:t>www.1ppt.com/moban/          </a:t>
            </a:r>
            <a:r>
              <a:rPr lang="zh-CN" altLang="en-US" sz="100" dirty="0">
                <a:solidFill>
                  <a:prstClr val="black"/>
                </a:solidFill>
                <a:latin typeface="Calibri"/>
                <a:ea typeface="宋体"/>
              </a:rPr>
              <a:t>行业</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www.1ppt.com/hangye/ </a:t>
            </a:r>
          </a:p>
          <a:p>
            <a:r>
              <a:rPr lang="zh-CN" altLang="en-US" sz="100" dirty="0">
                <a:solidFill>
                  <a:prstClr val="black"/>
                </a:solidFill>
                <a:latin typeface="Calibri"/>
                <a:ea typeface="宋体"/>
              </a:rPr>
              <a:t>节日</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www.1ppt.com/jieri/          PPT</a:t>
            </a:r>
            <a:r>
              <a:rPr lang="zh-CN" altLang="en-US" sz="100" dirty="0">
                <a:solidFill>
                  <a:prstClr val="black"/>
                </a:solidFill>
                <a:latin typeface="Calibri"/>
                <a:ea typeface="宋体"/>
              </a:rPr>
              <a:t>素材：</a:t>
            </a:r>
            <a:r>
              <a:rPr lang="en-US" altLang="zh-CN" sz="100" dirty="0">
                <a:solidFill>
                  <a:prstClr val="black"/>
                </a:solidFill>
                <a:latin typeface="Calibri"/>
                <a:ea typeface="宋体"/>
              </a:rPr>
              <a:t>www.1ppt.com/sucai/</a:t>
            </a:r>
          </a:p>
          <a:p>
            <a:r>
              <a:rPr lang="en-US" altLang="zh-CN" sz="100" dirty="0">
                <a:solidFill>
                  <a:prstClr val="black"/>
                </a:solidFill>
                <a:latin typeface="Calibri"/>
                <a:ea typeface="宋体"/>
              </a:rPr>
              <a:t>PPT</a:t>
            </a:r>
            <a:r>
              <a:rPr lang="zh-CN" altLang="en-US" sz="100" dirty="0">
                <a:solidFill>
                  <a:prstClr val="black"/>
                </a:solidFill>
                <a:latin typeface="Calibri"/>
                <a:ea typeface="宋体"/>
              </a:rPr>
              <a:t>背景图片：</a:t>
            </a:r>
            <a:r>
              <a:rPr lang="en-US" altLang="zh-CN" sz="100" dirty="0">
                <a:solidFill>
                  <a:prstClr val="black"/>
                </a:solidFill>
                <a:latin typeface="Calibri"/>
                <a:ea typeface="宋体"/>
              </a:rPr>
              <a:t>www.1ppt.com/beijing/        PPT</a:t>
            </a:r>
            <a:r>
              <a:rPr lang="zh-CN" altLang="en-US" sz="100" dirty="0">
                <a:solidFill>
                  <a:prstClr val="black"/>
                </a:solidFill>
                <a:latin typeface="Calibri"/>
                <a:ea typeface="宋体"/>
              </a:rPr>
              <a:t>图表：</a:t>
            </a:r>
            <a:r>
              <a:rPr lang="en-US" altLang="zh-CN" sz="100" dirty="0">
                <a:solidFill>
                  <a:prstClr val="black"/>
                </a:solidFill>
                <a:latin typeface="Calibri"/>
                <a:ea typeface="宋体"/>
              </a:rPr>
              <a:t>www.1ppt.com/tubiao/      </a:t>
            </a:r>
          </a:p>
          <a:p>
            <a:r>
              <a:rPr lang="zh-CN" altLang="en-US" sz="100" dirty="0">
                <a:solidFill>
                  <a:prstClr val="black"/>
                </a:solidFill>
                <a:latin typeface="Calibri"/>
                <a:ea typeface="宋体"/>
              </a:rPr>
              <a:t>精美</a:t>
            </a:r>
            <a:r>
              <a:rPr lang="en-US" altLang="zh-CN" sz="100" dirty="0">
                <a:solidFill>
                  <a:prstClr val="black"/>
                </a:solidFill>
                <a:latin typeface="Calibri"/>
                <a:ea typeface="宋体"/>
              </a:rPr>
              <a:t>PPT</a:t>
            </a:r>
            <a:r>
              <a:rPr lang="zh-CN" altLang="en-US" sz="100" dirty="0">
                <a:solidFill>
                  <a:prstClr val="black"/>
                </a:solidFill>
                <a:latin typeface="Calibri"/>
                <a:ea typeface="宋体"/>
              </a:rPr>
              <a:t>下载：</a:t>
            </a:r>
            <a:r>
              <a:rPr lang="en-US" altLang="zh-CN" sz="100" dirty="0">
                <a:solidFill>
                  <a:prstClr val="black"/>
                </a:solidFill>
                <a:latin typeface="Calibri"/>
                <a:ea typeface="宋体"/>
              </a:rPr>
              <a:t>www.1ppt.com/xiazai/         PPT</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www.1ppt.com/powerpoint/      </a:t>
            </a:r>
          </a:p>
          <a:p>
            <a:r>
              <a:rPr lang="en-US" altLang="zh-CN" sz="100" dirty="0">
                <a:solidFill>
                  <a:prstClr val="black"/>
                </a:solidFill>
                <a:latin typeface="Calibri"/>
                <a:ea typeface="宋体"/>
              </a:rPr>
              <a:t>PPT</a:t>
            </a:r>
            <a:r>
              <a:rPr lang="zh-CN" altLang="en-US" sz="100" dirty="0">
                <a:solidFill>
                  <a:prstClr val="black"/>
                </a:solidFill>
                <a:latin typeface="Calibri"/>
                <a:ea typeface="宋体"/>
              </a:rPr>
              <a:t>课件：</a:t>
            </a:r>
            <a:r>
              <a:rPr lang="en-US" altLang="zh-CN" sz="100" dirty="0">
                <a:solidFill>
                  <a:prstClr val="black"/>
                </a:solidFill>
                <a:latin typeface="Calibri"/>
                <a:ea typeface="宋体"/>
              </a:rPr>
              <a:t>www.1ppt.com/kejian/             </a:t>
            </a:r>
            <a:r>
              <a:rPr lang="zh-CN" altLang="en-US" sz="100" dirty="0">
                <a:solidFill>
                  <a:prstClr val="black"/>
                </a:solidFill>
                <a:latin typeface="Calibri"/>
                <a:ea typeface="宋体"/>
              </a:rPr>
              <a:t>字体下载：</a:t>
            </a:r>
            <a:r>
              <a:rPr lang="en-US" altLang="zh-CN" sz="100" dirty="0">
                <a:solidFill>
                  <a:prstClr val="black"/>
                </a:solidFill>
                <a:latin typeface="Calibri"/>
                <a:ea typeface="宋体"/>
              </a:rPr>
              <a:t>www.1ppt.com/ziti/</a:t>
            </a:r>
          </a:p>
          <a:p>
            <a:r>
              <a:rPr lang="zh-CN" altLang="en-US" sz="100" dirty="0">
                <a:solidFill>
                  <a:prstClr val="black"/>
                </a:solidFill>
                <a:latin typeface="Calibri"/>
                <a:ea typeface="宋体"/>
              </a:rPr>
              <a:t>工作总结</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www.1ppt.com/xiazai/zongjie/ </a:t>
            </a:r>
            <a:r>
              <a:rPr lang="zh-CN" altLang="en-US" sz="100" dirty="0">
                <a:solidFill>
                  <a:prstClr val="black"/>
                </a:solidFill>
                <a:latin typeface="Calibri"/>
                <a:ea typeface="宋体"/>
              </a:rPr>
              <a:t>工作计划：</a:t>
            </a:r>
            <a:r>
              <a:rPr lang="en-US" altLang="zh-CN" sz="100" dirty="0">
                <a:solidFill>
                  <a:prstClr val="black"/>
                </a:solidFill>
                <a:latin typeface="Calibri"/>
                <a:ea typeface="宋体"/>
              </a:rPr>
              <a:t>www.1ppt.com/xiazai/jihua/</a:t>
            </a:r>
          </a:p>
          <a:p>
            <a:r>
              <a:rPr lang="zh-CN" altLang="en-US" sz="100" dirty="0">
                <a:solidFill>
                  <a:prstClr val="black"/>
                </a:solidFill>
                <a:latin typeface="Calibri"/>
                <a:ea typeface="宋体"/>
              </a:rPr>
              <a:t>商务</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www.1ppt.com/moban/shangwu/  </a:t>
            </a:r>
            <a:r>
              <a:rPr lang="zh-CN" altLang="en-US" sz="100" dirty="0">
                <a:solidFill>
                  <a:prstClr val="black"/>
                </a:solidFill>
                <a:latin typeface="Calibri"/>
                <a:ea typeface="宋体"/>
              </a:rPr>
              <a:t>个人简历</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www.1ppt.com/xiazai/jianli/  </a:t>
            </a:r>
          </a:p>
          <a:p>
            <a:r>
              <a:rPr lang="zh-CN" altLang="en-US" sz="100" dirty="0">
                <a:solidFill>
                  <a:prstClr val="black"/>
                </a:solidFill>
                <a:latin typeface="Calibri"/>
                <a:ea typeface="宋体"/>
              </a:rPr>
              <a:t>毕业答辩</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www.1ppt.com/xiazai/dabian/  </a:t>
            </a:r>
            <a:r>
              <a:rPr lang="zh-CN" altLang="en-US" sz="100" dirty="0">
                <a:solidFill>
                  <a:prstClr val="black"/>
                </a:solidFill>
                <a:latin typeface="Calibri"/>
                <a:ea typeface="宋体"/>
              </a:rPr>
              <a:t>工作汇报</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www.1ppt.com/xiazai/huibao/    </a:t>
            </a:r>
          </a:p>
          <a:p>
            <a:r>
              <a:rPr lang="en-US" altLang="zh-CN" sz="100" dirty="0">
                <a:solidFill>
                  <a:prstClr val="black"/>
                </a:solidFill>
                <a:latin typeface="Calibri"/>
                <a:ea typeface="宋体"/>
              </a:rPr>
              <a:t> </a:t>
            </a:r>
          </a:p>
        </p:txBody>
      </p:sp>
    </p:spTree>
    <p:extLst>
      <p:ext uri="{BB962C8B-B14F-4D97-AF65-F5344CB8AC3E}">
        <p14:creationId xmlns:p14="http://schemas.microsoft.com/office/powerpoint/2010/main" val="28012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319529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35692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89"/>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89"/>
            </a:lvl1pPr>
            <a:lvl2pPr>
              <a:defRPr sz="2440"/>
            </a:lvl2pPr>
            <a:lvl3pPr>
              <a:defRPr sz="2092"/>
            </a:lvl3pPr>
            <a:lvl4pPr>
              <a:defRPr sz="1743"/>
            </a:lvl4pPr>
            <a:lvl5pPr>
              <a:defRPr sz="1743"/>
            </a:lvl5pPr>
            <a:lvl6pPr>
              <a:defRPr sz="1743"/>
            </a:lvl6pPr>
            <a:lvl7pPr>
              <a:defRPr sz="1743"/>
            </a:lvl7pPr>
            <a:lvl8pPr>
              <a:defRPr sz="1743"/>
            </a:lvl8pPr>
            <a:lvl9pPr>
              <a:defRPr sz="174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4"/>
            </a:lvl1pPr>
            <a:lvl2pPr marL="398450" indent="0">
              <a:buNone/>
              <a:defRPr sz="1220"/>
            </a:lvl2pPr>
            <a:lvl3pPr marL="796900" indent="0">
              <a:buNone/>
              <a:defRPr sz="1046"/>
            </a:lvl3pPr>
            <a:lvl4pPr marL="1195349" indent="0">
              <a:buNone/>
              <a:defRPr sz="872"/>
            </a:lvl4pPr>
            <a:lvl5pPr marL="1593799" indent="0">
              <a:buNone/>
              <a:defRPr sz="872"/>
            </a:lvl5pPr>
            <a:lvl6pPr marL="1992249" indent="0">
              <a:buNone/>
              <a:defRPr sz="872"/>
            </a:lvl6pPr>
            <a:lvl7pPr marL="2390699" indent="0">
              <a:buNone/>
              <a:defRPr sz="872"/>
            </a:lvl7pPr>
            <a:lvl8pPr marL="2789149" indent="0">
              <a:buNone/>
              <a:defRPr sz="872"/>
            </a:lvl8pPr>
            <a:lvl9pPr marL="3187598" indent="0">
              <a:buNone/>
              <a:defRPr sz="872"/>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241655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89"/>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89"/>
            </a:lvl1pPr>
            <a:lvl2pPr marL="398450" indent="0">
              <a:buNone/>
              <a:defRPr sz="2440"/>
            </a:lvl2pPr>
            <a:lvl3pPr marL="796900" indent="0">
              <a:buNone/>
              <a:defRPr sz="2092"/>
            </a:lvl3pPr>
            <a:lvl4pPr marL="1195349" indent="0">
              <a:buNone/>
              <a:defRPr sz="1743"/>
            </a:lvl4pPr>
            <a:lvl5pPr marL="1593799" indent="0">
              <a:buNone/>
              <a:defRPr sz="1743"/>
            </a:lvl5pPr>
            <a:lvl6pPr marL="1992249" indent="0">
              <a:buNone/>
              <a:defRPr sz="1743"/>
            </a:lvl6pPr>
            <a:lvl7pPr marL="2390699" indent="0">
              <a:buNone/>
              <a:defRPr sz="1743"/>
            </a:lvl7pPr>
            <a:lvl8pPr marL="2789149" indent="0">
              <a:buNone/>
              <a:defRPr sz="1743"/>
            </a:lvl8pPr>
            <a:lvl9pPr marL="3187598" indent="0">
              <a:buNone/>
              <a:defRPr sz="1743"/>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4"/>
            </a:lvl1pPr>
            <a:lvl2pPr marL="398450" indent="0">
              <a:buNone/>
              <a:defRPr sz="1220"/>
            </a:lvl2pPr>
            <a:lvl3pPr marL="796900" indent="0">
              <a:buNone/>
              <a:defRPr sz="1046"/>
            </a:lvl3pPr>
            <a:lvl4pPr marL="1195349" indent="0">
              <a:buNone/>
              <a:defRPr sz="872"/>
            </a:lvl4pPr>
            <a:lvl5pPr marL="1593799" indent="0">
              <a:buNone/>
              <a:defRPr sz="872"/>
            </a:lvl5pPr>
            <a:lvl6pPr marL="1992249" indent="0">
              <a:buNone/>
              <a:defRPr sz="872"/>
            </a:lvl6pPr>
            <a:lvl7pPr marL="2390699" indent="0">
              <a:buNone/>
              <a:defRPr sz="872"/>
            </a:lvl7pPr>
            <a:lvl8pPr marL="2789149" indent="0">
              <a:buNone/>
              <a:defRPr sz="872"/>
            </a:lvl8pPr>
            <a:lvl9pPr marL="3187598" indent="0">
              <a:buNone/>
              <a:defRPr sz="872"/>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102104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6">
                <a:solidFill>
                  <a:schemeClr val="tx1">
                    <a:tint val="75000"/>
                  </a:schemeClr>
                </a:solidFill>
              </a:defRPr>
            </a:lvl1pPr>
          </a:lstStyle>
          <a:p>
            <a:fld id="{87B43034-5666-4088-908E-90BF970F5519}" type="datetimeFigureOut">
              <a:rPr lang="zh-CN" altLang="en-US" smtClean="0"/>
              <a:t>2023/12/30</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6">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6">
                <a:solidFill>
                  <a:schemeClr val="tx1">
                    <a:tint val="75000"/>
                  </a:schemeClr>
                </a:solidFill>
              </a:defRPr>
            </a:lvl1pPr>
          </a:lstStyle>
          <a:p>
            <a:fld id="{15AA8925-78AA-4D71-A293-67AA713F8EE9}" type="slidenum">
              <a:rPr lang="zh-CN" altLang="en-US" smtClean="0"/>
              <a:t>‹#›</a:t>
            </a:fld>
            <a:endParaRPr lang="zh-CN" altLang="en-US"/>
          </a:p>
        </p:txBody>
      </p:sp>
      <p:pic>
        <p:nvPicPr>
          <p:cNvPr id="10" name="图片 9" descr="图标&#10;&#10;描述已自动生成">
            <a:extLst>
              <a:ext uri="{FF2B5EF4-FFF2-40B4-BE49-F238E27FC236}">
                <a16:creationId xmlns:a16="http://schemas.microsoft.com/office/drawing/2014/main" id="{3C213569-60A2-4CE3-A231-3E6F2F72C44F}"/>
              </a:ext>
            </a:extLst>
          </p:cNvPr>
          <p:cNvPicPr>
            <a:picLocks noChangeAspect="1"/>
          </p:cNvPicPr>
          <p:nvPr userDrawn="1"/>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8294857" y="210029"/>
            <a:ext cx="458896" cy="458896"/>
          </a:xfrm>
          <a:prstGeom prst="rect">
            <a:avLst/>
          </a:prstGeom>
        </p:spPr>
      </p:pic>
      <p:sp>
        <p:nvSpPr>
          <p:cNvPr id="11" name="文本框 10">
            <a:extLst>
              <a:ext uri="{FF2B5EF4-FFF2-40B4-BE49-F238E27FC236}">
                <a16:creationId xmlns:a16="http://schemas.microsoft.com/office/drawing/2014/main" id="{FC8D3287-1439-480E-ABE1-DF35C45EBE59}"/>
              </a:ext>
            </a:extLst>
          </p:cNvPr>
          <p:cNvSpPr txBox="1"/>
          <p:nvPr userDrawn="1"/>
        </p:nvSpPr>
        <p:spPr>
          <a:xfrm>
            <a:off x="6831241" y="262566"/>
            <a:ext cx="1563248" cy="369332"/>
          </a:xfrm>
          <a:prstGeom prst="rect">
            <a:avLst/>
          </a:prstGeom>
          <a:noFill/>
          <a:ln>
            <a:noFill/>
          </a:ln>
        </p:spPr>
        <p:txBody>
          <a:bodyPr wrap="none" rtlCol="0">
            <a:spAutoFit/>
          </a:bodyPr>
          <a:lstStyle/>
          <a:p>
            <a:r>
              <a:rPr lang="en-US" altLang="zh-CN"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extLst>
      <p:ext uri="{BB962C8B-B14F-4D97-AF65-F5344CB8AC3E}">
        <p14:creationId xmlns:p14="http://schemas.microsoft.com/office/powerpoint/2010/main" val="193346827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796900"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225" indent="-199225" algn="l" defTabSz="796900" rtl="0" eaLnBrk="1" latinLnBrk="0" hangingPunct="1">
        <a:lnSpc>
          <a:spcPct val="90000"/>
        </a:lnSpc>
        <a:spcBef>
          <a:spcPts val="872"/>
        </a:spcBef>
        <a:buFont typeface="Arial" panose="020B0604020202020204" pitchFamily="34" charset="0"/>
        <a:buChar char="•"/>
        <a:defRPr sz="2440" kern="1200">
          <a:solidFill>
            <a:schemeClr val="tx1"/>
          </a:solidFill>
          <a:latin typeface="+mn-lt"/>
          <a:ea typeface="+mn-ea"/>
          <a:cs typeface="+mn-cs"/>
        </a:defRPr>
      </a:lvl1pPr>
      <a:lvl2pPr marL="597675" indent="-199225" algn="l" defTabSz="796900" rtl="0" eaLnBrk="1" latinLnBrk="0" hangingPunct="1">
        <a:lnSpc>
          <a:spcPct val="90000"/>
        </a:lnSpc>
        <a:spcBef>
          <a:spcPts val="436"/>
        </a:spcBef>
        <a:buFont typeface="Arial" panose="020B0604020202020204" pitchFamily="34" charset="0"/>
        <a:buChar char="•"/>
        <a:defRPr sz="2092" kern="1200">
          <a:solidFill>
            <a:schemeClr val="tx1"/>
          </a:solidFill>
          <a:latin typeface="+mn-lt"/>
          <a:ea typeface="+mn-ea"/>
          <a:cs typeface="+mn-cs"/>
        </a:defRPr>
      </a:lvl2pPr>
      <a:lvl3pPr marL="996125" indent="-199225" algn="l" defTabSz="796900" rtl="0" eaLnBrk="1" latinLnBrk="0" hangingPunct="1">
        <a:lnSpc>
          <a:spcPct val="90000"/>
        </a:lnSpc>
        <a:spcBef>
          <a:spcPts val="436"/>
        </a:spcBef>
        <a:buFont typeface="Arial" panose="020B0604020202020204" pitchFamily="34" charset="0"/>
        <a:buChar char="•"/>
        <a:defRPr sz="1743" kern="1200">
          <a:solidFill>
            <a:schemeClr val="tx1"/>
          </a:solidFill>
          <a:latin typeface="+mn-lt"/>
          <a:ea typeface="+mn-ea"/>
          <a:cs typeface="+mn-cs"/>
        </a:defRPr>
      </a:lvl3pPr>
      <a:lvl4pPr marL="1394574" indent="-199225" algn="l" defTabSz="796900" rtl="0" eaLnBrk="1" latinLnBrk="0" hangingPunct="1">
        <a:lnSpc>
          <a:spcPct val="90000"/>
        </a:lnSpc>
        <a:spcBef>
          <a:spcPts val="436"/>
        </a:spcBef>
        <a:buFont typeface="Arial" panose="020B0604020202020204" pitchFamily="34" charset="0"/>
        <a:buChar char="•"/>
        <a:defRPr sz="1569" kern="1200">
          <a:solidFill>
            <a:schemeClr val="tx1"/>
          </a:solidFill>
          <a:latin typeface="+mn-lt"/>
          <a:ea typeface="+mn-ea"/>
          <a:cs typeface="+mn-cs"/>
        </a:defRPr>
      </a:lvl4pPr>
      <a:lvl5pPr marL="1793024" indent="-199225" algn="l" defTabSz="796900" rtl="0" eaLnBrk="1" latinLnBrk="0" hangingPunct="1">
        <a:lnSpc>
          <a:spcPct val="90000"/>
        </a:lnSpc>
        <a:spcBef>
          <a:spcPts val="436"/>
        </a:spcBef>
        <a:buFont typeface="Arial" panose="020B0604020202020204" pitchFamily="34" charset="0"/>
        <a:buChar char="•"/>
        <a:defRPr sz="1569" kern="1200">
          <a:solidFill>
            <a:schemeClr val="tx1"/>
          </a:solidFill>
          <a:latin typeface="+mn-lt"/>
          <a:ea typeface="+mn-ea"/>
          <a:cs typeface="+mn-cs"/>
        </a:defRPr>
      </a:lvl5pPr>
      <a:lvl6pPr marL="2191474" indent="-199225" algn="l" defTabSz="796900" rtl="0" eaLnBrk="1" latinLnBrk="0" hangingPunct="1">
        <a:lnSpc>
          <a:spcPct val="90000"/>
        </a:lnSpc>
        <a:spcBef>
          <a:spcPts val="436"/>
        </a:spcBef>
        <a:buFont typeface="Arial" panose="020B0604020202020204" pitchFamily="34" charset="0"/>
        <a:buChar char="•"/>
        <a:defRPr sz="1569" kern="1200">
          <a:solidFill>
            <a:schemeClr val="tx1"/>
          </a:solidFill>
          <a:latin typeface="+mn-lt"/>
          <a:ea typeface="+mn-ea"/>
          <a:cs typeface="+mn-cs"/>
        </a:defRPr>
      </a:lvl6pPr>
      <a:lvl7pPr marL="2589924" indent="-199225" algn="l" defTabSz="796900" rtl="0" eaLnBrk="1" latinLnBrk="0" hangingPunct="1">
        <a:lnSpc>
          <a:spcPct val="90000"/>
        </a:lnSpc>
        <a:spcBef>
          <a:spcPts val="436"/>
        </a:spcBef>
        <a:buFont typeface="Arial" panose="020B0604020202020204" pitchFamily="34" charset="0"/>
        <a:buChar char="•"/>
        <a:defRPr sz="1569" kern="1200">
          <a:solidFill>
            <a:schemeClr val="tx1"/>
          </a:solidFill>
          <a:latin typeface="+mn-lt"/>
          <a:ea typeface="+mn-ea"/>
          <a:cs typeface="+mn-cs"/>
        </a:defRPr>
      </a:lvl7pPr>
      <a:lvl8pPr marL="2988374" indent="-199225" algn="l" defTabSz="796900" rtl="0" eaLnBrk="1" latinLnBrk="0" hangingPunct="1">
        <a:lnSpc>
          <a:spcPct val="90000"/>
        </a:lnSpc>
        <a:spcBef>
          <a:spcPts val="436"/>
        </a:spcBef>
        <a:buFont typeface="Arial" panose="020B0604020202020204" pitchFamily="34" charset="0"/>
        <a:buChar char="•"/>
        <a:defRPr sz="1569" kern="1200">
          <a:solidFill>
            <a:schemeClr val="tx1"/>
          </a:solidFill>
          <a:latin typeface="+mn-lt"/>
          <a:ea typeface="+mn-ea"/>
          <a:cs typeface="+mn-cs"/>
        </a:defRPr>
      </a:lvl8pPr>
      <a:lvl9pPr marL="3386823" indent="-199225" algn="l" defTabSz="796900" rtl="0" eaLnBrk="1" latinLnBrk="0" hangingPunct="1">
        <a:lnSpc>
          <a:spcPct val="90000"/>
        </a:lnSpc>
        <a:spcBef>
          <a:spcPts val="436"/>
        </a:spcBef>
        <a:buFont typeface="Arial" panose="020B0604020202020204" pitchFamily="34" charset="0"/>
        <a:buChar char="•"/>
        <a:defRPr sz="1569" kern="1200">
          <a:solidFill>
            <a:schemeClr val="tx1"/>
          </a:solidFill>
          <a:latin typeface="+mn-lt"/>
          <a:ea typeface="+mn-ea"/>
          <a:cs typeface="+mn-cs"/>
        </a:defRPr>
      </a:lvl9pPr>
    </p:bodyStyle>
    <p:otherStyle>
      <a:defPPr>
        <a:defRPr lang="zh-CN"/>
      </a:defPPr>
      <a:lvl1pPr marL="0" algn="l" defTabSz="796900" rtl="0" eaLnBrk="1" latinLnBrk="0" hangingPunct="1">
        <a:defRPr sz="1569" kern="1200">
          <a:solidFill>
            <a:schemeClr val="tx1"/>
          </a:solidFill>
          <a:latin typeface="+mn-lt"/>
          <a:ea typeface="+mn-ea"/>
          <a:cs typeface="+mn-cs"/>
        </a:defRPr>
      </a:lvl1pPr>
      <a:lvl2pPr marL="398450" algn="l" defTabSz="796900" rtl="0" eaLnBrk="1" latinLnBrk="0" hangingPunct="1">
        <a:defRPr sz="1569" kern="1200">
          <a:solidFill>
            <a:schemeClr val="tx1"/>
          </a:solidFill>
          <a:latin typeface="+mn-lt"/>
          <a:ea typeface="+mn-ea"/>
          <a:cs typeface="+mn-cs"/>
        </a:defRPr>
      </a:lvl2pPr>
      <a:lvl3pPr marL="796900" algn="l" defTabSz="796900" rtl="0" eaLnBrk="1" latinLnBrk="0" hangingPunct="1">
        <a:defRPr sz="1569" kern="1200">
          <a:solidFill>
            <a:schemeClr val="tx1"/>
          </a:solidFill>
          <a:latin typeface="+mn-lt"/>
          <a:ea typeface="+mn-ea"/>
          <a:cs typeface="+mn-cs"/>
        </a:defRPr>
      </a:lvl3pPr>
      <a:lvl4pPr marL="1195349" algn="l" defTabSz="796900" rtl="0" eaLnBrk="1" latinLnBrk="0" hangingPunct="1">
        <a:defRPr sz="1569" kern="1200">
          <a:solidFill>
            <a:schemeClr val="tx1"/>
          </a:solidFill>
          <a:latin typeface="+mn-lt"/>
          <a:ea typeface="+mn-ea"/>
          <a:cs typeface="+mn-cs"/>
        </a:defRPr>
      </a:lvl4pPr>
      <a:lvl5pPr marL="1593799" algn="l" defTabSz="796900" rtl="0" eaLnBrk="1" latinLnBrk="0" hangingPunct="1">
        <a:defRPr sz="1569" kern="1200">
          <a:solidFill>
            <a:schemeClr val="tx1"/>
          </a:solidFill>
          <a:latin typeface="+mn-lt"/>
          <a:ea typeface="+mn-ea"/>
          <a:cs typeface="+mn-cs"/>
        </a:defRPr>
      </a:lvl5pPr>
      <a:lvl6pPr marL="1992249" algn="l" defTabSz="796900" rtl="0" eaLnBrk="1" latinLnBrk="0" hangingPunct="1">
        <a:defRPr sz="1569" kern="1200">
          <a:solidFill>
            <a:schemeClr val="tx1"/>
          </a:solidFill>
          <a:latin typeface="+mn-lt"/>
          <a:ea typeface="+mn-ea"/>
          <a:cs typeface="+mn-cs"/>
        </a:defRPr>
      </a:lvl6pPr>
      <a:lvl7pPr marL="2390699" algn="l" defTabSz="796900" rtl="0" eaLnBrk="1" latinLnBrk="0" hangingPunct="1">
        <a:defRPr sz="1569" kern="1200">
          <a:solidFill>
            <a:schemeClr val="tx1"/>
          </a:solidFill>
          <a:latin typeface="+mn-lt"/>
          <a:ea typeface="+mn-ea"/>
          <a:cs typeface="+mn-cs"/>
        </a:defRPr>
      </a:lvl7pPr>
      <a:lvl8pPr marL="2789149" algn="l" defTabSz="796900" rtl="0" eaLnBrk="1" latinLnBrk="0" hangingPunct="1">
        <a:defRPr sz="1569" kern="1200">
          <a:solidFill>
            <a:schemeClr val="tx1"/>
          </a:solidFill>
          <a:latin typeface="+mn-lt"/>
          <a:ea typeface="+mn-ea"/>
          <a:cs typeface="+mn-cs"/>
        </a:defRPr>
      </a:lvl8pPr>
      <a:lvl9pPr marL="3187598" algn="l" defTabSz="796900"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customXml" Target="../ink/ink1.xml"/><Relationship Id="rId4" Type="http://schemas.microsoft.com/office/2007/relationships/hdphoto" Target="../media/hdphoto2.wdp"/><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l="3265" t="6325" r="4323" b="12927"/>
          <a:stretch>
            <a:fillRect/>
          </a:stretch>
        </p:blipFill>
        <p:spPr>
          <a:xfrm>
            <a:off x="2191043" y="1088639"/>
            <a:ext cx="6429671" cy="1807419"/>
          </a:xfrm>
          <a:prstGeom prst="rect">
            <a:avLst/>
          </a:prstGeom>
        </p:spPr>
      </p:pic>
      <p:sp>
        <p:nvSpPr>
          <p:cNvPr id="5" name="文本框 4"/>
          <p:cNvSpPr txBox="1"/>
          <p:nvPr/>
        </p:nvSpPr>
        <p:spPr>
          <a:xfrm>
            <a:off x="2441526" y="1439607"/>
            <a:ext cx="5916244" cy="707886"/>
          </a:xfrm>
          <a:prstGeom prst="rect">
            <a:avLst/>
          </a:prstGeom>
          <a:noFill/>
        </p:spPr>
        <p:txBody>
          <a:bodyPr wrap="square" rtlCol="0">
            <a:spAutoFit/>
          </a:bodyPr>
          <a:lstStyle/>
          <a:p>
            <a:pPr algn="ctr"/>
            <a:r>
              <a:rPr lang="zh-CN" altLang="en-US" sz="4000" b="1" dirty="0">
                <a:solidFill>
                  <a:schemeClr val="bg1"/>
                </a:solidFill>
                <a:cs typeface="+mn-ea"/>
                <a:sym typeface="+mn-lt"/>
              </a:rPr>
              <a:t>操作系统和应用的关系</a:t>
            </a:r>
          </a:p>
        </p:txBody>
      </p:sp>
      <p:grpSp>
        <p:nvGrpSpPr>
          <p:cNvPr id="60" name="组合 1274"/>
          <p:cNvGrpSpPr/>
          <p:nvPr/>
        </p:nvGrpSpPr>
        <p:grpSpPr>
          <a:xfrm>
            <a:off x="2441526" y="3237675"/>
            <a:ext cx="338686" cy="261779"/>
            <a:chOff x="5248276" y="1095375"/>
            <a:chExt cx="727075" cy="561976"/>
          </a:xfrm>
        </p:grpSpPr>
        <p:sp>
          <p:nvSpPr>
            <p:cNvPr id="61"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2"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3"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4"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5"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6"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7"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8"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69"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0"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1"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2"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3"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4"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5"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6"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7"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8"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79"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0"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1"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2"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3"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4"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5"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6"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7"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8"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89"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grpSp>
      <p:sp>
        <p:nvSpPr>
          <p:cNvPr id="90" name="文本框 89"/>
          <p:cNvSpPr txBox="1"/>
          <p:nvPr/>
        </p:nvSpPr>
        <p:spPr>
          <a:xfrm>
            <a:off x="2833453" y="3140572"/>
            <a:ext cx="2994875" cy="467820"/>
          </a:xfrm>
          <a:prstGeom prst="rect">
            <a:avLst/>
          </a:prstGeom>
          <a:noFill/>
        </p:spPr>
        <p:txBody>
          <a:bodyPr wrap="square" rtlCol="0">
            <a:spAutoFit/>
          </a:bodyPr>
          <a:lstStyle/>
          <a:p>
            <a:r>
              <a:rPr lang="zh-CN" altLang="en-US" sz="2440" dirty="0">
                <a:solidFill>
                  <a:schemeClr val="bg1"/>
                </a:solidFill>
                <a:cs typeface="+mn-ea"/>
                <a:sym typeface="+mn-lt"/>
              </a:rPr>
              <a:t>程序是怎么跑起来的</a:t>
            </a:r>
          </a:p>
        </p:txBody>
      </p:sp>
      <p:grpSp>
        <p:nvGrpSpPr>
          <p:cNvPr id="160" name="组合 1274"/>
          <p:cNvGrpSpPr/>
          <p:nvPr/>
        </p:nvGrpSpPr>
        <p:grpSpPr>
          <a:xfrm>
            <a:off x="6245741" y="3237675"/>
            <a:ext cx="338686" cy="261779"/>
            <a:chOff x="5248276" y="1095375"/>
            <a:chExt cx="727075" cy="561976"/>
          </a:xfrm>
        </p:grpSpPr>
        <p:sp>
          <p:nvSpPr>
            <p:cNvPr id="162"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3"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4"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5"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6"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7"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8"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69"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0"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1"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2"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3"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4"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5"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6"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7"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8"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79"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0"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1"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2"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3"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4"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5"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6"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7"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8"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89"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sp>
          <p:nvSpPr>
            <p:cNvPr id="190"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69">
                <a:solidFill>
                  <a:schemeClr val="bg1"/>
                </a:solidFill>
                <a:cs typeface="+mn-ea"/>
                <a:sym typeface="+mn-lt"/>
              </a:endParaRPr>
            </a:p>
          </p:txBody>
        </p:sp>
      </p:grpSp>
      <p:sp>
        <p:nvSpPr>
          <p:cNvPr id="161" name="文本框 160"/>
          <p:cNvSpPr txBox="1"/>
          <p:nvPr/>
        </p:nvSpPr>
        <p:spPr>
          <a:xfrm>
            <a:off x="6637671" y="3140572"/>
            <a:ext cx="1553157" cy="467820"/>
          </a:xfrm>
          <a:prstGeom prst="rect">
            <a:avLst/>
          </a:prstGeom>
          <a:noFill/>
        </p:spPr>
        <p:txBody>
          <a:bodyPr wrap="square" rtlCol="0">
            <a:spAutoFit/>
          </a:bodyPr>
          <a:lstStyle/>
          <a:p>
            <a:r>
              <a:rPr lang="zh-CN" altLang="en-US" sz="2440" dirty="0">
                <a:solidFill>
                  <a:schemeClr val="bg1"/>
                </a:solidFill>
                <a:cs typeface="+mn-ea"/>
                <a:sym typeface="+mn-lt"/>
              </a:rPr>
              <a:t>第</a:t>
            </a:r>
            <a:r>
              <a:rPr lang="en-US" altLang="zh-CN" sz="2440" dirty="0">
                <a:solidFill>
                  <a:schemeClr val="bg1"/>
                </a:solidFill>
                <a:cs typeface="+mn-ea"/>
                <a:sym typeface="+mn-lt"/>
              </a:rPr>
              <a:t>9</a:t>
            </a:r>
            <a:r>
              <a:rPr lang="zh-CN" altLang="en-US" sz="2440" dirty="0">
                <a:solidFill>
                  <a:schemeClr val="bg1"/>
                </a:solidFill>
                <a:cs typeface="+mn-ea"/>
                <a:sym typeface="+mn-lt"/>
              </a:rPr>
              <a:t>章</a:t>
            </a:r>
          </a:p>
        </p:txBody>
      </p:sp>
    </p:spTree>
    <p:extLst>
      <p:ext uri="{BB962C8B-B14F-4D97-AF65-F5344CB8AC3E}">
        <p14:creationId xmlns:p14="http://schemas.microsoft.com/office/powerpoint/2010/main" val="194636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p:tgtEl>
                                          <p:spTgt spid="90"/>
                                        </p:tgtEl>
                                        <p:attrNameLst>
                                          <p:attrName>ppt_x</p:attrName>
                                        </p:attrNameLst>
                                      </p:cBhvr>
                                      <p:tavLst>
                                        <p:tav tm="0">
                                          <p:val>
                                            <p:strVal val="#ppt_x-#ppt_w*1.125000"/>
                                          </p:val>
                                        </p:tav>
                                        <p:tav tm="100000">
                                          <p:val>
                                            <p:strVal val="#ppt_x"/>
                                          </p:val>
                                        </p:tav>
                                      </p:tavLst>
                                    </p:anim>
                                    <p:animEffect transition="in" filter="wipe(right)">
                                      <p:cBhvr>
                                        <p:cTn id="24" dur="500"/>
                                        <p:tgtEl>
                                          <p:spTgt spid="90"/>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1000"/>
                                        <p:tgtEl>
                                          <p:spTgt spid="160"/>
                                        </p:tgtEl>
                                      </p:cBhvr>
                                    </p:animEffect>
                                    <p:anim calcmode="lin" valueType="num">
                                      <p:cBhvr>
                                        <p:cTn id="29" dur="1000" fill="hold"/>
                                        <p:tgtEl>
                                          <p:spTgt spid="160"/>
                                        </p:tgtEl>
                                        <p:attrNameLst>
                                          <p:attrName>ppt_x</p:attrName>
                                        </p:attrNameLst>
                                      </p:cBhvr>
                                      <p:tavLst>
                                        <p:tav tm="0">
                                          <p:val>
                                            <p:strVal val="#ppt_x"/>
                                          </p:val>
                                        </p:tav>
                                        <p:tav tm="100000">
                                          <p:val>
                                            <p:strVal val="#ppt_x"/>
                                          </p:val>
                                        </p:tav>
                                      </p:tavLst>
                                    </p:anim>
                                    <p:anim calcmode="lin" valueType="num">
                                      <p:cBhvr>
                                        <p:cTn id="30" dur="1000" fill="hold"/>
                                        <p:tgtEl>
                                          <p:spTgt spid="160"/>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12" presetClass="entr" presetSubtype="8" fill="hold" grpId="0" nodeType="afterEffect">
                                  <p:stCondLst>
                                    <p:cond delay="0"/>
                                  </p:stCondLst>
                                  <p:childTnLst>
                                    <p:set>
                                      <p:cBhvr>
                                        <p:cTn id="33" dur="1" fill="hold">
                                          <p:stCondLst>
                                            <p:cond delay="0"/>
                                          </p:stCondLst>
                                        </p:cTn>
                                        <p:tgtEl>
                                          <p:spTgt spid="161"/>
                                        </p:tgtEl>
                                        <p:attrNameLst>
                                          <p:attrName>style.visibility</p:attrName>
                                        </p:attrNameLst>
                                      </p:cBhvr>
                                      <p:to>
                                        <p:strVal val="visible"/>
                                      </p:to>
                                    </p:set>
                                    <p:anim calcmode="lin" valueType="num">
                                      <p:cBhvr additive="base">
                                        <p:cTn id="34" dur="500"/>
                                        <p:tgtEl>
                                          <p:spTgt spid="161"/>
                                        </p:tgtEl>
                                        <p:attrNameLst>
                                          <p:attrName>ppt_x</p:attrName>
                                        </p:attrNameLst>
                                      </p:cBhvr>
                                      <p:tavLst>
                                        <p:tav tm="0">
                                          <p:val>
                                            <p:strVal val="#ppt_x-#ppt_w*1.125000"/>
                                          </p:val>
                                        </p:tav>
                                        <p:tav tm="100000">
                                          <p:val>
                                            <p:strVal val="#ppt_x"/>
                                          </p:val>
                                        </p:tav>
                                      </p:tavLst>
                                    </p:anim>
                                    <p:animEffect transition="in" filter="wipe(right)">
                                      <p:cBhvr>
                                        <p:cTn id="3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0" grpId="0"/>
      <p:bldP spid="1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26D06FC1-1F6C-43AF-A724-93B7172ED73C}"/>
              </a:ext>
            </a:extLst>
          </p:cNvPr>
          <p:cNvSpPr txBox="1"/>
          <p:nvPr/>
        </p:nvSpPr>
        <p:spPr>
          <a:xfrm>
            <a:off x="754633" y="1083428"/>
            <a:ext cx="2881674" cy="3477875"/>
          </a:xfrm>
          <a:prstGeom prst="rect">
            <a:avLst/>
          </a:prstGeom>
          <a:noFill/>
        </p:spPr>
        <p:txBody>
          <a:bodyPr wrap="square" rtlCol="0">
            <a:spAutoFit/>
          </a:bodyPr>
          <a:lstStyle/>
          <a:p>
            <a:r>
              <a:rPr lang="zh-CN" altLang="en-US" sz="2000" dirty="0">
                <a:solidFill>
                  <a:schemeClr val="bg1"/>
                </a:solidFill>
              </a:rPr>
              <a:t>初期的操作系统</a:t>
            </a:r>
            <a:r>
              <a:rPr lang="en-US" altLang="zh-CN" sz="2000" dirty="0">
                <a:solidFill>
                  <a:schemeClr val="bg1"/>
                </a:solidFill>
              </a:rPr>
              <a:t>:</a:t>
            </a:r>
          </a:p>
          <a:p>
            <a:pPr marL="342900" indent="-342900">
              <a:buFont typeface="Arial" panose="020B0604020202020204" pitchFamily="34" charset="0"/>
              <a:buChar char="•"/>
            </a:pPr>
            <a:r>
              <a:rPr lang="zh-CN" altLang="en-US" sz="2000" dirty="0">
                <a:solidFill>
                  <a:schemeClr val="bg1"/>
                </a:solidFill>
              </a:rPr>
              <a:t>监控程序</a:t>
            </a:r>
            <a:endParaRPr lang="en-US" altLang="zh-CN" sz="2000" dirty="0">
              <a:solidFill>
                <a:schemeClr val="bg1"/>
              </a:solidFill>
            </a:endParaRPr>
          </a:p>
          <a:p>
            <a:pPr marL="800100" lvl="1" indent="-342900">
              <a:buFont typeface="Arial" panose="020B0604020202020204" pitchFamily="34" charset="0"/>
              <a:buChar char="•"/>
            </a:pPr>
            <a:r>
              <a:rPr lang="zh-CN" altLang="en-US" sz="2000" dirty="0">
                <a:solidFill>
                  <a:schemeClr val="bg1"/>
                </a:solidFill>
              </a:rPr>
              <a:t>加载程序</a:t>
            </a:r>
            <a:endParaRPr lang="en-US" altLang="zh-CN" sz="2000" dirty="0">
              <a:solidFill>
                <a:schemeClr val="bg1"/>
              </a:solidFill>
            </a:endParaRPr>
          </a:p>
          <a:p>
            <a:pPr marL="800100" lvl="1" indent="-342900">
              <a:buFont typeface="Arial" panose="020B0604020202020204" pitchFamily="34" charset="0"/>
              <a:buChar char="•"/>
            </a:pPr>
            <a:r>
              <a:rPr lang="zh-CN" altLang="en-US" sz="2000" dirty="0">
                <a:solidFill>
                  <a:schemeClr val="bg1"/>
                </a:solidFill>
              </a:rPr>
              <a:t>运行程序</a:t>
            </a:r>
            <a:endParaRPr lang="en-US" altLang="zh-CN" sz="2000" dirty="0">
              <a:solidFill>
                <a:schemeClr val="bg1"/>
              </a:solidFill>
            </a:endParaRPr>
          </a:p>
          <a:p>
            <a:pPr marL="342900" indent="-342900">
              <a:buFont typeface="Arial" panose="020B0604020202020204" pitchFamily="34" charset="0"/>
              <a:buChar char="•"/>
            </a:pPr>
            <a:r>
              <a:rPr lang="zh-CN" altLang="en-US" sz="2000" dirty="0">
                <a:solidFill>
                  <a:schemeClr val="bg1"/>
                </a:solidFill>
              </a:rPr>
              <a:t>基本输入输出程序</a:t>
            </a:r>
            <a:endParaRPr lang="en-US" altLang="zh-CN" sz="2000" dirty="0">
              <a:solidFill>
                <a:schemeClr val="bg1"/>
              </a:solidFill>
            </a:endParaRPr>
          </a:p>
          <a:p>
            <a:pPr marL="800100" lvl="1" indent="-342900">
              <a:buFont typeface="Arial" panose="020B0604020202020204" pitchFamily="34" charset="0"/>
              <a:buChar char="•"/>
            </a:pPr>
            <a:r>
              <a:rPr lang="zh-CN" altLang="en-US" sz="2000" dirty="0">
                <a:solidFill>
                  <a:schemeClr val="bg1"/>
                </a:solidFill>
              </a:rPr>
              <a:t>几乎每个程序都需要使用的功能</a:t>
            </a:r>
            <a:endParaRPr lang="en-US" altLang="zh-CN" sz="2000" dirty="0">
              <a:solidFill>
                <a:schemeClr val="bg1"/>
              </a:solidFill>
            </a:endParaRPr>
          </a:p>
          <a:p>
            <a:pPr marL="342900" indent="-342900">
              <a:buFont typeface="Arial" panose="020B0604020202020204" pitchFamily="34" charset="0"/>
              <a:buChar char="•"/>
            </a:pPr>
            <a:r>
              <a:rPr lang="zh-CN" altLang="en-US" sz="2000" dirty="0">
                <a:solidFill>
                  <a:schemeClr val="bg1"/>
                </a:solidFill>
              </a:rPr>
              <a:t>更多的通用程序被加入监控程序</a:t>
            </a:r>
            <a:endParaRPr lang="en-US" altLang="zh-CN" sz="2000" dirty="0">
              <a:solidFill>
                <a:schemeClr val="bg1"/>
              </a:solidFill>
            </a:endParaRPr>
          </a:p>
          <a:p>
            <a:pPr marL="800100" lvl="1" indent="-342900">
              <a:buFont typeface="Arial" panose="020B0604020202020204" pitchFamily="34" charset="0"/>
              <a:buChar char="•"/>
            </a:pPr>
            <a:r>
              <a:rPr lang="zh-CN" altLang="en-US" sz="2000" dirty="0">
                <a:solidFill>
                  <a:schemeClr val="bg1"/>
                </a:solidFill>
              </a:rPr>
              <a:t>硬件控制程序、编程语言处理等</a:t>
            </a:r>
          </a:p>
        </p:txBody>
      </p:sp>
      <p:sp>
        <p:nvSpPr>
          <p:cNvPr id="5" name="文本框 4">
            <a:extLst>
              <a:ext uri="{FF2B5EF4-FFF2-40B4-BE49-F238E27FC236}">
                <a16:creationId xmlns:a16="http://schemas.microsoft.com/office/drawing/2014/main" id="{C467D092-B9CD-8D32-18E6-DEC4253CBB6A}"/>
              </a:ext>
            </a:extLst>
          </p:cNvPr>
          <p:cNvSpPr txBox="1"/>
          <p:nvPr/>
        </p:nvSpPr>
        <p:spPr>
          <a:xfrm>
            <a:off x="242725" y="332848"/>
            <a:ext cx="5321808" cy="400110"/>
          </a:xfrm>
          <a:prstGeom prst="rect">
            <a:avLst/>
          </a:prstGeom>
          <a:noFill/>
        </p:spPr>
        <p:txBody>
          <a:bodyPr wrap="square">
            <a:spAutoFit/>
          </a:bodyPr>
          <a:lstStyle/>
          <a:p>
            <a:r>
              <a:rPr lang="en-US" altLang="zh-CN" sz="2000" b="1">
                <a:solidFill>
                  <a:schemeClr val="bg1"/>
                </a:solidFill>
              </a:rPr>
              <a:t>9.1</a:t>
            </a:r>
            <a:r>
              <a:rPr lang="zh-CN" altLang="en-US" sz="2000" b="1">
                <a:solidFill>
                  <a:schemeClr val="bg1"/>
                </a:solidFill>
              </a:rPr>
              <a:t>　操作系统功能的历史</a:t>
            </a:r>
          </a:p>
        </p:txBody>
      </p:sp>
      <p:pic>
        <p:nvPicPr>
          <p:cNvPr id="9" name="图片 8">
            <a:extLst>
              <a:ext uri="{FF2B5EF4-FFF2-40B4-BE49-F238E27FC236}">
                <a16:creationId xmlns:a16="http://schemas.microsoft.com/office/drawing/2014/main" id="{23AF9288-FDB8-7087-B98D-7C8B58E7251B}"/>
              </a:ext>
            </a:extLst>
          </p:cNvPr>
          <p:cNvPicPr>
            <a:picLocks noChangeAspect="1"/>
          </p:cNvPicPr>
          <p:nvPr/>
        </p:nvPicPr>
        <p:blipFill>
          <a:blip r:embed="rId3"/>
          <a:stretch>
            <a:fillRect/>
          </a:stretch>
        </p:blipFill>
        <p:spPr>
          <a:xfrm>
            <a:off x="4139027" y="768505"/>
            <a:ext cx="6015615" cy="3955094"/>
          </a:xfrm>
          <a:prstGeom prst="rect">
            <a:avLst/>
          </a:prstGeom>
        </p:spPr>
      </p:pic>
      <p:pic>
        <p:nvPicPr>
          <p:cNvPr id="14" name="图片 13">
            <a:extLst>
              <a:ext uri="{FF2B5EF4-FFF2-40B4-BE49-F238E27FC236}">
                <a16:creationId xmlns:a16="http://schemas.microsoft.com/office/drawing/2014/main" id="{3E97D3C7-50D8-C33F-E97B-486FA314B016}"/>
              </a:ext>
            </a:extLst>
          </p:cNvPr>
          <p:cNvPicPr>
            <a:picLocks noChangeAspect="1"/>
          </p:cNvPicPr>
          <p:nvPr/>
        </p:nvPicPr>
        <p:blipFill>
          <a:blip r:embed="rId4"/>
          <a:stretch>
            <a:fillRect/>
          </a:stretch>
        </p:blipFill>
        <p:spPr>
          <a:xfrm>
            <a:off x="1304844" y="4971893"/>
            <a:ext cx="8015450" cy="4704721"/>
          </a:xfrm>
          <a:prstGeom prst="rect">
            <a:avLst/>
          </a:prstGeom>
        </p:spPr>
      </p:pic>
      <p:sp>
        <p:nvSpPr>
          <p:cNvPr id="16" name="文本框 15">
            <a:extLst>
              <a:ext uri="{FF2B5EF4-FFF2-40B4-BE49-F238E27FC236}">
                <a16:creationId xmlns:a16="http://schemas.microsoft.com/office/drawing/2014/main" id="{6ED46FB6-48B4-4F08-CE74-6AF1913F5927}"/>
              </a:ext>
            </a:extLst>
          </p:cNvPr>
          <p:cNvSpPr txBox="1"/>
          <p:nvPr/>
        </p:nvSpPr>
        <p:spPr>
          <a:xfrm>
            <a:off x="370741" y="9980181"/>
            <a:ext cx="5321808" cy="400110"/>
          </a:xfrm>
          <a:prstGeom prst="rect">
            <a:avLst/>
          </a:prstGeom>
          <a:noFill/>
        </p:spPr>
        <p:txBody>
          <a:bodyPr wrap="square">
            <a:spAutoFit/>
          </a:bodyPr>
          <a:lstStyle/>
          <a:p>
            <a:r>
              <a:rPr lang="en-US" altLang="zh-CN" sz="2000" b="1">
                <a:solidFill>
                  <a:schemeClr val="bg1"/>
                </a:solidFill>
              </a:rPr>
              <a:t>9.2</a:t>
            </a:r>
            <a:r>
              <a:rPr lang="zh-CN" altLang="en-US" sz="2000" b="1">
                <a:solidFill>
                  <a:schemeClr val="bg1"/>
                </a:solidFill>
              </a:rPr>
              <a:t>　要意识到操作系统的存在</a:t>
            </a:r>
          </a:p>
        </p:txBody>
      </p:sp>
      <p:sp>
        <p:nvSpPr>
          <p:cNvPr id="17" name="矩形: 圆角 16">
            <a:extLst>
              <a:ext uri="{FF2B5EF4-FFF2-40B4-BE49-F238E27FC236}">
                <a16:creationId xmlns:a16="http://schemas.microsoft.com/office/drawing/2014/main" id="{999DF7A8-95B4-AB35-12DB-259B491FD855}"/>
              </a:ext>
            </a:extLst>
          </p:cNvPr>
          <p:cNvSpPr/>
          <p:nvPr/>
        </p:nvSpPr>
        <p:spPr>
          <a:xfrm>
            <a:off x="929893" y="10380291"/>
            <a:ext cx="8565661" cy="10774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操作系统诞生后，程序员无需再考虑硬件的问题，哪怕是自称“对硬件一窍不通”的人，也可能会制作出一个有模有样的应用。不过，要想成为一个全面的程序员，掌握基本的硬件知识，并借助操作系统进行抽象化，可以大大提高编程效率。</a:t>
            </a:r>
          </a:p>
        </p:txBody>
      </p:sp>
    </p:spTree>
    <p:extLst>
      <p:ext uri="{BB962C8B-B14F-4D97-AF65-F5344CB8AC3E}">
        <p14:creationId xmlns:p14="http://schemas.microsoft.com/office/powerpoint/2010/main" val="3131206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858A08A9-46B0-50C6-58F3-6E50CCE3EC01}"/>
              </a:ext>
            </a:extLst>
          </p:cNvPr>
          <p:cNvSpPr/>
          <p:nvPr/>
        </p:nvSpPr>
        <p:spPr>
          <a:xfrm>
            <a:off x="1524288" y="802767"/>
            <a:ext cx="7442943" cy="260430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54C1DD6-5968-BB23-2E32-4F61436FE965}"/>
              </a:ext>
            </a:extLst>
          </p:cNvPr>
          <p:cNvSpPr/>
          <p:nvPr/>
        </p:nvSpPr>
        <p:spPr>
          <a:xfrm>
            <a:off x="1778932" y="1358350"/>
            <a:ext cx="2037144" cy="4629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控制程序</a:t>
            </a:r>
          </a:p>
        </p:txBody>
      </p:sp>
      <p:sp>
        <p:nvSpPr>
          <p:cNvPr id="6" name="矩形 5">
            <a:extLst>
              <a:ext uri="{FF2B5EF4-FFF2-40B4-BE49-F238E27FC236}">
                <a16:creationId xmlns:a16="http://schemas.microsoft.com/office/drawing/2014/main" id="{244484FA-667B-E243-F774-FAD698439BF9}"/>
              </a:ext>
            </a:extLst>
          </p:cNvPr>
          <p:cNvSpPr/>
          <p:nvPr/>
        </p:nvSpPr>
        <p:spPr>
          <a:xfrm>
            <a:off x="1778931" y="1821337"/>
            <a:ext cx="2037145" cy="99542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dirty="0"/>
              <a:t>硬件控制</a:t>
            </a:r>
            <a:endParaRPr lang="en-US" altLang="zh-CN" sz="2000" dirty="0"/>
          </a:p>
          <a:p>
            <a:pPr algn="ctr"/>
            <a:r>
              <a:rPr lang="zh-CN" altLang="en-US" sz="2000" dirty="0"/>
              <a:t>程序运行控制</a:t>
            </a:r>
          </a:p>
        </p:txBody>
      </p:sp>
      <p:sp>
        <p:nvSpPr>
          <p:cNvPr id="7" name="矩形 6">
            <a:extLst>
              <a:ext uri="{FF2B5EF4-FFF2-40B4-BE49-F238E27FC236}">
                <a16:creationId xmlns:a16="http://schemas.microsoft.com/office/drawing/2014/main" id="{57FC676F-88A5-0263-25D8-33C324C33FA3}"/>
              </a:ext>
            </a:extLst>
          </p:cNvPr>
          <p:cNvSpPr/>
          <p:nvPr/>
        </p:nvSpPr>
        <p:spPr>
          <a:xfrm>
            <a:off x="4140168" y="1358350"/>
            <a:ext cx="2037144" cy="4629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编程语言处理器</a:t>
            </a:r>
          </a:p>
        </p:txBody>
      </p:sp>
      <p:sp>
        <p:nvSpPr>
          <p:cNvPr id="8" name="矩形 7">
            <a:extLst>
              <a:ext uri="{FF2B5EF4-FFF2-40B4-BE49-F238E27FC236}">
                <a16:creationId xmlns:a16="http://schemas.microsoft.com/office/drawing/2014/main" id="{DA439081-1385-BA9B-A7F3-36431EA77876}"/>
              </a:ext>
            </a:extLst>
          </p:cNvPr>
          <p:cNvSpPr/>
          <p:nvPr/>
        </p:nvSpPr>
        <p:spPr>
          <a:xfrm>
            <a:off x="4140167" y="1821337"/>
            <a:ext cx="2037145" cy="99542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dirty="0"/>
              <a:t>汇编</a:t>
            </a:r>
            <a:endParaRPr lang="en-US" altLang="zh-CN" sz="2000" dirty="0"/>
          </a:p>
          <a:p>
            <a:pPr algn="ctr"/>
            <a:r>
              <a:rPr lang="zh-CN" altLang="en-US" sz="2000" dirty="0"/>
              <a:t>编译</a:t>
            </a:r>
            <a:endParaRPr lang="en-US" altLang="zh-CN" sz="2000" dirty="0"/>
          </a:p>
          <a:p>
            <a:pPr algn="ctr"/>
            <a:r>
              <a:rPr lang="zh-CN" altLang="en-US" sz="2000" dirty="0"/>
              <a:t>解析</a:t>
            </a:r>
          </a:p>
        </p:txBody>
      </p:sp>
      <p:sp>
        <p:nvSpPr>
          <p:cNvPr id="9" name="矩形 8">
            <a:extLst>
              <a:ext uri="{FF2B5EF4-FFF2-40B4-BE49-F238E27FC236}">
                <a16:creationId xmlns:a16="http://schemas.microsoft.com/office/drawing/2014/main" id="{2E2AFD09-4944-E8A4-992D-741C4ADB7AEC}"/>
              </a:ext>
            </a:extLst>
          </p:cNvPr>
          <p:cNvSpPr/>
          <p:nvPr/>
        </p:nvSpPr>
        <p:spPr>
          <a:xfrm>
            <a:off x="6501404" y="1358350"/>
            <a:ext cx="2037144" cy="4629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实用程序</a:t>
            </a:r>
          </a:p>
        </p:txBody>
      </p:sp>
      <p:sp>
        <p:nvSpPr>
          <p:cNvPr id="10" name="矩形 9">
            <a:extLst>
              <a:ext uri="{FF2B5EF4-FFF2-40B4-BE49-F238E27FC236}">
                <a16:creationId xmlns:a16="http://schemas.microsoft.com/office/drawing/2014/main" id="{CBE98F75-68EF-87A1-7748-7191025E6CA8}"/>
              </a:ext>
            </a:extLst>
          </p:cNvPr>
          <p:cNvSpPr/>
          <p:nvPr/>
        </p:nvSpPr>
        <p:spPr>
          <a:xfrm>
            <a:off x="6501403" y="1821337"/>
            <a:ext cx="2037145" cy="99542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dirty="0"/>
              <a:t>文编编辑</a:t>
            </a:r>
            <a:endParaRPr lang="en-US" altLang="zh-CN" sz="2000" dirty="0"/>
          </a:p>
          <a:p>
            <a:pPr algn="ctr"/>
            <a:r>
              <a:rPr lang="zh-CN" altLang="en-US" sz="2000" dirty="0"/>
              <a:t>调试工具</a:t>
            </a:r>
            <a:endParaRPr lang="en-US" altLang="zh-CN" sz="2000" dirty="0"/>
          </a:p>
          <a:p>
            <a:pPr algn="ctr"/>
            <a:r>
              <a:rPr lang="en-US" altLang="zh-CN" sz="2000" dirty="0"/>
              <a:t>Dump</a:t>
            </a:r>
            <a:r>
              <a:rPr lang="zh-CN" altLang="en-US" sz="2000" dirty="0"/>
              <a:t>程序</a:t>
            </a:r>
          </a:p>
        </p:txBody>
      </p:sp>
      <p:sp>
        <p:nvSpPr>
          <p:cNvPr id="11" name="矩形 10">
            <a:extLst>
              <a:ext uri="{FF2B5EF4-FFF2-40B4-BE49-F238E27FC236}">
                <a16:creationId xmlns:a16="http://schemas.microsoft.com/office/drawing/2014/main" id="{EF99A08A-CB86-3FB4-BBF4-0410A4610547}"/>
              </a:ext>
            </a:extLst>
          </p:cNvPr>
          <p:cNvSpPr/>
          <p:nvPr/>
        </p:nvSpPr>
        <p:spPr>
          <a:xfrm>
            <a:off x="1697908" y="3337614"/>
            <a:ext cx="3669175" cy="46298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操作系统是多个程序的集合体</a:t>
            </a:r>
          </a:p>
        </p:txBody>
      </p:sp>
      <p:sp>
        <p:nvSpPr>
          <p:cNvPr id="12" name="矩形: 圆角 11">
            <a:extLst>
              <a:ext uri="{FF2B5EF4-FFF2-40B4-BE49-F238E27FC236}">
                <a16:creationId xmlns:a16="http://schemas.microsoft.com/office/drawing/2014/main" id="{F026BD7F-3A2D-157D-5C32-D9AF4009722E}"/>
              </a:ext>
            </a:extLst>
          </p:cNvPr>
          <p:cNvSpPr/>
          <p:nvPr/>
        </p:nvSpPr>
        <p:spPr>
          <a:xfrm>
            <a:off x="1593737" y="1080558"/>
            <a:ext cx="7257327" cy="20139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62BA655-99F2-0E4A-6A48-DD82FB5AE778}"/>
              </a:ext>
            </a:extLst>
          </p:cNvPr>
          <p:cNvSpPr/>
          <p:nvPr/>
        </p:nvSpPr>
        <p:spPr>
          <a:xfrm>
            <a:off x="4927244" y="918512"/>
            <a:ext cx="1203767" cy="33566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操作系统</a:t>
            </a:r>
          </a:p>
        </p:txBody>
      </p:sp>
      <p:sp>
        <p:nvSpPr>
          <p:cNvPr id="14" name="矩形: 圆角 13">
            <a:extLst>
              <a:ext uri="{FF2B5EF4-FFF2-40B4-BE49-F238E27FC236}">
                <a16:creationId xmlns:a16="http://schemas.microsoft.com/office/drawing/2014/main" id="{F51BA21A-55CB-B6DD-8E33-753C41639F0C}"/>
              </a:ext>
            </a:extLst>
          </p:cNvPr>
          <p:cNvSpPr/>
          <p:nvPr/>
        </p:nvSpPr>
        <p:spPr>
          <a:xfrm>
            <a:off x="856526" y="4023374"/>
            <a:ext cx="8738464" cy="596435"/>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dirty="0"/>
              <a:t>要意识到操作系统的存在：编程就是制作利用操作系统功能的应用。</a:t>
            </a:r>
          </a:p>
        </p:txBody>
      </p:sp>
      <p:sp>
        <p:nvSpPr>
          <p:cNvPr id="15" name="文本框 14">
            <a:extLst>
              <a:ext uri="{FF2B5EF4-FFF2-40B4-BE49-F238E27FC236}">
                <a16:creationId xmlns:a16="http://schemas.microsoft.com/office/drawing/2014/main" id="{C1970D2E-51BC-8EA8-B809-DAAA00E9C2CF}"/>
              </a:ext>
            </a:extLst>
          </p:cNvPr>
          <p:cNvSpPr txBox="1"/>
          <p:nvPr/>
        </p:nvSpPr>
        <p:spPr>
          <a:xfrm>
            <a:off x="284817" y="5285682"/>
            <a:ext cx="4857296" cy="3170099"/>
          </a:xfrm>
          <a:prstGeom prst="rect">
            <a:avLst/>
          </a:prstGeom>
          <a:noFill/>
        </p:spPr>
        <p:txBody>
          <a:bodyPr wrap="square">
            <a:spAutoFit/>
          </a:bodyPr>
          <a:lstStyle/>
          <a:p>
            <a:r>
              <a:rPr lang="en-US" altLang="zh-CN" sz="2000" b="0">
                <a:solidFill>
                  <a:srgbClr val="9B9B9B"/>
                </a:solidFill>
                <a:effectLst/>
                <a:latin typeface="Consolas" panose="020B0609020204030204" pitchFamily="49" charset="0"/>
              </a:rPr>
              <a:t>#include</a:t>
            </a:r>
            <a:r>
              <a:rPr lang="en-US" altLang="zh-CN" sz="2000" b="0">
                <a:solidFill>
                  <a:srgbClr val="569CD6"/>
                </a:solidFill>
                <a:effectLst/>
                <a:latin typeface="Consolas" panose="020B0609020204030204" pitchFamily="49" charset="0"/>
              </a:rPr>
              <a:t> </a:t>
            </a:r>
            <a:r>
              <a:rPr lang="en-US" altLang="zh-CN" sz="2000" b="0">
                <a:solidFill>
                  <a:srgbClr val="CE9178"/>
                </a:solidFill>
                <a:effectLst/>
                <a:latin typeface="Consolas" panose="020B0609020204030204" pitchFamily="49" charset="0"/>
              </a:rPr>
              <a:t>&lt;stdio.h&gt;</a:t>
            </a:r>
            <a:endParaRPr lang="en-US" altLang="zh-CN" sz="2000" b="0">
              <a:solidFill>
                <a:srgbClr val="D4D4D4"/>
              </a:solidFill>
              <a:effectLst/>
              <a:latin typeface="Consolas" panose="020B0609020204030204" pitchFamily="49" charset="0"/>
            </a:endParaRPr>
          </a:p>
          <a:p>
            <a:r>
              <a:rPr lang="en-US" altLang="zh-CN" sz="2000" b="0">
                <a:solidFill>
                  <a:srgbClr val="9B9B9B"/>
                </a:solidFill>
                <a:effectLst/>
                <a:latin typeface="Consolas" panose="020B0609020204030204" pitchFamily="49" charset="0"/>
              </a:rPr>
              <a:t>#include</a:t>
            </a:r>
            <a:r>
              <a:rPr lang="en-US" altLang="zh-CN" sz="2000" b="0">
                <a:solidFill>
                  <a:srgbClr val="569CD6"/>
                </a:solidFill>
                <a:effectLst/>
                <a:latin typeface="Consolas" panose="020B0609020204030204" pitchFamily="49" charset="0"/>
              </a:rPr>
              <a:t> </a:t>
            </a:r>
            <a:r>
              <a:rPr lang="en-US" altLang="zh-CN" sz="2000" b="0">
                <a:solidFill>
                  <a:srgbClr val="CE9178"/>
                </a:solidFill>
                <a:effectLst/>
                <a:latin typeface="Consolas" panose="020B0609020204030204" pitchFamily="49" charset="0"/>
              </a:rPr>
              <a:t>&lt;time.h&gt;</a:t>
            </a:r>
            <a:endParaRPr lang="en-US" altLang="zh-CN" sz="2000" b="0">
              <a:solidFill>
                <a:srgbClr val="D4D4D4"/>
              </a:solidFill>
              <a:effectLst/>
              <a:latin typeface="Consolas" panose="020B0609020204030204" pitchFamily="49" charset="0"/>
            </a:endParaRPr>
          </a:p>
          <a:p>
            <a:r>
              <a:rPr lang="en-US" altLang="zh-CN" sz="2000" b="0">
                <a:solidFill>
                  <a:srgbClr val="569CD6"/>
                </a:solidFill>
                <a:effectLst/>
                <a:latin typeface="Consolas" panose="020B0609020204030204" pitchFamily="49" charset="0"/>
              </a:rPr>
              <a:t>void</a:t>
            </a:r>
            <a:r>
              <a:rPr lang="en-US" altLang="zh-CN" sz="2000" b="0">
                <a:solidFill>
                  <a:srgbClr val="D4D4D4"/>
                </a:solidFill>
                <a:effectLst/>
                <a:latin typeface="Consolas" panose="020B0609020204030204" pitchFamily="49" charset="0"/>
              </a:rPr>
              <a:t> </a:t>
            </a:r>
            <a:r>
              <a:rPr lang="en-US" altLang="zh-CN" sz="2000" b="0">
                <a:solidFill>
                  <a:srgbClr val="C8C8C8"/>
                </a:solidFill>
                <a:effectLst/>
                <a:latin typeface="Consolas" panose="020B0609020204030204" pitchFamily="49" charset="0"/>
              </a:rPr>
              <a:t>main</a:t>
            </a:r>
            <a:r>
              <a:rPr lang="en-US" altLang="zh-CN" sz="2000" b="0">
                <a:solidFill>
                  <a:srgbClr val="D4D4D4"/>
                </a:solidFill>
                <a:effectLst/>
                <a:latin typeface="Consolas" panose="020B0609020204030204" pitchFamily="49" charset="0"/>
              </a:rPr>
              <a:t>() {</a:t>
            </a:r>
          </a:p>
          <a:p>
            <a:pPr lvl="1"/>
            <a:r>
              <a:rPr lang="en-US" altLang="zh-CN" sz="2000" b="0">
                <a:solidFill>
                  <a:srgbClr val="6A9955"/>
                </a:solidFill>
                <a:effectLst/>
                <a:latin typeface="Consolas" panose="020B0609020204030204" pitchFamily="49" charset="0"/>
              </a:rPr>
              <a:t>// </a:t>
            </a:r>
            <a:r>
              <a:rPr lang="zh-CN" altLang="en-US" sz="2000" b="0">
                <a:solidFill>
                  <a:srgbClr val="6A9955"/>
                </a:solidFill>
                <a:effectLst/>
                <a:latin typeface="Consolas" panose="020B0609020204030204" pitchFamily="49" charset="0"/>
              </a:rPr>
              <a:t>保存当前日期和时间信息的变量</a:t>
            </a:r>
            <a:endParaRPr lang="zh-CN" altLang="en-US" sz="2000" b="0">
              <a:solidFill>
                <a:srgbClr val="D4D4D4"/>
              </a:solidFill>
              <a:effectLst/>
              <a:latin typeface="Consolas" panose="020B0609020204030204" pitchFamily="49" charset="0"/>
            </a:endParaRPr>
          </a:p>
          <a:p>
            <a:pPr lvl="1"/>
            <a:r>
              <a:rPr lang="en-US" altLang="zh-CN" sz="2000" b="0">
                <a:solidFill>
                  <a:srgbClr val="569CD6"/>
                </a:solidFill>
                <a:effectLst/>
                <a:latin typeface="Consolas" panose="020B0609020204030204" pitchFamily="49" charset="0"/>
              </a:rPr>
              <a:t>time_t</a:t>
            </a:r>
            <a:r>
              <a:rPr lang="en-US" altLang="zh-CN" sz="2000" b="0">
                <a:solidFill>
                  <a:srgbClr val="D4D4D4"/>
                </a:solidFill>
                <a:effectLst/>
                <a:latin typeface="Consolas" panose="020B0609020204030204" pitchFamily="49" charset="0"/>
              </a:rPr>
              <a:t> tm;</a:t>
            </a:r>
          </a:p>
          <a:p>
            <a:pPr lvl="1"/>
            <a:r>
              <a:rPr lang="en-US" altLang="zh-CN" sz="2000" b="0">
                <a:solidFill>
                  <a:srgbClr val="6A9955"/>
                </a:solidFill>
                <a:effectLst/>
                <a:latin typeface="Consolas" panose="020B0609020204030204" pitchFamily="49" charset="0"/>
              </a:rPr>
              <a:t>// </a:t>
            </a:r>
            <a:r>
              <a:rPr lang="zh-CN" altLang="en-US" sz="2000" b="0">
                <a:solidFill>
                  <a:srgbClr val="6A9955"/>
                </a:solidFill>
                <a:effectLst/>
                <a:latin typeface="Consolas" panose="020B0609020204030204" pitchFamily="49" charset="0"/>
              </a:rPr>
              <a:t>取得当前的日期和时间</a:t>
            </a:r>
            <a:endParaRPr lang="zh-CN" altLang="en-US" sz="2000" b="0">
              <a:solidFill>
                <a:srgbClr val="D4D4D4"/>
              </a:solidFill>
              <a:effectLst/>
              <a:latin typeface="Consolas" panose="020B0609020204030204" pitchFamily="49" charset="0"/>
            </a:endParaRPr>
          </a:p>
          <a:p>
            <a:pPr lvl="1"/>
            <a:r>
              <a:rPr lang="en-US" altLang="zh-CN" sz="2000" b="0">
                <a:solidFill>
                  <a:srgbClr val="C8C8C8"/>
                </a:solidFill>
                <a:effectLst/>
                <a:latin typeface="Consolas" panose="020B0609020204030204" pitchFamily="49" charset="0"/>
              </a:rPr>
              <a:t>time</a:t>
            </a:r>
            <a:r>
              <a:rPr lang="en-US" altLang="zh-CN" sz="2000" b="0">
                <a:solidFill>
                  <a:srgbClr val="D4D4D4"/>
                </a:solidFill>
                <a:effectLst/>
                <a:latin typeface="Consolas" panose="020B0609020204030204" pitchFamily="49" charset="0"/>
              </a:rPr>
              <a:t>(&amp;tm);</a:t>
            </a:r>
          </a:p>
          <a:p>
            <a:pPr lvl="1"/>
            <a:r>
              <a:rPr lang="en-US" altLang="zh-CN" sz="2000" b="0">
                <a:solidFill>
                  <a:srgbClr val="6A9955"/>
                </a:solidFill>
                <a:effectLst/>
                <a:latin typeface="Consolas" panose="020B0609020204030204" pitchFamily="49" charset="0"/>
              </a:rPr>
              <a:t>// </a:t>
            </a:r>
            <a:r>
              <a:rPr lang="zh-CN" altLang="en-US" sz="2000" b="0">
                <a:solidFill>
                  <a:srgbClr val="6A9955"/>
                </a:solidFill>
                <a:effectLst/>
                <a:latin typeface="Consolas" panose="020B0609020204030204" pitchFamily="49" charset="0"/>
              </a:rPr>
              <a:t>在显示器上显示日期和时间</a:t>
            </a:r>
            <a:endParaRPr lang="zh-CN" altLang="en-US" sz="2000" b="0">
              <a:solidFill>
                <a:srgbClr val="D4D4D4"/>
              </a:solidFill>
              <a:effectLst/>
              <a:latin typeface="Consolas" panose="020B0609020204030204" pitchFamily="49" charset="0"/>
            </a:endParaRPr>
          </a:p>
          <a:p>
            <a:pPr lvl="1"/>
            <a:r>
              <a:rPr lang="en-US" altLang="zh-CN" sz="2000" b="0">
                <a:solidFill>
                  <a:srgbClr val="C8C8C8"/>
                </a:solidFill>
                <a:effectLst/>
                <a:latin typeface="Consolas" panose="020B0609020204030204" pitchFamily="49" charset="0"/>
              </a:rPr>
              <a:t>printf</a:t>
            </a:r>
            <a:r>
              <a:rPr lang="en-US" altLang="zh-CN" sz="2000" b="0">
                <a:solidFill>
                  <a:srgbClr val="D4D4D4"/>
                </a:solidFill>
                <a:effectLst/>
                <a:latin typeface="Consolas" panose="020B0609020204030204" pitchFamily="49" charset="0"/>
              </a:rPr>
              <a:t>(</a:t>
            </a:r>
            <a:r>
              <a:rPr lang="en-US" altLang="zh-CN" sz="2000" b="0">
                <a:solidFill>
                  <a:srgbClr val="CE9178"/>
                </a:solidFill>
                <a:effectLst/>
                <a:latin typeface="Consolas" panose="020B0609020204030204" pitchFamily="49" charset="0"/>
              </a:rPr>
              <a:t>"%s\n"</a:t>
            </a:r>
            <a:r>
              <a:rPr lang="en-US" altLang="zh-CN" sz="2000" b="0">
                <a:solidFill>
                  <a:srgbClr val="D4D4D4"/>
                </a:solidFill>
                <a:effectLst/>
                <a:latin typeface="Consolas" panose="020B0609020204030204" pitchFamily="49" charset="0"/>
              </a:rPr>
              <a:t>, </a:t>
            </a:r>
            <a:r>
              <a:rPr lang="en-US" altLang="zh-CN" sz="2000" b="0">
                <a:solidFill>
                  <a:srgbClr val="C8C8C8"/>
                </a:solidFill>
                <a:effectLst/>
                <a:latin typeface="Consolas" panose="020B0609020204030204" pitchFamily="49" charset="0"/>
              </a:rPr>
              <a:t>ctime</a:t>
            </a:r>
            <a:r>
              <a:rPr lang="en-US" altLang="zh-CN" sz="2000" b="0">
                <a:solidFill>
                  <a:srgbClr val="D4D4D4"/>
                </a:solidFill>
                <a:effectLst/>
                <a:latin typeface="Consolas" panose="020B0609020204030204" pitchFamily="49" charset="0"/>
              </a:rPr>
              <a:t>(&amp;tm));</a:t>
            </a:r>
          </a:p>
          <a:p>
            <a:r>
              <a:rPr lang="en-US" altLang="zh-CN" sz="2000" b="0">
                <a:solidFill>
                  <a:srgbClr val="D4D4D4"/>
                </a:solidFill>
                <a:effectLst/>
                <a:latin typeface="Consolas" panose="020B0609020204030204" pitchFamily="49" charset="0"/>
              </a:rPr>
              <a:t>}</a:t>
            </a:r>
          </a:p>
        </p:txBody>
      </p:sp>
      <p:pic>
        <p:nvPicPr>
          <p:cNvPr id="16" name="图片 15">
            <a:extLst>
              <a:ext uri="{FF2B5EF4-FFF2-40B4-BE49-F238E27FC236}">
                <a16:creationId xmlns:a16="http://schemas.microsoft.com/office/drawing/2014/main" id="{C7C80727-78DB-CC90-EAF2-33B2C8FCDCE6}"/>
              </a:ext>
            </a:extLst>
          </p:cNvPr>
          <p:cNvPicPr>
            <a:picLocks noChangeAspect="1"/>
          </p:cNvPicPr>
          <p:nvPr/>
        </p:nvPicPr>
        <p:blipFill>
          <a:blip r:embed="rId2"/>
          <a:stretch>
            <a:fillRect/>
          </a:stretch>
        </p:blipFill>
        <p:spPr>
          <a:xfrm>
            <a:off x="5208609" y="5854307"/>
            <a:ext cx="4324350" cy="685800"/>
          </a:xfrm>
          <a:prstGeom prst="rect">
            <a:avLst/>
          </a:prstGeom>
        </p:spPr>
      </p:pic>
      <p:sp>
        <p:nvSpPr>
          <p:cNvPr id="17" name="矩形: 圆角 16">
            <a:extLst>
              <a:ext uri="{FF2B5EF4-FFF2-40B4-BE49-F238E27FC236}">
                <a16:creationId xmlns:a16="http://schemas.microsoft.com/office/drawing/2014/main" id="{D1FF2C4C-EB22-D08C-B35C-783939846758}"/>
              </a:ext>
            </a:extLst>
          </p:cNvPr>
          <p:cNvSpPr/>
          <p:nvPr/>
        </p:nvSpPr>
        <p:spPr>
          <a:xfrm>
            <a:off x="5208609" y="7150686"/>
            <a:ext cx="4432500" cy="78642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zh-CN" altLang="en-US" sz="2000" dirty="0"/>
              <a:t>内存的</a:t>
            </a:r>
            <a:r>
              <a:rPr lang="zh-CN" altLang="en-US" sz="2000"/>
              <a:t>申请分配</a:t>
            </a:r>
            <a:r>
              <a:rPr lang="en-US" altLang="zh-CN" sz="2000"/>
              <a:t>,time</a:t>
            </a:r>
            <a:r>
              <a:rPr lang="en-US" altLang="zh-CN" sz="2000" dirty="0"/>
              <a:t>()</a:t>
            </a:r>
            <a:r>
              <a:rPr lang="zh-CN" altLang="en-US" sz="2000" dirty="0"/>
              <a:t>和</a:t>
            </a:r>
            <a:r>
              <a:rPr lang="en-US" altLang="zh-CN" sz="2000" dirty="0"/>
              <a:t>printf</a:t>
            </a:r>
            <a:r>
              <a:rPr lang="zh-CN" altLang="en-US" sz="2000" dirty="0"/>
              <a:t>的调用，都不是面向硬件而是面向操作系统的。</a:t>
            </a:r>
            <a:endParaRPr lang="en-US" altLang="zh-CN" sz="2000" dirty="0"/>
          </a:p>
        </p:txBody>
      </p:sp>
      <p:sp>
        <p:nvSpPr>
          <p:cNvPr id="18" name="矩形: 圆角 17">
            <a:extLst>
              <a:ext uri="{FF2B5EF4-FFF2-40B4-BE49-F238E27FC236}">
                <a16:creationId xmlns:a16="http://schemas.microsoft.com/office/drawing/2014/main" id="{D803BCDB-2211-084C-9DF5-D60933EEB7DF}"/>
              </a:ext>
            </a:extLst>
          </p:cNvPr>
          <p:cNvSpPr/>
          <p:nvPr/>
        </p:nvSpPr>
        <p:spPr>
          <a:xfrm>
            <a:off x="1817226" y="8433551"/>
            <a:ext cx="6782766" cy="42942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0EFD79D-59CC-640D-C368-3A7406FC90CB}"/>
              </a:ext>
            </a:extLst>
          </p:cNvPr>
          <p:cNvSpPr/>
          <p:nvPr/>
        </p:nvSpPr>
        <p:spPr>
          <a:xfrm>
            <a:off x="2731626" y="11220492"/>
            <a:ext cx="2037145" cy="99542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dirty="0"/>
              <a:t>实时时钟</a:t>
            </a:r>
          </a:p>
        </p:txBody>
      </p:sp>
      <p:sp>
        <p:nvSpPr>
          <p:cNvPr id="20" name="矩形 19">
            <a:extLst>
              <a:ext uri="{FF2B5EF4-FFF2-40B4-BE49-F238E27FC236}">
                <a16:creationId xmlns:a16="http://schemas.microsoft.com/office/drawing/2014/main" id="{9F19EAB1-94A9-F0D0-61ED-F718489A4F52}"/>
              </a:ext>
            </a:extLst>
          </p:cNvPr>
          <p:cNvSpPr/>
          <p:nvPr/>
        </p:nvSpPr>
        <p:spPr>
          <a:xfrm>
            <a:off x="5590573" y="11220492"/>
            <a:ext cx="2037145" cy="99542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dirty="0"/>
              <a:t>显示器用的</a:t>
            </a:r>
            <a:r>
              <a:rPr lang="en-US" altLang="zh-CN" sz="2000" dirty="0"/>
              <a:t>I/O</a:t>
            </a:r>
            <a:endParaRPr lang="zh-CN" altLang="en-US" sz="2000" dirty="0"/>
          </a:p>
        </p:txBody>
      </p:sp>
      <p:sp>
        <p:nvSpPr>
          <p:cNvPr id="21" name="矩形 20">
            <a:extLst>
              <a:ext uri="{FF2B5EF4-FFF2-40B4-BE49-F238E27FC236}">
                <a16:creationId xmlns:a16="http://schemas.microsoft.com/office/drawing/2014/main" id="{BBBCA518-F974-C998-D33C-689DD1B36CB9}"/>
              </a:ext>
            </a:extLst>
          </p:cNvPr>
          <p:cNvSpPr/>
          <p:nvPr/>
        </p:nvSpPr>
        <p:spPr>
          <a:xfrm>
            <a:off x="2292673" y="12658314"/>
            <a:ext cx="3954383" cy="46298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应用程序通过</a:t>
            </a:r>
            <a:r>
              <a:rPr lang="en-US" altLang="zh-CN" sz="2000" dirty="0">
                <a:ln w="0"/>
                <a:solidFill>
                  <a:schemeClr val="tx1"/>
                </a:solidFill>
                <a:effectLst>
                  <a:outerShdw blurRad="38100" dist="19050" dir="2700000" algn="tl" rotWithShape="0">
                    <a:schemeClr val="dk1">
                      <a:alpha val="40000"/>
                    </a:schemeClr>
                  </a:outerShdw>
                </a:effectLst>
              </a:rPr>
              <a:t>OS</a:t>
            </a:r>
            <a:r>
              <a:rPr lang="zh-CN" altLang="en-US" sz="2000" dirty="0">
                <a:ln w="0"/>
                <a:solidFill>
                  <a:schemeClr val="tx1"/>
                </a:solidFill>
                <a:effectLst>
                  <a:outerShdw blurRad="38100" dist="19050" dir="2700000" algn="tl" rotWithShape="0">
                    <a:schemeClr val="dk1">
                      <a:alpha val="40000"/>
                    </a:schemeClr>
                  </a:outerShdw>
                </a:effectLst>
              </a:rPr>
              <a:t>间接地控制硬件</a:t>
            </a:r>
          </a:p>
        </p:txBody>
      </p:sp>
      <p:sp>
        <p:nvSpPr>
          <p:cNvPr id="22" name="矩形: 圆角 21">
            <a:extLst>
              <a:ext uri="{FF2B5EF4-FFF2-40B4-BE49-F238E27FC236}">
                <a16:creationId xmlns:a16="http://schemas.microsoft.com/office/drawing/2014/main" id="{176D629A-A33B-7B6C-1BFD-B0CD39911C5B}"/>
              </a:ext>
            </a:extLst>
          </p:cNvPr>
          <p:cNvSpPr/>
          <p:nvPr/>
        </p:nvSpPr>
        <p:spPr>
          <a:xfrm>
            <a:off x="2314938" y="11018247"/>
            <a:ext cx="5821643" cy="14198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95AFD91-613F-D849-2055-1275996E73EA}"/>
              </a:ext>
            </a:extLst>
          </p:cNvPr>
          <p:cNvSpPr/>
          <p:nvPr/>
        </p:nvSpPr>
        <p:spPr>
          <a:xfrm>
            <a:off x="4670173" y="12322648"/>
            <a:ext cx="1203767" cy="33566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硬件</a:t>
            </a:r>
          </a:p>
        </p:txBody>
      </p:sp>
      <p:sp>
        <p:nvSpPr>
          <p:cNvPr id="24" name="矩形: 圆角 23">
            <a:extLst>
              <a:ext uri="{FF2B5EF4-FFF2-40B4-BE49-F238E27FC236}">
                <a16:creationId xmlns:a16="http://schemas.microsoft.com/office/drawing/2014/main" id="{D5382649-74D5-8476-DA4F-DDAB2F0E4DA2}"/>
              </a:ext>
            </a:extLst>
          </p:cNvPr>
          <p:cNvSpPr/>
          <p:nvPr/>
        </p:nvSpPr>
        <p:spPr>
          <a:xfrm>
            <a:off x="2731626" y="8784021"/>
            <a:ext cx="5080865" cy="20139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2CAEB07-1DE6-A1CF-B1E6-8D31F04F110B}"/>
              </a:ext>
            </a:extLst>
          </p:cNvPr>
          <p:cNvSpPr/>
          <p:nvPr/>
        </p:nvSpPr>
        <p:spPr>
          <a:xfrm>
            <a:off x="4850678" y="8609750"/>
            <a:ext cx="842759" cy="33566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软件</a:t>
            </a:r>
          </a:p>
        </p:txBody>
      </p:sp>
      <p:sp>
        <p:nvSpPr>
          <p:cNvPr id="26" name="矩形 25">
            <a:extLst>
              <a:ext uri="{FF2B5EF4-FFF2-40B4-BE49-F238E27FC236}">
                <a16:creationId xmlns:a16="http://schemas.microsoft.com/office/drawing/2014/main" id="{D9614960-D096-E47F-656E-E75FC48CF389}"/>
              </a:ext>
            </a:extLst>
          </p:cNvPr>
          <p:cNvSpPr/>
          <p:nvPr/>
        </p:nvSpPr>
        <p:spPr>
          <a:xfrm>
            <a:off x="3333087" y="9038648"/>
            <a:ext cx="3947390" cy="509286"/>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应用程序</a:t>
            </a:r>
          </a:p>
        </p:txBody>
      </p:sp>
      <p:sp>
        <p:nvSpPr>
          <p:cNvPr id="27" name="矩形 26">
            <a:extLst>
              <a:ext uri="{FF2B5EF4-FFF2-40B4-BE49-F238E27FC236}">
                <a16:creationId xmlns:a16="http://schemas.microsoft.com/office/drawing/2014/main" id="{A4CDB8C1-5472-A594-131B-AF56380DC40A}"/>
              </a:ext>
            </a:extLst>
          </p:cNvPr>
          <p:cNvSpPr/>
          <p:nvPr/>
        </p:nvSpPr>
        <p:spPr>
          <a:xfrm>
            <a:off x="3333087" y="9987464"/>
            <a:ext cx="3947390" cy="509286"/>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操作系统的基本的输入输出程序</a:t>
            </a:r>
          </a:p>
        </p:txBody>
      </p:sp>
      <p:sp>
        <p:nvSpPr>
          <p:cNvPr id="28" name="箭头: 下 27">
            <a:extLst>
              <a:ext uri="{FF2B5EF4-FFF2-40B4-BE49-F238E27FC236}">
                <a16:creationId xmlns:a16="http://schemas.microsoft.com/office/drawing/2014/main" id="{5B025EC1-7F1F-2805-0D52-61EC9C5AB999}"/>
              </a:ext>
            </a:extLst>
          </p:cNvPr>
          <p:cNvSpPr/>
          <p:nvPr/>
        </p:nvSpPr>
        <p:spPr>
          <a:xfrm>
            <a:off x="4838218" y="9571253"/>
            <a:ext cx="855219" cy="416211"/>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2CFA5009-4172-6924-844F-DCF761AC1684}"/>
              </a:ext>
            </a:extLst>
          </p:cNvPr>
          <p:cNvSpPr/>
          <p:nvPr/>
        </p:nvSpPr>
        <p:spPr>
          <a:xfrm>
            <a:off x="4798149" y="10508875"/>
            <a:ext cx="855219" cy="543768"/>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139F8552-1DA5-4124-E39A-CB81519577A0}"/>
              </a:ext>
            </a:extLst>
          </p:cNvPr>
          <p:cNvSpPr txBox="1"/>
          <p:nvPr/>
        </p:nvSpPr>
        <p:spPr>
          <a:xfrm>
            <a:off x="307466" y="4865985"/>
            <a:ext cx="2492990" cy="400110"/>
          </a:xfrm>
          <a:prstGeom prst="rect">
            <a:avLst/>
          </a:prstGeom>
          <a:noFill/>
        </p:spPr>
        <p:txBody>
          <a:bodyPr wrap="none" rtlCol="0">
            <a:spAutoFit/>
          </a:bodyPr>
          <a:lstStyle/>
          <a:p>
            <a:r>
              <a:rPr lang="zh-CN" altLang="en-US" sz="2000">
                <a:solidFill>
                  <a:schemeClr val="bg1"/>
                </a:solidFill>
              </a:rPr>
              <a:t>表示当前时间的应用</a:t>
            </a:r>
            <a:endParaRPr lang="zh-CN" altLang="en-US" sz="2000" dirty="0">
              <a:solidFill>
                <a:schemeClr val="bg1"/>
              </a:solidFill>
            </a:endParaRPr>
          </a:p>
        </p:txBody>
      </p:sp>
      <p:sp>
        <p:nvSpPr>
          <p:cNvPr id="31" name="文本框 30">
            <a:extLst>
              <a:ext uri="{FF2B5EF4-FFF2-40B4-BE49-F238E27FC236}">
                <a16:creationId xmlns:a16="http://schemas.microsoft.com/office/drawing/2014/main" id="{4FC19214-513E-8120-8A15-89C544D19BA0}"/>
              </a:ext>
            </a:extLst>
          </p:cNvPr>
          <p:cNvSpPr txBox="1"/>
          <p:nvPr/>
        </p:nvSpPr>
        <p:spPr>
          <a:xfrm>
            <a:off x="5528954" y="10708077"/>
            <a:ext cx="1244251" cy="400110"/>
          </a:xfrm>
          <a:prstGeom prst="rect">
            <a:avLst/>
          </a:prstGeom>
          <a:noFill/>
        </p:spPr>
        <p:txBody>
          <a:bodyPr wrap="none" rtlCol="0">
            <a:spAutoFit/>
          </a:bodyPr>
          <a:lstStyle/>
          <a:p>
            <a:r>
              <a:rPr lang="zh-CN" altLang="en-US" sz="2000">
                <a:solidFill>
                  <a:schemeClr val="bg1"/>
                </a:solidFill>
              </a:rPr>
              <a:t>控制硬件</a:t>
            </a:r>
            <a:endParaRPr lang="zh-CN" altLang="en-US" sz="2000" dirty="0">
              <a:solidFill>
                <a:schemeClr val="bg1"/>
              </a:solidFill>
            </a:endParaRPr>
          </a:p>
        </p:txBody>
      </p:sp>
    </p:spTree>
    <p:extLst>
      <p:ext uri="{BB962C8B-B14F-4D97-AF65-F5344CB8AC3E}">
        <p14:creationId xmlns:p14="http://schemas.microsoft.com/office/powerpoint/2010/main" val="77910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BC75D9B8-EB5F-49E5-987B-D86E399E9D0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5464550" y="4231091"/>
            <a:ext cx="2994655" cy="2427076"/>
          </a:xfrm>
          <a:prstGeom prst="rect">
            <a:avLst/>
          </a:prstGeom>
        </p:spPr>
      </p:pic>
      <p:sp>
        <p:nvSpPr>
          <p:cNvPr id="2" name="矩形: 圆角 1">
            <a:extLst>
              <a:ext uri="{FF2B5EF4-FFF2-40B4-BE49-F238E27FC236}">
                <a16:creationId xmlns:a16="http://schemas.microsoft.com/office/drawing/2014/main" id="{D8FB82AE-A8E7-404C-A2D8-D5BF3A350533}"/>
              </a:ext>
            </a:extLst>
          </p:cNvPr>
          <p:cNvSpPr/>
          <p:nvPr/>
        </p:nvSpPr>
        <p:spPr>
          <a:xfrm>
            <a:off x="3247470" y="631215"/>
            <a:ext cx="6972976" cy="261587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056E73B-8374-45E3-927F-FAF709801FF3}"/>
              </a:ext>
            </a:extLst>
          </p:cNvPr>
          <p:cNvSpPr/>
          <p:nvPr/>
        </p:nvSpPr>
        <p:spPr>
          <a:xfrm>
            <a:off x="3385595" y="3201373"/>
            <a:ext cx="5775767" cy="43523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高级编程语言的函数调用在编译后变成了系统调用</a:t>
            </a:r>
          </a:p>
        </p:txBody>
      </p:sp>
      <p:sp>
        <p:nvSpPr>
          <p:cNvPr id="4" name="矩形 3">
            <a:extLst>
              <a:ext uri="{FF2B5EF4-FFF2-40B4-BE49-F238E27FC236}">
                <a16:creationId xmlns:a16="http://schemas.microsoft.com/office/drawing/2014/main" id="{6E589284-EF7A-45D4-9957-858D0DE5E7FD}"/>
              </a:ext>
            </a:extLst>
          </p:cNvPr>
          <p:cNvSpPr/>
          <p:nvPr/>
        </p:nvSpPr>
        <p:spPr>
          <a:xfrm>
            <a:off x="3385595" y="1047904"/>
            <a:ext cx="1469985" cy="8912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t>高级语言编写的程序</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7C6BA06A-9ACD-4E70-A23D-E53965E98964}"/>
                  </a:ext>
                </a:extLst>
              </p:cNvPr>
              <p:cNvSpPr/>
              <p:nvPr/>
            </p:nvSpPr>
            <p:spPr>
              <a:xfrm>
                <a:off x="7697164" y="1117352"/>
                <a:ext cx="2326511" cy="8912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zh-CN" dirty="0"/>
              </a:p>
              <a:p>
                <a:pPr algn="ctr"/>
                <a:r>
                  <a:rPr lang="en-US" altLang="zh-CN" dirty="0"/>
                  <a:t>Windows</a:t>
                </a:r>
                <a:r>
                  <a:rPr lang="zh-CN" altLang="en-US" dirty="0"/>
                  <a:t>的系统调用</a:t>
                </a:r>
                <a:endParaRPr lang="en-US" altLang="zh-CN" dirty="0"/>
              </a:p>
              <a:p>
                <a:pPr algn="ctr"/>
                <a:r>
                  <a:rPr lang="en-US" altLang="zh-CN" dirty="0"/>
                  <a:t>Windows</a:t>
                </a:r>
                <a:r>
                  <a:rPr lang="zh-CN" altLang="en-US" dirty="0"/>
                  <a:t>的系统调用</a:t>
                </a:r>
                <a:endParaRPr lang="en-US" altLang="zh-CN" dirty="0"/>
              </a:p>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en-US" altLang="zh-CN" dirty="0"/>
              </a:p>
              <a:p>
                <a:pPr algn="ctr"/>
                <a:endParaRPr lang="zh-CN" altLang="en-US" dirty="0"/>
              </a:p>
            </p:txBody>
          </p:sp>
        </mc:Choice>
        <mc:Fallback>
          <p:sp>
            <p:nvSpPr>
              <p:cNvPr id="5" name="矩形 4">
                <a:extLst>
                  <a:ext uri="{FF2B5EF4-FFF2-40B4-BE49-F238E27FC236}">
                    <a16:creationId xmlns:a16="http://schemas.microsoft.com/office/drawing/2014/main" id="{7C6BA06A-9ACD-4E70-A23D-E53965E98964}"/>
                  </a:ext>
                </a:extLst>
              </p:cNvPr>
              <p:cNvSpPr>
                <a:spLocks noRot="1" noChangeAspect="1" noMove="1" noResize="1" noEditPoints="1" noAdjustHandles="1" noChangeArrowheads="1" noChangeShapeType="1" noTextEdit="1"/>
              </p:cNvSpPr>
              <p:nvPr/>
            </p:nvSpPr>
            <p:spPr>
              <a:xfrm>
                <a:off x="7697164" y="1117352"/>
                <a:ext cx="2326511" cy="8912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70B8235-7111-4C03-8A76-B4076FD5B9AC}"/>
                  </a:ext>
                </a:extLst>
              </p:cNvPr>
              <p:cNvSpPr/>
              <p:nvPr/>
            </p:nvSpPr>
            <p:spPr>
              <a:xfrm>
                <a:off x="7697164" y="2182222"/>
                <a:ext cx="2326511" cy="8912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a:t>Linux</a:t>
                </a:r>
                <a:r>
                  <a:rPr lang="zh-CN" altLang="en-US" dirty="0"/>
                  <a:t>的系统调用</a:t>
                </a:r>
                <a:endParaRPr lang="en-US" altLang="zh-CN" dirty="0"/>
              </a:p>
              <a:p>
                <a:pPr algn="ctr"/>
                <a:r>
                  <a:rPr lang="en-US" altLang="zh-CN" dirty="0"/>
                  <a:t>Linux</a:t>
                </a:r>
                <a:r>
                  <a:rPr lang="zh-CN" altLang="en-US" dirty="0"/>
                  <a:t>的系统调用</a:t>
                </a:r>
                <a:endParaRPr lang="en-US" altLang="zh-CN" dirty="0"/>
              </a:p>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en-US" altLang="zh-CN" dirty="0"/>
              </a:p>
            </p:txBody>
          </p:sp>
        </mc:Choice>
        <mc:Fallback>
          <p:sp>
            <p:nvSpPr>
              <p:cNvPr id="6" name="矩形 5">
                <a:extLst>
                  <a:ext uri="{FF2B5EF4-FFF2-40B4-BE49-F238E27FC236}">
                    <a16:creationId xmlns:a16="http://schemas.microsoft.com/office/drawing/2014/main" id="{370B8235-7111-4C03-8A76-B4076FD5B9AC}"/>
                  </a:ext>
                </a:extLst>
              </p:cNvPr>
              <p:cNvSpPr>
                <a:spLocks noRot="1" noChangeAspect="1" noMove="1" noResize="1" noEditPoints="1" noAdjustHandles="1" noChangeArrowheads="1" noChangeShapeType="1" noTextEdit="1"/>
              </p:cNvSpPr>
              <p:nvPr/>
            </p:nvSpPr>
            <p:spPr>
              <a:xfrm>
                <a:off x="7697164" y="2182222"/>
                <a:ext cx="2326511" cy="891250"/>
              </a:xfrm>
              <a:prstGeom prst="rect">
                <a:avLst/>
              </a:prstGeom>
              <a:blipFill>
                <a:blip r:embed="rId6"/>
                <a:stretch>
                  <a:fillRect/>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D3149127-7B93-4187-A9E8-BF8EAF5F43D2}"/>
              </a:ext>
            </a:extLst>
          </p:cNvPr>
          <p:cNvSpPr/>
          <p:nvPr/>
        </p:nvSpPr>
        <p:spPr>
          <a:xfrm>
            <a:off x="4855580" y="1146287"/>
            <a:ext cx="2731625" cy="56716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dirty="0"/>
              <a:t>在</a:t>
            </a:r>
            <a:r>
              <a:rPr lang="en-US" altLang="zh-CN" dirty="0"/>
              <a:t>Windows</a:t>
            </a:r>
            <a:r>
              <a:rPr lang="zh-CN" altLang="en-US" dirty="0"/>
              <a:t>环境下编译</a:t>
            </a:r>
          </a:p>
        </p:txBody>
      </p:sp>
      <p:sp>
        <p:nvSpPr>
          <p:cNvPr id="8" name="箭头: 右 7">
            <a:extLst>
              <a:ext uri="{FF2B5EF4-FFF2-40B4-BE49-F238E27FC236}">
                <a16:creationId xmlns:a16="http://schemas.microsoft.com/office/drawing/2014/main" id="{73D1AD95-E325-4E6E-91EA-E7315137B87F}"/>
              </a:ext>
            </a:extLst>
          </p:cNvPr>
          <p:cNvSpPr/>
          <p:nvPr/>
        </p:nvSpPr>
        <p:spPr>
          <a:xfrm rot="1005244">
            <a:off x="4843373" y="2051574"/>
            <a:ext cx="2755422" cy="50258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dirty="0"/>
              <a:t>在</a:t>
            </a:r>
            <a:r>
              <a:rPr lang="en-US" altLang="zh-CN" dirty="0"/>
              <a:t>Linux</a:t>
            </a:r>
            <a:r>
              <a:rPr lang="zh-CN" altLang="en-US" dirty="0"/>
              <a:t>环境下编译</a:t>
            </a:r>
          </a:p>
        </p:txBody>
      </p:sp>
      <p:sp>
        <p:nvSpPr>
          <p:cNvPr id="10" name="文本框 9">
            <a:extLst>
              <a:ext uri="{FF2B5EF4-FFF2-40B4-BE49-F238E27FC236}">
                <a16:creationId xmlns:a16="http://schemas.microsoft.com/office/drawing/2014/main" id="{E39761D4-8CF3-49FB-A82C-F4CEE6863223}"/>
              </a:ext>
            </a:extLst>
          </p:cNvPr>
          <p:cNvSpPr txBox="1"/>
          <p:nvPr/>
        </p:nvSpPr>
        <p:spPr>
          <a:xfrm>
            <a:off x="404692" y="4941637"/>
            <a:ext cx="6504877" cy="2585323"/>
          </a:xfrm>
          <a:prstGeom prst="rect">
            <a:avLst/>
          </a:prstGeom>
          <a:noFill/>
        </p:spPr>
        <p:txBody>
          <a:bodyPr wrap="square">
            <a:spAutoFit/>
          </a:bodyPr>
          <a:lstStyle/>
          <a:p>
            <a:r>
              <a:rPr lang="en-US" altLang="zh-CN" b="0">
                <a:solidFill>
                  <a:srgbClr val="9B9B9B"/>
                </a:solidFill>
                <a:effectLst/>
                <a:latin typeface="Consolas" panose="020B0609020204030204" pitchFamily="49" charset="0"/>
              </a:rPr>
              <a:t>#include</a:t>
            </a:r>
            <a:r>
              <a:rPr lang="en-US" altLang="zh-CN" b="0">
                <a:solidFill>
                  <a:srgbClr val="569CD6"/>
                </a:solidFill>
                <a:effectLst/>
                <a:latin typeface="Consolas" panose="020B0609020204030204" pitchFamily="49" charset="0"/>
              </a:rPr>
              <a:t> </a:t>
            </a:r>
            <a:r>
              <a:rPr lang="en-US" altLang="zh-CN" b="0">
                <a:solidFill>
                  <a:srgbClr val="CE9178"/>
                </a:solidFill>
                <a:effectLst/>
                <a:latin typeface="Consolas" panose="020B0609020204030204" pitchFamily="49" charset="0"/>
              </a:rPr>
              <a:t>&lt;stdio.h&gt;</a:t>
            </a:r>
            <a:endParaRPr lang="en-US" altLang="zh-CN" b="0">
              <a:solidFill>
                <a:srgbClr val="D4D4D4"/>
              </a:solidFill>
              <a:effectLst/>
              <a:latin typeface="Consolas" panose="020B0609020204030204" pitchFamily="49" charset="0"/>
            </a:endParaRPr>
          </a:p>
          <a:p>
            <a:r>
              <a:rPr lang="en-US" altLang="zh-CN" b="0">
                <a:solidFill>
                  <a:srgbClr val="569CD6"/>
                </a:solidFill>
                <a:effectLst/>
                <a:latin typeface="Consolas" panose="020B0609020204030204" pitchFamily="49" charset="0"/>
              </a:rPr>
              <a:t>void</a:t>
            </a:r>
            <a:r>
              <a:rPr lang="en-US" altLang="zh-CN" b="0">
                <a:solidFill>
                  <a:srgbClr val="D4D4D4"/>
                </a:solidFill>
                <a:effectLst/>
                <a:latin typeface="Consolas" panose="020B0609020204030204" pitchFamily="49" charset="0"/>
              </a:rPr>
              <a:t> </a:t>
            </a:r>
            <a:r>
              <a:rPr lang="en-US" altLang="zh-CN" b="0">
                <a:solidFill>
                  <a:srgbClr val="C8C8C8"/>
                </a:solidFill>
                <a:effectLst/>
                <a:latin typeface="Consolas" panose="020B0609020204030204" pitchFamily="49" charset="0"/>
              </a:rPr>
              <a:t>main</a:t>
            </a:r>
            <a:r>
              <a:rPr lang="en-US" altLang="zh-CN" b="0">
                <a:solidFill>
                  <a:srgbClr val="D4D4D4"/>
                </a:solidFill>
                <a:effectLst/>
                <a:latin typeface="Consolas" panose="020B0609020204030204" pitchFamily="49" charset="0"/>
              </a:rPr>
              <a:t>() {</a:t>
            </a:r>
          </a:p>
          <a:p>
            <a:r>
              <a:rPr lang="en-US" altLang="zh-CN" b="0">
                <a:solidFill>
                  <a:srgbClr val="6A9955"/>
                </a:solidFill>
                <a:effectLst/>
                <a:latin typeface="Consolas" panose="020B0609020204030204" pitchFamily="49" charset="0"/>
              </a:rPr>
              <a:t>    // </a:t>
            </a:r>
            <a:r>
              <a:rPr lang="zh-CN" altLang="en-US" b="0">
                <a:solidFill>
                  <a:srgbClr val="6A9955"/>
                </a:solidFill>
                <a:effectLst/>
                <a:latin typeface="Consolas" panose="020B0609020204030204" pitchFamily="49" charset="0"/>
              </a:rPr>
              <a:t>打开文件</a:t>
            </a:r>
            <a:endParaRPr lang="zh-CN" altLang="en-US" b="0">
              <a:solidFill>
                <a:srgbClr val="D4D4D4"/>
              </a:solidFill>
              <a:effectLst/>
              <a:latin typeface="Consolas" panose="020B0609020204030204" pitchFamily="49" charset="0"/>
            </a:endParaRPr>
          </a:p>
          <a:p>
            <a:r>
              <a:rPr lang="zh-CN" altLang="en-US" b="0">
                <a:solidFill>
                  <a:srgbClr val="D4D4D4"/>
                </a:solidFill>
                <a:effectLst/>
                <a:latin typeface="Consolas" panose="020B0609020204030204" pitchFamily="49" charset="0"/>
              </a:rPr>
              <a:t>    </a:t>
            </a:r>
            <a:r>
              <a:rPr lang="en-US" altLang="zh-CN" b="0">
                <a:solidFill>
                  <a:srgbClr val="D4D4D4"/>
                </a:solidFill>
                <a:effectLst/>
                <a:latin typeface="Consolas" panose="020B0609020204030204" pitchFamily="49" charset="0"/>
              </a:rPr>
              <a:t>FILE *fp = </a:t>
            </a:r>
            <a:r>
              <a:rPr lang="en-US" altLang="zh-CN" b="0">
                <a:solidFill>
                  <a:srgbClr val="C8C8C8"/>
                </a:solidFill>
                <a:effectLst/>
                <a:latin typeface="Consolas" panose="020B0609020204030204" pitchFamily="49" charset="0"/>
              </a:rPr>
              <a:t>fopen</a:t>
            </a:r>
            <a:r>
              <a:rPr lang="en-US" altLang="zh-CN" b="0">
                <a:solidFill>
                  <a:srgbClr val="D4D4D4"/>
                </a:solidFill>
                <a:effectLst/>
                <a:latin typeface="Consolas" panose="020B0609020204030204" pitchFamily="49" charset="0"/>
              </a:rPr>
              <a:t>(</a:t>
            </a:r>
            <a:r>
              <a:rPr lang="en-US" altLang="zh-CN" b="0">
                <a:solidFill>
                  <a:srgbClr val="CE9178"/>
                </a:solidFill>
                <a:effectLst/>
                <a:latin typeface="Consolas" panose="020B0609020204030204" pitchFamily="49" charset="0"/>
              </a:rPr>
              <a:t>"MyFile.txt"</a:t>
            </a:r>
            <a:r>
              <a:rPr lang="en-US" altLang="zh-CN" b="0">
                <a:solidFill>
                  <a:srgbClr val="D4D4D4"/>
                </a:solidFill>
                <a:effectLst/>
                <a:latin typeface="Consolas" panose="020B0609020204030204" pitchFamily="49" charset="0"/>
              </a:rPr>
              <a:t>, </a:t>
            </a:r>
            <a:r>
              <a:rPr lang="en-US" altLang="zh-CN" b="0">
                <a:solidFill>
                  <a:srgbClr val="CE9178"/>
                </a:solidFill>
                <a:effectLst/>
                <a:latin typeface="Consolas" panose="020B0609020204030204" pitchFamily="49" charset="0"/>
              </a:rPr>
              <a:t>"w"</a:t>
            </a:r>
            <a:r>
              <a:rPr lang="en-US" altLang="zh-CN" b="0">
                <a:solidFill>
                  <a:srgbClr val="D4D4D4"/>
                </a:solidFill>
                <a:effectLst/>
                <a:latin typeface="Consolas" panose="020B0609020204030204" pitchFamily="49" charset="0"/>
              </a:rPr>
              <a:t>);</a:t>
            </a:r>
          </a:p>
          <a:p>
            <a:r>
              <a:rPr lang="en-US" altLang="zh-CN" b="0">
                <a:solidFill>
                  <a:srgbClr val="6A9955"/>
                </a:solidFill>
                <a:effectLst/>
                <a:latin typeface="Consolas" panose="020B0609020204030204" pitchFamily="49" charset="0"/>
              </a:rPr>
              <a:t>    // </a:t>
            </a:r>
            <a:r>
              <a:rPr lang="zh-CN" altLang="en-US" b="0">
                <a:solidFill>
                  <a:srgbClr val="6A9955"/>
                </a:solidFill>
                <a:effectLst/>
                <a:latin typeface="Consolas" panose="020B0609020204030204" pitchFamily="49" charset="0"/>
              </a:rPr>
              <a:t>写入文件</a:t>
            </a:r>
            <a:endParaRPr lang="zh-CN" altLang="en-US" b="0">
              <a:solidFill>
                <a:srgbClr val="D4D4D4"/>
              </a:solidFill>
              <a:effectLst/>
              <a:latin typeface="Consolas" panose="020B0609020204030204" pitchFamily="49" charset="0"/>
            </a:endParaRPr>
          </a:p>
          <a:p>
            <a:r>
              <a:rPr lang="zh-CN" altLang="en-US" b="0">
                <a:solidFill>
                  <a:srgbClr val="D4D4D4"/>
                </a:solidFill>
                <a:effectLst/>
                <a:latin typeface="Consolas" panose="020B0609020204030204" pitchFamily="49" charset="0"/>
              </a:rPr>
              <a:t>    </a:t>
            </a:r>
            <a:r>
              <a:rPr lang="en-US" altLang="zh-CN" b="0">
                <a:solidFill>
                  <a:srgbClr val="C8C8C8"/>
                </a:solidFill>
                <a:effectLst/>
                <a:latin typeface="Consolas" panose="020B0609020204030204" pitchFamily="49" charset="0"/>
              </a:rPr>
              <a:t>fputs</a:t>
            </a:r>
            <a:r>
              <a:rPr lang="en-US" altLang="zh-CN" b="0">
                <a:solidFill>
                  <a:srgbClr val="D4D4D4"/>
                </a:solidFill>
                <a:effectLst/>
                <a:latin typeface="Consolas" panose="020B0609020204030204" pitchFamily="49" charset="0"/>
              </a:rPr>
              <a:t>(</a:t>
            </a:r>
            <a:r>
              <a:rPr lang="en-US" altLang="zh-CN" b="0">
                <a:solidFill>
                  <a:srgbClr val="CE9178"/>
                </a:solidFill>
                <a:effectLst/>
                <a:latin typeface="Consolas" panose="020B0609020204030204" pitchFamily="49" charset="0"/>
              </a:rPr>
              <a:t>" </a:t>
            </a:r>
            <a:r>
              <a:rPr lang="zh-CN" altLang="en-US" b="0">
                <a:solidFill>
                  <a:srgbClr val="CE9178"/>
                </a:solidFill>
                <a:effectLst/>
                <a:latin typeface="Consolas" panose="020B0609020204030204" pitchFamily="49" charset="0"/>
              </a:rPr>
              <a:t>你好 </a:t>
            </a:r>
            <a:r>
              <a:rPr lang="en-US" altLang="zh-CN" b="0">
                <a:solidFill>
                  <a:srgbClr val="CE9178"/>
                </a:solidFill>
                <a:effectLst/>
                <a:latin typeface="Consolas" panose="020B0609020204030204" pitchFamily="49" charset="0"/>
              </a:rPr>
              <a:t>"</a:t>
            </a:r>
            <a:r>
              <a:rPr lang="en-US" altLang="zh-CN" b="0">
                <a:solidFill>
                  <a:srgbClr val="D4D4D4"/>
                </a:solidFill>
                <a:effectLst/>
                <a:latin typeface="Consolas" panose="020B0609020204030204" pitchFamily="49" charset="0"/>
              </a:rPr>
              <a:t>, fp);</a:t>
            </a:r>
          </a:p>
          <a:p>
            <a:r>
              <a:rPr lang="en-US" altLang="zh-CN" b="0">
                <a:solidFill>
                  <a:srgbClr val="6A9955"/>
                </a:solidFill>
                <a:effectLst/>
                <a:latin typeface="Consolas" panose="020B0609020204030204" pitchFamily="49" charset="0"/>
              </a:rPr>
              <a:t>    // </a:t>
            </a:r>
            <a:r>
              <a:rPr lang="zh-CN" altLang="en-US" b="0">
                <a:solidFill>
                  <a:srgbClr val="6A9955"/>
                </a:solidFill>
                <a:effectLst/>
                <a:latin typeface="Consolas" panose="020B0609020204030204" pitchFamily="49" charset="0"/>
              </a:rPr>
              <a:t>关闭文件</a:t>
            </a:r>
            <a:endParaRPr lang="zh-CN" altLang="en-US" b="0">
              <a:solidFill>
                <a:srgbClr val="D4D4D4"/>
              </a:solidFill>
              <a:effectLst/>
              <a:latin typeface="Consolas" panose="020B0609020204030204" pitchFamily="49" charset="0"/>
            </a:endParaRPr>
          </a:p>
          <a:p>
            <a:r>
              <a:rPr lang="zh-CN" altLang="en-US" b="0">
                <a:solidFill>
                  <a:srgbClr val="D4D4D4"/>
                </a:solidFill>
                <a:effectLst/>
                <a:latin typeface="Consolas" panose="020B0609020204030204" pitchFamily="49" charset="0"/>
              </a:rPr>
              <a:t>    </a:t>
            </a:r>
            <a:r>
              <a:rPr lang="en-US" altLang="zh-CN" b="0">
                <a:solidFill>
                  <a:srgbClr val="C8C8C8"/>
                </a:solidFill>
                <a:effectLst/>
                <a:latin typeface="Consolas" panose="020B0609020204030204" pitchFamily="49" charset="0"/>
              </a:rPr>
              <a:t>fclose</a:t>
            </a:r>
            <a:r>
              <a:rPr lang="en-US" altLang="zh-CN" b="0">
                <a:solidFill>
                  <a:srgbClr val="D4D4D4"/>
                </a:solidFill>
                <a:effectLst/>
                <a:latin typeface="Consolas" panose="020B0609020204030204" pitchFamily="49" charset="0"/>
              </a:rPr>
              <a:t>(fp);</a:t>
            </a:r>
          </a:p>
          <a:p>
            <a:r>
              <a:rPr lang="en-US" altLang="zh-CN" b="0">
                <a:solidFill>
                  <a:srgbClr val="D4D4D4"/>
                </a:solidFill>
                <a:effectLst/>
                <a:latin typeface="Consolas" panose="020B0609020204030204" pitchFamily="49" charset="0"/>
              </a:rPr>
              <a:t>}</a:t>
            </a:r>
          </a:p>
        </p:txBody>
      </p:sp>
      <p:sp>
        <p:nvSpPr>
          <p:cNvPr id="11" name="矩形: 圆角 10">
            <a:extLst>
              <a:ext uri="{FF2B5EF4-FFF2-40B4-BE49-F238E27FC236}">
                <a16:creationId xmlns:a16="http://schemas.microsoft.com/office/drawing/2014/main" id="{861B16AE-38DD-48E0-9DA5-8963DA73BA66}"/>
              </a:ext>
            </a:extLst>
          </p:cNvPr>
          <p:cNvSpPr/>
          <p:nvPr/>
        </p:nvSpPr>
        <p:spPr>
          <a:xfrm>
            <a:off x="300942" y="4165469"/>
            <a:ext cx="9919504" cy="493096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AED16AA-306D-49A1-91BC-1ACD9190AD7F}"/>
              </a:ext>
            </a:extLst>
          </p:cNvPr>
          <p:cNvSpPr/>
          <p:nvPr/>
        </p:nvSpPr>
        <p:spPr>
          <a:xfrm>
            <a:off x="2847928" y="8864681"/>
            <a:ext cx="4977114" cy="41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操作系统和高级编程语言使硬件抽象化</a:t>
            </a:r>
          </a:p>
        </p:txBody>
      </p:sp>
      <p:sp>
        <p:nvSpPr>
          <p:cNvPr id="15" name="文本框 14">
            <a:extLst>
              <a:ext uri="{FF2B5EF4-FFF2-40B4-BE49-F238E27FC236}">
                <a16:creationId xmlns:a16="http://schemas.microsoft.com/office/drawing/2014/main" id="{81957350-FF37-4C94-913C-02A2D4C08296}"/>
              </a:ext>
            </a:extLst>
          </p:cNvPr>
          <p:cNvSpPr txBox="1"/>
          <p:nvPr/>
        </p:nvSpPr>
        <p:spPr>
          <a:xfrm>
            <a:off x="627431" y="7962199"/>
            <a:ext cx="4328931" cy="646331"/>
          </a:xfrm>
          <a:prstGeom prst="rect">
            <a:avLst/>
          </a:prstGeom>
          <a:noFill/>
        </p:spPr>
        <p:txBody>
          <a:bodyPr wrap="square" rtlCol="0">
            <a:spAutoFit/>
          </a:bodyPr>
          <a:lstStyle/>
          <a:p>
            <a:r>
              <a:rPr lang="zh-CN" altLang="en-US" b="1" dirty="0">
                <a:solidFill>
                  <a:srgbClr val="FFFF00"/>
                </a:solidFill>
                <a:latin typeface="+mj-ea"/>
                <a:ea typeface="+mj-ea"/>
              </a:rPr>
              <a:t>代码里没有出现磁盘等硬件内容，磁盘媒介的读写采用了文件这个概念</a:t>
            </a:r>
          </a:p>
        </p:txBody>
      </p:sp>
      <p:sp>
        <p:nvSpPr>
          <p:cNvPr id="18" name="箭头: 下 17">
            <a:extLst>
              <a:ext uri="{FF2B5EF4-FFF2-40B4-BE49-F238E27FC236}">
                <a16:creationId xmlns:a16="http://schemas.microsoft.com/office/drawing/2014/main" id="{B8EB2E7A-AA16-49AE-9F0B-529DC92F5AAA}"/>
              </a:ext>
            </a:extLst>
          </p:cNvPr>
          <p:cNvSpPr/>
          <p:nvPr/>
        </p:nvSpPr>
        <p:spPr>
          <a:xfrm>
            <a:off x="6948500" y="6717656"/>
            <a:ext cx="694482" cy="867495"/>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CBB1004A-7A0F-4814-96C4-4263832727DD}"/>
              </a:ext>
            </a:extLst>
          </p:cNvPr>
          <p:cNvPicPr>
            <a:picLocks noChangeAspect="1"/>
          </p:cNvPicPr>
          <p:nvPr/>
        </p:nvPicPr>
        <p:blipFill>
          <a:blip r:embed="rId7"/>
          <a:stretch>
            <a:fillRect/>
          </a:stretch>
        </p:blipFill>
        <p:spPr>
          <a:xfrm>
            <a:off x="6726568" y="7563841"/>
            <a:ext cx="1095310" cy="1245071"/>
          </a:xfrm>
          <a:prstGeom prst="rect">
            <a:avLst/>
          </a:prstGeom>
        </p:spPr>
      </p:pic>
      <p:sp>
        <p:nvSpPr>
          <p:cNvPr id="22" name="矩形: 圆角 21">
            <a:extLst>
              <a:ext uri="{FF2B5EF4-FFF2-40B4-BE49-F238E27FC236}">
                <a16:creationId xmlns:a16="http://schemas.microsoft.com/office/drawing/2014/main" id="{B65D12BA-3562-472D-B5A5-7A882ED84AC2}"/>
              </a:ext>
            </a:extLst>
          </p:cNvPr>
          <p:cNvSpPr/>
          <p:nvPr/>
        </p:nvSpPr>
        <p:spPr>
          <a:xfrm>
            <a:off x="7724619" y="6877271"/>
            <a:ext cx="2471196" cy="60963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err="1"/>
              <a:t>fopen</a:t>
            </a:r>
            <a:r>
              <a:rPr lang="zh-CN" altLang="en-US" dirty="0"/>
              <a:t>、</a:t>
            </a:r>
            <a:r>
              <a:rPr lang="en-US" altLang="zh-CN" dirty="0" err="1"/>
              <a:t>fputs</a:t>
            </a:r>
            <a:r>
              <a:rPr lang="zh-CN" altLang="en-US" dirty="0"/>
              <a:t>、</a:t>
            </a:r>
            <a:r>
              <a:rPr lang="en-US" altLang="zh-CN" dirty="0" err="1"/>
              <a:t>fclose</a:t>
            </a:r>
            <a:endParaRPr lang="zh-CN" altLang="en-US" dirty="0"/>
          </a:p>
        </p:txBody>
      </p:sp>
      <p:cxnSp>
        <p:nvCxnSpPr>
          <p:cNvPr id="24" name="直接连接符 23">
            <a:extLst>
              <a:ext uri="{FF2B5EF4-FFF2-40B4-BE49-F238E27FC236}">
                <a16:creationId xmlns:a16="http://schemas.microsoft.com/office/drawing/2014/main" id="{31DFD47B-EA06-454B-BB36-76C60EFFC734}"/>
              </a:ext>
            </a:extLst>
          </p:cNvPr>
          <p:cNvCxnSpPr>
            <a:cxnSpLocks/>
            <a:stCxn id="22" idx="2"/>
          </p:cNvCxnSpPr>
          <p:nvPr/>
        </p:nvCxnSpPr>
        <p:spPr>
          <a:xfrm flipH="1">
            <a:off x="7824193" y="7486902"/>
            <a:ext cx="1136024" cy="681418"/>
          </a:xfrm>
          <a:prstGeom prst="line">
            <a:avLst/>
          </a:prstGeom>
        </p:spPr>
        <p:style>
          <a:lnRef idx="2">
            <a:schemeClr val="accent5"/>
          </a:lnRef>
          <a:fillRef idx="0">
            <a:schemeClr val="accent5"/>
          </a:fillRef>
          <a:effectRef idx="1">
            <a:schemeClr val="accent5"/>
          </a:effectRef>
          <a:fontRef idx="minor">
            <a:schemeClr val="tx1"/>
          </a:fontRef>
        </p:style>
      </p:cxnSp>
      <p:sp>
        <p:nvSpPr>
          <p:cNvPr id="29" name="文本框 28">
            <a:extLst>
              <a:ext uri="{FF2B5EF4-FFF2-40B4-BE49-F238E27FC236}">
                <a16:creationId xmlns:a16="http://schemas.microsoft.com/office/drawing/2014/main" id="{48E1F87E-94C0-4144-972B-AC0C10C8C8C4}"/>
              </a:ext>
            </a:extLst>
          </p:cNvPr>
          <p:cNvSpPr txBox="1"/>
          <p:nvPr/>
        </p:nvSpPr>
        <p:spPr>
          <a:xfrm>
            <a:off x="263448" y="9955439"/>
            <a:ext cx="9049106" cy="2554545"/>
          </a:xfrm>
          <a:prstGeom prst="rect">
            <a:avLst/>
          </a:prstGeom>
          <a:noFill/>
        </p:spPr>
        <p:txBody>
          <a:bodyPr wrap="square" rtlCol="0">
            <a:spAutoFit/>
          </a:bodyPr>
          <a:lstStyle/>
          <a:p>
            <a:r>
              <a:rPr lang="en-US" altLang="zh-CN" sz="2000" dirty="0">
                <a:solidFill>
                  <a:schemeClr val="bg1"/>
                </a:solidFill>
              </a:rPr>
              <a:t>Windows</a:t>
            </a:r>
            <a:r>
              <a:rPr lang="zh-CN" altLang="en-US" sz="2000" dirty="0">
                <a:solidFill>
                  <a:schemeClr val="bg1"/>
                </a:solidFill>
              </a:rPr>
              <a:t>操作系统的主要特征：</a:t>
            </a:r>
            <a:endParaRPr lang="en-US" altLang="zh-CN" sz="2000" dirty="0">
              <a:solidFill>
                <a:schemeClr val="bg1"/>
              </a:solidFill>
            </a:endParaRPr>
          </a:p>
          <a:p>
            <a:pPr marL="457200" indent="-457200">
              <a:buFont typeface="+mj-lt"/>
              <a:buAutoNum type="arabicPeriod"/>
            </a:pPr>
            <a:r>
              <a:rPr lang="zh-CN" altLang="en-US" sz="2000" dirty="0">
                <a:solidFill>
                  <a:schemeClr val="bg1"/>
                </a:solidFill>
              </a:rPr>
              <a:t>有</a:t>
            </a:r>
            <a:r>
              <a:rPr lang="en-US" altLang="zh-CN" sz="2000" dirty="0">
                <a:solidFill>
                  <a:schemeClr val="bg1"/>
                </a:solidFill>
              </a:rPr>
              <a:t>32</a:t>
            </a:r>
            <a:r>
              <a:rPr lang="zh-CN" altLang="en-US" sz="2000" dirty="0">
                <a:solidFill>
                  <a:schemeClr val="bg1"/>
                </a:solidFill>
              </a:rPr>
              <a:t>位、</a:t>
            </a:r>
            <a:r>
              <a:rPr lang="en-US" altLang="zh-CN" sz="2000" dirty="0">
                <a:solidFill>
                  <a:schemeClr val="bg1"/>
                </a:solidFill>
              </a:rPr>
              <a:t>64</a:t>
            </a:r>
            <a:r>
              <a:rPr lang="zh-CN" altLang="en-US" sz="2000" dirty="0">
                <a:solidFill>
                  <a:schemeClr val="bg1"/>
                </a:solidFill>
              </a:rPr>
              <a:t>位版本</a:t>
            </a:r>
            <a:endParaRPr lang="en-US" altLang="zh-CN" sz="2000" dirty="0">
              <a:solidFill>
                <a:schemeClr val="bg1"/>
              </a:solidFill>
            </a:endParaRPr>
          </a:p>
          <a:p>
            <a:pPr marL="457200" indent="-457200">
              <a:buFont typeface="+mj-lt"/>
              <a:buAutoNum type="arabicPeriod"/>
            </a:pPr>
            <a:r>
              <a:rPr lang="zh-CN" altLang="en-US" sz="2000" dirty="0">
                <a:solidFill>
                  <a:schemeClr val="bg1"/>
                </a:solidFill>
              </a:rPr>
              <a:t>通过</a:t>
            </a:r>
            <a:r>
              <a:rPr lang="en-US" altLang="zh-CN" sz="2000" dirty="0">
                <a:solidFill>
                  <a:schemeClr val="bg1"/>
                </a:solidFill>
              </a:rPr>
              <a:t>API</a:t>
            </a:r>
            <a:r>
              <a:rPr lang="zh-CN" altLang="en-US" sz="2000" dirty="0">
                <a:solidFill>
                  <a:schemeClr val="bg1"/>
                </a:solidFill>
              </a:rPr>
              <a:t>函数集来提供系统调用</a:t>
            </a:r>
            <a:endParaRPr lang="en-US" altLang="zh-CN" sz="2000" dirty="0">
              <a:solidFill>
                <a:schemeClr val="bg1"/>
              </a:solidFill>
            </a:endParaRPr>
          </a:p>
          <a:p>
            <a:pPr marL="457200" indent="-457200">
              <a:buFont typeface="+mj-lt"/>
              <a:buAutoNum type="arabicPeriod"/>
            </a:pPr>
            <a:r>
              <a:rPr lang="zh-CN" altLang="en-US" sz="2000" dirty="0">
                <a:solidFill>
                  <a:schemeClr val="bg1"/>
                </a:solidFill>
              </a:rPr>
              <a:t>提供采用了图形用户界面</a:t>
            </a:r>
            <a:endParaRPr lang="en-US" altLang="zh-CN" sz="2000" dirty="0">
              <a:solidFill>
                <a:schemeClr val="bg1"/>
              </a:solidFill>
            </a:endParaRPr>
          </a:p>
          <a:p>
            <a:pPr marL="457200" indent="-457200">
              <a:buFont typeface="+mj-lt"/>
              <a:buAutoNum type="arabicPeriod"/>
            </a:pPr>
            <a:r>
              <a:rPr lang="zh-CN" altLang="en-US" sz="2000">
                <a:solidFill>
                  <a:schemeClr val="bg1"/>
                </a:solidFill>
              </a:rPr>
              <a:t>通过</a:t>
            </a:r>
            <a:r>
              <a:rPr lang="en-US" altLang="zh-CN" sz="2000">
                <a:solidFill>
                  <a:schemeClr val="bg1"/>
                </a:solidFill>
              </a:rPr>
              <a:t>WYSIWYG</a:t>
            </a:r>
            <a:r>
              <a:rPr lang="zh-CN" altLang="en-US" sz="2000">
                <a:solidFill>
                  <a:schemeClr val="bg1"/>
                </a:solidFill>
              </a:rPr>
              <a:t>（</a:t>
            </a:r>
            <a:r>
              <a:rPr lang="en-US" altLang="zh-CN" sz="2000">
                <a:solidFill>
                  <a:schemeClr val="bg1"/>
                </a:solidFill>
              </a:rPr>
              <a:t>What You See Is What You Get</a:t>
            </a:r>
            <a:r>
              <a:rPr lang="zh-CN" altLang="en-US" sz="2000">
                <a:solidFill>
                  <a:schemeClr val="bg1"/>
                </a:solidFill>
              </a:rPr>
              <a:t>）实现</a:t>
            </a:r>
            <a:r>
              <a:rPr lang="zh-CN" altLang="en-US" sz="2000" dirty="0">
                <a:solidFill>
                  <a:schemeClr val="bg1"/>
                </a:solidFill>
              </a:rPr>
              <a:t>打印输出</a:t>
            </a:r>
            <a:endParaRPr lang="en-US" altLang="zh-CN" sz="2000" dirty="0">
              <a:solidFill>
                <a:schemeClr val="bg1"/>
              </a:solidFill>
            </a:endParaRPr>
          </a:p>
          <a:p>
            <a:pPr marL="457200" indent="-457200">
              <a:buFont typeface="+mj-lt"/>
              <a:buAutoNum type="arabicPeriod"/>
            </a:pPr>
            <a:r>
              <a:rPr lang="zh-CN" altLang="en-US" sz="2000" dirty="0">
                <a:solidFill>
                  <a:schemeClr val="bg1"/>
                </a:solidFill>
              </a:rPr>
              <a:t>提供多任务功能</a:t>
            </a:r>
            <a:endParaRPr lang="en-US" altLang="zh-CN" sz="2000" dirty="0">
              <a:solidFill>
                <a:schemeClr val="bg1"/>
              </a:solidFill>
            </a:endParaRPr>
          </a:p>
          <a:p>
            <a:pPr marL="457200" indent="-457200">
              <a:buFont typeface="+mj-lt"/>
              <a:buAutoNum type="arabicPeriod"/>
            </a:pPr>
            <a:r>
              <a:rPr lang="zh-CN" altLang="en-US" sz="2000" dirty="0">
                <a:solidFill>
                  <a:schemeClr val="bg1"/>
                </a:solidFill>
              </a:rPr>
              <a:t>提供网络功能及数据库功能</a:t>
            </a:r>
            <a:endParaRPr lang="en-US" altLang="zh-CN" sz="2000" dirty="0">
              <a:solidFill>
                <a:schemeClr val="bg1"/>
              </a:solidFill>
            </a:endParaRPr>
          </a:p>
          <a:p>
            <a:pPr marL="457200" indent="-457200">
              <a:buFont typeface="+mj-lt"/>
              <a:buAutoNum type="arabicPeriod"/>
            </a:pPr>
            <a:r>
              <a:rPr lang="zh-CN" altLang="en-US" sz="2000" dirty="0">
                <a:solidFill>
                  <a:schemeClr val="bg1"/>
                </a:solidFill>
              </a:rPr>
              <a:t>通过即插即用实现设备驱动的自动设定</a:t>
            </a:r>
          </a:p>
        </p:txBody>
      </p:sp>
      <p:sp>
        <p:nvSpPr>
          <p:cNvPr id="12" name="文本框 11">
            <a:extLst>
              <a:ext uri="{FF2B5EF4-FFF2-40B4-BE49-F238E27FC236}">
                <a16:creationId xmlns:a16="http://schemas.microsoft.com/office/drawing/2014/main" id="{05D98834-7195-384E-99DC-9F19190792A4}"/>
              </a:ext>
            </a:extLst>
          </p:cNvPr>
          <p:cNvSpPr txBox="1"/>
          <p:nvPr/>
        </p:nvSpPr>
        <p:spPr>
          <a:xfrm>
            <a:off x="300942" y="192417"/>
            <a:ext cx="5311140" cy="400110"/>
          </a:xfrm>
          <a:prstGeom prst="rect">
            <a:avLst/>
          </a:prstGeom>
          <a:noFill/>
        </p:spPr>
        <p:txBody>
          <a:bodyPr wrap="square">
            <a:spAutoFit/>
          </a:bodyPr>
          <a:lstStyle/>
          <a:p>
            <a:r>
              <a:rPr lang="zh-CN" altLang="en-US" sz="2000" b="1">
                <a:solidFill>
                  <a:schemeClr val="bg1"/>
                </a:solidFill>
              </a:rPr>
              <a:t>9.3　系统调用和高级编程语言的移植性</a:t>
            </a:r>
          </a:p>
        </p:txBody>
      </p:sp>
      <p:sp>
        <p:nvSpPr>
          <p:cNvPr id="13" name="文本框 12">
            <a:extLst>
              <a:ext uri="{FF2B5EF4-FFF2-40B4-BE49-F238E27FC236}">
                <a16:creationId xmlns:a16="http://schemas.microsoft.com/office/drawing/2014/main" id="{C90B5131-8039-8F50-79D9-0D569906806E}"/>
              </a:ext>
            </a:extLst>
          </p:cNvPr>
          <p:cNvSpPr txBox="1"/>
          <p:nvPr/>
        </p:nvSpPr>
        <p:spPr>
          <a:xfrm>
            <a:off x="439451" y="858489"/>
            <a:ext cx="2488943" cy="1938992"/>
          </a:xfrm>
          <a:prstGeom prst="rect">
            <a:avLst/>
          </a:prstGeom>
          <a:noFill/>
        </p:spPr>
        <p:txBody>
          <a:bodyPr wrap="square" rtlCol="0">
            <a:spAutoFit/>
          </a:bodyPr>
          <a:lstStyle/>
          <a:p>
            <a:r>
              <a:rPr lang="zh-CN" altLang="en-US" sz="2000">
                <a:solidFill>
                  <a:schemeClr val="bg1"/>
                </a:solidFill>
              </a:rPr>
              <a:t>高级编程语言中，也存在可以直接调用系统调用的编程语言。不过，利用这种方式做成的应用，移植性并不友好。</a:t>
            </a:r>
            <a:endParaRPr lang="zh-CN" altLang="en-US" sz="2000" dirty="0">
              <a:solidFill>
                <a:schemeClr val="bg1"/>
              </a:solidFill>
            </a:endParaRPr>
          </a:p>
        </p:txBody>
      </p:sp>
      <p:sp>
        <p:nvSpPr>
          <p:cNvPr id="16" name="文本框 15">
            <a:extLst>
              <a:ext uri="{FF2B5EF4-FFF2-40B4-BE49-F238E27FC236}">
                <a16:creationId xmlns:a16="http://schemas.microsoft.com/office/drawing/2014/main" id="{0F0824AB-B79E-0258-BA97-E3F4E06FE4EB}"/>
              </a:ext>
            </a:extLst>
          </p:cNvPr>
          <p:cNvSpPr txBox="1"/>
          <p:nvPr/>
        </p:nvSpPr>
        <p:spPr>
          <a:xfrm>
            <a:off x="404692" y="3728478"/>
            <a:ext cx="5311140" cy="400110"/>
          </a:xfrm>
          <a:prstGeom prst="rect">
            <a:avLst/>
          </a:prstGeom>
          <a:noFill/>
        </p:spPr>
        <p:txBody>
          <a:bodyPr wrap="square">
            <a:spAutoFit/>
          </a:bodyPr>
          <a:lstStyle/>
          <a:p>
            <a:r>
              <a:rPr lang="en-US" altLang="zh-CN" sz="2000" b="1">
                <a:solidFill>
                  <a:schemeClr val="bg1"/>
                </a:solidFill>
              </a:rPr>
              <a:t>9.4</a:t>
            </a:r>
            <a:r>
              <a:rPr lang="zh-CN" altLang="en-US" sz="2000" b="1">
                <a:solidFill>
                  <a:schemeClr val="bg1"/>
                </a:solidFill>
              </a:rPr>
              <a:t>　操作系统和高级编程语言使硬件抽象化</a:t>
            </a:r>
          </a:p>
        </p:txBody>
      </p:sp>
      <p:sp>
        <p:nvSpPr>
          <p:cNvPr id="21" name="文本框 20">
            <a:extLst>
              <a:ext uri="{FF2B5EF4-FFF2-40B4-BE49-F238E27FC236}">
                <a16:creationId xmlns:a16="http://schemas.microsoft.com/office/drawing/2014/main" id="{3AAEC466-7A99-5C2F-999A-9F1C5338BBA2}"/>
              </a:ext>
            </a:extLst>
          </p:cNvPr>
          <p:cNvSpPr txBox="1"/>
          <p:nvPr/>
        </p:nvSpPr>
        <p:spPr>
          <a:xfrm>
            <a:off x="272824" y="9620584"/>
            <a:ext cx="5311140" cy="400110"/>
          </a:xfrm>
          <a:prstGeom prst="rect">
            <a:avLst/>
          </a:prstGeom>
          <a:noFill/>
        </p:spPr>
        <p:txBody>
          <a:bodyPr wrap="square">
            <a:spAutoFit/>
          </a:bodyPr>
          <a:lstStyle/>
          <a:p>
            <a:r>
              <a:rPr lang="en-US" altLang="zh-CN" sz="2000" b="1">
                <a:solidFill>
                  <a:schemeClr val="bg1"/>
                </a:solidFill>
              </a:rPr>
              <a:t>9.5</a:t>
            </a:r>
            <a:r>
              <a:rPr lang="zh-CN" altLang="en-US" sz="2000" b="1">
                <a:solidFill>
                  <a:schemeClr val="bg1"/>
                </a:solidFill>
              </a:rPr>
              <a:t>　</a:t>
            </a:r>
            <a:r>
              <a:rPr lang="en-US" altLang="zh-CN" sz="2000" b="1">
                <a:solidFill>
                  <a:schemeClr val="bg1"/>
                </a:solidFill>
              </a:rPr>
              <a:t>Windows </a:t>
            </a:r>
            <a:r>
              <a:rPr lang="zh-CN" altLang="en-US" sz="2000" b="1">
                <a:solidFill>
                  <a:schemeClr val="bg1"/>
                </a:solidFill>
              </a:rPr>
              <a:t>操作系统的特征</a:t>
            </a:r>
          </a:p>
        </p:txBody>
      </p:sp>
      <p:pic>
        <p:nvPicPr>
          <p:cNvPr id="25" name="图片 24">
            <a:extLst>
              <a:ext uri="{FF2B5EF4-FFF2-40B4-BE49-F238E27FC236}">
                <a16:creationId xmlns:a16="http://schemas.microsoft.com/office/drawing/2014/main" id="{E64B0F6F-13D8-8BEF-BBF1-14A8F40D8AA7}"/>
              </a:ext>
            </a:extLst>
          </p:cNvPr>
          <p:cNvPicPr>
            <a:picLocks noChangeAspect="1"/>
          </p:cNvPicPr>
          <p:nvPr/>
        </p:nvPicPr>
        <p:blipFill>
          <a:blip r:embed="rId8"/>
          <a:stretch>
            <a:fillRect/>
          </a:stretch>
        </p:blipFill>
        <p:spPr>
          <a:xfrm>
            <a:off x="5940365" y="9339075"/>
            <a:ext cx="4083310" cy="1790374"/>
          </a:xfrm>
          <a:prstGeom prst="rect">
            <a:avLst/>
          </a:prstGeom>
        </p:spPr>
      </p:pic>
      <p:cxnSp>
        <p:nvCxnSpPr>
          <p:cNvPr id="27" name="直接箭头连接符 26">
            <a:extLst>
              <a:ext uri="{FF2B5EF4-FFF2-40B4-BE49-F238E27FC236}">
                <a16:creationId xmlns:a16="http://schemas.microsoft.com/office/drawing/2014/main" id="{8A3233BC-4603-503C-D477-8D776B1B0E54}"/>
              </a:ext>
            </a:extLst>
          </p:cNvPr>
          <p:cNvCxnSpPr>
            <a:cxnSpLocks/>
            <a:endCxn id="25" idx="1"/>
          </p:cNvCxnSpPr>
          <p:nvPr/>
        </p:nvCxnSpPr>
        <p:spPr>
          <a:xfrm flipV="1">
            <a:off x="2659380" y="10234262"/>
            <a:ext cx="3280985" cy="141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图片 33">
            <a:extLst>
              <a:ext uri="{FF2B5EF4-FFF2-40B4-BE49-F238E27FC236}">
                <a16:creationId xmlns:a16="http://schemas.microsoft.com/office/drawing/2014/main" id="{1F17EEDA-25BC-F577-AD4A-33588952782A}"/>
              </a:ext>
            </a:extLst>
          </p:cNvPr>
          <p:cNvPicPr>
            <a:picLocks noChangeAspect="1"/>
          </p:cNvPicPr>
          <p:nvPr/>
        </p:nvPicPr>
        <p:blipFill>
          <a:blip r:embed="rId9"/>
          <a:stretch>
            <a:fillRect/>
          </a:stretch>
        </p:blipFill>
        <p:spPr>
          <a:xfrm>
            <a:off x="6585251" y="11745813"/>
            <a:ext cx="3280984" cy="1889847"/>
          </a:xfrm>
          <a:prstGeom prst="rect">
            <a:avLst/>
          </a:prstGeom>
        </p:spPr>
      </p:pic>
      <p:sp>
        <p:nvSpPr>
          <p:cNvPr id="35" name="矩形 34">
            <a:extLst>
              <a:ext uri="{FF2B5EF4-FFF2-40B4-BE49-F238E27FC236}">
                <a16:creationId xmlns:a16="http://schemas.microsoft.com/office/drawing/2014/main" id="{1D374AD0-187B-6FCB-7594-8FA40B4EC918}"/>
              </a:ext>
            </a:extLst>
          </p:cNvPr>
          <p:cNvSpPr/>
          <p:nvPr/>
        </p:nvSpPr>
        <p:spPr>
          <a:xfrm>
            <a:off x="324890" y="12664669"/>
            <a:ext cx="6091149" cy="1146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网络功能和数据库功能，和操作系统很接近，所以被统称为</a:t>
            </a:r>
            <a:r>
              <a:rPr lang="zh-CN" altLang="en-US">
                <a:highlight>
                  <a:srgbClr val="0000FF"/>
                </a:highlight>
              </a:rPr>
              <a:t>中间件</a:t>
            </a:r>
            <a:r>
              <a:rPr lang="zh-CN" altLang="en-US"/>
              <a:t>而不是应用。意思是处于操作系统和应用的中间。操作系统和中间件合在一起，也称为</a:t>
            </a:r>
            <a:r>
              <a:rPr lang="zh-CN" altLang="en-US">
                <a:highlight>
                  <a:srgbClr val="0000FF"/>
                </a:highlight>
              </a:rPr>
              <a:t>系统软件</a:t>
            </a:r>
            <a:r>
              <a:rPr lang="zh-CN" altLang="en-US"/>
              <a:t>。</a:t>
            </a:r>
          </a:p>
        </p:txBody>
      </p:sp>
      <p:cxnSp>
        <p:nvCxnSpPr>
          <p:cNvPr id="38" name="直接箭头连接符 37">
            <a:extLst>
              <a:ext uri="{FF2B5EF4-FFF2-40B4-BE49-F238E27FC236}">
                <a16:creationId xmlns:a16="http://schemas.microsoft.com/office/drawing/2014/main" id="{253195C5-9B61-BFDD-248F-F41462FF8907}"/>
              </a:ext>
            </a:extLst>
          </p:cNvPr>
          <p:cNvCxnSpPr/>
          <p:nvPr/>
        </p:nvCxnSpPr>
        <p:spPr>
          <a:xfrm>
            <a:off x="3878580" y="11932920"/>
            <a:ext cx="2682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0">
            <p14:nvContentPartPr>
              <p14:cNvPr id="69" name="墨迹 68">
                <a:extLst>
                  <a:ext uri="{FF2B5EF4-FFF2-40B4-BE49-F238E27FC236}">
                    <a16:creationId xmlns:a16="http://schemas.microsoft.com/office/drawing/2014/main" id="{08DBAC2F-4404-CEC1-D979-7D99CE581F8A}"/>
                  </a:ext>
                </a:extLst>
              </p14:cNvPr>
              <p14:cNvContentPartPr/>
              <p14:nvPr/>
            </p14:nvContentPartPr>
            <p14:xfrm>
              <a:off x="10580646" y="921217"/>
              <a:ext cx="360" cy="360"/>
            </p14:xfrm>
          </p:contentPart>
        </mc:Choice>
        <mc:Fallback>
          <p:pic>
            <p:nvPicPr>
              <p:cNvPr id="69" name="墨迹 68">
                <a:extLst>
                  <a:ext uri="{FF2B5EF4-FFF2-40B4-BE49-F238E27FC236}">
                    <a16:creationId xmlns:a16="http://schemas.microsoft.com/office/drawing/2014/main" id="{08DBAC2F-4404-CEC1-D979-7D99CE581F8A}"/>
                  </a:ext>
                </a:extLst>
              </p:cNvPr>
              <p:cNvPicPr/>
              <p:nvPr/>
            </p:nvPicPr>
            <p:blipFill>
              <a:blip r:embed="rId11"/>
              <a:stretch>
                <a:fillRect/>
              </a:stretch>
            </p:blipFill>
            <p:spPr>
              <a:xfrm>
                <a:off x="10571646" y="912577"/>
                <a:ext cx="18000" cy="18000"/>
              </a:xfrm>
              <a:prstGeom prst="rect">
                <a:avLst/>
              </a:prstGeom>
            </p:spPr>
          </p:pic>
        </mc:Fallback>
      </mc:AlternateContent>
    </p:spTree>
    <p:extLst>
      <p:ext uri="{BB962C8B-B14F-4D97-AF65-F5344CB8AC3E}">
        <p14:creationId xmlns:p14="http://schemas.microsoft.com/office/powerpoint/2010/main" val="1182079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6A45981-0DF2-46A2-AE65-5A8027083496}"/>
              </a:ext>
            </a:extLst>
          </p:cNvPr>
          <p:cNvSpPr/>
          <p:nvPr/>
        </p:nvSpPr>
        <p:spPr>
          <a:xfrm>
            <a:off x="1827789" y="1108765"/>
            <a:ext cx="6969560" cy="15829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b="1" dirty="0">
                <a:solidFill>
                  <a:schemeClr val="tx1"/>
                </a:solidFill>
              </a:rPr>
              <a:t>监控程序的主要功能是什么？</a:t>
            </a:r>
            <a:endParaRPr lang="en-US" altLang="zh-CN" sz="2000" b="1" dirty="0">
              <a:solidFill>
                <a:schemeClr val="tx1"/>
              </a:solidFill>
            </a:endParaRPr>
          </a:p>
          <a:p>
            <a:r>
              <a:rPr lang="zh-CN" altLang="en-US" sz="2000" b="1" dirty="0">
                <a:solidFill>
                  <a:schemeClr val="bg1"/>
                </a:solidFill>
              </a:rPr>
              <a:t>答：程序的加载和运行。</a:t>
            </a:r>
            <a:endParaRPr lang="en-US" altLang="zh-CN" sz="2000" b="1" dirty="0">
              <a:solidFill>
                <a:schemeClr val="bg1"/>
              </a:solidFill>
            </a:endParaRPr>
          </a:p>
          <a:p>
            <a:r>
              <a:rPr lang="zh-CN" altLang="en-US" sz="2000" dirty="0"/>
              <a:t>解释：监控系统也可以说是操作系统的原型。</a:t>
            </a:r>
          </a:p>
        </p:txBody>
      </p:sp>
      <p:sp>
        <p:nvSpPr>
          <p:cNvPr id="5" name="矩形: 圆角 4">
            <a:extLst>
              <a:ext uri="{FF2B5EF4-FFF2-40B4-BE49-F238E27FC236}">
                <a16:creationId xmlns:a16="http://schemas.microsoft.com/office/drawing/2014/main" id="{1C1DD17A-5B9C-45F5-9067-8F315BEF06E1}"/>
              </a:ext>
            </a:extLst>
          </p:cNvPr>
          <p:cNvSpPr/>
          <p:nvPr/>
        </p:nvSpPr>
        <p:spPr>
          <a:xfrm>
            <a:off x="1827789" y="5904593"/>
            <a:ext cx="6969560" cy="16227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2000" b="1" dirty="0">
                <a:solidFill>
                  <a:schemeClr val="tx1"/>
                </a:solidFill>
              </a:rPr>
              <a:t>Windows Vista</a:t>
            </a:r>
            <a:r>
              <a:rPr lang="zh-CN" altLang="en-US" sz="2000" b="1" dirty="0">
                <a:solidFill>
                  <a:schemeClr val="tx1"/>
                </a:solidFill>
              </a:rPr>
              <a:t>是多少位的操作系统？</a:t>
            </a:r>
            <a:endParaRPr lang="en-US" altLang="zh-CN" sz="2000" b="1" dirty="0">
              <a:solidFill>
                <a:schemeClr val="tx1"/>
              </a:solidFill>
            </a:endParaRPr>
          </a:p>
          <a:p>
            <a:r>
              <a:rPr lang="zh-CN" altLang="en-US" sz="2000" b="1" dirty="0">
                <a:solidFill>
                  <a:schemeClr val="bg1"/>
                </a:solidFill>
              </a:rPr>
              <a:t>答：</a:t>
            </a:r>
            <a:r>
              <a:rPr lang="en-US" altLang="zh-CN" sz="2000" b="1" dirty="0">
                <a:solidFill>
                  <a:schemeClr val="bg1"/>
                </a:solidFill>
              </a:rPr>
              <a:t>32</a:t>
            </a:r>
            <a:r>
              <a:rPr lang="zh-CN" altLang="en-US" sz="2000" b="1" dirty="0">
                <a:solidFill>
                  <a:schemeClr val="bg1"/>
                </a:solidFill>
              </a:rPr>
              <a:t>位</a:t>
            </a:r>
            <a:r>
              <a:rPr lang="en-US" altLang="zh-CN" sz="2000" b="1" dirty="0">
                <a:solidFill>
                  <a:schemeClr val="bg1"/>
                </a:solidFill>
              </a:rPr>
              <a:t>64</a:t>
            </a:r>
            <a:r>
              <a:rPr lang="zh-CN" altLang="en-US" sz="2000" b="1" dirty="0">
                <a:solidFill>
                  <a:schemeClr val="bg1"/>
                </a:solidFill>
              </a:rPr>
              <a:t>位都有。</a:t>
            </a:r>
            <a:endParaRPr lang="en-US" altLang="zh-CN" sz="2000" b="1" dirty="0">
              <a:solidFill>
                <a:schemeClr val="tx1"/>
              </a:solidFill>
            </a:endParaRPr>
          </a:p>
          <a:p>
            <a:r>
              <a:rPr lang="zh-CN" altLang="en-US" sz="2000" dirty="0"/>
              <a:t>解释：</a:t>
            </a:r>
            <a:r>
              <a:rPr lang="en-US" altLang="zh-CN" sz="2000" b="1" dirty="0">
                <a:solidFill>
                  <a:schemeClr val="bg1"/>
                </a:solidFill>
              </a:rPr>
              <a:t> Windows Vista</a:t>
            </a:r>
            <a:r>
              <a:rPr lang="zh-CN" altLang="en-US" sz="2000" b="1" dirty="0">
                <a:solidFill>
                  <a:schemeClr val="bg1"/>
                </a:solidFill>
              </a:rPr>
              <a:t>有</a:t>
            </a:r>
            <a:r>
              <a:rPr lang="en-US" altLang="zh-CN" sz="2000" b="1" dirty="0">
                <a:solidFill>
                  <a:schemeClr val="bg1"/>
                </a:solidFill>
              </a:rPr>
              <a:t>32</a:t>
            </a:r>
            <a:r>
              <a:rPr lang="zh-CN" altLang="en-US" sz="2000" b="1" dirty="0">
                <a:solidFill>
                  <a:schemeClr val="bg1"/>
                </a:solidFill>
              </a:rPr>
              <a:t>位</a:t>
            </a:r>
            <a:r>
              <a:rPr lang="en-US" altLang="zh-CN" sz="2000" b="1" dirty="0">
                <a:solidFill>
                  <a:schemeClr val="bg1"/>
                </a:solidFill>
              </a:rPr>
              <a:t>CPU</a:t>
            </a:r>
            <a:r>
              <a:rPr lang="zh-CN" altLang="en-US" sz="2000" b="1" dirty="0">
                <a:solidFill>
                  <a:schemeClr val="bg1"/>
                </a:solidFill>
              </a:rPr>
              <a:t>用版本，也有</a:t>
            </a:r>
            <a:r>
              <a:rPr lang="en-US" altLang="zh-CN" sz="2000" b="1" dirty="0">
                <a:solidFill>
                  <a:schemeClr val="bg1"/>
                </a:solidFill>
              </a:rPr>
              <a:t>64</a:t>
            </a:r>
            <a:r>
              <a:rPr lang="zh-CN" altLang="en-US" sz="2000" b="1" dirty="0">
                <a:solidFill>
                  <a:schemeClr val="bg1"/>
                </a:solidFill>
              </a:rPr>
              <a:t>位</a:t>
            </a:r>
            <a:r>
              <a:rPr lang="en-US" altLang="zh-CN" sz="2000" b="1" dirty="0">
                <a:solidFill>
                  <a:schemeClr val="bg1"/>
                </a:solidFill>
              </a:rPr>
              <a:t>CPU</a:t>
            </a:r>
            <a:r>
              <a:rPr lang="zh-CN" altLang="en-US" sz="2000" b="1" dirty="0">
                <a:solidFill>
                  <a:schemeClr val="bg1"/>
                </a:solidFill>
              </a:rPr>
              <a:t>用的版本</a:t>
            </a:r>
            <a:r>
              <a:rPr lang="zh-CN" altLang="en-US" sz="2000" dirty="0"/>
              <a:t>。</a:t>
            </a:r>
          </a:p>
        </p:txBody>
      </p:sp>
      <p:sp>
        <p:nvSpPr>
          <p:cNvPr id="6" name="矩形: 圆角 5">
            <a:extLst>
              <a:ext uri="{FF2B5EF4-FFF2-40B4-BE49-F238E27FC236}">
                <a16:creationId xmlns:a16="http://schemas.microsoft.com/office/drawing/2014/main" id="{BA42EAC4-C3BF-417E-8BCF-36B693AAE4E6}"/>
              </a:ext>
            </a:extLst>
          </p:cNvPr>
          <p:cNvSpPr/>
          <p:nvPr/>
        </p:nvSpPr>
        <p:spPr>
          <a:xfrm>
            <a:off x="1827789" y="7658532"/>
            <a:ext cx="6969560" cy="15365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2000" b="1" dirty="0">
                <a:solidFill>
                  <a:schemeClr val="tx1"/>
                </a:solidFill>
              </a:rPr>
              <a:t>GUI</a:t>
            </a:r>
            <a:r>
              <a:rPr lang="zh-CN" altLang="en-US" sz="2000" b="1" dirty="0">
                <a:solidFill>
                  <a:schemeClr val="tx1"/>
                </a:solidFill>
              </a:rPr>
              <a:t>是什么的缩写？</a:t>
            </a:r>
            <a:endParaRPr lang="en-US" altLang="zh-CN" sz="2000" b="1" dirty="0">
              <a:solidFill>
                <a:schemeClr val="tx1"/>
              </a:solidFill>
            </a:endParaRPr>
          </a:p>
          <a:p>
            <a:r>
              <a:rPr lang="zh-CN" altLang="en-US" sz="2000" b="1" dirty="0">
                <a:solidFill>
                  <a:schemeClr val="bg1"/>
                </a:solidFill>
              </a:rPr>
              <a:t>答：</a:t>
            </a:r>
            <a:r>
              <a:rPr lang="en-US" altLang="zh-CN" sz="2000" b="1" dirty="0">
                <a:solidFill>
                  <a:schemeClr val="bg1"/>
                </a:solidFill>
              </a:rPr>
              <a:t>Graphical User Interface</a:t>
            </a:r>
            <a:r>
              <a:rPr lang="zh-CN" altLang="en-US" sz="2000" b="1" dirty="0">
                <a:solidFill>
                  <a:schemeClr val="bg1"/>
                </a:solidFill>
              </a:rPr>
              <a:t>（图形用户界面）。</a:t>
            </a:r>
            <a:endParaRPr lang="en-US" altLang="zh-CN" sz="2000" b="1" dirty="0">
              <a:solidFill>
                <a:schemeClr val="tx1"/>
              </a:solidFill>
            </a:endParaRPr>
          </a:p>
          <a:p>
            <a:r>
              <a:rPr lang="zh-CN" altLang="en-US" sz="2000" dirty="0"/>
              <a:t>解释：显示器中显示的窗口及图标等通过鼠标点击可以直观操作的用户界面。</a:t>
            </a:r>
          </a:p>
        </p:txBody>
      </p:sp>
      <p:sp>
        <p:nvSpPr>
          <p:cNvPr id="7" name="矩形: 圆角 6">
            <a:extLst>
              <a:ext uri="{FF2B5EF4-FFF2-40B4-BE49-F238E27FC236}">
                <a16:creationId xmlns:a16="http://schemas.microsoft.com/office/drawing/2014/main" id="{12BAE916-8ED2-46F1-9459-76F3C83FAEF2}"/>
              </a:ext>
            </a:extLst>
          </p:cNvPr>
          <p:cNvSpPr/>
          <p:nvPr/>
        </p:nvSpPr>
        <p:spPr>
          <a:xfrm>
            <a:off x="1827789" y="2822881"/>
            <a:ext cx="6969560" cy="140966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b="1" dirty="0">
                <a:solidFill>
                  <a:schemeClr val="tx1"/>
                </a:solidFill>
              </a:rPr>
              <a:t>在操作系统上运行的程序称为什么？</a:t>
            </a:r>
            <a:endParaRPr lang="en-US" altLang="zh-CN" sz="2000" b="1" dirty="0">
              <a:solidFill>
                <a:schemeClr val="tx1"/>
              </a:solidFill>
            </a:endParaRPr>
          </a:p>
          <a:p>
            <a:r>
              <a:rPr lang="zh-CN" altLang="en-US" sz="2000" b="1" dirty="0">
                <a:solidFill>
                  <a:schemeClr val="bg1"/>
                </a:solidFill>
              </a:rPr>
              <a:t>答：应用或应用程序。</a:t>
            </a:r>
            <a:endParaRPr lang="en-US" altLang="zh-CN" sz="2000" b="1" dirty="0">
              <a:solidFill>
                <a:schemeClr val="tx1"/>
              </a:solidFill>
            </a:endParaRPr>
          </a:p>
          <a:p>
            <a:r>
              <a:rPr lang="zh-CN" altLang="en-US" sz="2000" dirty="0"/>
              <a:t>解释：文字处理软件和表格计算软件等都是应用。</a:t>
            </a:r>
          </a:p>
        </p:txBody>
      </p:sp>
      <p:sp>
        <p:nvSpPr>
          <p:cNvPr id="8" name="矩形: 圆角 7">
            <a:extLst>
              <a:ext uri="{FF2B5EF4-FFF2-40B4-BE49-F238E27FC236}">
                <a16:creationId xmlns:a16="http://schemas.microsoft.com/office/drawing/2014/main" id="{E40B3806-7307-430B-BD45-CAD6BE243AE3}"/>
              </a:ext>
            </a:extLst>
          </p:cNvPr>
          <p:cNvSpPr/>
          <p:nvPr/>
        </p:nvSpPr>
        <p:spPr>
          <a:xfrm>
            <a:off x="1827789" y="4363737"/>
            <a:ext cx="6969560" cy="140966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b="1" dirty="0">
                <a:solidFill>
                  <a:schemeClr val="tx1"/>
                </a:solidFill>
              </a:rPr>
              <a:t>调用操作系统功能称为什么？</a:t>
            </a:r>
            <a:endParaRPr lang="en-US" altLang="zh-CN" sz="2000" b="1" dirty="0">
              <a:solidFill>
                <a:schemeClr val="tx1"/>
              </a:solidFill>
            </a:endParaRPr>
          </a:p>
          <a:p>
            <a:r>
              <a:rPr lang="zh-CN" altLang="en-US" sz="2000" b="1" dirty="0">
                <a:solidFill>
                  <a:schemeClr val="bg1"/>
                </a:solidFill>
              </a:rPr>
              <a:t>答：系统调用。</a:t>
            </a:r>
            <a:endParaRPr lang="en-US" altLang="zh-CN" sz="2000" b="1" dirty="0">
              <a:solidFill>
                <a:schemeClr val="tx1"/>
              </a:solidFill>
            </a:endParaRPr>
          </a:p>
          <a:p>
            <a:r>
              <a:rPr lang="zh-CN" altLang="en-US" sz="2000" dirty="0"/>
              <a:t>解释：应用通过系统调用（</a:t>
            </a:r>
            <a:r>
              <a:rPr lang="en-US" altLang="zh-CN" sz="2000" dirty="0"/>
              <a:t>system call</a:t>
            </a:r>
            <a:r>
              <a:rPr lang="zh-CN" altLang="en-US" sz="2000" dirty="0"/>
              <a:t>）间接控制硬件。</a:t>
            </a:r>
          </a:p>
        </p:txBody>
      </p:sp>
      <p:sp>
        <p:nvSpPr>
          <p:cNvPr id="9" name="矩形: 圆角 8">
            <a:extLst>
              <a:ext uri="{FF2B5EF4-FFF2-40B4-BE49-F238E27FC236}">
                <a16:creationId xmlns:a16="http://schemas.microsoft.com/office/drawing/2014/main" id="{6E1DCF9A-F249-46CA-997A-FF7A006C8BE9}"/>
              </a:ext>
            </a:extLst>
          </p:cNvPr>
          <p:cNvSpPr/>
          <p:nvPr/>
        </p:nvSpPr>
        <p:spPr>
          <a:xfrm>
            <a:off x="1827789" y="9326256"/>
            <a:ext cx="6969560" cy="14798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2000" b="1" dirty="0">
                <a:solidFill>
                  <a:schemeClr val="tx1"/>
                </a:solidFill>
              </a:rPr>
              <a:t>WYSIWYG</a:t>
            </a:r>
            <a:r>
              <a:rPr lang="zh-CN" altLang="en-US" sz="2000" b="1" dirty="0">
                <a:solidFill>
                  <a:schemeClr val="tx1"/>
                </a:solidFill>
              </a:rPr>
              <a:t>？</a:t>
            </a:r>
            <a:endParaRPr lang="en-US" altLang="zh-CN" sz="2000" b="1" dirty="0">
              <a:solidFill>
                <a:schemeClr val="tx1"/>
              </a:solidFill>
            </a:endParaRPr>
          </a:p>
          <a:p>
            <a:r>
              <a:rPr lang="zh-CN" altLang="en-US" sz="2000" b="1" dirty="0">
                <a:solidFill>
                  <a:schemeClr val="bg1"/>
                </a:solidFill>
              </a:rPr>
              <a:t>答：</a:t>
            </a:r>
            <a:r>
              <a:rPr lang="en-US" altLang="zh-CN" sz="2000" b="1" dirty="0">
                <a:solidFill>
                  <a:schemeClr val="bg1"/>
                </a:solidFill>
              </a:rPr>
              <a:t>What You See Is What You Get</a:t>
            </a:r>
            <a:r>
              <a:rPr lang="zh-CN" altLang="en-US" sz="2000" b="1" dirty="0">
                <a:solidFill>
                  <a:schemeClr val="bg1"/>
                </a:solidFill>
              </a:rPr>
              <a:t>（所见即所得）。</a:t>
            </a:r>
            <a:endParaRPr lang="en-US" altLang="zh-CN" sz="2000" b="1" dirty="0">
              <a:solidFill>
                <a:schemeClr val="tx1"/>
              </a:solidFill>
            </a:endParaRPr>
          </a:p>
          <a:p>
            <a:r>
              <a:rPr lang="zh-CN" altLang="en-US" sz="2000" dirty="0"/>
              <a:t>解释：</a:t>
            </a:r>
            <a:r>
              <a:rPr lang="zh-CN" altLang="en-US" sz="2000" dirty="0">
                <a:solidFill>
                  <a:schemeClr val="bg1"/>
                </a:solidFill>
                <a:latin typeface="Arial" panose="020B0604020202020204" pitchFamily="34" charset="0"/>
              </a:rPr>
              <a:t>是指可以直接将显示器中显示的内容在打印机上打印出来。也是</a:t>
            </a:r>
            <a:r>
              <a:rPr lang="en-US" altLang="zh-CN" sz="2000" dirty="0">
                <a:solidFill>
                  <a:schemeClr val="bg1"/>
                </a:solidFill>
                <a:latin typeface="Arial" panose="020B0604020202020204" pitchFamily="34" charset="0"/>
              </a:rPr>
              <a:t>Windows</a:t>
            </a:r>
            <a:r>
              <a:rPr lang="zh-CN" altLang="en-US" sz="2000" dirty="0">
                <a:solidFill>
                  <a:schemeClr val="bg1"/>
                </a:solidFill>
                <a:latin typeface="Arial" panose="020B0604020202020204" pitchFamily="34" charset="0"/>
              </a:rPr>
              <a:t>的特征之一。</a:t>
            </a:r>
            <a:endParaRPr lang="zh-CN" altLang="en-US" sz="2000" dirty="0"/>
          </a:p>
        </p:txBody>
      </p:sp>
    </p:spTree>
    <p:extLst>
      <p:ext uri="{BB962C8B-B14F-4D97-AF65-F5344CB8AC3E}">
        <p14:creationId xmlns:p14="http://schemas.microsoft.com/office/powerpoint/2010/main" val="3480438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12324</TotalTime>
  <Words>747</Words>
  <Application>Microsoft Office PowerPoint</Application>
  <PresentationFormat>自定义</PresentationFormat>
  <Paragraphs>106</Paragraphs>
  <Slides>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等线</vt:lpstr>
      <vt:lpstr>黑体</vt:lpstr>
      <vt:lpstr>华文琥珀</vt:lpstr>
      <vt:lpstr>Arial</vt:lpstr>
      <vt:lpstr>Calibri</vt:lpstr>
      <vt:lpstr>Cambria</vt:lpstr>
      <vt:lpstr>Cambria Math</vt:lpstr>
      <vt:lpstr>Consolas</vt:lpstr>
      <vt:lpstr>第一PPT，www.1ppt.com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 蔡</cp:lastModifiedBy>
  <cp:revision>636</cp:revision>
  <dcterms:created xsi:type="dcterms:W3CDTF">2020-06-26T01:00:01Z</dcterms:created>
  <dcterms:modified xsi:type="dcterms:W3CDTF">2023-12-30T08:56:03Z</dcterms:modified>
</cp:coreProperties>
</file>