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29" r:id="rId4"/>
    <p:sldId id="330" r:id="rId5"/>
  </p:sldIdLst>
  <p:sldSz cx="10625138" cy="1440021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 varScale="1">
        <p:scale>
          <a:sx n="44" d="100"/>
          <a:sy n="44" d="100"/>
        </p:scale>
        <p:origin x="2376" y="7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2:28:2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24575,'4'4'0,"0"-7"0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20766" y="1479024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设计模式介绍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设计模式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C++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EDE5B1E-49F8-7301-024A-6C073F631E56}"/>
              </a:ext>
            </a:extLst>
          </p:cNvPr>
          <p:cNvSpPr/>
          <p:nvPr/>
        </p:nvSpPr>
        <p:spPr>
          <a:xfrm>
            <a:off x="1633538" y="8308619"/>
            <a:ext cx="7601902" cy="184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129991" y="195276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学设计模式就是读圣贤书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D563A8-B749-A031-2AE0-8BF0BFA9BF12}"/>
              </a:ext>
            </a:extLst>
          </p:cNvPr>
          <p:cNvSpPr txBox="1"/>
          <p:nvPr/>
        </p:nvSpPr>
        <p:spPr>
          <a:xfrm>
            <a:off x="838200" y="839708"/>
            <a:ext cx="3347720" cy="17068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什么是设计模式？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设计模式是软件设计中常见问题的</a:t>
            </a:r>
            <a:r>
              <a:rPr lang="zh-CN" altLang="en-US">
                <a:highlight>
                  <a:srgbClr val="FF0000"/>
                </a:highlight>
              </a:rPr>
              <a:t>典型解决方案</a:t>
            </a:r>
            <a:r>
              <a:rPr lang="zh-CN" altLang="en-US"/>
              <a:t>，可用于解决代码中</a:t>
            </a:r>
            <a:r>
              <a:rPr lang="zh-CN" altLang="en-US">
                <a:highlight>
                  <a:srgbClr val="FF0000"/>
                </a:highlight>
              </a:rPr>
              <a:t>反复出现的设计问题</a:t>
            </a:r>
            <a:r>
              <a:rPr lang="zh-CN" altLang="en-US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0603A5-C6A8-98A6-FF9A-1607C0D6B86D}"/>
              </a:ext>
            </a:extLst>
          </p:cNvPr>
          <p:cNvSpPr txBox="1"/>
          <p:nvPr/>
        </p:nvSpPr>
        <p:spPr>
          <a:xfrm>
            <a:off x="838200" y="2719852"/>
            <a:ext cx="33477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设计模式不是算法，算法提供明确的步骤，模式更像是一个蓝图（能看到最终的结果）。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286FFDB-6968-32E2-9941-B51AB069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59" y="777622"/>
            <a:ext cx="5448300" cy="28479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EDC1C17-3699-1D32-D709-8926FE0CC9D0}"/>
              </a:ext>
            </a:extLst>
          </p:cNvPr>
          <p:cNvSpPr txBox="1"/>
          <p:nvPr/>
        </p:nvSpPr>
        <p:spPr>
          <a:xfrm>
            <a:off x="838201" y="6346667"/>
            <a:ext cx="8992711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3"/>
                </a:solidFill>
              </a:rPr>
              <a:t>设计模式分类（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意图</a:t>
            </a:r>
            <a:r>
              <a:rPr lang="zh-CN" altLang="en-US" b="1">
                <a:solidFill>
                  <a:schemeClr val="accent3"/>
                </a:solidFill>
              </a:rPr>
              <a:t>）</a:t>
            </a:r>
            <a:endParaRPr lang="en-US" altLang="zh-CN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创建型模式</a:t>
            </a:r>
            <a:r>
              <a:rPr lang="zh-CN" altLang="en-US">
                <a:solidFill>
                  <a:schemeClr val="bg1"/>
                </a:solidFill>
              </a:rPr>
              <a:t>：创建对象的机制，从所需要实例化的对象中解耦。 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结构型模式</a:t>
            </a:r>
            <a:r>
              <a:rPr lang="zh-CN" altLang="en-US">
                <a:solidFill>
                  <a:schemeClr val="bg1"/>
                </a:solidFill>
              </a:rPr>
              <a:t>：将对象或类组装到更大的结构中。 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行为型模式</a:t>
            </a:r>
            <a:r>
              <a:rPr lang="zh-CN" altLang="en-US">
                <a:solidFill>
                  <a:schemeClr val="bg1"/>
                </a:solidFill>
              </a:rPr>
              <a:t>：负责对象间的交互和分配职责。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E38525-D8C3-1CB5-B69D-13E57AF92C05}"/>
              </a:ext>
            </a:extLst>
          </p:cNvPr>
          <p:cNvSpPr txBox="1"/>
          <p:nvPr/>
        </p:nvSpPr>
        <p:spPr>
          <a:xfrm>
            <a:off x="6263640" y="7298997"/>
            <a:ext cx="37441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分类的目的是为了更抽象的了解设计模式，以及熟悉它们之间的关系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D52AA8-6623-0E72-F14A-94734EB457B3}"/>
              </a:ext>
            </a:extLst>
          </p:cNvPr>
          <p:cNvSpPr/>
          <p:nvPr/>
        </p:nvSpPr>
        <p:spPr>
          <a:xfrm>
            <a:off x="2082800" y="8500694"/>
            <a:ext cx="2275840" cy="1473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highlight>
                  <a:srgbClr val="0000FF"/>
                </a:highlight>
              </a:rPr>
              <a:t>创建型</a:t>
            </a:r>
            <a:endParaRPr lang="en-US" altLang="zh-CN">
              <a:highlight>
                <a:srgbClr val="0000FF"/>
              </a:highlight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722E8C-D1C6-B3BF-84D6-E72AD901D358}"/>
              </a:ext>
            </a:extLst>
          </p:cNvPr>
          <p:cNvSpPr/>
          <p:nvPr/>
        </p:nvSpPr>
        <p:spPr>
          <a:xfrm>
            <a:off x="4358640" y="8500694"/>
            <a:ext cx="2275840" cy="1473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highlight>
                  <a:srgbClr val="0000FF"/>
                </a:highlight>
              </a:rPr>
              <a:t>行为型</a:t>
            </a:r>
            <a:endParaRPr lang="en-US" altLang="zh-CN">
              <a:highlight>
                <a:srgbClr val="0000FF"/>
              </a:highlight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85E178-DB66-21CA-AFB6-8BF9AD275EA2}"/>
              </a:ext>
            </a:extLst>
          </p:cNvPr>
          <p:cNvSpPr/>
          <p:nvPr/>
        </p:nvSpPr>
        <p:spPr>
          <a:xfrm>
            <a:off x="6634480" y="8500694"/>
            <a:ext cx="2275840" cy="1473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highlight>
                  <a:srgbClr val="0000FF"/>
                </a:highlight>
              </a:rPr>
              <a:t>结构型</a:t>
            </a:r>
            <a:endParaRPr lang="en-US" altLang="zh-CN">
              <a:highlight>
                <a:srgbClr val="0000FF"/>
              </a:highlight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3493CA-1D91-E17B-E461-B20638B0DB41}"/>
              </a:ext>
            </a:extLst>
          </p:cNvPr>
          <p:cNvSpPr/>
          <p:nvPr/>
        </p:nvSpPr>
        <p:spPr>
          <a:xfrm>
            <a:off x="2601896" y="8989339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singleton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40F394-E6B5-67D9-DD5A-9081A4F253E1}"/>
              </a:ext>
            </a:extLst>
          </p:cNvPr>
          <p:cNvSpPr/>
          <p:nvPr/>
        </p:nvSpPr>
        <p:spPr>
          <a:xfrm>
            <a:off x="2601896" y="9303334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Builder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0D535B1-108E-AE2F-F567-06F12D7CE48A}"/>
              </a:ext>
            </a:extLst>
          </p:cNvPr>
          <p:cNvSpPr/>
          <p:nvPr/>
        </p:nvSpPr>
        <p:spPr>
          <a:xfrm>
            <a:off x="2601896" y="9617329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19D291C-1D6E-12E3-0ED1-26213609AF42}"/>
              </a:ext>
            </a:extLst>
          </p:cNvPr>
          <p:cNvSpPr/>
          <p:nvPr/>
        </p:nvSpPr>
        <p:spPr>
          <a:xfrm>
            <a:off x="4916504" y="8989339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Iterator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900510-EFE1-1B56-B4AA-D3701EC7B82F}"/>
              </a:ext>
            </a:extLst>
          </p:cNvPr>
          <p:cNvSpPr/>
          <p:nvPr/>
        </p:nvSpPr>
        <p:spPr>
          <a:xfrm>
            <a:off x="4916504" y="9303334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Observer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32C08E-9480-44C6-8950-ECDCC185FD98}"/>
              </a:ext>
            </a:extLst>
          </p:cNvPr>
          <p:cNvSpPr/>
          <p:nvPr/>
        </p:nvSpPr>
        <p:spPr>
          <a:xfrm>
            <a:off x="4916504" y="9617329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B766523-8987-CA6F-D1D9-5AD125321EDE}"/>
              </a:ext>
            </a:extLst>
          </p:cNvPr>
          <p:cNvSpPr/>
          <p:nvPr/>
        </p:nvSpPr>
        <p:spPr>
          <a:xfrm>
            <a:off x="7153576" y="8989339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Decorator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248EAFF-C2EF-98EF-D3F2-7BCCDD5928C9}"/>
              </a:ext>
            </a:extLst>
          </p:cNvPr>
          <p:cNvSpPr/>
          <p:nvPr/>
        </p:nvSpPr>
        <p:spPr>
          <a:xfrm>
            <a:off x="7153576" y="9303334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Adapter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C0E5F1-55FA-DDD9-78D3-935E3CB742FC}"/>
              </a:ext>
            </a:extLst>
          </p:cNvPr>
          <p:cNvSpPr/>
          <p:nvPr/>
        </p:nvSpPr>
        <p:spPr>
          <a:xfrm>
            <a:off x="7153576" y="9617329"/>
            <a:ext cx="1198880" cy="243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CF6A300-40D7-902C-28FF-76078DEBC056}"/>
              </a:ext>
            </a:extLst>
          </p:cNvPr>
          <p:cNvSpPr txBox="1"/>
          <p:nvPr/>
        </p:nvSpPr>
        <p:spPr>
          <a:xfrm>
            <a:off x="734726" y="10349814"/>
            <a:ext cx="6004559" cy="35548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3"/>
                </a:solidFill>
              </a:rPr>
              <a:t>设计模式的历史</a:t>
            </a:r>
            <a:endParaRPr lang="en-US" altLang="zh-CN" b="1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Alexander</a:t>
            </a:r>
            <a:r>
              <a:rPr lang="zh-CN" altLang="en-US" b="1">
                <a:solidFill>
                  <a:schemeClr val="tx1"/>
                </a:solidFill>
              </a:rPr>
              <a:t>发明了建筑模式（没错，他是个建筑师，不是搞计算机的）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1995</a:t>
            </a:r>
            <a:r>
              <a:rPr lang="zh-CN" altLang="en-US" b="1">
                <a:solidFill>
                  <a:schemeClr val="tx1"/>
                </a:solidFill>
              </a:rPr>
              <a:t>年，</a:t>
            </a:r>
            <a:r>
              <a:rPr lang="en-US" altLang="zh-CN">
                <a:solidFill>
                  <a:schemeClr val="tx1"/>
                </a:solidFill>
              </a:rPr>
              <a:t>GoF </a:t>
            </a:r>
            <a:r>
              <a:rPr lang="zh-CN" altLang="en-US">
                <a:solidFill>
                  <a:schemeClr val="tx1"/>
                </a:solidFill>
              </a:rPr>
              <a:t>的书</a:t>
            </a:r>
            <a:r>
              <a:rPr lang="en-US" altLang="zh-CN">
                <a:solidFill>
                  <a:schemeClr val="tx1"/>
                </a:solidFill>
              </a:rPr>
              <a:t>《Design Patterns-Elements of Reusable Object-Oriented Software》</a:t>
            </a:r>
            <a:r>
              <a:rPr lang="zh-CN" altLang="en-US">
                <a:solidFill>
                  <a:schemeClr val="tx1"/>
                </a:solidFill>
              </a:rPr>
              <a:t>正式出版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GoF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Gang of Four</a:t>
            </a:r>
            <a:r>
              <a:rPr lang="zh-CN" altLang="en-US">
                <a:solidFill>
                  <a:schemeClr val="tx1"/>
                </a:solidFill>
              </a:rPr>
              <a:t>（四人组）</a:t>
            </a:r>
            <a:endParaRPr lang="en-US" altLang="zh-CN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Erich Gamma</a:t>
            </a:r>
            <a:r>
              <a:rPr lang="en-US" altLang="zh-CN" b="0" i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Richard Helm</a:t>
            </a:r>
            <a:r>
              <a:rPr lang="en-US" altLang="zh-CN" b="0" i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Ralph Johnson</a:t>
            </a:r>
            <a:r>
              <a:rPr lang="en-US" altLang="zh-CN" b="0" i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John Vlissides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4CE04C-AD2B-8309-4EC5-564B5422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76" y="10227894"/>
            <a:ext cx="2782141" cy="392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B4E883E-2FF4-AEAC-461F-0BC52535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39" y="3946542"/>
            <a:ext cx="2307749" cy="270193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A61FA0C-6BDB-DA51-78C7-938980A67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228" y="4050398"/>
            <a:ext cx="1904424" cy="270192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0417185E-5C16-F1EE-B318-341B4BC2D70C}"/>
              </a:ext>
            </a:extLst>
          </p:cNvPr>
          <p:cNvSpPr txBox="1"/>
          <p:nvPr/>
        </p:nvSpPr>
        <p:spPr>
          <a:xfrm>
            <a:off x="989060" y="3987503"/>
            <a:ext cx="41216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5"/>
                </a:solidFill>
              </a:rPr>
              <a:t>设计模式背后的面向对象设计原则</a:t>
            </a:r>
            <a:endParaRPr lang="en-US" altLang="zh-CN" sz="2000" b="1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封装变化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多用组合，少用继承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针对接口编程，不针对实现编程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为交互对象之间的松耦合而努力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对扩展开放，对修改关闭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B707C0-D6CA-8449-9091-E323BB7AA865}"/>
              </a:ext>
            </a:extLst>
          </p:cNvPr>
          <p:cNvSpPr/>
          <p:nvPr/>
        </p:nvSpPr>
        <p:spPr>
          <a:xfrm>
            <a:off x="7889399" y="777622"/>
            <a:ext cx="2118360" cy="45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学习前辈的</a:t>
            </a:r>
            <a:r>
              <a:rPr lang="zh-CN" altLang="en-US">
                <a:highlight>
                  <a:srgbClr val="FF0000"/>
                </a:highlight>
              </a:rPr>
              <a:t>经验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730B6B-6E84-4D1F-F8B9-AFCDD76790B2}"/>
              </a:ext>
            </a:extLst>
          </p:cNvPr>
          <p:cNvSpPr txBox="1"/>
          <p:nvPr/>
        </p:nvSpPr>
        <p:spPr>
          <a:xfrm>
            <a:off x="6115384" y="1319619"/>
            <a:ext cx="258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FF00FF"/>
                </a:highlight>
              </a:rPr>
              <a:t>软件产品升级维护成本远大于第一个版本</a:t>
            </a:r>
            <a:endParaRPr lang="zh-CN" altLang="en-US" sz="2000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3" name="墨迹 1282">
                <a:extLst>
                  <a:ext uri="{FF2B5EF4-FFF2-40B4-BE49-F238E27FC236}">
                    <a16:creationId xmlns:a16="http://schemas.microsoft.com/office/drawing/2014/main" id="{365F61AC-01CD-005E-DC36-07C35704A9F3}"/>
                  </a:ext>
                </a:extLst>
              </p14:cNvPr>
              <p14:cNvContentPartPr/>
              <p14:nvPr/>
            </p14:nvContentPartPr>
            <p14:xfrm>
              <a:off x="3687960" y="2674440"/>
              <a:ext cx="3240" cy="1800"/>
            </p14:xfrm>
          </p:contentPart>
        </mc:Choice>
        <mc:Fallback xmlns="">
          <p:pic>
            <p:nvPicPr>
              <p:cNvPr id="1283" name="墨迹 1282">
                <a:extLst>
                  <a:ext uri="{FF2B5EF4-FFF2-40B4-BE49-F238E27FC236}">
                    <a16:creationId xmlns:a16="http://schemas.microsoft.com/office/drawing/2014/main" id="{365F61AC-01CD-005E-DC36-07C35704A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960" y="2665440"/>
                <a:ext cx="20880" cy="1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337FE0-678A-EA73-9C45-CAAA59AA91F3}"/>
              </a:ext>
            </a:extLst>
          </p:cNvPr>
          <p:cNvSpPr txBox="1"/>
          <p:nvPr/>
        </p:nvSpPr>
        <p:spPr>
          <a:xfrm>
            <a:off x="332501" y="748378"/>
            <a:ext cx="4269642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依赖（</a:t>
            </a:r>
            <a:r>
              <a:rPr lang="zh-CN" altLang="en-US" b="1">
                <a:solidFill>
                  <a:schemeClr val="bg1"/>
                </a:solidFill>
                <a:highlight>
                  <a:srgbClr val="FF00FF"/>
                </a:highlight>
              </a:rPr>
              <a:t>偶然的，陌生的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对类 </a:t>
            </a:r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进行修改会影响到类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关联（</a:t>
            </a:r>
            <a:r>
              <a:rPr lang="zh-CN" altLang="en-US" b="1">
                <a:solidFill>
                  <a:schemeClr val="bg1"/>
                </a:solidFill>
                <a:highlight>
                  <a:srgbClr val="FF00FF"/>
                </a:highlight>
              </a:rPr>
              <a:t>必然的，熟悉的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对象 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A 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知道对象 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依赖于类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聚合（</a:t>
            </a:r>
            <a:r>
              <a:rPr lang="en-US" altLang="zh-CN" b="1">
                <a:solidFill>
                  <a:schemeClr val="bg1"/>
                </a:solidFill>
                <a:highlight>
                  <a:srgbClr val="008000"/>
                </a:highlight>
              </a:rPr>
              <a:t>has a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对象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知道对象 </a:t>
            </a:r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且由 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B 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构成</a:t>
            </a:r>
            <a:r>
              <a:rPr lang="zh-CN" altLang="en-US">
                <a:solidFill>
                  <a:schemeClr val="bg1"/>
                </a:solidFill>
              </a:rPr>
              <a:t>。类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依赖于类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组合（</a:t>
            </a:r>
            <a:r>
              <a:rPr lang="en-US" altLang="zh-CN" b="1">
                <a:solidFill>
                  <a:schemeClr val="bg1"/>
                </a:solidFill>
                <a:highlight>
                  <a:srgbClr val="008000"/>
                </a:highlight>
              </a:rPr>
              <a:t>has a</a:t>
            </a:r>
            <a:r>
              <a:rPr lang="zh-CN" altLang="en-US" b="1">
                <a:solidFill>
                  <a:schemeClr val="bg1"/>
                </a:solidFill>
                <a:highlight>
                  <a:srgbClr val="008000"/>
                </a:highlight>
              </a:rPr>
              <a:t>、</a:t>
            </a:r>
            <a:r>
              <a:rPr lang="en-US" altLang="zh-CN" b="1">
                <a:solidFill>
                  <a:schemeClr val="bg1"/>
                </a:solidFill>
                <a:highlight>
                  <a:srgbClr val="008000"/>
                </a:highlight>
              </a:rPr>
              <a:t>part of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对象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知道对象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、由 </a:t>
            </a:r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构成，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且管理着 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B 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的生命周 期</a:t>
            </a:r>
            <a:r>
              <a:rPr lang="zh-CN" altLang="en-US">
                <a:solidFill>
                  <a:schemeClr val="bg1"/>
                </a:solidFill>
              </a:rPr>
              <a:t>。类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依赖于类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实现（</a:t>
            </a:r>
            <a:r>
              <a:rPr lang="en-US" altLang="zh-CN" b="1">
                <a:solidFill>
                  <a:schemeClr val="bg1"/>
                </a:solidFill>
                <a:highlight>
                  <a:srgbClr val="808000"/>
                </a:highlight>
              </a:rPr>
              <a:t>is a</a:t>
            </a:r>
            <a:r>
              <a:rPr lang="zh-CN" altLang="en-US" b="1">
                <a:solidFill>
                  <a:schemeClr val="bg1"/>
                </a:solidFill>
                <a:highlight>
                  <a:srgbClr val="808000"/>
                </a:highlight>
              </a:rPr>
              <a:t>接口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定义的方法由接口 </a:t>
            </a:r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声明。对象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可被视为对象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依赖于类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继承（</a:t>
            </a:r>
            <a:r>
              <a:rPr lang="en-US" altLang="zh-CN" b="1">
                <a:solidFill>
                  <a:schemeClr val="bg1"/>
                </a:solidFill>
                <a:highlight>
                  <a:srgbClr val="808000"/>
                </a:highlight>
              </a:rPr>
              <a:t>is a</a:t>
            </a:r>
            <a:r>
              <a:rPr lang="zh-CN" altLang="en-US" b="1">
                <a:solidFill>
                  <a:schemeClr val="bg1"/>
                </a:solidFill>
                <a:highlight>
                  <a:srgbClr val="808000"/>
                </a:highlight>
              </a:rPr>
              <a:t>父类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继承类 </a:t>
            </a:r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的接口和实现， 但是可以对其进行扩 展。对象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可被视为对象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。类 </a:t>
            </a:r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依赖于类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5BA1EB-FDC8-0F16-AD75-24A1165D0841}"/>
              </a:ext>
            </a:extLst>
          </p:cNvPr>
          <p:cNvSpPr txBox="1"/>
          <p:nvPr/>
        </p:nvSpPr>
        <p:spPr>
          <a:xfrm>
            <a:off x="5185792" y="278123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UML</a:t>
            </a:r>
            <a:r>
              <a:rPr lang="zh-CN" altLang="en-US" sz="2000" b="1">
                <a:solidFill>
                  <a:schemeClr val="accent3"/>
                </a:solidFill>
              </a:rPr>
              <a:t>类图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D88586-E522-3919-1BB9-9A44CBC2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43" y="1295471"/>
            <a:ext cx="5810250" cy="4543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D43FE1-6B79-CF4F-6045-E34D8DAFCEB9}"/>
              </a:ext>
            </a:extLst>
          </p:cNvPr>
          <p:cNvSpPr/>
          <p:nvPr/>
        </p:nvSpPr>
        <p:spPr>
          <a:xfrm>
            <a:off x="5786277" y="5838896"/>
            <a:ext cx="3793427" cy="508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关系从弱到强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0E19CC-E688-762D-433F-70864EB5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16" y="6823125"/>
            <a:ext cx="7848600" cy="6781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03470CC-9752-4DFD-2E36-C9CE3BC61867}"/>
              </a:ext>
            </a:extLst>
          </p:cNvPr>
          <p:cNvSpPr/>
          <p:nvPr/>
        </p:nvSpPr>
        <p:spPr>
          <a:xfrm>
            <a:off x="2024878" y="12307758"/>
            <a:ext cx="3981544" cy="666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左边为面向实现开发，右边为面向接口开发。右边的更灵活，也更复杂。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E2EE09-A222-06A3-2F53-0CF93B0D97DC}"/>
              </a:ext>
            </a:extLst>
          </p:cNvPr>
          <p:cNvSpPr txBox="1"/>
          <p:nvPr/>
        </p:nvSpPr>
        <p:spPr>
          <a:xfrm>
            <a:off x="4851698" y="786797"/>
            <a:ext cx="53111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UML</a:t>
            </a:r>
            <a:r>
              <a:rPr lang="zh-CN" alt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：统一建模语言</a:t>
            </a:r>
            <a:r>
              <a:rPr lang="en-US" altLang="zh-C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(Unified Modeling Language)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68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4179</TotalTime>
  <Words>476</Words>
  <Application>Microsoft Office PowerPoint</Application>
  <PresentationFormat>自定义</PresentationFormat>
  <Paragraphs>61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华文琥珀</vt:lpstr>
      <vt:lpstr>Arial</vt:lpstr>
      <vt:lpstr>Calibri</vt:lpstr>
      <vt:lpstr>Cambria</vt:lpstr>
      <vt:lpstr>Helvetica</vt:lpstr>
      <vt:lpstr>第一PPT，www.1ppt.com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1453</cp:revision>
  <dcterms:created xsi:type="dcterms:W3CDTF">2020-06-26T01:00:00Z</dcterms:created>
  <dcterms:modified xsi:type="dcterms:W3CDTF">2022-12-23T07:46:07Z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