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8" r:id="rId3"/>
    <p:sldId id="329" r:id="rId4"/>
    <p:sldId id="330" r:id="rId5"/>
    <p:sldId id="331" r:id="rId6"/>
    <p:sldId id="332" r:id="rId7"/>
    <p:sldId id="333" r:id="rId8"/>
    <p:sldId id="334" r:id="rId9"/>
  </p:sldIdLst>
  <p:sldSz cx="10625138" cy="1440021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243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5:31:3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894 168 24575,'-6'-5'0,"-1"0"0,0 0 0,1 1 0,-2 0 0,1 0 0,0 0 0,-1 1 0,0 1 0,1-1 0,-1 1 0,0 0 0,0 1 0,0 0 0,-1 0 0,1 1 0,0 0 0,-12 2 0,-8 1 0,1 1 0,-1 2 0,-45 15 0,40-10 0,-130 48 0,137-47 0,0 0 0,1 2 0,1 1 0,-25 20 0,10-4 0,1 2 0,1 1 0,2 2 0,-32 43 0,63-74 0,1 0 0,0 1 0,0-1 0,1 1 0,-1-1 0,1 1 0,0 0 0,1 0 0,-1 0 0,1 0 0,0 0 0,1 0 0,-1 0 0,2 8 0,0-5 0,0 0 0,1 0 0,1-1 0,-1 1 0,1 0 0,1-1 0,-1 0 0,10 15 0,-1-6 0,1 1 0,1-2 0,0 0 0,2-1 0,-1 0 0,2-1 0,24 16 0,-22-19 0,0 0 0,1-2 0,0 0 0,1-1 0,0-1 0,0-1 0,1-1 0,-1 0 0,24 0 0,15-1 0,0-3 0,66-7 0,-50 0 0,-1-4 0,1-3 0,90-29 0,-117 26 0,-1-2 0,0-2 0,-1-3 0,-1-1 0,73-53 0,-49 24 0,71-68 0,-119 99 0,-1 0 0,0-2 0,-2 0 0,-1-2 0,-1 1 0,24-51 0,-38 71 0,-1 1 0,-1 0 0,1-1 0,-1 1 0,1-1 0,-1 1 0,0-1 0,-1 0 0,1 0 0,-1 1 0,0-1 0,0 0 0,-1 0 0,1 1 0,-1-1 0,0 0 0,0 1 0,-1-1 0,1 1 0,-1 0 0,0-1 0,0 1 0,-1 0 0,1 0 0,-1 0 0,0 0 0,0 1 0,0-1 0,0 1 0,-1-1 0,-6-4 0,-9-7 0,-1 1 0,0 1 0,-1 0 0,-1 2 0,0 0 0,0 2 0,-31-10 0,13 8 0,0 2 0,-1 1 0,-61-4 0,76 11 20,0 2 0,0 0 0,0 1 0,0 2 0,-36 9 0,22 0-515,0 1 0,-57 28 0,24-6-6331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5:31:36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408 300 24575,'-98'21'0,"-14"4"0,97-19 0,1 0 0,-1 1 0,1 0 0,0 1 0,0 1 0,-14 12 0,20-15 0,1 0 0,0 1 0,0 0 0,0 0 0,1 0 0,0 1 0,0 0 0,1 1 0,0-1 0,1 1 0,-5 11 0,7-14 0,1 0 0,0 0 0,0 1 0,0-1 0,1 0 0,0 0 0,0 0 0,0 1 0,1-1 0,0 0 0,0 0 0,1 0 0,3 10 0,-1-7 0,0-1 0,1 0 0,0 0 0,1 0 0,-1 0 0,1-1 0,1 0 0,8 7 0,10 6 0,2-1 0,0-1 0,0-2 0,35 15 0,-31-16 0,1-1 0,0-2 0,1-1 0,0-2 0,1-2 0,0 0 0,0-2 0,37 0 0,437 7 0,-5-17 0,-45-3 0,-146 6 0,-272 0 0,0-3 0,0-1 0,-1-2 0,0-1 0,-1-2 0,0-2 0,63-31 0,-43 14 0,-1-4 0,-1-1 0,96-82 0,-144 110 0,-1 0 0,1 0 0,-1-1 0,0 0 0,-1 0 0,0-1 0,7-13 0,-11 18 0,0 1 0,-1-1 0,0 0 0,0 0 0,0 0 0,0 0 0,0 0 0,-1-1 0,0 1 0,0 0 0,0 0 0,0 0 0,-1 0 0,0 0 0,1 0 0,-1 0 0,-1 0 0,1 0 0,-1 0 0,1 0 0,-5-5 0,-2-3 0,0 1 0,0 1 0,-1 0 0,-1 0 0,0 1 0,0 0 0,-16-10 0,-86-48 0,98 59 0,-239-117 0,204 106 0,0 2 0,0 2 0,-75-12 0,46 17 0,-139 1 0,-80 22 0,136-4 0,35-2 0,1 6 0,0 6 0,-202 56 0,217-42-117,-50 17-507,-218 37 0,279-73-6202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4:06:5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24575,'0'-4'0,"0"3"0,0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4:08:0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4:08:54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02:09:5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microsoft.com/office/2007/relationships/hdphoto" Target="../media/hdphoto3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customXml" Target="../ink/ink6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20766" y="1479024"/>
            <a:ext cx="617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创建型模式</a:t>
            </a:r>
            <a:endParaRPr lang="en-US" alt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设计模式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C++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3775124" y="147172"/>
            <a:ext cx="3427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工厂方法（</a:t>
            </a:r>
            <a:r>
              <a:rPr lang="en-US" altLang="zh-CN" sz="2000" b="1">
                <a:solidFill>
                  <a:schemeClr val="accent3"/>
                </a:solidFill>
              </a:rPr>
              <a:t>Factory Method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4447F3-3A0E-D478-9666-2086DFC0F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558" y="2694317"/>
            <a:ext cx="9420225" cy="43910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E34358-BCEF-7954-5F37-8D9E0E3F243A}"/>
              </a:ext>
            </a:extLst>
          </p:cNvPr>
          <p:cNvSpPr txBox="1"/>
          <p:nvPr/>
        </p:nvSpPr>
        <p:spPr>
          <a:xfrm>
            <a:off x="778559" y="6945858"/>
            <a:ext cx="942022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产品（</a:t>
            </a:r>
            <a:r>
              <a:rPr lang="en-US" altLang="zh-CN">
                <a:highlight>
                  <a:srgbClr val="0000FF"/>
                </a:highlight>
              </a:rPr>
              <a:t>Product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将会对接口进行声明。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具体产品（</a:t>
            </a:r>
            <a:r>
              <a:rPr lang="en-US" altLang="zh-CN">
                <a:highlight>
                  <a:srgbClr val="0000FF"/>
                </a:highlight>
              </a:rPr>
              <a:t>Concrete Products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是产品接口的不同实现。 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创建者（</a:t>
            </a:r>
            <a:r>
              <a:rPr lang="en-US" altLang="zh-CN">
                <a:highlight>
                  <a:srgbClr val="0000FF"/>
                </a:highlight>
              </a:rPr>
              <a:t>Creator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声明返回产品对象的</a:t>
            </a:r>
            <a:r>
              <a:rPr lang="zh-CN" altLang="en-US">
                <a:highlight>
                  <a:srgbClr val="FF0000"/>
                </a:highlight>
              </a:rPr>
              <a:t>工厂方法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具体创建者（</a:t>
            </a:r>
            <a:r>
              <a:rPr lang="en-US" altLang="zh-CN">
                <a:highlight>
                  <a:srgbClr val="0000FF"/>
                </a:highlight>
              </a:rPr>
              <a:t>Concrete Creators</a:t>
            </a:r>
            <a:r>
              <a:rPr lang="zh-CN" altLang="en-US">
                <a:highlight>
                  <a:srgbClr val="0000FF"/>
                </a:highlight>
              </a:rPr>
              <a:t>） </a:t>
            </a:r>
            <a:r>
              <a:rPr lang="zh-CN" altLang="en-US"/>
              <a:t>将会重写基础工厂方法， 使其返回不同类型的产品。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C7C45B-D202-C53D-6AA1-CC3C9BB6D6E5}"/>
              </a:ext>
            </a:extLst>
          </p:cNvPr>
          <p:cNvSpPr/>
          <p:nvPr/>
        </p:nvSpPr>
        <p:spPr>
          <a:xfrm>
            <a:off x="3178794" y="4523867"/>
            <a:ext cx="2558005" cy="2546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38DA6A-70DC-DB5C-E078-F705236A954A}"/>
              </a:ext>
            </a:extLst>
          </p:cNvPr>
          <p:cNvSpPr txBox="1"/>
          <p:nvPr/>
        </p:nvSpPr>
        <p:spPr>
          <a:xfrm>
            <a:off x="1433634" y="44455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FF0000"/>
                </a:highlight>
              </a:rPr>
              <a:t>工厂方法</a:t>
            </a:r>
            <a:endParaRPr lang="zh-CN" altLang="en-US" sz="20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8389F4B-284B-2751-C4DE-6EDDB0B8F10E}"/>
              </a:ext>
            </a:extLst>
          </p:cNvPr>
          <p:cNvCxnSpPr>
            <a:cxnSpLocks/>
          </p:cNvCxnSpPr>
          <p:nvPr/>
        </p:nvCxnSpPr>
        <p:spPr>
          <a:xfrm>
            <a:off x="2542186" y="4523867"/>
            <a:ext cx="636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CAC5D3A-79F0-9F81-E730-A75F8564DE3A}"/>
              </a:ext>
            </a:extLst>
          </p:cNvPr>
          <p:cNvSpPr/>
          <p:nvPr/>
        </p:nvSpPr>
        <p:spPr>
          <a:xfrm>
            <a:off x="5312569" y="2641924"/>
            <a:ext cx="4886214" cy="2983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如何把</a:t>
            </a:r>
            <a:r>
              <a:rPr lang="en-US" altLang="zh-CN"/>
              <a:t>new</a:t>
            </a:r>
            <a:r>
              <a:rPr lang="zh-CN" altLang="en-US"/>
              <a:t>关起来，实现创造者和产品松耦合？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EAD45FF-0901-642E-E8E0-F3303F40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1" y="9287513"/>
            <a:ext cx="6602235" cy="39408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9C99D17-7655-245B-A988-1F350CA8575B}"/>
              </a:ext>
            </a:extLst>
          </p:cNvPr>
          <p:cNvSpPr txBox="1"/>
          <p:nvPr/>
        </p:nvSpPr>
        <p:spPr>
          <a:xfrm>
            <a:off x="753390" y="8255185"/>
            <a:ext cx="9118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跨平台的对话框：</a:t>
            </a:r>
            <a:r>
              <a:rPr lang="zh-CN" altLang="en-US">
                <a:solidFill>
                  <a:schemeClr val="bg1"/>
                </a:solidFill>
              </a:rPr>
              <a:t>在不同的操作 系统下，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组件外观或许略有不同，但其功能保持一致。 </a:t>
            </a:r>
            <a:r>
              <a:rPr lang="en-US" altLang="zh-CN">
                <a:solidFill>
                  <a:schemeClr val="bg1"/>
                </a:solidFill>
              </a:rPr>
              <a:t>Windows </a:t>
            </a:r>
            <a:r>
              <a:rPr lang="zh-CN" altLang="en-US">
                <a:solidFill>
                  <a:schemeClr val="bg1"/>
                </a:solidFill>
              </a:rPr>
              <a:t>系统中的按钮在 </a:t>
            </a:r>
            <a:r>
              <a:rPr lang="en-US" altLang="zh-CN">
                <a:solidFill>
                  <a:schemeClr val="bg1"/>
                </a:solidFill>
              </a:rPr>
              <a:t>Linux </a:t>
            </a:r>
            <a:r>
              <a:rPr lang="zh-CN" altLang="en-US">
                <a:solidFill>
                  <a:schemeClr val="bg1"/>
                </a:solidFill>
              </a:rPr>
              <a:t>系统中仍然是按钮。 如果使用工厂方法，就不需要为每种操作系统重写对话框逻 辑。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878B9C-777D-E00B-FA3F-5354F2EFF0B6}"/>
              </a:ext>
            </a:extLst>
          </p:cNvPr>
          <p:cNvSpPr txBox="1"/>
          <p:nvPr/>
        </p:nvSpPr>
        <p:spPr>
          <a:xfrm>
            <a:off x="7299466" y="9262527"/>
            <a:ext cx="3010909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对扩展开放，对修改关闭</a:t>
            </a:r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依赖倒置，避免依赖具体的类，尽量依赖抽象。可以避免创建者和具体产品之间的紧密耦合。</a:t>
            </a:r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单一职责原则。将产品创建代码放在程序的单一位置， 从而使得代码更容易维护。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965595-7A25-7DF4-2A22-09D5D3BF25E3}"/>
              </a:ext>
            </a:extLst>
          </p:cNvPr>
          <p:cNvSpPr/>
          <p:nvPr/>
        </p:nvSpPr>
        <p:spPr>
          <a:xfrm>
            <a:off x="7299466" y="11847850"/>
            <a:ext cx="3010909" cy="13804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和针对接口编程，不要针对实现编程相比，</a:t>
            </a:r>
            <a:r>
              <a:rPr lang="zh-CN" altLang="en-US" b="1">
                <a:solidFill>
                  <a:srgbClr val="FF0000"/>
                </a:solidFill>
              </a:rPr>
              <a:t>依赖倒置</a:t>
            </a:r>
            <a:r>
              <a:rPr lang="zh-CN" altLang="en-US"/>
              <a:t>，更注重抽象。产品和创造者都要依赖抽象。而倒置指的是从具体的产品，往上依赖。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36BFD7-5A18-7402-8442-E8477BA0A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274" y="565879"/>
            <a:ext cx="3087474" cy="19171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792CE51-F3A9-8C0E-5C3C-874BFC15A375}"/>
              </a:ext>
            </a:extLst>
          </p:cNvPr>
          <p:cNvSpPr txBox="1"/>
          <p:nvPr/>
        </p:nvSpPr>
        <p:spPr>
          <a:xfrm>
            <a:off x="1634062" y="13378704"/>
            <a:ext cx="717085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缺点：应用工厂方法模式需要引入许多新的子类，代码可能会因此 变得更复杂。最好的情况是将该模式引入创建者类的现有层次结构中。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967AE-6A9A-9761-D93D-7257E8216770}"/>
              </a:ext>
            </a:extLst>
          </p:cNvPr>
          <p:cNvSpPr txBox="1"/>
          <p:nvPr/>
        </p:nvSpPr>
        <p:spPr>
          <a:xfrm>
            <a:off x="542849" y="690293"/>
            <a:ext cx="6020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：（类）创建型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：一个物流公司最初只使用卡车运输，现需要增加轮船运输业务。目前的程序代码与卡车关联。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：定义一个用于创建对象的接口，让子类决定实例化哪一个类。</a:t>
            </a:r>
            <a:r>
              <a:rPr lang="en-US" altLang="zh-CN">
                <a:solidFill>
                  <a:schemeClr val="bg1"/>
                </a:solidFill>
              </a:rPr>
              <a:t>Factory Method</a:t>
            </a:r>
            <a:r>
              <a:rPr lang="zh-CN" altLang="en-US">
                <a:solidFill>
                  <a:schemeClr val="bg1"/>
                </a:solidFill>
              </a:rPr>
              <a:t>使一个类的实例化延迟到其子类。</a:t>
            </a:r>
            <a:endParaRPr lang="en-US" altLang="zh-CN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5" name="墨迹 404">
                <a:extLst>
                  <a:ext uri="{FF2B5EF4-FFF2-40B4-BE49-F238E27FC236}">
                    <a16:creationId xmlns:a16="http://schemas.microsoft.com/office/drawing/2014/main" id="{A320E1D6-D724-3B0F-47F1-EEB99B0E8E26}"/>
                  </a:ext>
                </a:extLst>
              </p14:cNvPr>
              <p14:cNvContentPartPr/>
              <p14:nvPr/>
            </p14:nvContentPartPr>
            <p14:xfrm>
              <a:off x="927840" y="983160"/>
              <a:ext cx="642240" cy="337680"/>
            </p14:xfrm>
          </p:contentPart>
        </mc:Choice>
        <mc:Fallback xmlns="">
          <p:pic>
            <p:nvPicPr>
              <p:cNvPr id="405" name="墨迹 404">
                <a:extLst>
                  <a:ext uri="{FF2B5EF4-FFF2-40B4-BE49-F238E27FC236}">
                    <a16:creationId xmlns:a16="http://schemas.microsoft.com/office/drawing/2014/main" id="{A320E1D6-D724-3B0F-47F1-EEB99B0E8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840" y="974160"/>
                <a:ext cx="6598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6" name="墨迹 405">
                <a:extLst>
                  <a:ext uri="{FF2B5EF4-FFF2-40B4-BE49-F238E27FC236}">
                    <a16:creationId xmlns:a16="http://schemas.microsoft.com/office/drawing/2014/main" id="{80EF01DD-DF88-E829-96AA-6D79806877FA}"/>
                  </a:ext>
                </a:extLst>
              </p14:cNvPr>
              <p14:cNvContentPartPr/>
              <p14:nvPr/>
            </p14:nvContentPartPr>
            <p14:xfrm>
              <a:off x="912000" y="1514880"/>
              <a:ext cx="1123920" cy="318960"/>
            </p14:xfrm>
          </p:contentPart>
        </mc:Choice>
        <mc:Fallback xmlns="">
          <p:pic>
            <p:nvPicPr>
              <p:cNvPr id="406" name="墨迹 405">
                <a:extLst>
                  <a:ext uri="{FF2B5EF4-FFF2-40B4-BE49-F238E27FC236}">
                    <a16:creationId xmlns:a16="http://schemas.microsoft.com/office/drawing/2014/main" id="{80EF01DD-DF88-E829-96AA-6D79806877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3360" y="1506240"/>
                <a:ext cx="1141560" cy="33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3897193" y="168437"/>
            <a:ext cx="3460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抽象工厂（</a:t>
            </a:r>
            <a:r>
              <a:rPr lang="en-US" altLang="zh-CN" sz="2000" b="1">
                <a:solidFill>
                  <a:schemeClr val="accent3"/>
                </a:solidFill>
              </a:rPr>
              <a:t>Abstract Factory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8808D9-C225-0857-564B-E36352D3E3CC}"/>
              </a:ext>
            </a:extLst>
          </p:cNvPr>
          <p:cNvSpPr txBox="1"/>
          <p:nvPr/>
        </p:nvSpPr>
        <p:spPr>
          <a:xfrm>
            <a:off x="542849" y="690293"/>
            <a:ext cx="6020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：（对象）创建型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：家具店里有沙发、椅子、茶几等产品。产品有不同风格，如现代、北欧、工业。希望确保客户收到的产品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风格统一</a:t>
            </a:r>
            <a:r>
              <a:rPr lang="zh-CN" altLang="en-US">
                <a:solidFill>
                  <a:schemeClr val="bg1"/>
                </a:solidFill>
              </a:rPr>
              <a:t>，并可以方便的添加新产品和风格。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：提供一个创建一系列相关或相互依赖对象的接口，而无需指定他们具体的类。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E34358-BCEF-7954-5F37-8D9E0E3F243A}"/>
              </a:ext>
            </a:extLst>
          </p:cNvPr>
          <p:cNvSpPr txBox="1"/>
          <p:nvPr/>
        </p:nvSpPr>
        <p:spPr>
          <a:xfrm>
            <a:off x="6676977" y="2919213"/>
            <a:ext cx="354710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抽象产品（</a:t>
            </a:r>
            <a:r>
              <a:rPr lang="en-US" altLang="zh-CN">
                <a:highlight>
                  <a:srgbClr val="0000FF"/>
                </a:highlight>
              </a:rPr>
              <a:t>Abstract Product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：构成系列产品的一组不同但相关的产品声明接口。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具体产品（</a:t>
            </a:r>
            <a:r>
              <a:rPr lang="en-US" altLang="zh-CN">
                <a:highlight>
                  <a:srgbClr val="0000FF"/>
                </a:highlight>
              </a:rPr>
              <a:t>Concrete Product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：抽象产品的多种不同类型实 现。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抽象工厂（</a:t>
            </a:r>
            <a:r>
              <a:rPr lang="en-US" altLang="zh-CN">
                <a:highlight>
                  <a:srgbClr val="0000FF"/>
                </a:highlight>
              </a:rPr>
              <a:t>Abstract Factory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：声明了一组创建各种抽象产品的方法。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具体工厂（</a:t>
            </a:r>
            <a:r>
              <a:rPr lang="en-US" altLang="zh-CN">
                <a:highlight>
                  <a:srgbClr val="0000FF"/>
                </a:highlight>
              </a:rPr>
              <a:t>Concrete Factory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：实现抽象工厂的构建方法。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客户端（</a:t>
            </a:r>
            <a:r>
              <a:rPr lang="en-US" altLang="zh-CN">
                <a:highlight>
                  <a:srgbClr val="0000FF"/>
                </a:highlight>
              </a:rPr>
              <a:t>Client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：只需通过抽象接口调用工厂和产品对象。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C99D17-7655-245B-A988-1F350CA8575B}"/>
              </a:ext>
            </a:extLst>
          </p:cNvPr>
          <p:cNvSpPr txBox="1"/>
          <p:nvPr/>
        </p:nvSpPr>
        <p:spPr>
          <a:xfrm>
            <a:off x="689650" y="6980033"/>
            <a:ext cx="9118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跨平台 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UI 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类：</a:t>
            </a:r>
            <a:r>
              <a:rPr lang="zh-CN" altLang="en-US">
                <a:solidFill>
                  <a:schemeClr val="bg1"/>
                </a:solidFill>
              </a:rPr>
              <a:t>使得客户端代码无需与具 体 </a:t>
            </a:r>
            <a:r>
              <a:rPr lang="en-US" altLang="zh-CN">
                <a:solidFill>
                  <a:schemeClr val="bg1"/>
                </a:solidFill>
              </a:rPr>
              <a:t>UI </a:t>
            </a:r>
            <a:r>
              <a:rPr lang="zh-CN" altLang="en-US">
                <a:solidFill>
                  <a:schemeClr val="bg1"/>
                </a:solidFill>
              </a:rPr>
              <a:t>类耦合，就能创建跨平台的 </a:t>
            </a:r>
            <a:r>
              <a:rPr lang="en-US" altLang="zh-CN">
                <a:solidFill>
                  <a:schemeClr val="bg1"/>
                </a:solidFill>
              </a:rPr>
              <a:t>UI </a:t>
            </a:r>
            <a:r>
              <a:rPr lang="zh-CN" altLang="en-US">
                <a:solidFill>
                  <a:schemeClr val="bg1"/>
                </a:solidFill>
              </a:rPr>
              <a:t>元素，同时确保所创建 的元素与指定的操作系统匹配。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92CE51-F3A9-8C0E-5C3C-874BFC15A375}"/>
              </a:ext>
            </a:extLst>
          </p:cNvPr>
          <p:cNvSpPr txBox="1"/>
          <p:nvPr/>
        </p:nvSpPr>
        <p:spPr>
          <a:xfrm>
            <a:off x="1863303" y="12071353"/>
            <a:ext cx="65414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缺点：在产品族中扩展新的产品需要修改抽象工厂的接口代码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439698-BFAB-56B7-6E52-21A98416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97" y="620940"/>
            <a:ext cx="3086271" cy="19307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AD03A3-C34A-358B-9B13-0B53BB99B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683" y="2851348"/>
            <a:ext cx="6172200" cy="38290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097758-5687-24E9-B6C9-128A9F0D9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97" y="7758121"/>
            <a:ext cx="6096000" cy="4181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5AA7EF0-B848-1C0A-3998-B566D16C73DF}"/>
              </a:ext>
            </a:extLst>
          </p:cNvPr>
          <p:cNvSpPr txBox="1"/>
          <p:nvPr/>
        </p:nvSpPr>
        <p:spPr>
          <a:xfrm>
            <a:off x="7025532" y="7350595"/>
            <a:ext cx="3010909" cy="46153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Helvetica Neue"/>
              </a:rPr>
              <a:t>将一个系列的产品族统一到一起创建</a:t>
            </a:r>
            <a:r>
              <a:rPr lang="zh-CN" altLang="en-US">
                <a:highlight>
                  <a:srgbClr val="00FF00"/>
                </a:highlight>
              </a:rPr>
              <a:t>。 确保系列产品的兼容性。 </a:t>
            </a:r>
            <a:endParaRPr lang="en-US" altLang="zh-CN">
              <a:highlight>
                <a:srgbClr val="00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避免客户端和具体产品代码的耦合。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单一职责原则。将产品生成代码抽取到同一位置，使得代码易于维护。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开闭原则。向应用程序中引入</a:t>
            </a:r>
            <a:r>
              <a:rPr lang="zh-CN" altLang="en-US">
                <a:solidFill>
                  <a:srgbClr val="FF0000"/>
                </a:solidFill>
              </a:rPr>
              <a:t>新产品族</a:t>
            </a:r>
            <a:r>
              <a:rPr lang="zh-CN" altLang="en-US"/>
              <a:t>时，无需修改客户端代码。 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8" name="墨迹 617">
                <a:extLst>
                  <a:ext uri="{FF2B5EF4-FFF2-40B4-BE49-F238E27FC236}">
                    <a16:creationId xmlns:a16="http://schemas.microsoft.com/office/drawing/2014/main" id="{27005319-4AA3-9B33-5F6C-EE32FEF0EF5E}"/>
                  </a:ext>
                </a:extLst>
              </p14:cNvPr>
              <p14:cNvContentPartPr/>
              <p14:nvPr/>
            </p14:nvContentPartPr>
            <p14:xfrm>
              <a:off x="10103880" y="10742400"/>
              <a:ext cx="360" cy="2160"/>
            </p14:xfrm>
          </p:contentPart>
        </mc:Choice>
        <mc:Fallback xmlns="">
          <p:pic>
            <p:nvPicPr>
              <p:cNvPr id="618" name="墨迹 617">
                <a:extLst>
                  <a:ext uri="{FF2B5EF4-FFF2-40B4-BE49-F238E27FC236}">
                    <a16:creationId xmlns:a16="http://schemas.microsoft.com/office/drawing/2014/main" id="{27005319-4AA3-9B33-5F6C-EE32FEF0EF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4880" y="1073340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28" name="墨迹 627">
                <a:extLst>
                  <a:ext uri="{FF2B5EF4-FFF2-40B4-BE49-F238E27FC236}">
                    <a16:creationId xmlns:a16="http://schemas.microsoft.com/office/drawing/2014/main" id="{287EA8E0-0295-1A68-18EE-1A35BCF7E7F0}"/>
                  </a:ext>
                </a:extLst>
              </p14:cNvPr>
              <p14:cNvContentPartPr/>
              <p14:nvPr/>
            </p14:nvContentPartPr>
            <p14:xfrm>
              <a:off x="9273360" y="11666160"/>
              <a:ext cx="360" cy="360"/>
            </p14:xfrm>
          </p:contentPart>
        </mc:Choice>
        <mc:Fallback xmlns="">
          <p:pic>
            <p:nvPicPr>
              <p:cNvPr id="628" name="墨迹 627">
                <a:extLst>
                  <a:ext uri="{FF2B5EF4-FFF2-40B4-BE49-F238E27FC236}">
                    <a16:creationId xmlns:a16="http://schemas.microsoft.com/office/drawing/2014/main" id="{287EA8E0-0295-1A68-18EE-1A35BCF7E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64360" y="11657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9" name="墨迹 638">
                <a:extLst>
                  <a:ext uri="{FF2B5EF4-FFF2-40B4-BE49-F238E27FC236}">
                    <a16:creationId xmlns:a16="http://schemas.microsoft.com/office/drawing/2014/main" id="{EE940A95-EC6B-4BE1-2DC0-40075B11DED5}"/>
                  </a:ext>
                </a:extLst>
              </p14:cNvPr>
              <p14:cNvContentPartPr/>
              <p14:nvPr/>
            </p14:nvContentPartPr>
            <p14:xfrm>
              <a:off x="5059560" y="11490840"/>
              <a:ext cx="360" cy="360"/>
            </p14:xfrm>
          </p:contentPart>
        </mc:Choice>
        <mc:Fallback xmlns="">
          <p:pic>
            <p:nvPicPr>
              <p:cNvPr id="639" name="墨迹 638">
                <a:extLst>
                  <a:ext uri="{FF2B5EF4-FFF2-40B4-BE49-F238E27FC236}">
                    <a16:creationId xmlns:a16="http://schemas.microsoft.com/office/drawing/2014/main" id="{EE940A95-EC6B-4BE1-2DC0-40075B11DE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0560" y="114818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1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30428" y="170473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生成器（</a:t>
            </a:r>
            <a:r>
              <a:rPr lang="en-US" altLang="zh-CN" sz="2000" b="1">
                <a:solidFill>
                  <a:schemeClr val="accent3"/>
                </a:solidFill>
              </a:rPr>
              <a:t>Builder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8808D9-C225-0857-564B-E36352D3E3CC}"/>
              </a:ext>
            </a:extLst>
          </p:cNvPr>
          <p:cNvSpPr txBox="1"/>
          <p:nvPr/>
        </p:nvSpPr>
        <p:spPr>
          <a:xfrm>
            <a:off x="542849" y="690293"/>
            <a:ext cx="60203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：（对象）创建型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、构造一个房屋，需要考虑是否有车库，游泳池，花园，雕塑等，需要对诸多成员变量进行初始化工作。都写在构造函数里？每种可能都创建一个新的类？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、相同的步骤需要能够产生不同的产品，例如使用木头和玻璃盖出来的是普通住房。用黄金和水晶建造出来的是宫殿。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：将一个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复杂对象</a:t>
            </a:r>
            <a:r>
              <a:rPr lang="zh-CN" altLang="en-US">
                <a:solidFill>
                  <a:schemeClr val="bg1"/>
                </a:solidFill>
              </a:rPr>
              <a:t>的构建与它的表示分离，使得同样的构建过程可以创建不同的表示。即将对象构造代码从产品类中抽取出来，并将其放在一个名为</a:t>
            </a:r>
            <a:r>
              <a:rPr lang="en-US" altLang="zh-CN">
                <a:solidFill>
                  <a:schemeClr val="bg1"/>
                </a:solidFill>
              </a:rPr>
              <a:t>Builder</a:t>
            </a:r>
            <a:r>
              <a:rPr lang="zh-CN" altLang="en-US">
                <a:solidFill>
                  <a:schemeClr val="bg1"/>
                </a:solidFill>
              </a:rPr>
              <a:t>的独立对象中。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E34358-BCEF-7954-5F37-8D9E0E3F243A}"/>
              </a:ext>
            </a:extLst>
          </p:cNvPr>
          <p:cNvSpPr txBox="1"/>
          <p:nvPr/>
        </p:nvSpPr>
        <p:spPr>
          <a:xfrm>
            <a:off x="6563192" y="4002985"/>
            <a:ext cx="3836104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生成器（</a:t>
            </a:r>
            <a:r>
              <a:rPr lang="en-US" altLang="zh-CN">
                <a:highlight>
                  <a:srgbClr val="0000FF"/>
                </a:highlight>
              </a:rPr>
              <a:t>Builder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：声明通用的产品构造步骤。 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具体生成器（</a:t>
            </a:r>
            <a:r>
              <a:rPr lang="en-US" altLang="zh-CN">
                <a:highlight>
                  <a:srgbClr val="0000FF"/>
                </a:highlight>
              </a:rPr>
              <a:t>Concrete Builders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：提供构造过程的不同实现。 具体生成器也可以构造不遵循通用接口的产品。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产品（</a:t>
            </a:r>
            <a:r>
              <a:rPr lang="en-US" altLang="zh-CN">
                <a:highlight>
                  <a:srgbClr val="0000FF"/>
                </a:highlight>
              </a:rPr>
              <a:t>Products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：最终生成的对象。由不同生成器构造的产品无需属于同一类层次结构或接口。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主管（</a:t>
            </a:r>
            <a:r>
              <a:rPr lang="en-US" altLang="zh-CN">
                <a:highlight>
                  <a:srgbClr val="0000FF"/>
                </a:highlight>
              </a:rPr>
              <a:t>Director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：定义调用构造步骤的顺序，这样你就可以创建和复用特定的产品配置。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客户端（</a:t>
            </a:r>
            <a:r>
              <a:rPr lang="en-US" altLang="zh-CN">
                <a:highlight>
                  <a:srgbClr val="0000FF"/>
                </a:highlight>
              </a:rPr>
              <a:t>Client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：必须将某个生成器对象与主管类关联。一 般情况下，只需通过主管类构造函数的参数进行一次性关联即可。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F6639E-5D92-EC8C-B84B-A1667791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47" y="934133"/>
            <a:ext cx="3418994" cy="2163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D79D2-57D7-CE3D-9534-3D3C033C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567" y="3861769"/>
            <a:ext cx="6143625" cy="7029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F44B64-8C9D-40FD-02D1-5576B4ED52CF}"/>
              </a:ext>
            </a:extLst>
          </p:cNvPr>
          <p:cNvSpPr txBox="1"/>
          <p:nvPr/>
        </p:nvSpPr>
        <p:spPr>
          <a:xfrm>
            <a:off x="6563192" y="8785212"/>
            <a:ext cx="3929196" cy="17068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程序中并不一定需要主管类。客户端代码可直接以特定顺序调用创建步骤。不过，主管类中非常适合放 入各种例行构造流程，以便在程序中反复使用。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D0A352-441C-1D59-425F-E5FAE91CD3B1}"/>
              </a:ext>
            </a:extLst>
          </p:cNvPr>
          <p:cNvSpPr txBox="1"/>
          <p:nvPr/>
        </p:nvSpPr>
        <p:spPr>
          <a:xfrm>
            <a:off x="542849" y="11010929"/>
            <a:ext cx="589216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不同于其他创造模式，不同的</a:t>
            </a:r>
            <a:r>
              <a:rPr lang="en-US" altLang="zh-CN"/>
              <a:t>ConcreteBuilder</a:t>
            </a:r>
            <a:r>
              <a:rPr lang="zh-CN" altLang="en-US"/>
              <a:t>可以生产不相关的产品。</a:t>
            </a:r>
            <a:r>
              <a:rPr lang="en-US" altLang="zh-CN"/>
              <a:t>Product1</a:t>
            </a:r>
            <a:r>
              <a:rPr lang="zh-CN" altLang="en-US"/>
              <a:t>和</a:t>
            </a:r>
            <a:r>
              <a:rPr lang="en-US" altLang="zh-CN"/>
              <a:t>Product2</a:t>
            </a:r>
            <a:r>
              <a:rPr lang="zh-CN" altLang="en-US"/>
              <a:t>可以不遵循相同的接口。因此在</a:t>
            </a:r>
            <a:r>
              <a:rPr lang="en-US" altLang="zh-CN"/>
              <a:t>C++</a:t>
            </a:r>
            <a:r>
              <a:rPr lang="zh-CN" altLang="en-US"/>
              <a:t>这样的静态类型语言中，</a:t>
            </a:r>
            <a:r>
              <a:rPr lang="en-US" altLang="zh-CN"/>
              <a:t>getResult</a:t>
            </a:r>
            <a:r>
              <a:rPr lang="zh-CN" altLang="en-US"/>
              <a:t>方法不能放到</a:t>
            </a:r>
            <a:r>
              <a:rPr lang="en-US" altLang="zh-CN"/>
              <a:t>Builder</a:t>
            </a:r>
            <a:r>
              <a:rPr lang="zh-CN" altLang="en-US"/>
              <a:t>接口里。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14B95F5B-2236-F6CE-7743-00BEDF6FA261}"/>
                  </a:ext>
                </a:extLst>
              </p14:cNvPr>
              <p14:cNvContentPartPr/>
              <p14:nvPr/>
            </p14:nvContentPartPr>
            <p14:xfrm>
              <a:off x="9654240" y="11574720"/>
              <a:ext cx="360" cy="36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14B95F5B-2236-F6CE-7743-00BEDF6FA2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5240" y="115657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7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F5569E-D945-DB12-0ED8-CBE2C1EC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9" y="1811357"/>
            <a:ext cx="5867400" cy="6667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78AD17-324E-915C-5CD1-E8C5C8832859}"/>
              </a:ext>
            </a:extLst>
          </p:cNvPr>
          <p:cNvSpPr txBox="1"/>
          <p:nvPr/>
        </p:nvSpPr>
        <p:spPr>
          <a:xfrm>
            <a:off x="706120" y="755947"/>
            <a:ext cx="9453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下面关于生成器模式的例子，演示了如何复用相同的对象构造代码来生成不同类型的产品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例如汽车（</a:t>
            </a:r>
            <a:r>
              <a:rPr lang="en-US" altLang="zh-CN">
                <a:solidFill>
                  <a:schemeClr val="bg1"/>
                </a:solidFill>
              </a:rPr>
              <a:t>Car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其相应的使用手册（</a:t>
            </a:r>
            <a:r>
              <a:rPr lang="en-US" altLang="zh-CN">
                <a:solidFill>
                  <a:schemeClr val="bg1"/>
                </a:solidFill>
              </a:rPr>
              <a:t>Manual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DEA003-E13E-395D-F797-A5E24A372EC0}"/>
              </a:ext>
            </a:extLst>
          </p:cNvPr>
          <p:cNvSpPr txBox="1"/>
          <p:nvPr/>
        </p:nvSpPr>
        <p:spPr>
          <a:xfrm>
            <a:off x="6820320" y="1811356"/>
            <a:ext cx="3192360" cy="5030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将对象的构造过程分解到若干个步骤，这就使程序可以更加精细，有效地控制整个对象的构造。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highlight>
                  <a:srgbClr val="00FF00"/>
                </a:highlight>
              </a:rPr>
              <a:t>生成不同形式的产品时，可以复用相同的制造代码。</a:t>
            </a:r>
            <a:endParaRPr lang="en-US" altLang="zh-CN">
              <a:highlight>
                <a:srgbClr val="00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单一职责原则。可以将复杂构造代码从产品的业务逻辑中分离出来。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当增加新的具体生成器时，不必修改主管的代码，满足开闭原则。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9CA7EC-A14A-F909-EF64-C2C4E7D687B8}"/>
              </a:ext>
            </a:extLst>
          </p:cNvPr>
          <p:cNvSpPr txBox="1"/>
          <p:nvPr/>
        </p:nvSpPr>
        <p:spPr>
          <a:xfrm>
            <a:off x="6820320" y="6974299"/>
            <a:ext cx="3169697" cy="12913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缺点：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如果产品之间的差异性很大，则不适合使用建造者模式，使用范围受到一定的限制</a:t>
            </a:r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BB58B7E-CEDF-BE1C-69A2-3632619F9EAC}"/>
              </a:ext>
            </a:extLst>
          </p:cNvPr>
          <p:cNvCxnSpPr>
            <a:cxnSpLocks/>
          </p:cNvCxnSpPr>
          <p:nvPr/>
        </p:nvCxnSpPr>
        <p:spPr>
          <a:xfrm>
            <a:off x="2252980" y="2349500"/>
            <a:ext cx="2286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5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3993819" y="106433"/>
            <a:ext cx="228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原型（</a:t>
            </a:r>
            <a:r>
              <a:rPr lang="en-US" altLang="zh-CN" sz="2000" b="1">
                <a:solidFill>
                  <a:schemeClr val="accent3"/>
                </a:solidFill>
              </a:rPr>
              <a:t>Protoytpe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8808D9-C225-0857-564B-E36352D3E3CC}"/>
              </a:ext>
            </a:extLst>
          </p:cNvPr>
          <p:cNvSpPr txBox="1"/>
          <p:nvPr/>
        </p:nvSpPr>
        <p:spPr>
          <a:xfrm>
            <a:off x="542849" y="690293"/>
            <a:ext cx="60203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：（对象）创建型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：希望复制一个状态完全相同的对象。首先，新建一个相同类的对象。 然后，复制所有成员变量。 但是，有时候不知道具体类型，而且成员变量可能是私有的。（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从外部复制对象并非总是可行的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：用原型实例指定创建对象的种类，并且通过拷贝这些原型创建新的对象。即复制已有对象，而无需使代码依赖他们所属的类。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E34358-BCEF-7954-5F37-8D9E0E3F243A}"/>
              </a:ext>
            </a:extLst>
          </p:cNvPr>
          <p:cNvSpPr txBox="1"/>
          <p:nvPr/>
        </p:nvSpPr>
        <p:spPr>
          <a:xfrm>
            <a:off x="6584966" y="3072591"/>
            <a:ext cx="3731127" cy="41998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原型（</a:t>
            </a:r>
            <a:r>
              <a:rPr lang="en-US" altLang="zh-CN">
                <a:highlight>
                  <a:srgbClr val="0000FF"/>
                </a:highlight>
              </a:rPr>
              <a:t>Prototype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：接口将对克隆方法进行声明。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具体原型（</a:t>
            </a:r>
            <a:r>
              <a:rPr lang="en-US" altLang="zh-CN">
                <a:highlight>
                  <a:srgbClr val="0000FF"/>
                </a:highlight>
              </a:rPr>
              <a:t>Concrete Prototype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：类将实现克隆方法。除了将 原始对象的数据复制到克隆体中之外，该方法有时还需处理克隆过程中的极端情况，例如克隆关联对象和梳理递归依赖 等等。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highlight>
                  <a:srgbClr val="0000FF"/>
                </a:highlight>
              </a:rPr>
              <a:t>客户端（</a:t>
            </a:r>
            <a:r>
              <a:rPr lang="en-US" altLang="zh-CN">
                <a:highlight>
                  <a:srgbClr val="0000FF"/>
                </a:highlight>
              </a:rPr>
              <a:t>Client</a:t>
            </a:r>
            <a:r>
              <a:rPr lang="zh-CN" altLang="en-US">
                <a:highlight>
                  <a:srgbClr val="0000FF"/>
                </a:highlight>
              </a:rPr>
              <a:t>）</a:t>
            </a:r>
            <a:r>
              <a:rPr lang="zh-CN" altLang="en-US"/>
              <a:t>：可以复制实现了原型接口的任何对象。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C99D17-7655-245B-A988-1F350CA8575B}"/>
              </a:ext>
            </a:extLst>
          </p:cNvPr>
          <p:cNvSpPr txBox="1"/>
          <p:nvPr/>
        </p:nvSpPr>
        <p:spPr>
          <a:xfrm>
            <a:off x="695383" y="7707524"/>
            <a:ext cx="91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克隆形状：</a:t>
            </a:r>
            <a:r>
              <a:rPr lang="zh-CN" altLang="en-US">
                <a:solidFill>
                  <a:schemeClr val="bg1"/>
                </a:solidFill>
              </a:rPr>
              <a:t>生成完全相同的几何对象副本， 同时无需代码与对象所属类耦合。。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92CE51-F3A9-8C0E-5C3C-874BFC15A375}"/>
              </a:ext>
            </a:extLst>
          </p:cNvPr>
          <p:cNvSpPr txBox="1"/>
          <p:nvPr/>
        </p:nvSpPr>
        <p:spPr>
          <a:xfrm>
            <a:off x="6372420" y="10790279"/>
            <a:ext cx="3010910" cy="875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缺点：克隆包含循环引用的复杂对象可能会非常麻烦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AA7EF0-B848-1C0A-3998-B566D16C73DF}"/>
              </a:ext>
            </a:extLst>
          </p:cNvPr>
          <p:cNvSpPr txBox="1"/>
          <p:nvPr/>
        </p:nvSpPr>
        <p:spPr>
          <a:xfrm>
            <a:off x="6372420" y="8690605"/>
            <a:ext cx="3010909" cy="17068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可以克隆对象，而无需与它们所属的具体类相耦合。 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可以克隆预生成原型，避免反复运行初始化代码。 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5809DC-AF6B-8B6A-CDA5-D105E427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83" y="467651"/>
            <a:ext cx="3354495" cy="23464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E70ECC-3ED5-D7A7-3599-E4E5B29A6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620" y="3019445"/>
            <a:ext cx="5638800" cy="46672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8C0D30-332E-AF75-98FA-95608B6C1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13" y="8307234"/>
            <a:ext cx="4886325" cy="40957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242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248611" y="106433"/>
            <a:ext cx="228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单例（</a:t>
            </a:r>
            <a:r>
              <a:rPr lang="en-US" altLang="zh-CN" sz="2000" b="1">
                <a:solidFill>
                  <a:schemeClr val="accent3"/>
                </a:solidFill>
              </a:rPr>
              <a:t>Singleton</a:t>
            </a:r>
            <a:r>
              <a:rPr lang="zh-CN" altLang="en-US" sz="2000" b="1">
                <a:solidFill>
                  <a:schemeClr val="accent3"/>
                </a:solidFill>
              </a:rPr>
              <a:t>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8808D9-C225-0857-564B-E36352D3E3CC}"/>
              </a:ext>
            </a:extLst>
          </p:cNvPr>
          <p:cNvSpPr txBox="1"/>
          <p:nvPr/>
        </p:nvSpPr>
        <p:spPr>
          <a:xfrm>
            <a:off x="542849" y="690293"/>
            <a:ext cx="6020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分类</a:t>
            </a:r>
            <a:r>
              <a:rPr lang="zh-CN" altLang="en-US">
                <a:solidFill>
                  <a:schemeClr val="bg1"/>
                </a:solidFill>
              </a:rPr>
              <a:t>：（对象）创建型             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问题</a:t>
            </a:r>
            <a:r>
              <a:rPr lang="zh-CN" altLang="en-US">
                <a:solidFill>
                  <a:schemeClr val="bg1"/>
                </a:solidFill>
              </a:rPr>
              <a:t>：对于一些类来说，只有一个实例是很重要的。例如数据库或其共享资源的访问权限。并且这个实例需要易于被访问。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highlight>
                  <a:srgbClr val="000080"/>
                </a:highlight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：保证一个类只有一个实例，并提供一个访问它的全局访问点。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E34358-BCEF-7954-5F37-8D9E0E3F243A}"/>
              </a:ext>
            </a:extLst>
          </p:cNvPr>
          <p:cNvSpPr txBox="1"/>
          <p:nvPr/>
        </p:nvSpPr>
        <p:spPr>
          <a:xfrm>
            <a:off x="6783111" y="2658653"/>
            <a:ext cx="3731127" cy="29533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>
                <a:highlight>
                  <a:srgbClr val="0000FF"/>
                </a:highlight>
              </a:rPr>
              <a:t>单例（</a:t>
            </a:r>
            <a:r>
              <a:rPr lang="en-US" altLang="zh-CN" b="1">
                <a:highlight>
                  <a:srgbClr val="0000FF"/>
                </a:highlight>
              </a:rPr>
              <a:t>Singleton</a:t>
            </a:r>
            <a:r>
              <a:rPr lang="zh-CN" altLang="en-US" b="1">
                <a:highlight>
                  <a:srgbClr val="0000FF"/>
                </a:highlight>
              </a:rPr>
              <a:t>）</a:t>
            </a:r>
            <a:r>
              <a:rPr lang="zh-CN" altLang="en-US"/>
              <a:t>：声明了一个名为 </a:t>
            </a:r>
            <a:r>
              <a:rPr lang="en-US" altLang="zh-CN"/>
              <a:t>getInstance </a:t>
            </a:r>
            <a:r>
              <a:rPr lang="zh-CN" altLang="en-US"/>
              <a:t>的静态方法来返回其所属类的一个相同实例。单例的构造函数必须对客户端（</a:t>
            </a:r>
            <a:r>
              <a:rPr lang="en-US" altLang="zh-CN"/>
              <a:t>Client</a:t>
            </a:r>
            <a:r>
              <a:rPr lang="zh-CN" altLang="en-US"/>
              <a:t>） 代码隐藏。 调用</a:t>
            </a:r>
            <a:r>
              <a:rPr lang="en-US" altLang="zh-CN"/>
              <a:t>getInstance</a:t>
            </a:r>
            <a:r>
              <a:rPr lang="zh-CN" altLang="en-US"/>
              <a:t>方法必须是获取单例对象的唯一方式。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8F6D27-A1D9-921E-B0B6-F8DE3F31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41" y="506543"/>
            <a:ext cx="3102375" cy="19564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CA74B4-1A63-0F97-251E-62A8EF86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4" y="2655076"/>
            <a:ext cx="5899158" cy="39536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DE1B94E-59AC-9B47-6EA4-70274AEFAAF7}"/>
              </a:ext>
            </a:extLst>
          </p:cNvPr>
          <p:cNvSpPr txBox="1"/>
          <p:nvPr/>
        </p:nvSpPr>
        <p:spPr>
          <a:xfrm>
            <a:off x="678798" y="7093030"/>
            <a:ext cx="9003682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Singleton* Singleton::GetInstance( 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</a:t>
            </a:r>
            <a:r>
              <a:rPr lang="zh-CN" altLang="en-US">
                <a:highlight>
                  <a:srgbClr val="FF00FF"/>
                </a:highlight>
              </a:rPr>
              <a:t>std::lock_guard&lt;std::mutex&gt; lock(m_mutex);</a:t>
            </a:r>
          </a:p>
          <a:p>
            <a:r>
              <a:rPr lang="zh-CN" altLang="en-US"/>
              <a:t>    if (m_instance == nullptr)</a:t>
            </a:r>
          </a:p>
          <a:p>
            <a:r>
              <a:rPr lang="zh-CN" altLang="en-US"/>
              <a:t>    {</a:t>
            </a:r>
          </a:p>
          <a:p>
            <a:r>
              <a:rPr lang="zh-CN" altLang="en-US"/>
              <a:t>        m_instance = new Singleton( );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return m_instance;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806135-C3BC-D591-6D99-733870A66B89}"/>
              </a:ext>
            </a:extLst>
          </p:cNvPr>
          <p:cNvSpPr txBox="1"/>
          <p:nvPr/>
        </p:nvSpPr>
        <p:spPr>
          <a:xfrm>
            <a:off x="571700" y="667880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多线程解决方案：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6C3A38-C634-9EAA-A8EF-8C1E674731FA}"/>
              </a:ext>
            </a:extLst>
          </p:cNvPr>
          <p:cNvSpPr txBox="1"/>
          <p:nvPr/>
        </p:nvSpPr>
        <p:spPr>
          <a:xfrm>
            <a:off x="678798" y="10235222"/>
            <a:ext cx="900368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Singleton* Singleton::GetInstance( )</a:t>
            </a:r>
          </a:p>
          <a:p>
            <a:r>
              <a:rPr lang="zh-CN" altLang="en-US"/>
              <a:t>{</a:t>
            </a:r>
            <a:endParaRPr lang="en-US" altLang="zh-CN"/>
          </a:p>
          <a:p>
            <a:r>
              <a:rPr lang="zh-CN" altLang="en-US">
                <a:highlight>
                  <a:srgbClr val="808000"/>
                </a:highlight>
              </a:rPr>
              <a:t>    if (m_instance == nullptr)</a:t>
            </a:r>
            <a:r>
              <a:rPr lang="en-US" altLang="zh-CN">
                <a:highlight>
                  <a:srgbClr val="808000"/>
                </a:highlight>
              </a:rPr>
              <a:t>{</a:t>
            </a:r>
            <a:endParaRPr lang="zh-CN" altLang="en-US">
              <a:highlight>
                <a:srgbClr val="808000"/>
              </a:highlight>
            </a:endParaRPr>
          </a:p>
          <a:p>
            <a:pPr lvl="1"/>
            <a:r>
              <a:rPr lang="zh-CN" altLang="en-US"/>
              <a:t>    </a:t>
            </a:r>
            <a:r>
              <a:rPr lang="zh-CN" altLang="en-US">
                <a:highlight>
                  <a:srgbClr val="FF00FF"/>
                </a:highlight>
              </a:rPr>
              <a:t>std::lock_guard&lt;std::mutex&gt; lock(m_mutex);</a:t>
            </a:r>
          </a:p>
          <a:p>
            <a:pPr lvl="1"/>
            <a:r>
              <a:rPr lang="zh-CN" altLang="en-US">
                <a:highlight>
                  <a:srgbClr val="808000"/>
                </a:highlight>
              </a:rPr>
              <a:t>    if (m_instance == nullptr)</a:t>
            </a:r>
          </a:p>
          <a:p>
            <a:pPr lvl="1"/>
            <a:r>
              <a:rPr lang="zh-CN" altLang="en-US"/>
              <a:t>    {</a:t>
            </a:r>
          </a:p>
          <a:p>
            <a:pPr lvl="1"/>
            <a:r>
              <a:rPr lang="zh-CN" altLang="en-US"/>
              <a:t>        m_instance = new Singleton( );</a:t>
            </a:r>
          </a:p>
          <a:p>
            <a:pPr lvl="1"/>
            <a:r>
              <a:rPr lang="zh-CN" altLang="en-US"/>
              <a:t>    }</a:t>
            </a:r>
            <a:endParaRPr lang="en-US" altLang="zh-CN"/>
          </a:p>
          <a:p>
            <a:r>
              <a:rPr lang="en-US" altLang="zh-CN"/>
              <a:t>    }</a:t>
            </a:r>
            <a:endParaRPr lang="zh-CN" altLang="en-US"/>
          </a:p>
          <a:p>
            <a:r>
              <a:rPr lang="zh-CN" altLang="en-US"/>
              <a:t>    return m_instance;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3A7E29-6A19-21D7-D4AC-139C700B4036}"/>
              </a:ext>
            </a:extLst>
          </p:cNvPr>
          <p:cNvSpPr txBox="1"/>
          <p:nvPr/>
        </p:nvSpPr>
        <p:spPr>
          <a:xfrm>
            <a:off x="571700" y="9835112"/>
            <a:ext cx="9942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双检查（锁前，锁后），提高效率（</a:t>
            </a:r>
            <a:r>
              <a:rPr lang="zh-CN" altLang="en-US" sz="2000">
                <a:solidFill>
                  <a:schemeClr val="bg1"/>
                </a:solidFill>
                <a:highlight>
                  <a:srgbClr val="FF0000"/>
                </a:highlight>
              </a:rPr>
              <a:t>这是一个陷阱，编译器优化跳过第一个检查</a:t>
            </a:r>
            <a:r>
              <a:rPr lang="zh-CN" altLang="en-US" sz="2000">
                <a:solidFill>
                  <a:schemeClr val="bg1"/>
                </a:solidFill>
              </a:rPr>
              <a:t>）：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44D1CC-78D3-4C7C-CB9D-DBBAF2FCB98C}"/>
              </a:ext>
            </a:extLst>
          </p:cNvPr>
          <p:cNvSpPr txBox="1"/>
          <p:nvPr/>
        </p:nvSpPr>
        <p:spPr>
          <a:xfrm>
            <a:off x="5159863" y="8187486"/>
            <a:ext cx="484185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Singleton *GetInstance()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 Singleton m_Instance;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highlight>
                <a:srgbClr val="00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&amp;m_Instance;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93FE27-7AA1-C8DD-1CC8-D9DB0043D554}"/>
              </a:ext>
            </a:extLst>
          </p:cNvPr>
          <p:cNvSpPr/>
          <p:nvPr/>
        </p:nvSpPr>
        <p:spPr>
          <a:xfrm>
            <a:off x="6004560" y="11907521"/>
            <a:ext cx="357632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可以搜索“</a:t>
            </a:r>
            <a:r>
              <a:rPr lang="en-US" altLang="zh-CN" b="0" i="0">
                <a:solidFill>
                  <a:schemeClr val="bg1"/>
                </a:solidFill>
                <a:effectLst/>
                <a:latin typeface="PingFang SC"/>
              </a:rPr>
              <a:t>DCL</a:t>
            </a:r>
            <a:r>
              <a:rPr lang="zh-CN" altLang="en-US">
                <a:solidFill>
                  <a:schemeClr val="bg1"/>
                </a:solidFill>
                <a:latin typeface="PingFang SC"/>
              </a:rPr>
              <a:t>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PingFang SC"/>
              </a:rPr>
              <a:t>double-checked locking</a:t>
            </a:r>
            <a:r>
              <a:rPr lang="zh-CN" altLang="en-US"/>
              <a:t>”获取解决办法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919428-8EB1-B60C-A51A-4743BE054C6C}"/>
              </a:ext>
            </a:extLst>
          </p:cNvPr>
          <p:cNvSpPr txBox="1"/>
          <p:nvPr/>
        </p:nvSpPr>
        <p:spPr>
          <a:xfrm>
            <a:off x="6871309" y="6012136"/>
            <a:ext cx="355473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多线程环境下需要进行特殊处理</a:t>
            </a: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391CC6AC-05A2-A275-4188-8541FCFBB36A}"/>
              </a:ext>
            </a:extLst>
          </p:cNvPr>
          <p:cNvSpPr txBox="1"/>
          <p:nvPr/>
        </p:nvSpPr>
        <p:spPr>
          <a:xfrm>
            <a:off x="5618379" y="7111452"/>
            <a:ext cx="4223719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C++11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规定了当一个线程正在</a:t>
            </a:r>
            <a:r>
              <a:rPr lang="zh-CN" altLang="en-US" sz="2000" b="0" i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Georgia" panose="02040502050405020303" pitchFamily="18" charset="0"/>
              </a:rPr>
              <a:t>初始化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一个变量的时候，其他线程必须得等到该初始化完成以后才能访问它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60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9577</TotalTime>
  <Words>1701</Words>
  <Application>Microsoft Office PowerPoint</Application>
  <PresentationFormat>自定义</PresentationFormat>
  <Paragraphs>99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-apple-system</vt:lpstr>
      <vt:lpstr>Helvetica Neue</vt:lpstr>
      <vt:lpstr>PingFang SC</vt:lpstr>
      <vt:lpstr>等线</vt:lpstr>
      <vt:lpstr>华文琥珀</vt:lpstr>
      <vt:lpstr>Arial</vt:lpstr>
      <vt:lpstr>Calibri</vt:lpstr>
      <vt:lpstr>Cambria</vt:lpstr>
      <vt:lpstr>Courier New</vt:lpstr>
      <vt:lpstr>Georgia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1460</cp:revision>
  <dcterms:created xsi:type="dcterms:W3CDTF">2020-06-26T01:00:00Z</dcterms:created>
  <dcterms:modified xsi:type="dcterms:W3CDTF">2022-12-01T10:00:27Z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