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8" r:id="rId3"/>
    <p:sldId id="329" r:id="rId4"/>
    <p:sldId id="330" r:id="rId5"/>
    <p:sldId id="332" r:id="rId6"/>
    <p:sldId id="333" r:id="rId7"/>
    <p:sldId id="334" r:id="rId8"/>
    <p:sldId id="331" r:id="rId9"/>
    <p:sldId id="335" r:id="rId10"/>
    <p:sldId id="336" r:id="rId11"/>
    <p:sldId id="337" r:id="rId12"/>
  </p:sldIdLst>
  <p:sldSz cx="10625138" cy="1440021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 varScale="1">
        <p:scale>
          <a:sx n="44" d="100"/>
          <a:sy n="44" d="100"/>
        </p:scale>
        <p:origin x="2376" y="72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04:03:20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.xml"/><Relationship Id="rId5" Type="http://schemas.openxmlformats.org/officeDocument/2006/relationships/image" Target="../media/image17.png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20766" y="1479024"/>
            <a:ext cx="6170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结构型设计模式</a:t>
            </a:r>
            <a:endParaRPr lang="en-US" altLang="zh-CN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设计模式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C++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346748" y="124192"/>
            <a:ext cx="1814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代理（</a:t>
            </a:r>
            <a:r>
              <a:rPr lang="en-US" altLang="zh-CN" sz="2000" b="1">
                <a:solidFill>
                  <a:schemeClr val="accent3"/>
                </a:solidFill>
              </a:rPr>
              <a:t>Proxy</a:t>
            </a:r>
            <a:r>
              <a:rPr lang="zh-CN" altLang="en-US" sz="2000" b="1">
                <a:solidFill>
                  <a:schemeClr val="accent3"/>
                </a:solidFill>
              </a:rPr>
              <a:t>）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5967AE-6A9A-9761-D93D-7257E8216770}"/>
              </a:ext>
            </a:extLst>
          </p:cNvPr>
          <p:cNvSpPr txBox="1"/>
          <p:nvPr/>
        </p:nvSpPr>
        <p:spPr>
          <a:xfrm>
            <a:off x="402038" y="717730"/>
            <a:ext cx="64777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分类</a:t>
            </a:r>
            <a:r>
              <a:rPr lang="zh-CN" altLang="en-US">
                <a:solidFill>
                  <a:schemeClr val="bg1"/>
                </a:solidFill>
              </a:rPr>
              <a:t>：（对象）结构型             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问题</a:t>
            </a:r>
            <a:r>
              <a:rPr lang="zh-CN" altLang="en-US">
                <a:solidFill>
                  <a:schemeClr val="bg1"/>
                </a:solidFill>
              </a:rPr>
              <a:t>：系统需要访问数据库，但需要对数据的访问做一些优化，例如缓存查询结果、生成访问日志、访问控制。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解决方案</a:t>
            </a:r>
            <a:r>
              <a:rPr lang="zh-CN" altLang="en-US">
                <a:solidFill>
                  <a:schemeClr val="bg1"/>
                </a:solidFill>
              </a:rPr>
              <a:t>：为其他对象提供一种代理以控制这个对象的访问。即新建一个与原服务器对象接口相同的代理类，代理将自己伪装成数据库对象，对客户而言是透明的。</a:t>
            </a:r>
            <a:endParaRPr lang="en-US" altLang="zh-CN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6231F0-5360-1B2D-AA15-62E27417D986}"/>
              </a:ext>
            </a:extLst>
          </p:cNvPr>
          <p:cNvSpPr txBox="1"/>
          <p:nvPr/>
        </p:nvSpPr>
        <p:spPr>
          <a:xfrm>
            <a:off x="5976068" y="2539995"/>
            <a:ext cx="4353711" cy="5030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服务接口（</a:t>
            </a:r>
            <a:r>
              <a:rPr lang="en-US" altLang="zh-CN">
                <a:highlight>
                  <a:srgbClr val="0000FF"/>
                </a:highlight>
              </a:rPr>
              <a:t>Service Interface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声明服务接口。代理须遵循该接口进行伪装。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服务（</a:t>
            </a:r>
            <a:r>
              <a:rPr lang="en-US" altLang="zh-CN">
                <a:highlight>
                  <a:srgbClr val="0000FF"/>
                </a:highlight>
              </a:rPr>
              <a:t>Service</a:t>
            </a:r>
            <a:r>
              <a:rPr lang="zh-CN" altLang="en-US">
                <a:highlight>
                  <a:srgbClr val="0000FF"/>
                </a:highlight>
              </a:rPr>
              <a:t>）类</a:t>
            </a:r>
            <a:r>
              <a:rPr lang="zh-CN" altLang="en-US"/>
              <a:t>提供了一些实用的业务逻辑。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代理（</a:t>
            </a:r>
            <a:r>
              <a:rPr lang="en-US" altLang="zh-CN">
                <a:highlight>
                  <a:srgbClr val="0000FF"/>
                </a:highlight>
              </a:rPr>
              <a:t>Proxy</a:t>
            </a:r>
            <a:r>
              <a:rPr lang="zh-CN" altLang="en-US">
                <a:highlight>
                  <a:srgbClr val="0000FF"/>
                </a:highlight>
              </a:rPr>
              <a:t>）类</a:t>
            </a:r>
            <a:r>
              <a:rPr lang="zh-CN" altLang="en-US"/>
              <a:t>包含一个指向服务对象的引用成员变量。代理完成其任务（例如延迟初始化、记录日志、访问控制和缓存等）后会将请求传递给服务对象。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客户端（</a:t>
            </a:r>
            <a:r>
              <a:rPr lang="en-US" altLang="zh-CN">
                <a:highlight>
                  <a:srgbClr val="0000FF"/>
                </a:highlight>
              </a:rPr>
              <a:t>Client</a:t>
            </a:r>
            <a:r>
              <a:rPr lang="zh-CN" altLang="en-US">
                <a:highlight>
                  <a:srgbClr val="0000FF"/>
                </a:highlight>
              </a:rPr>
              <a:t>） </a:t>
            </a:r>
            <a:r>
              <a:rPr lang="zh-CN" altLang="en-US"/>
              <a:t>能通过同一接口与服务或代理进行交互， 可在一切需要服务对象的代码中使用代理。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78224E-FCF9-717D-5B85-3D4F6456B7B1}"/>
              </a:ext>
            </a:extLst>
          </p:cNvPr>
          <p:cNvSpPr txBox="1"/>
          <p:nvPr/>
        </p:nvSpPr>
        <p:spPr>
          <a:xfrm>
            <a:off x="1238250" y="5894755"/>
            <a:ext cx="1657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子系统类不会意识到外观的存在，它们在系统内运作并且相互之间可直接进行交互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A3DBB1-870A-A876-7EB8-B1AC3BBD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65" y="595670"/>
            <a:ext cx="2727292" cy="17214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11E555-27A3-763C-60C5-42DC89BC1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2038" y="2665484"/>
            <a:ext cx="5467350" cy="49053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33636AA-BA45-C073-6F66-CF890C39B37F}"/>
              </a:ext>
            </a:extLst>
          </p:cNvPr>
          <p:cNvSpPr txBox="1"/>
          <p:nvPr/>
        </p:nvSpPr>
        <p:spPr>
          <a:xfrm>
            <a:off x="383071" y="7764287"/>
            <a:ext cx="5592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使 用 代 理 模 式 在 第 三 方视 频 程序库中添加延迟初始化和缓存。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FA9314E-2157-1548-45F5-A4592907C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38" y="8410618"/>
            <a:ext cx="5505450" cy="39909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5BCDDC7-B521-E1D3-426B-B3BB3998EE07}"/>
              </a:ext>
            </a:extLst>
          </p:cNvPr>
          <p:cNvSpPr txBox="1"/>
          <p:nvPr/>
        </p:nvSpPr>
        <p:spPr>
          <a:xfrm>
            <a:off x="5796489" y="8410618"/>
            <a:ext cx="4474704" cy="25378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可以在客户端毫无察觉的情况下控制服务对象。 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如果客户端对服务对象的生命周期没有特殊要求，可以对生命周期进行管理。 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即使服务对象还未准备好或不存在，代理也可以正常工作。 </a:t>
            </a:r>
            <a:endParaRPr lang="en-US" altLang="zh-CN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C54550-92D2-EEA6-1039-95F2D102A082}"/>
              </a:ext>
            </a:extLst>
          </p:cNvPr>
          <p:cNvSpPr txBox="1"/>
          <p:nvPr/>
        </p:nvSpPr>
        <p:spPr>
          <a:xfrm>
            <a:off x="5799789" y="11089039"/>
            <a:ext cx="4398505" cy="12913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代码可能会变得复杂，因为需要新建许多类。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服务响应可能会延迟。</a:t>
            </a:r>
          </a:p>
        </p:txBody>
      </p:sp>
    </p:spTree>
    <p:extLst>
      <p:ext uri="{BB962C8B-B14F-4D97-AF65-F5344CB8AC3E}">
        <p14:creationId xmlns:p14="http://schemas.microsoft.com/office/powerpoint/2010/main" val="343522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67728" y="165200"/>
            <a:ext cx="2338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适配器（</a:t>
            </a:r>
            <a:r>
              <a:rPr lang="en-US" altLang="zh-CN" sz="2000" b="1">
                <a:solidFill>
                  <a:schemeClr val="accent3"/>
                </a:solidFill>
              </a:rPr>
              <a:t>Adapter</a:t>
            </a:r>
            <a:r>
              <a:rPr lang="zh-CN" altLang="en-US" sz="2000" b="1">
                <a:solidFill>
                  <a:schemeClr val="accent3"/>
                </a:solidFill>
              </a:rPr>
              <a:t>）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E34358-BCEF-7954-5F37-8D9E0E3F243A}"/>
              </a:ext>
            </a:extLst>
          </p:cNvPr>
          <p:cNvSpPr txBox="1"/>
          <p:nvPr/>
        </p:nvSpPr>
        <p:spPr>
          <a:xfrm>
            <a:off x="6601069" y="4039482"/>
            <a:ext cx="3506935" cy="5861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客户端（</a:t>
            </a:r>
            <a:r>
              <a:rPr lang="en-US" altLang="zh-CN">
                <a:highlight>
                  <a:srgbClr val="0000FF"/>
                </a:highlight>
              </a:rPr>
              <a:t>Client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是包含当前程序业务逻辑的类。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客户端接口（</a:t>
            </a:r>
            <a:r>
              <a:rPr lang="en-US" altLang="zh-CN">
                <a:highlight>
                  <a:srgbClr val="0000FF"/>
                </a:highlight>
              </a:rPr>
              <a:t>Client Interface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描述了其他类与客户端代码 合作时必须遵循的协议。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服务（</a:t>
            </a:r>
            <a:r>
              <a:rPr lang="en-US" altLang="zh-CN">
                <a:highlight>
                  <a:srgbClr val="0000FF"/>
                </a:highlight>
              </a:rPr>
              <a:t>Service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中有一些功能类。客户端与其接口不兼容。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适配器（</a:t>
            </a:r>
            <a:r>
              <a:rPr lang="en-US" altLang="zh-CN">
                <a:highlight>
                  <a:srgbClr val="0000FF"/>
                </a:highlight>
              </a:rPr>
              <a:t>Adapter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是一个可以同时与客户端和服务交互的 类：它在实现客户端接口的同时封装了服务对象。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客户端代码只需通过接口与适配器交互即可，无需与具体的 适配器类耦合。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C99D17-7655-245B-A988-1F350CA8575B}"/>
              </a:ext>
            </a:extLst>
          </p:cNvPr>
          <p:cNvSpPr txBox="1"/>
          <p:nvPr/>
        </p:nvSpPr>
        <p:spPr>
          <a:xfrm>
            <a:off x="542849" y="9950986"/>
            <a:ext cx="91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下列适配器模式演示基于经典的“方钉和圆孔”问题。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878B9C-777D-E00B-FA3F-5354F2EFF0B6}"/>
              </a:ext>
            </a:extLst>
          </p:cNvPr>
          <p:cNvSpPr txBox="1"/>
          <p:nvPr/>
        </p:nvSpPr>
        <p:spPr>
          <a:xfrm>
            <a:off x="6724928" y="10319377"/>
            <a:ext cx="3010909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单一职责原则，可以将接口或数据转换代码从程序主要业 务逻辑中分离。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开闭原则。只要客户端代码通过客户端接口与适配器进行交 互，你就能在不修改现有客户端代码的情况下在程序中添加 新类型的适配器。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92CE51-F3A9-8C0E-5C3C-874BFC15A375}"/>
              </a:ext>
            </a:extLst>
          </p:cNvPr>
          <p:cNvSpPr txBox="1"/>
          <p:nvPr/>
        </p:nvSpPr>
        <p:spPr>
          <a:xfrm>
            <a:off x="6724927" y="13001984"/>
            <a:ext cx="3010909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代码整体复杂度增加，因为需要新增一系列接口和类。有 时直接更改服务类使其与其他代码兼容会更简单。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5967AE-6A9A-9761-D93D-7257E8216770}"/>
              </a:ext>
            </a:extLst>
          </p:cNvPr>
          <p:cNvSpPr txBox="1"/>
          <p:nvPr/>
        </p:nvSpPr>
        <p:spPr>
          <a:xfrm>
            <a:off x="542849" y="690293"/>
            <a:ext cx="64777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分类</a:t>
            </a:r>
            <a:r>
              <a:rPr lang="zh-CN" altLang="en-US">
                <a:solidFill>
                  <a:schemeClr val="bg1"/>
                </a:solidFill>
              </a:rPr>
              <a:t>：（类）结构型  、（对象）结构型           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问题</a:t>
            </a:r>
            <a:r>
              <a:rPr lang="zh-CN" altLang="en-US">
                <a:solidFill>
                  <a:schemeClr val="bg1"/>
                </a:solidFill>
              </a:rPr>
              <a:t>：开发一款股票市场监测程序，会从不同来源下载 </a:t>
            </a:r>
            <a:r>
              <a:rPr lang="en-US" altLang="zh-CN">
                <a:solidFill>
                  <a:schemeClr val="bg1"/>
                </a:solidFill>
              </a:rPr>
              <a:t>XML </a:t>
            </a:r>
            <a:r>
              <a:rPr lang="zh-CN" altLang="en-US">
                <a:solidFill>
                  <a:schemeClr val="bg1"/>
                </a:solidFill>
              </a:rPr>
              <a:t>格式的股票数据，然后向用户呈现出分析图表。但是， 分析函数库只兼容 </a:t>
            </a:r>
            <a:r>
              <a:rPr lang="en-US" altLang="zh-CN">
                <a:solidFill>
                  <a:schemeClr val="bg1"/>
                </a:solidFill>
              </a:rPr>
              <a:t>JSON </a:t>
            </a:r>
            <a:r>
              <a:rPr lang="zh-CN" altLang="en-US">
                <a:solidFill>
                  <a:schemeClr val="bg1"/>
                </a:solidFill>
              </a:rPr>
              <a:t>格式的数据。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解决方案</a:t>
            </a:r>
            <a:r>
              <a:rPr lang="zh-CN" altLang="en-US">
                <a:solidFill>
                  <a:schemeClr val="bg1"/>
                </a:solidFill>
              </a:rPr>
              <a:t>：将一个类的接口转换为客户希望的另一个接口。使得原本不兼容的一些类可以一起工作。即创建一个适配器。这是一个特殊的对象，能够转换对象接口。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32185E-0C41-76F1-36A6-C6F7BB70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506" y="484092"/>
            <a:ext cx="2926783" cy="21667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FA4998-3521-4B21-8185-8C5E5B027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978" y="6493513"/>
            <a:ext cx="5772150" cy="32956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0FEFC46-E2B9-B924-D6F7-6C330E19A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778" y="10425559"/>
            <a:ext cx="5657850" cy="36957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9EFF81-412E-BD6D-7B95-A579AED6B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978" y="2801089"/>
            <a:ext cx="5781675" cy="35433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6231F0-5360-1B2D-AA15-62E27417D986}"/>
              </a:ext>
            </a:extLst>
          </p:cNvPr>
          <p:cNvSpPr txBox="1"/>
          <p:nvPr/>
        </p:nvSpPr>
        <p:spPr>
          <a:xfrm>
            <a:off x="6601069" y="2748103"/>
            <a:ext cx="3506935" cy="1291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highlight>
                  <a:srgbClr val="FF0000"/>
                </a:highlight>
              </a:rPr>
              <a:t>类适配器</a:t>
            </a:r>
            <a:r>
              <a:rPr lang="zh-CN" altLang="en-US"/>
              <a:t>不需要封装任何对象，因为它同时继承了客户端和 服务的行为。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6515CD-5870-1334-6609-D9496CD84F8B}"/>
              </a:ext>
            </a:extLst>
          </p:cNvPr>
          <p:cNvSpPr/>
          <p:nvPr/>
        </p:nvSpPr>
        <p:spPr>
          <a:xfrm>
            <a:off x="1627210" y="5208270"/>
            <a:ext cx="1236300" cy="375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类适配器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1051C0-AC9F-72BC-86DB-197951080BE6}"/>
              </a:ext>
            </a:extLst>
          </p:cNvPr>
          <p:cNvSpPr/>
          <p:nvPr/>
        </p:nvSpPr>
        <p:spPr>
          <a:xfrm>
            <a:off x="765220" y="8310880"/>
            <a:ext cx="1348060" cy="375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对象适配器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B69072-C4DD-E7E7-9F3B-2CAEB4E3F53B}"/>
              </a:ext>
            </a:extLst>
          </p:cNvPr>
          <p:cNvSpPr/>
          <p:nvPr/>
        </p:nvSpPr>
        <p:spPr>
          <a:xfrm>
            <a:off x="4262928" y="6970412"/>
            <a:ext cx="1348060" cy="3759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5C989F3-B3AB-493E-8766-9E3E96826CF2}"/>
              </a:ext>
            </a:extLst>
          </p:cNvPr>
          <p:cNvCxnSpPr/>
          <p:nvPr/>
        </p:nvCxnSpPr>
        <p:spPr>
          <a:xfrm flipH="1">
            <a:off x="3476903" y="7158372"/>
            <a:ext cx="78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D9D101D-6530-57F4-5370-2D9399F076F5}"/>
              </a:ext>
            </a:extLst>
          </p:cNvPr>
          <p:cNvSpPr/>
          <p:nvPr/>
        </p:nvSpPr>
        <p:spPr>
          <a:xfrm>
            <a:off x="4666660" y="9341698"/>
            <a:ext cx="1348060" cy="3759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Adaptee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96FEF6-A6B5-63B5-2D82-FCB01C64527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340690" y="8937523"/>
            <a:ext cx="0" cy="40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9802842-0B61-C37D-AB28-A786E4AFE35D}"/>
              </a:ext>
            </a:extLst>
          </p:cNvPr>
          <p:cNvSpPr/>
          <p:nvPr/>
        </p:nvSpPr>
        <p:spPr>
          <a:xfrm>
            <a:off x="1515450" y="4636901"/>
            <a:ext cx="1348060" cy="3759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</a:t>
            </a:r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D0EF26A-D47F-8B40-6E48-FEC2C8E53FF5}"/>
              </a:ext>
            </a:extLst>
          </p:cNvPr>
          <p:cNvCxnSpPr>
            <a:cxnSpLocks/>
          </p:cNvCxnSpPr>
          <p:nvPr/>
        </p:nvCxnSpPr>
        <p:spPr>
          <a:xfrm flipV="1">
            <a:off x="2498558" y="4146874"/>
            <a:ext cx="0" cy="48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864035E-E4FE-B0AA-9ED9-FBD080B1981F}"/>
              </a:ext>
            </a:extLst>
          </p:cNvPr>
          <p:cNvSpPr/>
          <p:nvPr/>
        </p:nvSpPr>
        <p:spPr>
          <a:xfrm>
            <a:off x="4829220" y="4556648"/>
            <a:ext cx="1348060" cy="3759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Adaptee</a:t>
            </a:r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E0DCC4B-353F-ADBC-7542-B056A22EFFA6}"/>
              </a:ext>
            </a:extLst>
          </p:cNvPr>
          <p:cNvCxnSpPr>
            <a:cxnSpLocks/>
          </p:cNvCxnSpPr>
          <p:nvPr/>
        </p:nvCxnSpPr>
        <p:spPr>
          <a:xfrm flipV="1">
            <a:off x="5493090" y="4146874"/>
            <a:ext cx="0" cy="40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67728" y="165200"/>
            <a:ext cx="1901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桥梁（</a:t>
            </a:r>
            <a:r>
              <a:rPr lang="en-US" altLang="zh-CN" sz="2000" b="1">
                <a:solidFill>
                  <a:schemeClr val="accent3"/>
                </a:solidFill>
              </a:rPr>
              <a:t>Bridge</a:t>
            </a:r>
            <a:r>
              <a:rPr lang="zh-CN" altLang="en-US" sz="2000" b="1">
                <a:solidFill>
                  <a:schemeClr val="accent3"/>
                </a:solidFill>
              </a:rPr>
              <a:t>）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5967AE-6A9A-9761-D93D-7257E8216770}"/>
              </a:ext>
            </a:extLst>
          </p:cNvPr>
          <p:cNvSpPr txBox="1"/>
          <p:nvPr/>
        </p:nvSpPr>
        <p:spPr>
          <a:xfrm>
            <a:off x="542849" y="690293"/>
            <a:ext cx="64777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分类</a:t>
            </a:r>
            <a:r>
              <a:rPr lang="zh-CN" altLang="en-US">
                <a:solidFill>
                  <a:schemeClr val="bg1"/>
                </a:solidFill>
              </a:rPr>
              <a:t>：（对象）结构型             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问题</a:t>
            </a:r>
            <a:r>
              <a:rPr lang="zh-CN" altLang="en-US">
                <a:solidFill>
                  <a:schemeClr val="bg1"/>
                </a:solidFill>
              </a:rPr>
              <a:t>：遥控器和控制的设备属于同一个商品的组成部分。需要一个类能描述这样的商品，描述不同的遥控器和设备。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解决方案</a:t>
            </a:r>
            <a:r>
              <a:rPr lang="zh-CN" altLang="en-US">
                <a:solidFill>
                  <a:schemeClr val="bg1"/>
                </a:solidFill>
              </a:rPr>
              <a:t>：将抽象部分与它的实现部分分离，使它们都可以独立的变化。即使用组合的方式来替代继承，将一个类层次转化为多个相关的类层次，避免单个类层次的失控。</a:t>
            </a:r>
            <a:r>
              <a:rPr lang="zh-CN" altLang="en-US" b="1">
                <a:solidFill>
                  <a:schemeClr val="bg1"/>
                </a:solidFill>
                <a:highlight>
                  <a:srgbClr val="FF0000"/>
                </a:highlight>
              </a:rPr>
              <a:t>在抽象和实现间架起一座桥梁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6231F0-5360-1B2D-AA15-62E27417D986}"/>
              </a:ext>
            </a:extLst>
          </p:cNvPr>
          <p:cNvSpPr txBox="1"/>
          <p:nvPr/>
        </p:nvSpPr>
        <p:spPr>
          <a:xfrm>
            <a:off x="6050280" y="3085499"/>
            <a:ext cx="4411980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抽象部分（</a:t>
            </a:r>
            <a:r>
              <a:rPr lang="en-US" altLang="zh-CN">
                <a:highlight>
                  <a:srgbClr val="0000FF"/>
                </a:highlight>
              </a:rPr>
              <a:t>Abstraction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：提供高层控制逻辑，依赖于完成底层实际工作的实现对象。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实现部分（</a:t>
            </a:r>
            <a:r>
              <a:rPr lang="en-US" altLang="zh-CN">
                <a:highlight>
                  <a:srgbClr val="0000FF"/>
                </a:highlight>
              </a:rPr>
              <a:t>Implementation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：为所有具体实现声明通用接口。 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具体实现（</a:t>
            </a:r>
            <a:r>
              <a:rPr lang="en-US" altLang="zh-CN">
                <a:highlight>
                  <a:srgbClr val="0000FF"/>
                </a:highlight>
              </a:rPr>
              <a:t>Concrete Implementations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：特定于平台的实现代码。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精确抽象（</a:t>
            </a:r>
            <a:r>
              <a:rPr lang="en-US" altLang="zh-CN">
                <a:highlight>
                  <a:srgbClr val="0000FF"/>
                </a:highlight>
              </a:rPr>
              <a:t>Refined Abstraction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：提供控制逻辑的变体。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客户端（</a:t>
            </a:r>
            <a:r>
              <a:rPr lang="en-US" altLang="zh-CN">
                <a:highlight>
                  <a:srgbClr val="0000FF"/>
                </a:highlight>
              </a:rPr>
              <a:t>Client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：仅关心如何与抽象部分合作。 但是，</a:t>
            </a:r>
            <a:r>
              <a:rPr lang="zh-CN" altLang="en-US">
                <a:highlight>
                  <a:srgbClr val="FF0000"/>
                </a:highlight>
              </a:rPr>
              <a:t>客户端需要将抽象对象与一个实现对象连接起来</a:t>
            </a:r>
            <a:r>
              <a:rPr lang="zh-CN" altLang="en-US"/>
              <a:t>。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203DC96-6D27-C064-4C5E-2E29EEE1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863" y="455692"/>
            <a:ext cx="2998426" cy="20796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377DAFD-011B-7805-8464-7BAC23BB0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2038" y="2901475"/>
            <a:ext cx="5549066" cy="37843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DD4273-2E92-FC22-2E11-D61FB3506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20" y="7140150"/>
            <a:ext cx="6467043" cy="46669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0348EBC-2B2A-08A5-7C01-EAB3C13DDA66}"/>
              </a:ext>
            </a:extLst>
          </p:cNvPr>
          <p:cNvSpPr txBox="1"/>
          <p:nvPr/>
        </p:nvSpPr>
        <p:spPr>
          <a:xfrm>
            <a:off x="303552" y="6752336"/>
            <a:ext cx="6996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设备 </a:t>
            </a:r>
            <a:r>
              <a:rPr lang="en-US" altLang="zh-CN">
                <a:solidFill>
                  <a:schemeClr val="bg1"/>
                </a:solidFill>
              </a:rPr>
              <a:t>Device </a:t>
            </a:r>
            <a:r>
              <a:rPr lang="zh-CN" altLang="en-US">
                <a:solidFill>
                  <a:schemeClr val="bg1"/>
                </a:solidFill>
              </a:rPr>
              <a:t>类作为实现部分， 而 遥控器 </a:t>
            </a:r>
            <a:r>
              <a:rPr lang="en-US" altLang="zh-CN">
                <a:solidFill>
                  <a:schemeClr val="bg1"/>
                </a:solidFill>
              </a:rPr>
              <a:t>Remote </a:t>
            </a:r>
            <a:r>
              <a:rPr lang="zh-CN" altLang="en-US">
                <a:solidFill>
                  <a:schemeClr val="bg1"/>
                </a:solidFill>
              </a:rPr>
              <a:t>类则作为抽象部分。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DAB3D-583B-0665-0978-10ED49FB7E24}"/>
              </a:ext>
            </a:extLst>
          </p:cNvPr>
          <p:cNvSpPr txBox="1"/>
          <p:nvPr/>
        </p:nvSpPr>
        <p:spPr>
          <a:xfrm>
            <a:off x="7092972" y="7310459"/>
            <a:ext cx="2824417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可以创建与平台无关的类和程序。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客户端代码仅与高层抽象部分进行互动，不会接触到平台的 详细信息。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开闭原则。可以新增抽象部分和实现部分，且它们之间不 会相互影响。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ighlight>
                  <a:srgbClr val="00FF00"/>
                </a:highlight>
              </a:rPr>
              <a:t>单一职责原则。抽象部分专注于处理高层逻辑，实现部分处理平台细节。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B93C6C-6F6D-2F29-BC15-00C6A36E4B66}"/>
              </a:ext>
            </a:extLst>
          </p:cNvPr>
          <p:cNvSpPr txBox="1"/>
          <p:nvPr/>
        </p:nvSpPr>
        <p:spPr>
          <a:xfrm>
            <a:off x="7092972" y="10638571"/>
            <a:ext cx="288537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对</a:t>
            </a:r>
            <a:r>
              <a:rPr lang="zh-CN" altLang="en-US">
                <a:highlight>
                  <a:srgbClr val="00FF00"/>
                </a:highlight>
              </a:rPr>
              <a:t>高内聚</a:t>
            </a:r>
            <a:r>
              <a:rPr lang="zh-CN" altLang="en-US"/>
              <a:t>的类使用该模式可能会让代码更加复杂。</a:t>
            </a:r>
          </a:p>
        </p:txBody>
      </p:sp>
    </p:spTree>
    <p:extLst>
      <p:ext uri="{BB962C8B-B14F-4D97-AF65-F5344CB8AC3E}">
        <p14:creationId xmlns:p14="http://schemas.microsoft.com/office/powerpoint/2010/main" val="154063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67728" y="165200"/>
            <a:ext cx="2355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组合（</a:t>
            </a:r>
            <a:r>
              <a:rPr lang="en-US" altLang="zh-CN" sz="2000" b="1">
                <a:solidFill>
                  <a:schemeClr val="accent3"/>
                </a:solidFill>
              </a:rPr>
              <a:t>Composite</a:t>
            </a:r>
            <a:r>
              <a:rPr lang="zh-CN" altLang="en-US" sz="2000" b="1">
                <a:solidFill>
                  <a:schemeClr val="accent3"/>
                </a:solidFill>
              </a:rPr>
              <a:t>）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5967AE-6A9A-9761-D93D-7257E8216770}"/>
              </a:ext>
            </a:extLst>
          </p:cNvPr>
          <p:cNvSpPr txBox="1"/>
          <p:nvPr/>
        </p:nvSpPr>
        <p:spPr>
          <a:xfrm>
            <a:off x="402038" y="717730"/>
            <a:ext cx="64777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分类</a:t>
            </a:r>
            <a:r>
              <a:rPr lang="zh-CN" altLang="en-US">
                <a:solidFill>
                  <a:schemeClr val="bg1"/>
                </a:solidFill>
              </a:rPr>
              <a:t>：（对象）结构型             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问题</a:t>
            </a:r>
            <a:r>
              <a:rPr lang="zh-CN" altLang="en-US">
                <a:solidFill>
                  <a:schemeClr val="bg1"/>
                </a:solidFill>
              </a:rPr>
              <a:t>：复杂订单的计算，有两类对象： 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产品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盒子</a:t>
            </a:r>
            <a:r>
              <a:rPr lang="zh-CN" altLang="en-US">
                <a:solidFill>
                  <a:schemeClr val="bg1"/>
                </a:solidFill>
              </a:rPr>
              <a:t> 。一个盒子中可以包含多个产品或多个小盒子 。这些小盒子中同样可以包含一些产品或更小的盒子 ，以此类推。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解决方案</a:t>
            </a:r>
            <a:r>
              <a:rPr lang="zh-CN" altLang="en-US">
                <a:solidFill>
                  <a:schemeClr val="bg1"/>
                </a:solidFill>
              </a:rPr>
              <a:t>：将对象组成树形结构以表示“部分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整体”的层次结构。使得用户对单个对象和组合对象的使用具有一致性。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6231F0-5360-1B2D-AA15-62E27417D986}"/>
              </a:ext>
            </a:extLst>
          </p:cNvPr>
          <p:cNvSpPr txBox="1"/>
          <p:nvPr/>
        </p:nvSpPr>
        <p:spPr>
          <a:xfrm>
            <a:off x="6601080" y="3499379"/>
            <a:ext cx="3435015" cy="46153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组件（</a:t>
            </a:r>
            <a:r>
              <a:rPr lang="en-US" altLang="zh-CN"/>
              <a:t>Component</a:t>
            </a:r>
            <a:r>
              <a:rPr lang="zh-CN" altLang="en-US"/>
              <a:t>）接口描述了树中简单项目和复杂项目所 共有的操作。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叶节点（</a:t>
            </a:r>
            <a:r>
              <a:rPr lang="en-US" altLang="zh-CN"/>
              <a:t>Leaf</a:t>
            </a:r>
            <a:r>
              <a:rPr lang="zh-CN" altLang="en-US"/>
              <a:t>）是树的基本结构，它不包含子项目。 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容器（</a:t>
            </a:r>
            <a:r>
              <a:rPr lang="en-US" altLang="zh-CN"/>
              <a:t>Container</a:t>
            </a:r>
            <a:r>
              <a:rPr lang="zh-CN" altLang="en-US"/>
              <a:t>）</a:t>
            </a:r>
            <a:r>
              <a:rPr lang="en-US" altLang="zh-CN"/>
              <a:t>——</a:t>
            </a:r>
            <a:r>
              <a:rPr lang="zh-CN" altLang="en-US"/>
              <a:t>又名“组合（</a:t>
            </a:r>
            <a:r>
              <a:rPr lang="en-US" altLang="zh-CN"/>
              <a:t>Composite</a:t>
            </a:r>
            <a:r>
              <a:rPr lang="zh-CN" altLang="en-US"/>
              <a:t>）”</a:t>
            </a:r>
            <a:r>
              <a:rPr lang="en-US" altLang="zh-CN"/>
              <a:t>——</a:t>
            </a:r>
            <a:r>
              <a:rPr lang="zh-CN" altLang="en-US"/>
              <a:t>是包含叶 节点或其他容器等子项目的单位。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客户端（</a:t>
            </a:r>
            <a:r>
              <a:rPr lang="en-US" altLang="zh-CN"/>
              <a:t>Client</a:t>
            </a:r>
            <a:r>
              <a:rPr lang="zh-CN" altLang="en-US"/>
              <a:t>）通过组件接口与所有项目交互。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10142F-8ACE-0B08-C4A2-225566D8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259" y="598726"/>
            <a:ext cx="3279842" cy="22362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01A921-12EB-763A-2EE6-6ECCB670D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226" y="2472056"/>
            <a:ext cx="5514975" cy="64484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024660-7044-424D-EC3B-9CAFE37EB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999" y="8515112"/>
            <a:ext cx="4371975" cy="52863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A3A84C1-F0D9-B217-831D-950E1F6E6C30}"/>
              </a:ext>
            </a:extLst>
          </p:cNvPr>
          <p:cNvSpPr txBox="1"/>
          <p:nvPr/>
        </p:nvSpPr>
        <p:spPr>
          <a:xfrm>
            <a:off x="1133806" y="9700355"/>
            <a:ext cx="3949276" cy="21223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可以利用多态和递归机制更方便地使用复杂树结构。 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开闭原则。无需更改现有代码，就可以在应用中添加新元 素，使其成为对象树的一部分。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3CF46A-3853-6573-6AE0-F42F24488A53}"/>
              </a:ext>
            </a:extLst>
          </p:cNvPr>
          <p:cNvSpPr txBox="1"/>
          <p:nvPr/>
        </p:nvSpPr>
        <p:spPr>
          <a:xfrm>
            <a:off x="1133806" y="11975605"/>
            <a:ext cx="3949276" cy="17068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对于功能差异较大的类，提供公共接口或许会有困难。在特定情况下，需要过度一般化组件接口，使其变得令人难以理解。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27263D-DBCC-118C-F22F-B5860B7BDE2A}"/>
              </a:ext>
            </a:extLst>
          </p:cNvPr>
          <p:cNvSpPr txBox="1"/>
          <p:nvPr/>
        </p:nvSpPr>
        <p:spPr>
          <a:xfrm>
            <a:off x="288978" y="9163129"/>
            <a:ext cx="5514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借助组合模式在图形编辑器中实现 一系列的几何图形</a:t>
            </a:r>
          </a:p>
        </p:txBody>
      </p:sp>
    </p:spTree>
    <p:extLst>
      <p:ext uri="{BB962C8B-B14F-4D97-AF65-F5344CB8AC3E}">
        <p14:creationId xmlns:p14="http://schemas.microsoft.com/office/powerpoint/2010/main" val="138953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67728" y="165200"/>
            <a:ext cx="2355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装饰（</a:t>
            </a:r>
            <a:r>
              <a:rPr lang="en-US" altLang="zh-CN" sz="2000" b="1">
                <a:solidFill>
                  <a:schemeClr val="accent3"/>
                </a:solidFill>
              </a:rPr>
              <a:t>Decorator</a:t>
            </a:r>
            <a:r>
              <a:rPr lang="zh-CN" altLang="en-US" sz="2000" b="1">
                <a:solidFill>
                  <a:schemeClr val="accent3"/>
                </a:solidFill>
              </a:rPr>
              <a:t>）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5967AE-6A9A-9761-D93D-7257E8216770}"/>
              </a:ext>
            </a:extLst>
          </p:cNvPr>
          <p:cNvSpPr txBox="1"/>
          <p:nvPr/>
        </p:nvSpPr>
        <p:spPr>
          <a:xfrm>
            <a:off x="402038" y="717730"/>
            <a:ext cx="64777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分类</a:t>
            </a:r>
            <a:r>
              <a:rPr lang="zh-CN" altLang="en-US">
                <a:solidFill>
                  <a:schemeClr val="bg1"/>
                </a:solidFill>
              </a:rPr>
              <a:t>：（对象）结构型             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问题</a:t>
            </a:r>
            <a:r>
              <a:rPr lang="zh-CN" altLang="en-US">
                <a:solidFill>
                  <a:schemeClr val="bg1"/>
                </a:solidFill>
              </a:rPr>
              <a:t>：饮料店订单系统，饮料有多种，并且可以选择加牛奶、冰激凌、巧克力等配料。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解决方案</a:t>
            </a:r>
            <a:r>
              <a:rPr lang="zh-CN" altLang="en-US">
                <a:solidFill>
                  <a:schemeClr val="bg1"/>
                </a:solidFill>
              </a:rPr>
              <a:t>：动态地给一个对象添加一些额外的职责。就增加功能来说，装饰模式相比生成子类更为灵活。</a:t>
            </a: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找出基本组件和可选层次。</a:t>
            </a:r>
            <a:endParaRPr lang="en-US" altLang="zh-CN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6231F0-5360-1B2D-AA15-62E27417D986}"/>
              </a:ext>
            </a:extLst>
          </p:cNvPr>
          <p:cNvSpPr txBox="1"/>
          <p:nvPr/>
        </p:nvSpPr>
        <p:spPr>
          <a:xfrm>
            <a:off x="5745326" y="2807356"/>
            <a:ext cx="4535819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组件（</a:t>
            </a:r>
            <a:r>
              <a:rPr lang="en-US" altLang="zh-CN"/>
              <a:t>Component</a:t>
            </a:r>
            <a:r>
              <a:rPr lang="zh-CN" altLang="en-US"/>
              <a:t>）声明封装器和被封装对象的公用接口。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具体组件（</a:t>
            </a:r>
            <a:r>
              <a:rPr lang="en-US" altLang="zh-CN"/>
              <a:t>Concrete Component</a:t>
            </a:r>
            <a:r>
              <a:rPr lang="zh-CN" altLang="en-US"/>
              <a:t>）类是被封装对象所属的类。 它定义了基础行为，但装饰类可以改变这些行为。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基础装饰（</a:t>
            </a:r>
            <a:r>
              <a:rPr lang="en-US" altLang="zh-CN"/>
              <a:t>Base Decorator</a:t>
            </a:r>
            <a:r>
              <a:rPr lang="zh-CN" altLang="en-US"/>
              <a:t>）类拥有指向被封装对象的引用成员变量。</a:t>
            </a:r>
            <a:r>
              <a:rPr lang="zh-CN" altLang="en-US">
                <a:highlight>
                  <a:srgbClr val="FF0000"/>
                </a:highlight>
              </a:rPr>
              <a:t>装饰基类会将所有操作委派给被封装的对象。</a:t>
            </a:r>
            <a:endParaRPr lang="en-US" altLang="zh-CN">
              <a:highlight>
                <a:srgbClr val="FF0000"/>
              </a:highlight>
            </a:endParaRPr>
          </a:p>
          <a:p>
            <a:pPr marL="342900" indent="-342900">
              <a:buAutoNum type="arabicPeriod"/>
            </a:pPr>
            <a:r>
              <a:rPr lang="zh-CN" altLang="en-US"/>
              <a:t>具体装饰类（</a:t>
            </a:r>
            <a:r>
              <a:rPr lang="en-US" altLang="zh-CN"/>
              <a:t>Concrete Decorators</a:t>
            </a:r>
            <a:r>
              <a:rPr lang="zh-CN" altLang="en-US"/>
              <a:t>）定义了可动态添加到组件的</a:t>
            </a:r>
            <a:r>
              <a:rPr lang="zh-CN" altLang="en-US">
                <a:highlight>
                  <a:srgbClr val="0000FF"/>
                </a:highlight>
              </a:rPr>
              <a:t>额外行为</a:t>
            </a:r>
            <a:r>
              <a:rPr lang="zh-CN" altLang="en-US"/>
              <a:t>。具体装饰类会重写装饰基类的方法，并在调用父类方法之前或之后进行额外的行为。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客户端（</a:t>
            </a:r>
            <a:r>
              <a:rPr lang="en-US" altLang="zh-CN"/>
              <a:t>Client</a:t>
            </a:r>
            <a:r>
              <a:rPr lang="zh-CN" altLang="en-US"/>
              <a:t>）可以使用多层装饰来封装部件，只要它能使用通用接口与所有对象互动即可。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3A84C1-F0D9-B217-831D-950E1F6E6C30}"/>
              </a:ext>
            </a:extLst>
          </p:cNvPr>
          <p:cNvSpPr txBox="1"/>
          <p:nvPr/>
        </p:nvSpPr>
        <p:spPr>
          <a:xfrm>
            <a:off x="5806441" y="8407693"/>
            <a:ext cx="4474704" cy="25378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无需创建新子类即可扩展对象的行为。 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可以在运行时添加或删除对象的功能。 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可以用多个装饰封装对象来组合几种行为。 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单一职责原则。将实现了许多不同行为的一个大类拆分为多个较小的类。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3CF46A-3853-6573-6AE0-F42F24488A53}"/>
              </a:ext>
            </a:extLst>
          </p:cNvPr>
          <p:cNvSpPr txBox="1"/>
          <p:nvPr/>
        </p:nvSpPr>
        <p:spPr>
          <a:xfrm>
            <a:off x="5806441" y="11099252"/>
            <a:ext cx="4398505" cy="2122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在封装器栈中删除特定封装器比较困难。 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实现行为不受装饰栈顺序影响的装饰比较困难。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各层的初始化配置代码看上去可能会很糟糕。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27263D-DBCC-118C-F22F-B5860B7BDE2A}"/>
              </a:ext>
            </a:extLst>
          </p:cNvPr>
          <p:cNvSpPr txBox="1"/>
          <p:nvPr/>
        </p:nvSpPr>
        <p:spPr>
          <a:xfrm>
            <a:off x="467598" y="7946921"/>
            <a:ext cx="5136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使用装饰模式能够对敏感数据进行压缩和加密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3D68A4A-74BC-2540-67A4-FCE395AB5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49" y="565310"/>
            <a:ext cx="3272010" cy="19696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D47788-6488-E3A1-18F7-E907500EE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194" y="2844691"/>
            <a:ext cx="4876800" cy="48387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3BC4AA3-7E09-A23D-E0FA-67AE3C3CF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94" y="8316253"/>
            <a:ext cx="4991100" cy="49053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0" name="墨迹 459">
                <a:extLst>
                  <a:ext uri="{FF2B5EF4-FFF2-40B4-BE49-F238E27FC236}">
                    <a16:creationId xmlns:a16="http://schemas.microsoft.com/office/drawing/2014/main" id="{9D65923D-2375-D9E0-38CB-85FD4B6179EE}"/>
                  </a:ext>
                </a:extLst>
              </p14:cNvPr>
              <p14:cNvContentPartPr/>
              <p14:nvPr/>
            </p14:nvContentPartPr>
            <p14:xfrm>
              <a:off x="5989080" y="2156400"/>
              <a:ext cx="360" cy="360"/>
            </p14:xfrm>
          </p:contentPart>
        </mc:Choice>
        <mc:Fallback xmlns="">
          <p:pic>
            <p:nvPicPr>
              <p:cNvPr id="460" name="墨迹 459">
                <a:extLst>
                  <a:ext uri="{FF2B5EF4-FFF2-40B4-BE49-F238E27FC236}">
                    <a16:creationId xmlns:a16="http://schemas.microsoft.com/office/drawing/2014/main" id="{9D65923D-2375-D9E0-38CB-85FD4B6179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80080" y="21474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21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67728" y="165200"/>
            <a:ext cx="1953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外观（</a:t>
            </a:r>
            <a:r>
              <a:rPr lang="en-US" altLang="zh-CN" sz="2000" b="1">
                <a:solidFill>
                  <a:schemeClr val="accent3"/>
                </a:solidFill>
              </a:rPr>
              <a:t>Facade</a:t>
            </a:r>
            <a:r>
              <a:rPr lang="zh-CN" altLang="en-US" sz="2000" b="1">
                <a:solidFill>
                  <a:schemeClr val="accent3"/>
                </a:solidFill>
              </a:rPr>
              <a:t>）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5967AE-6A9A-9761-D93D-7257E8216770}"/>
              </a:ext>
            </a:extLst>
          </p:cNvPr>
          <p:cNvSpPr txBox="1"/>
          <p:nvPr/>
        </p:nvSpPr>
        <p:spPr>
          <a:xfrm>
            <a:off x="402038" y="717730"/>
            <a:ext cx="64777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分类</a:t>
            </a:r>
            <a:r>
              <a:rPr lang="zh-CN" altLang="en-US">
                <a:solidFill>
                  <a:schemeClr val="bg1"/>
                </a:solidFill>
              </a:rPr>
              <a:t>：（对象）结构型             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问题</a:t>
            </a:r>
            <a:r>
              <a:rPr lang="zh-CN" altLang="en-US">
                <a:solidFill>
                  <a:schemeClr val="bg1"/>
                </a:solidFill>
              </a:rPr>
              <a:t>：有一套复杂的视频系统，以及一套复杂的音频系统。希望简化使用流程，提供简化的操作面板。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解决方案</a:t>
            </a:r>
            <a:r>
              <a:rPr lang="zh-CN" altLang="en-US">
                <a:solidFill>
                  <a:schemeClr val="bg1"/>
                </a:solidFill>
              </a:rPr>
              <a:t>：为子系统中的一组接口提供一个一致的界面，外观模式定义了一个高层接口，这个接口使得子系统更加容易使用。</a:t>
            </a: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开放用户真正关心的功能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6231F0-5360-1B2D-AA15-62E27417D986}"/>
              </a:ext>
            </a:extLst>
          </p:cNvPr>
          <p:cNvSpPr txBox="1"/>
          <p:nvPr/>
        </p:nvSpPr>
        <p:spPr>
          <a:xfrm>
            <a:off x="832582" y="8866860"/>
            <a:ext cx="8706465" cy="33688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外观（</a:t>
            </a:r>
            <a:r>
              <a:rPr lang="en-US" altLang="zh-CN"/>
              <a:t>Facade</a:t>
            </a:r>
            <a:r>
              <a:rPr lang="zh-CN" altLang="en-US"/>
              <a:t>）提供了一种访问特定子系统功能的便捷方式， 其了解如何重定向客户端请求，知晓如何操作一切活动部件。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创建附加外观（</a:t>
            </a:r>
            <a:r>
              <a:rPr lang="en-US" altLang="zh-CN"/>
              <a:t>Additional Facade</a:t>
            </a:r>
            <a:r>
              <a:rPr lang="zh-CN" altLang="en-US"/>
              <a:t>）类可以避免多种不相关 的功能污染单一外观，使其变成又一个复杂结构。客户端和 其他外观都可使用附加外观。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复杂子系统（</a:t>
            </a:r>
            <a:r>
              <a:rPr lang="en-US" altLang="zh-CN"/>
              <a:t>Complex Subsystem</a:t>
            </a:r>
            <a:r>
              <a:rPr lang="zh-CN" altLang="en-US"/>
              <a:t>）由数十个不同对象构成。 如果要用这些对象完成有意义的工作，你必须深入了解子系 统的实现细节，比如按照正确顺序初始化对象和为其提供正 确格式的数据。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客户端（</a:t>
            </a:r>
            <a:r>
              <a:rPr lang="en-US" altLang="zh-CN"/>
              <a:t>Client</a:t>
            </a:r>
            <a:r>
              <a:rPr lang="zh-CN" altLang="en-US"/>
              <a:t>）使用外观代替对子系统对象的直接调用。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E21E85-7F8A-DB35-C013-2553E069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174" y="558829"/>
            <a:ext cx="3121072" cy="20721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D121AF-4D01-99B0-D82F-70F2A3E13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582" y="2827990"/>
            <a:ext cx="8639175" cy="58864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378224E-FCF9-717D-5B85-3D4F6456B7B1}"/>
              </a:ext>
            </a:extLst>
          </p:cNvPr>
          <p:cNvSpPr txBox="1"/>
          <p:nvPr/>
        </p:nvSpPr>
        <p:spPr>
          <a:xfrm>
            <a:off x="1238250" y="5894755"/>
            <a:ext cx="1657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子系统类不会意识到外观的存在，它们在系统内运作并且相互之间可直接进行交互</a:t>
            </a:r>
          </a:p>
        </p:txBody>
      </p:sp>
    </p:spTree>
    <p:extLst>
      <p:ext uri="{BB962C8B-B14F-4D97-AF65-F5344CB8AC3E}">
        <p14:creationId xmlns:p14="http://schemas.microsoft.com/office/powerpoint/2010/main" val="129407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A23531A-625E-7B6A-1D71-17B0130EC3D4}"/>
              </a:ext>
            </a:extLst>
          </p:cNvPr>
          <p:cNvSpPr txBox="1"/>
          <p:nvPr/>
        </p:nvSpPr>
        <p:spPr>
          <a:xfrm>
            <a:off x="562610" y="784275"/>
            <a:ext cx="9140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使用单个外观类隔离多重依赖，简化了客户端与复杂视频转换框架之间的交互。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CE4A2B-E635-8129-ED6E-77298AF12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06" y="1153607"/>
            <a:ext cx="8162925" cy="60293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DE4ED2-EA3D-5454-04AD-DFA8A1CC1332}"/>
              </a:ext>
            </a:extLst>
          </p:cNvPr>
          <p:cNvSpPr txBox="1"/>
          <p:nvPr/>
        </p:nvSpPr>
        <p:spPr>
          <a:xfrm>
            <a:off x="618093" y="5637173"/>
            <a:ext cx="272962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可以让自己的代码独立于复杂子系统。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8F3366-4FDB-BC3B-9565-CC4C3A93BBEE}"/>
              </a:ext>
            </a:extLst>
          </p:cNvPr>
          <p:cNvSpPr txBox="1"/>
          <p:nvPr/>
        </p:nvSpPr>
        <p:spPr>
          <a:xfrm>
            <a:off x="7094537" y="3208021"/>
            <a:ext cx="272962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外观可能成为与程序中所有类都耦合的上帝对象。</a:t>
            </a:r>
          </a:p>
        </p:txBody>
      </p:sp>
    </p:spTree>
    <p:extLst>
      <p:ext uri="{BB962C8B-B14F-4D97-AF65-F5344CB8AC3E}">
        <p14:creationId xmlns:p14="http://schemas.microsoft.com/office/powerpoint/2010/main" val="158392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346748" y="124192"/>
            <a:ext cx="2246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享元（</a:t>
            </a:r>
            <a:r>
              <a:rPr lang="en-US" altLang="zh-CN" sz="2000" b="1">
                <a:solidFill>
                  <a:schemeClr val="accent3"/>
                </a:solidFill>
              </a:rPr>
              <a:t>Flyweight</a:t>
            </a:r>
            <a:r>
              <a:rPr lang="zh-CN" altLang="en-US" sz="2000" b="1">
                <a:solidFill>
                  <a:schemeClr val="accent3"/>
                </a:solidFill>
              </a:rPr>
              <a:t>）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5967AE-6A9A-9761-D93D-7257E8216770}"/>
              </a:ext>
            </a:extLst>
          </p:cNvPr>
          <p:cNvSpPr txBox="1"/>
          <p:nvPr/>
        </p:nvSpPr>
        <p:spPr>
          <a:xfrm>
            <a:off x="402038" y="717730"/>
            <a:ext cx="64777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分类</a:t>
            </a:r>
            <a:r>
              <a:rPr lang="zh-CN" altLang="en-US">
                <a:solidFill>
                  <a:schemeClr val="bg1"/>
                </a:solidFill>
              </a:rPr>
              <a:t>：（对象）结构型             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问题</a:t>
            </a:r>
            <a:r>
              <a:rPr lang="zh-CN" altLang="en-US">
                <a:solidFill>
                  <a:schemeClr val="bg1"/>
                </a:solidFill>
              </a:rPr>
              <a:t>：做一个车管所系统，将会产生大量的车辆实体，如果每一个实例都保存自己的所有信息，将会需要大量内存，甚至导致程序崩溃。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解决方案</a:t>
            </a:r>
            <a:r>
              <a:rPr lang="zh-CN" altLang="en-US">
                <a:solidFill>
                  <a:schemeClr val="bg1"/>
                </a:solidFill>
              </a:rPr>
              <a:t>：运用共享技术有效的支持大量细粒度的对象。</a:t>
            </a:r>
            <a:endParaRPr lang="en-US" altLang="zh-CN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6231F0-5360-1B2D-AA15-62E27417D986}"/>
              </a:ext>
            </a:extLst>
          </p:cNvPr>
          <p:cNvSpPr txBox="1"/>
          <p:nvPr/>
        </p:nvSpPr>
        <p:spPr>
          <a:xfrm>
            <a:off x="737880" y="8185917"/>
            <a:ext cx="9149377" cy="54463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享元模式只是一种优化。只有存在大量类似对象销毁内存的情况， 才考虑使用。 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享元（</a:t>
            </a:r>
            <a:r>
              <a:rPr lang="en-US" altLang="zh-CN"/>
              <a:t>Flyweight</a:t>
            </a:r>
            <a:r>
              <a:rPr lang="zh-CN" altLang="en-US"/>
              <a:t>）类包含原始对象中部分能在多个对象中共 享的状态。享元中存储的状态被称为“内在状态”。传递给享元方法的状态被称为“外在状态”。 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上下文（</a:t>
            </a:r>
            <a:r>
              <a:rPr lang="en-US" altLang="zh-CN"/>
              <a:t>Context</a:t>
            </a:r>
            <a:r>
              <a:rPr lang="zh-CN" altLang="en-US"/>
              <a:t>）类包含原始对象中各不相同的外在状态。上下文与享元对象组合在一起就能表示原始对象的全部状态。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通常情况下，原始对象的行为保留在享元类中。因此调用享元方法必须提供部分外在状态作为参数。但也可将行为移动到上下文类中，将连入的享元作为单纯的数据对象。 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客户端（</a:t>
            </a:r>
            <a:r>
              <a:rPr lang="en-US" altLang="zh-CN"/>
              <a:t>Client</a:t>
            </a:r>
            <a:r>
              <a:rPr lang="zh-CN" altLang="en-US"/>
              <a:t>）负责计算或存储享元的外在状态。在客户端看来，享元是一种可在运行时进行配置的模板对象，具体的配置方式为向其方法中传入一些上下文数据参数。 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享元工厂（</a:t>
            </a:r>
            <a:r>
              <a:rPr lang="en-US" altLang="zh-CN"/>
              <a:t>Flyweight Factory</a:t>
            </a:r>
            <a:r>
              <a:rPr lang="zh-CN" altLang="en-US"/>
              <a:t>）会对已有享元的缓存池进行管理。有了工厂后，客户端就无需直接创建享元，只需调用工厂并向其传递目标享元的一些内在状态即可。工厂会根据参数在之前已创建的享元中进行查找，如果找到满足条件的享元就将其返回；如果没有找到就根据参数新建享元。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78224E-FCF9-717D-5B85-3D4F6456B7B1}"/>
              </a:ext>
            </a:extLst>
          </p:cNvPr>
          <p:cNvSpPr txBox="1"/>
          <p:nvPr/>
        </p:nvSpPr>
        <p:spPr>
          <a:xfrm>
            <a:off x="1238250" y="5894755"/>
            <a:ext cx="1657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子系统类不会意识到外观的存在，它们在系统内运作并且相互之间可直接进行交互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A6776E-81EE-BCB3-8B60-9E0EE879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0" y="552232"/>
            <a:ext cx="2606040" cy="1738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ECAA61-BE8C-BF7A-C070-67788F427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1088" y="2612987"/>
            <a:ext cx="8305800" cy="53530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5130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503F06-A050-731E-22EE-CCDEF1B8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69" y="1331188"/>
            <a:ext cx="7543800" cy="46291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A23531A-625E-7B6A-1D71-17B0130EC3D4}"/>
              </a:ext>
            </a:extLst>
          </p:cNvPr>
          <p:cNvSpPr txBox="1"/>
          <p:nvPr/>
        </p:nvSpPr>
        <p:spPr>
          <a:xfrm>
            <a:off x="562610" y="784275"/>
            <a:ext cx="9140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享元模式能有效减少在画布上渲染数百万个树状 对象时所需的内存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DE4ED2-EA3D-5454-04AD-DFA8A1CC1332}"/>
              </a:ext>
            </a:extLst>
          </p:cNvPr>
          <p:cNvSpPr txBox="1"/>
          <p:nvPr/>
        </p:nvSpPr>
        <p:spPr>
          <a:xfrm>
            <a:off x="1380093" y="6137919"/>
            <a:ext cx="348146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如果程序中有很多相似对象，那么你将可以节省大量内存。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8F3366-4FDB-BC3B-9565-CC4C3A93BBEE}"/>
              </a:ext>
            </a:extLst>
          </p:cNvPr>
          <p:cNvSpPr txBox="1"/>
          <p:nvPr/>
        </p:nvSpPr>
        <p:spPr>
          <a:xfrm>
            <a:off x="5603002" y="5960338"/>
            <a:ext cx="3481467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可能需要牺牲执行速度来换取内存，因为他人每次调用享 元方法时都需要重新计算部分情景数据。</a:t>
            </a:r>
          </a:p>
        </p:txBody>
      </p:sp>
    </p:spTree>
    <p:extLst>
      <p:ext uri="{BB962C8B-B14F-4D97-AF65-F5344CB8AC3E}">
        <p14:creationId xmlns:p14="http://schemas.microsoft.com/office/powerpoint/2010/main" val="575757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16235</TotalTime>
  <Words>2186</Words>
  <Application>Microsoft Office PowerPoint</Application>
  <PresentationFormat>自定义</PresentationFormat>
  <Paragraphs>109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-apple-system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1482</cp:revision>
  <dcterms:created xsi:type="dcterms:W3CDTF">2020-06-26T01:00:00Z</dcterms:created>
  <dcterms:modified xsi:type="dcterms:W3CDTF">2022-12-23T07:00:54Z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