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4"/>
  </p:notesMasterIdLst>
  <p:handoutMasterIdLst>
    <p:handoutMasterId r:id="rId15"/>
  </p:handoutMasterIdLst>
  <p:sldIdLst>
    <p:sldId id="258" r:id="rId3"/>
    <p:sldId id="329" r:id="rId4"/>
    <p:sldId id="330" r:id="rId5"/>
    <p:sldId id="331" r:id="rId6"/>
    <p:sldId id="332" r:id="rId7"/>
    <p:sldId id="333" r:id="rId8"/>
    <p:sldId id="334" r:id="rId9"/>
    <p:sldId id="335" r:id="rId10"/>
    <p:sldId id="336" r:id="rId11"/>
    <p:sldId id="337" r:id="rId12"/>
    <p:sldId id="338" r:id="rId13"/>
  </p:sldIdLst>
  <p:sldSz cx="10625138" cy="14400213"/>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
          <p15:clr>
            <a:srgbClr val="A4A3A4"/>
          </p15:clr>
        </p15:guide>
        <p15:guide id="2" orient="horz" pos="455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3" autoAdjust="0"/>
    <p:restoredTop sz="95244" autoAdjust="0"/>
  </p:normalViewPr>
  <p:slideViewPr>
    <p:cSldViewPr snapToGrid="0" showGuides="1">
      <p:cViewPr varScale="1">
        <p:scale>
          <a:sx n="44" d="100"/>
          <a:sy n="44" d="100"/>
        </p:scale>
        <p:origin x="2376" y="72"/>
      </p:cViewPr>
      <p:guideLst>
        <p:guide pos="412"/>
        <p:guide orient="horz" pos="4558"/>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9" d="100"/>
          <a:sy n="69" d="100"/>
        </p:scale>
        <p:origin x="2227"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A54208-A716-42FF-80CF-57B00CE66560}" type="datetimeFigureOut">
              <a:rPr lang="zh-CN" altLang="en-US" smtClean="0"/>
              <a:t>2022/12/23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DB86B2-45FA-46FD-932F-E74808AB18B8}"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0T14:21:37.012"/>
    </inkml:context>
    <inkml:brush xml:id="br0">
      <inkml:brushProperty name="width" value="0.05" units="cm"/>
      <inkml:brushProperty name="height" value="0.05" units="cm"/>
      <inkml:brushProperty name="color" value="#FF0066"/>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39:03.575"/>
    </inkml:context>
    <inkml:brush xml:id="br0">
      <inkml:brushProperty name="width" value="0.05" units="cm"/>
      <inkml:brushProperty name="height" value="0.05" units="cm"/>
      <inkml:brushProperty name="color" value="#FF0066"/>
    </inkml:brush>
  </inkml:definitions>
  <inkml:trace contextRef="#ctx0" brushRef="#br0">0 0 24575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39:03.575"/>
    </inkml:context>
    <inkml:brush xml:id="br0">
      <inkml:brushProperty name="width" value="0.05" units="cm"/>
      <inkml:brushProperty name="height" value="0.05" units="cm"/>
      <inkml:brushProperty name="color" value="#FF0066"/>
    </inkml:brush>
  </inkml:definitions>
  <inkml:trace contextRef="#ctx0" brushRef="#br0">0 0 24575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39:03.575"/>
    </inkml:context>
    <inkml:brush xml:id="br0">
      <inkml:brushProperty name="width" value="0.05" units="cm"/>
      <inkml:brushProperty name="height" value="0.05" units="cm"/>
      <inkml:brushProperty name="color" value="#FF0066"/>
    </inkml:brush>
  </inkml:definitions>
  <inkml:trace contextRef="#ctx0" brushRef="#br0">0 0 24575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3T02:40:51.136"/>
    </inkml:context>
    <inkml:brush xml:id="br0">
      <inkml:brushProperty name="width" value="0.05" units="cm"/>
      <inkml:brushProperty name="height" value="0.05" units="cm"/>
      <inkml:brushProperty name="color" value="#FF0066"/>
    </inkml:brush>
  </inkml:definitions>
  <inkml:trace contextRef="#ctx0" brushRef="#br0">3028 557 24575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3T03:55:34.209"/>
    </inkml:context>
    <inkml:brush xml:id="br0">
      <inkml:brushProperty name="width" value="0.05" units="cm"/>
      <inkml:brushProperty name="height" value="0.05" units="cm"/>
      <inkml:brushProperty name="color" value="#FF0066"/>
    </inkml:brush>
  </inkml:definitions>
  <inkml:trace contextRef="#ctx0" brushRef="#br0">76 0 24575,'-32'7'0,"-12"3"-8191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1T08:43:56.524"/>
    </inkml:context>
    <inkml:brush xml:id="br0">
      <inkml:brushProperty name="width" value="0.05" units="cm"/>
      <inkml:brushProperty name="height" value="0.05" units="cm"/>
      <inkml:brushProperty name="color" value="#FF0066"/>
    </inkml:brush>
  </inkml:definitions>
  <inkml:trace contextRef="#ctx0" brushRef="#br0">0 9 24575,'40'0'0,"34"-4"0,5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39:03.575"/>
    </inkml:context>
    <inkml:brush xml:id="br0">
      <inkml:brushProperty name="width" value="0.05" units="cm"/>
      <inkml:brushProperty name="height" value="0.05" units="cm"/>
      <inkml:brushProperty name="color" value="#FF0066"/>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39:03.575"/>
    </inkml:context>
    <inkml:brush xml:id="br0">
      <inkml:brushProperty name="width" value="0.05" units="cm"/>
      <inkml:brushProperty name="height" value="0.05" units="cm"/>
      <inkml:brushProperty name="color" value="#FF0066"/>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1:37:58.404"/>
    </inkml:context>
    <inkml:brush xml:id="br0">
      <inkml:brushProperty name="width" value="0.05" units="cm"/>
      <inkml:brushProperty name="height" value="0.05" units="cm"/>
      <inkml:brushProperty name="color" value="#FF0066"/>
    </inkml:brush>
  </inkml:definitions>
  <inkml:trace contextRef="#ctx0" brushRef="#br0">0 0 24575,'7'4'0,"13"0"0,4 1-8191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1:37:58.773"/>
    </inkml:context>
    <inkml:brush xml:id="br0">
      <inkml:brushProperty name="width" value="0.05" units="cm"/>
      <inkml:brushProperty name="height" value="0.05" units="cm"/>
      <inkml:brushProperty name="color" value="#FF0066"/>
    </inkml:brush>
  </inkml:definitions>
  <inkml:trace contextRef="#ctx0" brushRef="#br0">0 0 24575,'18'4'0,"6"0"-8191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39:03.575"/>
    </inkml:context>
    <inkml:brush xml:id="br0">
      <inkml:brushProperty name="width" value="0.05" units="cm"/>
      <inkml:brushProperty name="height" value="0.05" units="cm"/>
      <inkml:brushProperty name="color" value="#FF0066"/>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39:03.575"/>
    </inkml:context>
    <inkml:brush xml:id="br0">
      <inkml:brushProperty name="width" value="0.05" units="cm"/>
      <inkml:brushProperty name="height" value="0.05" units="cm"/>
      <inkml:brushProperty name="color" value="#FF0066"/>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7:39:03.575"/>
    </inkml:context>
    <inkml:brush xml:id="br0">
      <inkml:brushProperty name="width" value="0.05" units="cm"/>
      <inkml:brushProperty name="height" value="0.05" units="cm"/>
      <inkml:brushProperty name="color" value="#FF0066"/>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13B3F-2B31-4A61-B985-2117CDAFE2AD}" type="datetimeFigureOut">
              <a:rPr lang="zh-CN" altLang="en-US" smtClean="0"/>
              <a:t>2022/12/23</a:t>
            </a:fld>
            <a:endParaRPr lang="zh-CN" altLang="en-US"/>
          </a:p>
        </p:txBody>
      </p:sp>
      <p:sp>
        <p:nvSpPr>
          <p:cNvPr id="4" name="幻灯片图像占位符 3"/>
          <p:cNvSpPr>
            <a:spLocks noGrp="1" noRot="1" noChangeAspect="1"/>
          </p:cNvSpPr>
          <p:nvPr>
            <p:ph type="sldImg" idx="2"/>
          </p:nvPr>
        </p:nvSpPr>
        <p:spPr>
          <a:xfrm>
            <a:off x="2290763" y="1143000"/>
            <a:ext cx="22764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0FF05-BDD8-42F0-BA90-04AD6ABB1C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90763" y="1143000"/>
            <a:ext cx="227647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70FF05-BDD8-42F0-BA90-04AD6ABB1C0C}"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28142" y="2356703"/>
            <a:ext cx="7968854" cy="5013407"/>
          </a:xfrm>
        </p:spPr>
        <p:txBody>
          <a:bodyPr anchor="b"/>
          <a:lstStyle>
            <a:lvl1pPr algn="ctr">
              <a:defRPr sz="5230"/>
            </a:lvl1pPr>
          </a:lstStyle>
          <a:p>
            <a:r>
              <a:rPr lang="zh-CN" altLang="en-US"/>
              <a:t>单击此处编辑母版标题样式</a:t>
            </a:r>
          </a:p>
        </p:txBody>
      </p:sp>
      <p:sp>
        <p:nvSpPr>
          <p:cNvPr id="3" name="副标题 2"/>
          <p:cNvSpPr>
            <a:spLocks noGrp="1"/>
          </p:cNvSpPr>
          <p:nvPr>
            <p:ph type="subTitle" idx="1"/>
          </p:nvPr>
        </p:nvSpPr>
        <p:spPr>
          <a:xfrm>
            <a:off x="1328142" y="7563446"/>
            <a:ext cx="7968854" cy="3476717"/>
          </a:xfrm>
        </p:spPr>
        <p:txBody>
          <a:bodyPr/>
          <a:lstStyle>
            <a:lvl1pPr marL="0" indent="0" algn="ctr">
              <a:buNone/>
              <a:defRPr sz="2090"/>
            </a:lvl1pPr>
            <a:lvl2pPr marL="398145" indent="0" algn="ctr">
              <a:buNone/>
              <a:defRPr sz="1745"/>
            </a:lvl2pPr>
            <a:lvl3pPr marL="796925" indent="0" algn="ctr">
              <a:buNone/>
              <a:defRPr sz="1570"/>
            </a:lvl3pPr>
            <a:lvl4pPr marL="1195070" indent="0" algn="ctr">
              <a:buNone/>
              <a:defRPr sz="1395"/>
            </a:lvl4pPr>
            <a:lvl5pPr marL="1593850" indent="0" algn="ctr">
              <a:buNone/>
              <a:defRPr sz="1395"/>
            </a:lvl5pPr>
            <a:lvl6pPr marL="1991995" indent="0" algn="ctr">
              <a:buNone/>
              <a:defRPr sz="1395"/>
            </a:lvl6pPr>
            <a:lvl7pPr marL="2390775" indent="0" algn="ctr">
              <a:buNone/>
              <a:defRPr sz="1395"/>
            </a:lvl7pPr>
            <a:lvl8pPr marL="2788920" indent="0" algn="ctr">
              <a:buNone/>
              <a:defRPr sz="1395"/>
            </a:lvl8pPr>
            <a:lvl9pPr marL="3187700" indent="0" algn="ctr">
              <a:buNone/>
              <a:defRPr sz="139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603615" y="766678"/>
            <a:ext cx="2291045" cy="1220351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0478" y="766678"/>
            <a:ext cx="6740322" cy="1220351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28142" y="2356703"/>
            <a:ext cx="7968854" cy="5013407"/>
          </a:xfrm>
        </p:spPr>
        <p:txBody>
          <a:bodyPr anchor="b"/>
          <a:lstStyle>
            <a:lvl1pPr algn="ctr">
              <a:defRPr sz="5230"/>
            </a:lvl1pPr>
          </a:lstStyle>
          <a:p>
            <a:r>
              <a:rPr lang="zh-CN" altLang="en-US"/>
              <a:t>单击此处编辑母版标题样式</a:t>
            </a:r>
          </a:p>
        </p:txBody>
      </p:sp>
      <p:sp>
        <p:nvSpPr>
          <p:cNvPr id="3" name="副标题 2"/>
          <p:cNvSpPr>
            <a:spLocks noGrp="1"/>
          </p:cNvSpPr>
          <p:nvPr>
            <p:ph type="subTitle" idx="1"/>
          </p:nvPr>
        </p:nvSpPr>
        <p:spPr>
          <a:xfrm>
            <a:off x="1328142" y="7563446"/>
            <a:ext cx="7968854" cy="3476717"/>
          </a:xfrm>
        </p:spPr>
        <p:txBody>
          <a:bodyPr/>
          <a:lstStyle>
            <a:lvl1pPr marL="0" indent="0" algn="ctr">
              <a:buNone/>
              <a:defRPr sz="2090"/>
            </a:lvl1pPr>
            <a:lvl2pPr marL="398145" indent="0" algn="ctr">
              <a:buNone/>
              <a:defRPr sz="1745"/>
            </a:lvl2pPr>
            <a:lvl3pPr marL="796925" indent="0" algn="ctr">
              <a:buNone/>
              <a:defRPr sz="1570"/>
            </a:lvl3pPr>
            <a:lvl4pPr marL="1195070" indent="0" algn="ctr">
              <a:buNone/>
              <a:defRPr sz="1395"/>
            </a:lvl4pPr>
            <a:lvl5pPr marL="1593850" indent="0" algn="ctr">
              <a:buNone/>
              <a:defRPr sz="1395"/>
            </a:lvl5pPr>
            <a:lvl6pPr marL="1991995" indent="0" algn="ctr">
              <a:buNone/>
              <a:defRPr sz="1395"/>
            </a:lvl6pPr>
            <a:lvl7pPr marL="2390775" indent="0" algn="ctr">
              <a:buNone/>
              <a:defRPr sz="1395"/>
            </a:lvl7pPr>
            <a:lvl8pPr marL="2788920" indent="0" algn="ctr">
              <a:buNone/>
              <a:defRPr sz="1395"/>
            </a:lvl8pPr>
            <a:lvl9pPr marL="3187700" indent="0" algn="ctr">
              <a:buNone/>
              <a:defRPr sz="139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4944" y="3590055"/>
            <a:ext cx="9164182" cy="5990088"/>
          </a:xfrm>
        </p:spPr>
        <p:txBody>
          <a:bodyPr anchor="b"/>
          <a:lstStyle>
            <a:lvl1pPr>
              <a:defRPr sz="5230"/>
            </a:lvl1pPr>
          </a:lstStyle>
          <a:p>
            <a:r>
              <a:rPr lang="zh-CN" altLang="en-US"/>
              <a:t>单击此处编辑母版标题样式</a:t>
            </a:r>
          </a:p>
        </p:txBody>
      </p:sp>
      <p:sp>
        <p:nvSpPr>
          <p:cNvPr id="3" name="文本占位符 2"/>
          <p:cNvSpPr>
            <a:spLocks noGrp="1"/>
          </p:cNvSpPr>
          <p:nvPr>
            <p:ph type="body" idx="1"/>
          </p:nvPr>
        </p:nvSpPr>
        <p:spPr>
          <a:xfrm>
            <a:off x="724944" y="9636811"/>
            <a:ext cx="9164182" cy="3150046"/>
          </a:xfrm>
        </p:spPr>
        <p:txBody>
          <a:bodyPr/>
          <a:lstStyle>
            <a:lvl1pPr marL="0" indent="0">
              <a:buNone/>
              <a:defRPr sz="2090">
                <a:solidFill>
                  <a:schemeClr val="tx1">
                    <a:tint val="75000"/>
                  </a:schemeClr>
                </a:solidFill>
              </a:defRPr>
            </a:lvl1pPr>
            <a:lvl2pPr marL="398145" indent="0">
              <a:buNone/>
              <a:defRPr sz="1745">
                <a:solidFill>
                  <a:schemeClr val="tx1">
                    <a:tint val="75000"/>
                  </a:schemeClr>
                </a:solidFill>
              </a:defRPr>
            </a:lvl2pPr>
            <a:lvl3pPr marL="796925" indent="0">
              <a:buNone/>
              <a:defRPr sz="1570">
                <a:solidFill>
                  <a:schemeClr val="tx1">
                    <a:tint val="75000"/>
                  </a:schemeClr>
                </a:solidFill>
              </a:defRPr>
            </a:lvl3pPr>
            <a:lvl4pPr marL="1195070" indent="0">
              <a:buNone/>
              <a:defRPr sz="1395">
                <a:solidFill>
                  <a:schemeClr val="tx1">
                    <a:tint val="75000"/>
                  </a:schemeClr>
                </a:solidFill>
              </a:defRPr>
            </a:lvl4pPr>
            <a:lvl5pPr marL="1593850" indent="0">
              <a:buNone/>
              <a:defRPr sz="1395">
                <a:solidFill>
                  <a:schemeClr val="tx1">
                    <a:tint val="75000"/>
                  </a:schemeClr>
                </a:solidFill>
              </a:defRPr>
            </a:lvl5pPr>
            <a:lvl6pPr marL="1991995" indent="0">
              <a:buNone/>
              <a:defRPr sz="1395">
                <a:solidFill>
                  <a:schemeClr val="tx1">
                    <a:tint val="75000"/>
                  </a:schemeClr>
                </a:solidFill>
              </a:defRPr>
            </a:lvl6pPr>
            <a:lvl7pPr marL="2390775" indent="0">
              <a:buNone/>
              <a:defRPr sz="1395">
                <a:solidFill>
                  <a:schemeClr val="tx1">
                    <a:tint val="75000"/>
                  </a:schemeClr>
                </a:solidFill>
              </a:defRPr>
            </a:lvl7pPr>
            <a:lvl8pPr marL="2788920" indent="0">
              <a:buNone/>
              <a:defRPr sz="1395">
                <a:solidFill>
                  <a:schemeClr val="tx1">
                    <a:tint val="75000"/>
                  </a:schemeClr>
                </a:solidFill>
              </a:defRPr>
            </a:lvl8pPr>
            <a:lvl9pPr marL="3187700" indent="0">
              <a:buNone/>
              <a:defRPr sz="139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30478"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378976"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2" y="766679"/>
            <a:ext cx="9164182" cy="2783376"/>
          </a:xfrm>
        </p:spPr>
        <p:txBody>
          <a:bodyPr/>
          <a:lstStyle/>
          <a:p>
            <a:r>
              <a:rPr lang="zh-CN" altLang="en-US"/>
              <a:t>单击此处编辑母版标题样式</a:t>
            </a:r>
          </a:p>
        </p:txBody>
      </p:sp>
      <p:sp>
        <p:nvSpPr>
          <p:cNvPr id="3" name="文本占位符 2"/>
          <p:cNvSpPr>
            <a:spLocks noGrp="1"/>
          </p:cNvSpPr>
          <p:nvPr>
            <p:ph type="body" idx="1"/>
          </p:nvPr>
        </p:nvSpPr>
        <p:spPr>
          <a:xfrm>
            <a:off x="731863" y="3530053"/>
            <a:ext cx="4494931"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4" name="内容占位符 3"/>
          <p:cNvSpPr>
            <a:spLocks noGrp="1"/>
          </p:cNvSpPr>
          <p:nvPr>
            <p:ph sz="half" idx="2"/>
          </p:nvPr>
        </p:nvSpPr>
        <p:spPr>
          <a:xfrm>
            <a:off x="731863" y="5260078"/>
            <a:ext cx="4494931"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378976" y="3530053"/>
            <a:ext cx="4517068"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6" name="内容占位符 5"/>
          <p:cNvSpPr>
            <a:spLocks noGrp="1"/>
          </p:cNvSpPr>
          <p:nvPr>
            <p:ph sz="quarter" idx="4"/>
          </p:nvPr>
        </p:nvSpPr>
        <p:spPr>
          <a:xfrm>
            <a:off x="5378976" y="5260078"/>
            <a:ext cx="4517068"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7B43034-5666-4088-908E-90BF970F5519}" type="datetimeFigureOut">
              <a:rPr lang="zh-CN" altLang="en-US" smtClean="0"/>
              <a:t>2022/12/23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AA8925-78AA-4D71-A293-67AA713F8EE9}" type="slidenum">
              <a:rPr lang="zh-CN" altLang="en-US" smtClean="0"/>
              <a:t>‹#›</a:t>
            </a:fld>
            <a:endParaRPr lang="zh-CN" altLang="en-US"/>
          </a:p>
        </p:txBody>
      </p:sp>
      <p:sp>
        <p:nvSpPr>
          <p:cNvPr id="11" name="矩形 10"/>
          <p:cNvSpPr/>
          <p:nvPr/>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
        <p:nvSpPr>
          <p:cNvPr id="12" name="矩形 11"/>
          <p:cNvSpPr/>
          <p:nvPr userDrawn="1"/>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7B43034-5666-4088-908E-90BF970F5519}" type="datetimeFigureOut">
              <a:rPr lang="zh-CN" altLang="en-US" smtClean="0"/>
              <a:t>2022/12/23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B43034-5666-4088-908E-90BF970F5519}" type="datetimeFigureOut">
              <a:rPr lang="zh-CN" altLang="en-US" smtClean="0"/>
              <a:t>2022/12/23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内容占位符 2"/>
          <p:cNvSpPr>
            <a:spLocks noGrp="1"/>
          </p:cNvSpPr>
          <p:nvPr>
            <p:ph idx="1"/>
          </p:nvPr>
        </p:nvSpPr>
        <p:spPr>
          <a:xfrm>
            <a:off x="4517068" y="2073365"/>
            <a:ext cx="5378976" cy="10233485"/>
          </a:xfrm>
        </p:spPr>
        <p:txBody>
          <a:bodyPr/>
          <a:lstStyle>
            <a:lvl1pPr>
              <a:defRPr sz="2790"/>
            </a:lvl1pPr>
            <a:lvl2pPr>
              <a:defRPr sz="2440"/>
            </a:lvl2pPr>
            <a:lvl3pPr>
              <a:defRPr sz="2090"/>
            </a:lvl3pPr>
            <a:lvl4pPr>
              <a:defRPr sz="1745"/>
            </a:lvl4pPr>
            <a:lvl5pPr>
              <a:defRPr sz="1745"/>
            </a:lvl5pPr>
            <a:lvl6pPr>
              <a:defRPr sz="1745"/>
            </a:lvl6pPr>
            <a:lvl7pPr>
              <a:defRPr sz="1745"/>
            </a:lvl7pPr>
            <a:lvl8pPr>
              <a:defRPr sz="1745"/>
            </a:lvl8pPr>
            <a:lvl9pPr>
              <a:defRPr sz="174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图片占位符 2"/>
          <p:cNvSpPr>
            <a:spLocks noGrp="1"/>
          </p:cNvSpPr>
          <p:nvPr>
            <p:ph type="pic" idx="1"/>
          </p:nvPr>
        </p:nvSpPr>
        <p:spPr>
          <a:xfrm>
            <a:off x="4517068" y="2073365"/>
            <a:ext cx="5378976" cy="10233485"/>
          </a:xfrm>
        </p:spPr>
        <p:txBody>
          <a:bodyPr/>
          <a:lstStyle>
            <a:lvl1pPr marL="0" indent="0">
              <a:buNone/>
              <a:defRPr sz="2790"/>
            </a:lvl1pPr>
            <a:lvl2pPr marL="398145" indent="0">
              <a:buNone/>
              <a:defRPr sz="2440"/>
            </a:lvl2pPr>
            <a:lvl3pPr marL="796925" indent="0">
              <a:buNone/>
              <a:defRPr sz="2090"/>
            </a:lvl3pPr>
            <a:lvl4pPr marL="1195070" indent="0">
              <a:buNone/>
              <a:defRPr sz="1745"/>
            </a:lvl4pPr>
            <a:lvl5pPr marL="1593850" indent="0">
              <a:buNone/>
              <a:defRPr sz="1745"/>
            </a:lvl5pPr>
            <a:lvl6pPr marL="1991995" indent="0">
              <a:buNone/>
              <a:defRPr sz="1745"/>
            </a:lvl6pPr>
            <a:lvl7pPr marL="2390775" indent="0">
              <a:buNone/>
              <a:defRPr sz="1745"/>
            </a:lvl7pPr>
            <a:lvl8pPr marL="2788920" indent="0">
              <a:buNone/>
              <a:defRPr sz="1745"/>
            </a:lvl8pPr>
            <a:lvl9pPr marL="3187700" indent="0">
              <a:buNone/>
              <a:defRPr sz="1745"/>
            </a:lvl9pPr>
          </a:lstStyle>
          <a:p>
            <a:r>
              <a:rPr lang="zh-CN" altLang="en-US"/>
              <a:t>单击图标添加图片</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603615" y="766678"/>
            <a:ext cx="2291045" cy="1220351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0478" y="766678"/>
            <a:ext cx="6740322" cy="1220351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4944" y="3590055"/>
            <a:ext cx="9164182" cy="5990088"/>
          </a:xfrm>
        </p:spPr>
        <p:txBody>
          <a:bodyPr anchor="b"/>
          <a:lstStyle>
            <a:lvl1pPr>
              <a:defRPr sz="5230"/>
            </a:lvl1pPr>
          </a:lstStyle>
          <a:p>
            <a:r>
              <a:rPr lang="zh-CN" altLang="en-US"/>
              <a:t>单击此处编辑母版标题样式</a:t>
            </a:r>
          </a:p>
        </p:txBody>
      </p:sp>
      <p:sp>
        <p:nvSpPr>
          <p:cNvPr id="3" name="文本占位符 2"/>
          <p:cNvSpPr>
            <a:spLocks noGrp="1"/>
          </p:cNvSpPr>
          <p:nvPr>
            <p:ph type="body" idx="1"/>
          </p:nvPr>
        </p:nvSpPr>
        <p:spPr>
          <a:xfrm>
            <a:off x="724944" y="9636811"/>
            <a:ext cx="9164182" cy="3150046"/>
          </a:xfrm>
        </p:spPr>
        <p:txBody>
          <a:bodyPr/>
          <a:lstStyle>
            <a:lvl1pPr marL="0" indent="0">
              <a:buNone/>
              <a:defRPr sz="2090">
                <a:solidFill>
                  <a:schemeClr val="tx1">
                    <a:tint val="75000"/>
                  </a:schemeClr>
                </a:solidFill>
              </a:defRPr>
            </a:lvl1pPr>
            <a:lvl2pPr marL="398145" indent="0">
              <a:buNone/>
              <a:defRPr sz="1745">
                <a:solidFill>
                  <a:schemeClr val="tx1">
                    <a:tint val="75000"/>
                  </a:schemeClr>
                </a:solidFill>
              </a:defRPr>
            </a:lvl2pPr>
            <a:lvl3pPr marL="796925" indent="0">
              <a:buNone/>
              <a:defRPr sz="1570">
                <a:solidFill>
                  <a:schemeClr val="tx1">
                    <a:tint val="75000"/>
                  </a:schemeClr>
                </a:solidFill>
              </a:defRPr>
            </a:lvl3pPr>
            <a:lvl4pPr marL="1195070" indent="0">
              <a:buNone/>
              <a:defRPr sz="1395">
                <a:solidFill>
                  <a:schemeClr val="tx1">
                    <a:tint val="75000"/>
                  </a:schemeClr>
                </a:solidFill>
              </a:defRPr>
            </a:lvl4pPr>
            <a:lvl5pPr marL="1593850" indent="0">
              <a:buNone/>
              <a:defRPr sz="1395">
                <a:solidFill>
                  <a:schemeClr val="tx1">
                    <a:tint val="75000"/>
                  </a:schemeClr>
                </a:solidFill>
              </a:defRPr>
            </a:lvl5pPr>
            <a:lvl6pPr marL="1991995" indent="0">
              <a:buNone/>
              <a:defRPr sz="1395">
                <a:solidFill>
                  <a:schemeClr val="tx1">
                    <a:tint val="75000"/>
                  </a:schemeClr>
                </a:solidFill>
              </a:defRPr>
            </a:lvl6pPr>
            <a:lvl7pPr marL="2390775" indent="0">
              <a:buNone/>
              <a:defRPr sz="1395">
                <a:solidFill>
                  <a:schemeClr val="tx1">
                    <a:tint val="75000"/>
                  </a:schemeClr>
                </a:solidFill>
              </a:defRPr>
            </a:lvl7pPr>
            <a:lvl8pPr marL="2788920" indent="0">
              <a:buNone/>
              <a:defRPr sz="1395">
                <a:solidFill>
                  <a:schemeClr val="tx1">
                    <a:tint val="75000"/>
                  </a:schemeClr>
                </a:solidFill>
              </a:defRPr>
            </a:lvl8pPr>
            <a:lvl9pPr marL="3187700" indent="0">
              <a:buNone/>
              <a:defRPr sz="139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30478"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378976"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2" y="766679"/>
            <a:ext cx="9164182" cy="2783376"/>
          </a:xfrm>
        </p:spPr>
        <p:txBody>
          <a:bodyPr/>
          <a:lstStyle/>
          <a:p>
            <a:r>
              <a:rPr lang="zh-CN" altLang="en-US"/>
              <a:t>单击此处编辑母版标题样式</a:t>
            </a:r>
          </a:p>
        </p:txBody>
      </p:sp>
      <p:sp>
        <p:nvSpPr>
          <p:cNvPr id="3" name="文本占位符 2"/>
          <p:cNvSpPr>
            <a:spLocks noGrp="1"/>
          </p:cNvSpPr>
          <p:nvPr>
            <p:ph type="body" idx="1"/>
          </p:nvPr>
        </p:nvSpPr>
        <p:spPr>
          <a:xfrm>
            <a:off x="731863" y="3530053"/>
            <a:ext cx="4494931"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4" name="内容占位符 3"/>
          <p:cNvSpPr>
            <a:spLocks noGrp="1"/>
          </p:cNvSpPr>
          <p:nvPr>
            <p:ph sz="half" idx="2"/>
          </p:nvPr>
        </p:nvSpPr>
        <p:spPr>
          <a:xfrm>
            <a:off x="731863" y="5260078"/>
            <a:ext cx="4494931"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378976" y="3530053"/>
            <a:ext cx="4517068"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6" name="内容占位符 5"/>
          <p:cNvSpPr>
            <a:spLocks noGrp="1"/>
          </p:cNvSpPr>
          <p:nvPr>
            <p:ph sz="quarter" idx="4"/>
          </p:nvPr>
        </p:nvSpPr>
        <p:spPr>
          <a:xfrm>
            <a:off x="5378976" y="5260078"/>
            <a:ext cx="4517068"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7B43034-5666-4088-908E-90BF970F5519}" type="datetimeFigureOut">
              <a:rPr lang="zh-CN" altLang="en-US" smtClean="0"/>
              <a:t>2022/12/23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AA8925-78AA-4D71-A293-67AA713F8EE9}" type="slidenum">
              <a:rPr lang="zh-CN" altLang="en-US" smtClean="0"/>
              <a:t>‹#›</a:t>
            </a:fld>
            <a:endParaRPr lang="zh-CN" altLang="en-US"/>
          </a:p>
        </p:txBody>
      </p:sp>
      <p:sp>
        <p:nvSpPr>
          <p:cNvPr id="11" name="矩形 10"/>
          <p:cNvSpPr/>
          <p:nvPr/>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
        <p:nvSpPr>
          <p:cNvPr id="12" name="矩形 11"/>
          <p:cNvSpPr/>
          <p:nvPr userDrawn="1"/>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7B43034-5666-4088-908E-90BF970F5519}" type="datetimeFigureOut">
              <a:rPr lang="zh-CN" altLang="en-US" smtClean="0"/>
              <a:t>2022/12/23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B43034-5666-4088-908E-90BF970F5519}" type="datetimeFigureOut">
              <a:rPr lang="zh-CN" altLang="en-US" smtClean="0"/>
              <a:t>2022/12/23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内容占位符 2"/>
          <p:cNvSpPr>
            <a:spLocks noGrp="1"/>
          </p:cNvSpPr>
          <p:nvPr>
            <p:ph idx="1"/>
          </p:nvPr>
        </p:nvSpPr>
        <p:spPr>
          <a:xfrm>
            <a:off x="4517068" y="2073365"/>
            <a:ext cx="5378976" cy="10233485"/>
          </a:xfrm>
        </p:spPr>
        <p:txBody>
          <a:bodyPr/>
          <a:lstStyle>
            <a:lvl1pPr>
              <a:defRPr sz="2790"/>
            </a:lvl1pPr>
            <a:lvl2pPr>
              <a:defRPr sz="2440"/>
            </a:lvl2pPr>
            <a:lvl3pPr>
              <a:defRPr sz="2090"/>
            </a:lvl3pPr>
            <a:lvl4pPr>
              <a:defRPr sz="1745"/>
            </a:lvl4pPr>
            <a:lvl5pPr>
              <a:defRPr sz="1745"/>
            </a:lvl5pPr>
            <a:lvl6pPr>
              <a:defRPr sz="1745"/>
            </a:lvl6pPr>
            <a:lvl7pPr>
              <a:defRPr sz="1745"/>
            </a:lvl7pPr>
            <a:lvl8pPr>
              <a:defRPr sz="1745"/>
            </a:lvl8pPr>
            <a:lvl9pPr>
              <a:defRPr sz="174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图片占位符 2"/>
          <p:cNvSpPr>
            <a:spLocks noGrp="1"/>
          </p:cNvSpPr>
          <p:nvPr>
            <p:ph type="pic" idx="1"/>
          </p:nvPr>
        </p:nvSpPr>
        <p:spPr>
          <a:xfrm>
            <a:off x="4517068" y="2073365"/>
            <a:ext cx="5378976" cy="10233485"/>
          </a:xfrm>
        </p:spPr>
        <p:txBody>
          <a:bodyPr/>
          <a:lstStyle>
            <a:lvl1pPr marL="0" indent="0">
              <a:buNone/>
              <a:defRPr sz="2790"/>
            </a:lvl1pPr>
            <a:lvl2pPr marL="398145" indent="0">
              <a:buNone/>
              <a:defRPr sz="2440"/>
            </a:lvl2pPr>
            <a:lvl3pPr marL="796925" indent="0">
              <a:buNone/>
              <a:defRPr sz="2090"/>
            </a:lvl3pPr>
            <a:lvl4pPr marL="1195070" indent="0">
              <a:buNone/>
              <a:defRPr sz="1745"/>
            </a:lvl4pPr>
            <a:lvl5pPr marL="1593850" indent="0">
              <a:buNone/>
              <a:defRPr sz="1745"/>
            </a:lvl5pPr>
            <a:lvl6pPr marL="1991995" indent="0">
              <a:buNone/>
              <a:defRPr sz="1745"/>
            </a:lvl6pPr>
            <a:lvl7pPr marL="2390775" indent="0">
              <a:buNone/>
              <a:defRPr sz="1745"/>
            </a:lvl7pPr>
            <a:lvl8pPr marL="2788920" indent="0">
              <a:buNone/>
              <a:defRPr sz="1745"/>
            </a:lvl8pPr>
            <a:lvl9pPr marL="3187700" indent="0">
              <a:buNone/>
              <a:defRPr sz="1745"/>
            </a:lvl9pPr>
          </a:lstStyle>
          <a:p>
            <a:r>
              <a:rPr lang="zh-CN" altLang="en-US"/>
              <a:t>单击图标添加图片</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microsoft.com/office/2007/relationships/hdphoto" Target="../media/hdphoto1.wdp"/><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96DAC541-7B7A-43D3-8B79-37D633B846F1}">
                <asvg:svgBlip xmlns:asvg="http://schemas.microsoft.com/office/drawing/2016/SVG/main" r:embed="rId14"/>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30478" y="766679"/>
            <a:ext cx="9164182" cy="278337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30478" y="3833390"/>
            <a:ext cx="9164182" cy="913680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30478" y="13346865"/>
            <a:ext cx="2390656" cy="766678"/>
          </a:xfrm>
          <a:prstGeom prst="rect">
            <a:avLst/>
          </a:prstGeom>
        </p:spPr>
        <p:txBody>
          <a:bodyPr vert="horz" lIns="91440" tIns="45720" rIns="91440" bIns="45720" rtlCol="0" anchor="ctr"/>
          <a:lstStyle>
            <a:lvl1pPr algn="l">
              <a:defRPr sz="1045">
                <a:solidFill>
                  <a:schemeClr val="tx1">
                    <a:tint val="75000"/>
                  </a:schemeClr>
                </a:solidFill>
              </a:defRPr>
            </a:lvl1pPr>
          </a:lstStyle>
          <a:p>
            <a:fld id="{87B43034-5666-4088-908E-90BF970F5519}" type="datetimeFigureOut">
              <a:rPr lang="zh-CN" altLang="en-US" smtClean="0"/>
              <a:t>2022/12/23</a:t>
            </a:fld>
            <a:endParaRPr lang="zh-CN" altLang="en-US"/>
          </a:p>
        </p:txBody>
      </p:sp>
      <p:sp>
        <p:nvSpPr>
          <p:cNvPr id="5" name="页脚占位符 4"/>
          <p:cNvSpPr>
            <a:spLocks noGrp="1"/>
          </p:cNvSpPr>
          <p:nvPr>
            <p:ph type="ftr" sz="quarter" idx="3"/>
          </p:nvPr>
        </p:nvSpPr>
        <p:spPr>
          <a:xfrm>
            <a:off x="3519577" y="13346865"/>
            <a:ext cx="3585984" cy="766678"/>
          </a:xfrm>
          <a:prstGeom prst="rect">
            <a:avLst/>
          </a:prstGeom>
        </p:spPr>
        <p:txBody>
          <a:bodyPr vert="horz" lIns="91440" tIns="45720" rIns="91440" bIns="45720" rtlCol="0" anchor="ctr"/>
          <a:lstStyle>
            <a:lvl1pPr algn="ctr">
              <a:defRPr sz="104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504004" y="13346865"/>
            <a:ext cx="2390656" cy="766678"/>
          </a:xfrm>
          <a:prstGeom prst="rect">
            <a:avLst/>
          </a:prstGeom>
        </p:spPr>
        <p:txBody>
          <a:bodyPr vert="horz" lIns="91440" tIns="45720" rIns="91440" bIns="45720" rtlCol="0" anchor="ctr"/>
          <a:lstStyle>
            <a:lvl1pPr algn="r">
              <a:defRPr sz="1045">
                <a:solidFill>
                  <a:schemeClr val="tx1">
                    <a:tint val="75000"/>
                  </a:schemeClr>
                </a:solidFill>
              </a:defRPr>
            </a:lvl1pPr>
          </a:lstStyle>
          <a:p>
            <a:fld id="{15AA8925-78AA-4D71-A293-67AA713F8EE9}" type="slidenum">
              <a:rPr lang="zh-CN" altLang="en-US" smtClean="0"/>
              <a:t>‹#›</a:t>
            </a:fld>
            <a:endParaRPr lang="zh-CN" altLang="en-US"/>
          </a:p>
        </p:txBody>
      </p:sp>
      <p:pic>
        <p:nvPicPr>
          <p:cNvPr id="10" name="图片 9" descr="图标&#10;&#10;描述已自动生成"/>
          <p:cNvPicPr>
            <a:picLocks noChangeAspect="1"/>
          </p:cNvPicPr>
          <p:nvPr userDrawn="1"/>
        </p:nvPicPr>
        <p:blipFill>
          <a:blip r:embed="rId15" cstate="print">
            <a:duotone>
              <a:schemeClr val="accent1">
                <a:shade val="45000"/>
                <a:satMod val="135000"/>
              </a:schemeClr>
              <a:prstClr val="white"/>
            </a:duotone>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tretch>
            <a:fillRect/>
          </a:stretch>
        </p:blipFill>
        <p:spPr>
          <a:xfrm>
            <a:off x="2122657" y="160559"/>
            <a:ext cx="458896" cy="458896"/>
          </a:xfrm>
          <a:prstGeom prst="rect">
            <a:avLst/>
          </a:prstGeom>
        </p:spPr>
      </p:pic>
      <p:sp>
        <p:nvSpPr>
          <p:cNvPr id="11" name="文本框 10"/>
          <p:cNvSpPr txBox="1"/>
          <p:nvPr userDrawn="1"/>
        </p:nvSpPr>
        <p:spPr>
          <a:xfrm>
            <a:off x="659041" y="213096"/>
            <a:ext cx="1563248" cy="369332"/>
          </a:xfrm>
          <a:prstGeom prst="rect">
            <a:avLst/>
          </a:prstGeom>
          <a:noFill/>
          <a:ln>
            <a:noFill/>
          </a:ln>
        </p:spPr>
        <p:txBody>
          <a:bodyPr wrap="none" rtlCol="0">
            <a:spAutoFit/>
          </a:bodyPr>
          <a:lstStyle/>
          <a:p>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阿西拜</a:t>
            </a:r>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南昌</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96925" rtl="0" eaLnBrk="1" latinLnBrk="0" hangingPunct="1">
        <a:lnSpc>
          <a:spcPct val="90000"/>
        </a:lnSpc>
        <a:spcBef>
          <a:spcPct val="0"/>
        </a:spcBef>
        <a:buNone/>
        <a:defRPr sz="3835" kern="1200">
          <a:solidFill>
            <a:schemeClr val="tx1"/>
          </a:solidFill>
          <a:latin typeface="+mj-lt"/>
          <a:ea typeface="+mj-ea"/>
          <a:cs typeface="+mj-cs"/>
        </a:defRPr>
      </a:lvl1pPr>
    </p:titleStyle>
    <p:bodyStyle>
      <a:lvl1pPr marL="199390" indent="-199390" algn="l" defTabSz="796925" rtl="0" eaLnBrk="1" latinLnBrk="0" hangingPunct="1">
        <a:lnSpc>
          <a:spcPct val="90000"/>
        </a:lnSpc>
        <a:spcBef>
          <a:spcPts val="870"/>
        </a:spcBef>
        <a:buFont typeface="Arial" panose="020B0604020202020204" pitchFamily="34" charset="0"/>
        <a:buChar char="•"/>
        <a:defRPr sz="2440" kern="1200">
          <a:solidFill>
            <a:schemeClr val="tx1"/>
          </a:solidFill>
          <a:latin typeface="+mn-lt"/>
          <a:ea typeface="+mn-ea"/>
          <a:cs typeface="+mn-cs"/>
        </a:defRPr>
      </a:lvl1pPr>
      <a:lvl2pPr marL="597535" indent="-199390" algn="l" defTabSz="796925" rtl="0" eaLnBrk="1" latinLnBrk="0" hangingPunct="1">
        <a:lnSpc>
          <a:spcPct val="90000"/>
        </a:lnSpc>
        <a:spcBef>
          <a:spcPts val="435"/>
        </a:spcBef>
        <a:buFont typeface="Arial" panose="020B0604020202020204" pitchFamily="34" charset="0"/>
        <a:buChar char="•"/>
        <a:defRPr sz="2090" kern="1200">
          <a:solidFill>
            <a:schemeClr val="tx1"/>
          </a:solidFill>
          <a:latin typeface="+mn-lt"/>
          <a:ea typeface="+mn-ea"/>
          <a:cs typeface="+mn-cs"/>
        </a:defRPr>
      </a:lvl2pPr>
      <a:lvl3pPr marL="996315" indent="-199390" algn="l" defTabSz="796925" rtl="0" eaLnBrk="1" latinLnBrk="0" hangingPunct="1">
        <a:lnSpc>
          <a:spcPct val="90000"/>
        </a:lnSpc>
        <a:spcBef>
          <a:spcPts val="435"/>
        </a:spcBef>
        <a:buFont typeface="Arial" panose="020B0604020202020204" pitchFamily="34" charset="0"/>
        <a:buChar char="•"/>
        <a:defRPr sz="1745" kern="1200">
          <a:solidFill>
            <a:schemeClr val="tx1"/>
          </a:solidFill>
          <a:latin typeface="+mn-lt"/>
          <a:ea typeface="+mn-ea"/>
          <a:cs typeface="+mn-cs"/>
        </a:defRPr>
      </a:lvl3pPr>
      <a:lvl4pPr marL="139446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4pPr>
      <a:lvl5pPr marL="179324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5pPr>
      <a:lvl6pPr marL="219138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6pPr>
      <a:lvl7pPr marL="259016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7pPr>
      <a:lvl8pPr marL="298831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8pPr>
      <a:lvl9pPr marL="338709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9pPr>
    </p:bodyStyle>
    <p:otherStyle>
      <a:defPPr>
        <a:defRPr lang="zh-CN"/>
      </a:defPPr>
      <a:lvl1pPr marL="0" algn="l" defTabSz="796925" rtl="0" eaLnBrk="1" latinLnBrk="0" hangingPunct="1">
        <a:defRPr sz="1570" kern="1200">
          <a:solidFill>
            <a:schemeClr val="tx1"/>
          </a:solidFill>
          <a:latin typeface="+mn-lt"/>
          <a:ea typeface="+mn-ea"/>
          <a:cs typeface="+mn-cs"/>
        </a:defRPr>
      </a:lvl1pPr>
      <a:lvl2pPr marL="398145" algn="l" defTabSz="796925" rtl="0" eaLnBrk="1" latinLnBrk="0" hangingPunct="1">
        <a:defRPr sz="1570" kern="1200">
          <a:solidFill>
            <a:schemeClr val="tx1"/>
          </a:solidFill>
          <a:latin typeface="+mn-lt"/>
          <a:ea typeface="+mn-ea"/>
          <a:cs typeface="+mn-cs"/>
        </a:defRPr>
      </a:lvl2pPr>
      <a:lvl3pPr marL="796925" algn="l" defTabSz="796925" rtl="0" eaLnBrk="1" latinLnBrk="0" hangingPunct="1">
        <a:defRPr sz="1570" kern="1200">
          <a:solidFill>
            <a:schemeClr val="tx1"/>
          </a:solidFill>
          <a:latin typeface="+mn-lt"/>
          <a:ea typeface="+mn-ea"/>
          <a:cs typeface="+mn-cs"/>
        </a:defRPr>
      </a:lvl3pPr>
      <a:lvl4pPr marL="1195070" algn="l" defTabSz="796925" rtl="0" eaLnBrk="1" latinLnBrk="0" hangingPunct="1">
        <a:defRPr sz="1570" kern="1200">
          <a:solidFill>
            <a:schemeClr val="tx1"/>
          </a:solidFill>
          <a:latin typeface="+mn-lt"/>
          <a:ea typeface="+mn-ea"/>
          <a:cs typeface="+mn-cs"/>
        </a:defRPr>
      </a:lvl4pPr>
      <a:lvl5pPr marL="1593850" algn="l" defTabSz="796925" rtl="0" eaLnBrk="1" latinLnBrk="0" hangingPunct="1">
        <a:defRPr sz="1570" kern="1200">
          <a:solidFill>
            <a:schemeClr val="tx1"/>
          </a:solidFill>
          <a:latin typeface="+mn-lt"/>
          <a:ea typeface="+mn-ea"/>
          <a:cs typeface="+mn-cs"/>
        </a:defRPr>
      </a:lvl5pPr>
      <a:lvl6pPr marL="1991995" algn="l" defTabSz="796925" rtl="0" eaLnBrk="1" latinLnBrk="0" hangingPunct="1">
        <a:defRPr sz="1570" kern="1200">
          <a:solidFill>
            <a:schemeClr val="tx1"/>
          </a:solidFill>
          <a:latin typeface="+mn-lt"/>
          <a:ea typeface="+mn-ea"/>
          <a:cs typeface="+mn-cs"/>
        </a:defRPr>
      </a:lvl6pPr>
      <a:lvl7pPr marL="2390775" algn="l" defTabSz="796925" rtl="0" eaLnBrk="1" latinLnBrk="0" hangingPunct="1">
        <a:defRPr sz="1570" kern="1200">
          <a:solidFill>
            <a:schemeClr val="tx1"/>
          </a:solidFill>
          <a:latin typeface="+mn-lt"/>
          <a:ea typeface="+mn-ea"/>
          <a:cs typeface="+mn-cs"/>
        </a:defRPr>
      </a:lvl7pPr>
      <a:lvl8pPr marL="2788920" algn="l" defTabSz="796925" rtl="0" eaLnBrk="1" latinLnBrk="0" hangingPunct="1">
        <a:defRPr sz="1570" kern="1200">
          <a:solidFill>
            <a:schemeClr val="tx1"/>
          </a:solidFill>
          <a:latin typeface="+mn-lt"/>
          <a:ea typeface="+mn-ea"/>
          <a:cs typeface="+mn-cs"/>
        </a:defRPr>
      </a:lvl8pPr>
      <a:lvl9pPr marL="3187700" algn="l" defTabSz="796925" rtl="0" eaLnBrk="1" latinLnBrk="0" hangingPunct="1">
        <a:defRPr sz="157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96DAC541-7B7A-43D3-8B79-37D633B846F1}">
                <asvg:svgBlip xmlns:asvg="http://schemas.microsoft.com/office/drawing/2016/SVG/main" r:embed="rId14"/>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30478" y="766679"/>
            <a:ext cx="9164182" cy="278337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30478" y="3833390"/>
            <a:ext cx="9164182" cy="913680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30478" y="13346865"/>
            <a:ext cx="2390656" cy="766678"/>
          </a:xfrm>
          <a:prstGeom prst="rect">
            <a:avLst/>
          </a:prstGeom>
        </p:spPr>
        <p:txBody>
          <a:bodyPr vert="horz" lIns="91440" tIns="45720" rIns="91440" bIns="45720" rtlCol="0" anchor="ctr"/>
          <a:lstStyle>
            <a:lvl1pPr algn="l">
              <a:defRPr sz="1045">
                <a:solidFill>
                  <a:schemeClr val="tx1">
                    <a:tint val="75000"/>
                  </a:schemeClr>
                </a:solidFill>
              </a:defRPr>
            </a:lvl1pPr>
          </a:lstStyle>
          <a:p>
            <a:fld id="{87B43034-5666-4088-908E-90BF970F5519}" type="datetimeFigureOut">
              <a:rPr lang="zh-CN" altLang="en-US" smtClean="0"/>
              <a:t>2022/12/23</a:t>
            </a:fld>
            <a:endParaRPr lang="zh-CN" altLang="en-US"/>
          </a:p>
        </p:txBody>
      </p:sp>
      <p:sp>
        <p:nvSpPr>
          <p:cNvPr id="5" name="页脚占位符 4"/>
          <p:cNvSpPr>
            <a:spLocks noGrp="1"/>
          </p:cNvSpPr>
          <p:nvPr>
            <p:ph type="ftr" sz="quarter" idx="3"/>
          </p:nvPr>
        </p:nvSpPr>
        <p:spPr>
          <a:xfrm>
            <a:off x="3519577" y="13346865"/>
            <a:ext cx="3585984" cy="766678"/>
          </a:xfrm>
          <a:prstGeom prst="rect">
            <a:avLst/>
          </a:prstGeom>
        </p:spPr>
        <p:txBody>
          <a:bodyPr vert="horz" lIns="91440" tIns="45720" rIns="91440" bIns="45720" rtlCol="0" anchor="ctr"/>
          <a:lstStyle>
            <a:lvl1pPr algn="ctr">
              <a:defRPr sz="104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504004" y="13346865"/>
            <a:ext cx="2390656" cy="766678"/>
          </a:xfrm>
          <a:prstGeom prst="rect">
            <a:avLst/>
          </a:prstGeom>
        </p:spPr>
        <p:txBody>
          <a:bodyPr vert="horz" lIns="91440" tIns="45720" rIns="91440" bIns="45720" rtlCol="0" anchor="ctr"/>
          <a:lstStyle>
            <a:lvl1pPr algn="r">
              <a:defRPr sz="1045">
                <a:solidFill>
                  <a:schemeClr val="tx1">
                    <a:tint val="75000"/>
                  </a:schemeClr>
                </a:solidFill>
              </a:defRPr>
            </a:lvl1pPr>
          </a:lstStyle>
          <a:p>
            <a:fld id="{15AA8925-78AA-4D71-A293-67AA713F8EE9}" type="slidenum">
              <a:rPr lang="zh-CN" altLang="en-US" smtClean="0"/>
              <a:t>‹#›</a:t>
            </a:fld>
            <a:endParaRPr lang="zh-CN" altLang="en-US"/>
          </a:p>
        </p:txBody>
      </p:sp>
      <p:pic>
        <p:nvPicPr>
          <p:cNvPr id="10" name="图片 9" descr="图标&#10;&#10;描述已自动生成"/>
          <p:cNvPicPr>
            <a:picLocks noChangeAspect="1"/>
          </p:cNvPicPr>
          <p:nvPr userDrawn="1"/>
        </p:nvPicPr>
        <p:blipFill>
          <a:blip r:embed="rId15" cstate="print">
            <a:duotone>
              <a:schemeClr val="accent1">
                <a:shade val="45000"/>
                <a:satMod val="135000"/>
              </a:schemeClr>
              <a:prstClr val="white"/>
            </a:duotone>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tretch>
            <a:fillRect/>
          </a:stretch>
        </p:blipFill>
        <p:spPr>
          <a:xfrm>
            <a:off x="2069317" y="253896"/>
            <a:ext cx="458896" cy="458896"/>
          </a:xfrm>
          <a:prstGeom prst="rect">
            <a:avLst/>
          </a:prstGeom>
        </p:spPr>
      </p:pic>
      <p:sp>
        <p:nvSpPr>
          <p:cNvPr id="11" name="文本框 10"/>
          <p:cNvSpPr txBox="1"/>
          <p:nvPr userDrawn="1"/>
        </p:nvSpPr>
        <p:spPr>
          <a:xfrm>
            <a:off x="605701" y="306433"/>
            <a:ext cx="1563248" cy="369332"/>
          </a:xfrm>
          <a:prstGeom prst="rect">
            <a:avLst/>
          </a:prstGeom>
          <a:noFill/>
          <a:ln>
            <a:noFill/>
          </a:ln>
        </p:spPr>
        <p:txBody>
          <a:bodyPr wrap="none" rtlCol="0">
            <a:spAutoFit/>
          </a:bodyPr>
          <a:lstStyle/>
          <a:p>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阿西拜</a:t>
            </a:r>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南昌</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96925" rtl="0" eaLnBrk="1" latinLnBrk="0" hangingPunct="1">
        <a:lnSpc>
          <a:spcPct val="90000"/>
        </a:lnSpc>
        <a:spcBef>
          <a:spcPct val="0"/>
        </a:spcBef>
        <a:buNone/>
        <a:defRPr sz="3835" kern="1200">
          <a:solidFill>
            <a:schemeClr val="tx1"/>
          </a:solidFill>
          <a:latin typeface="+mj-lt"/>
          <a:ea typeface="+mj-ea"/>
          <a:cs typeface="+mj-cs"/>
        </a:defRPr>
      </a:lvl1pPr>
    </p:titleStyle>
    <p:bodyStyle>
      <a:lvl1pPr marL="199390" indent="-199390" algn="l" defTabSz="796925" rtl="0" eaLnBrk="1" latinLnBrk="0" hangingPunct="1">
        <a:lnSpc>
          <a:spcPct val="90000"/>
        </a:lnSpc>
        <a:spcBef>
          <a:spcPts val="870"/>
        </a:spcBef>
        <a:buFont typeface="Arial" panose="020B0604020202020204" pitchFamily="34" charset="0"/>
        <a:buChar char="•"/>
        <a:defRPr sz="2440" kern="1200">
          <a:solidFill>
            <a:schemeClr val="tx1"/>
          </a:solidFill>
          <a:latin typeface="+mn-lt"/>
          <a:ea typeface="+mn-ea"/>
          <a:cs typeface="+mn-cs"/>
        </a:defRPr>
      </a:lvl1pPr>
      <a:lvl2pPr marL="597535" indent="-199390" algn="l" defTabSz="796925" rtl="0" eaLnBrk="1" latinLnBrk="0" hangingPunct="1">
        <a:lnSpc>
          <a:spcPct val="90000"/>
        </a:lnSpc>
        <a:spcBef>
          <a:spcPts val="435"/>
        </a:spcBef>
        <a:buFont typeface="Arial" panose="020B0604020202020204" pitchFamily="34" charset="0"/>
        <a:buChar char="•"/>
        <a:defRPr sz="2090" kern="1200">
          <a:solidFill>
            <a:schemeClr val="tx1"/>
          </a:solidFill>
          <a:latin typeface="+mn-lt"/>
          <a:ea typeface="+mn-ea"/>
          <a:cs typeface="+mn-cs"/>
        </a:defRPr>
      </a:lvl2pPr>
      <a:lvl3pPr marL="996315" indent="-199390" algn="l" defTabSz="796925" rtl="0" eaLnBrk="1" latinLnBrk="0" hangingPunct="1">
        <a:lnSpc>
          <a:spcPct val="90000"/>
        </a:lnSpc>
        <a:spcBef>
          <a:spcPts val="435"/>
        </a:spcBef>
        <a:buFont typeface="Arial" panose="020B0604020202020204" pitchFamily="34" charset="0"/>
        <a:buChar char="•"/>
        <a:defRPr sz="1745" kern="1200">
          <a:solidFill>
            <a:schemeClr val="tx1"/>
          </a:solidFill>
          <a:latin typeface="+mn-lt"/>
          <a:ea typeface="+mn-ea"/>
          <a:cs typeface="+mn-cs"/>
        </a:defRPr>
      </a:lvl3pPr>
      <a:lvl4pPr marL="139446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4pPr>
      <a:lvl5pPr marL="179324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5pPr>
      <a:lvl6pPr marL="219138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6pPr>
      <a:lvl7pPr marL="259016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7pPr>
      <a:lvl8pPr marL="298831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8pPr>
      <a:lvl9pPr marL="338709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9pPr>
    </p:bodyStyle>
    <p:otherStyle>
      <a:defPPr>
        <a:defRPr lang="zh-CN"/>
      </a:defPPr>
      <a:lvl1pPr marL="0" algn="l" defTabSz="796925" rtl="0" eaLnBrk="1" latinLnBrk="0" hangingPunct="1">
        <a:defRPr sz="1570" kern="1200">
          <a:solidFill>
            <a:schemeClr val="tx1"/>
          </a:solidFill>
          <a:latin typeface="+mn-lt"/>
          <a:ea typeface="+mn-ea"/>
          <a:cs typeface="+mn-cs"/>
        </a:defRPr>
      </a:lvl1pPr>
      <a:lvl2pPr marL="398145" algn="l" defTabSz="796925" rtl="0" eaLnBrk="1" latinLnBrk="0" hangingPunct="1">
        <a:defRPr sz="1570" kern="1200">
          <a:solidFill>
            <a:schemeClr val="tx1"/>
          </a:solidFill>
          <a:latin typeface="+mn-lt"/>
          <a:ea typeface="+mn-ea"/>
          <a:cs typeface="+mn-cs"/>
        </a:defRPr>
      </a:lvl2pPr>
      <a:lvl3pPr marL="796925" algn="l" defTabSz="796925" rtl="0" eaLnBrk="1" latinLnBrk="0" hangingPunct="1">
        <a:defRPr sz="1570" kern="1200">
          <a:solidFill>
            <a:schemeClr val="tx1"/>
          </a:solidFill>
          <a:latin typeface="+mn-lt"/>
          <a:ea typeface="+mn-ea"/>
          <a:cs typeface="+mn-cs"/>
        </a:defRPr>
      </a:lvl3pPr>
      <a:lvl4pPr marL="1195070" algn="l" defTabSz="796925" rtl="0" eaLnBrk="1" latinLnBrk="0" hangingPunct="1">
        <a:defRPr sz="1570" kern="1200">
          <a:solidFill>
            <a:schemeClr val="tx1"/>
          </a:solidFill>
          <a:latin typeface="+mn-lt"/>
          <a:ea typeface="+mn-ea"/>
          <a:cs typeface="+mn-cs"/>
        </a:defRPr>
      </a:lvl4pPr>
      <a:lvl5pPr marL="1593850" algn="l" defTabSz="796925" rtl="0" eaLnBrk="1" latinLnBrk="0" hangingPunct="1">
        <a:defRPr sz="1570" kern="1200">
          <a:solidFill>
            <a:schemeClr val="tx1"/>
          </a:solidFill>
          <a:latin typeface="+mn-lt"/>
          <a:ea typeface="+mn-ea"/>
          <a:cs typeface="+mn-cs"/>
        </a:defRPr>
      </a:lvl5pPr>
      <a:lvl6pPr marL="1991995" algn="l" defTabSz="796925" rtl="0" eaLnBrk="1" latinLnBrk="0" hangingPunct="1">
        <a:defRPr sz="1570" kern="1200">
          <a:solidFill>
            <a:schemeClr val="tx1"/>
          </a:solidFill>
          <a:latin typeface="+mn-lt"/>
          <a:ea typeface="+mn-ea"/>
          <a:cs typeface="+mn-cs"/>
        </a:defRPr>
      </a:lvl6pPr>
      <a:lvl7pPr marL="2390775" algn="l" defTabSz="796925" rtl="0" eaLnBrk="1" latinLnBrk="0" hangingPunct="1">
        <a:defRPr sz="1570" kern="1200">
          <a:solidFill>
            <a:schemeClr val="tx1"/>
          </a:solidFill>
          <a:latin typeface="+mn-lt"/>
          <a:ea typeface="+mn-ea"/>
          <a:cs typeface="+mn-cs"/>
        </a:defRPr>
      </a:lvl7pPr>
      <a:lvl8pPr marL="2788920" algn="l" defTabSz="796925" rtl="0" eaLnBrk="1" latinLnBrk="0" hangingPunct="1">
        <a:defRPr sz="1570" kern="1200">
          <a:solidFill>
            <a:schemeClr val="tx1"/>
          </a:solidFill>
          <a:latin typeface="+mn-lt"/>
          <a:ea typeface="+mn-ea"/>
          <a:cs typeface="+mn-cs"/>
        </a:defRPr>
      </a:lvl8pPr>
      <a:lvl9pPr marL="3187700" algn="l" defTabSz="796925" rtl="0" eaLnBrk="1" latinLnBrk="0" hangingPunct="1">
        <a:defRPr sz="1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7.png"/><Relationship Id="rId2" Type="http://schemas.openxmlformats.org/officeDocument/2006/relationships/customXml" Target="../ink/ink11.xml"/><Relationship Id="rId1" Type="http://schemas.openxmlformats.org/officeDocument/2006/relationships/slideLayout" Target="../slideLayouts/slideLayout13.xml"/><Relationship Id="rId6" Type="http://schemas.microsoft.com/office/2007/relationships/hdphoto" Target="../media/hdphoto10.wdp"/><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8" Type="http://schemas.openxmlformats.org/officeDocument/2006/relationships/customXml" Target="../ink/ink13.xml"/><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customXml" Target="../ink/ink12.xml"/><Relationship Id="rId1" Type="http://schemas.openxmlformats.org/officeDocument/2006/relationships/slideLayout" Target="../slideLayouts/slideLayout13.xml"/><Relationship Id="rId6" Type="http://schemas.microsoft.com/office/2007/relationships/hdphoto" Target="../media/hdphoto11.wdp"/><Relationship Id="rId5" Type="http://schemas.openxmlformats.org/officeDocument/2006/relationships/image" Target="../media/image40.png"/><Relationship Id="rId10" Type="http://schemas.openxmlformats.org/officeDocument/2006/relationships/image" Target="../media/image42.png"/><Relationship Id="rId4" Type="http://schemas.openxmlformats.org/officeDocument/2006/relationships/image" Target="../media/image39.png"/><Relationship Id="rId9" Type="http://schemas.openxmlformats.org/officeDocument/2006/relationships/customXml" Target="../ink/ink1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customXml" Target="../ink/ink1.xml"/><Relationship Id="rId5" Type="http://schemas.openxmlformats.org/officeDocument/2006/relationships/image" Target="../media/image7.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customXml" Target="../ink/ink2.xml"/><Relationship Id="rId5" Type="http://schemas.openxmlformats.org/officeDocument/2006/relationships/image" Target="../media/image11.png"/><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customXml" Target="../ink/ink3.xml"/><Relationship Id="rId5" Type="http://schemas.openxmlformats.org/officeDocument/2006/relationships/image" Target="../media/image15.png"/><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customXml" Target="../ink/ink4.xml"/><Relationship Id="rId1" Type="http://schemas.openxmlformats.org/officeDocument/2006/relationships/slideLayout" Target="../slideLayouts/slideLayout13.xml"/><Relationship Id="rId6" Type="http://schemas.microsoft.com/office/2007/relationships/hdphoto" Target="../media/hdphoto5.wdp"/><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customXml" Target="../ink/ink6.xml"/><Relationship Id="rId4" Type="http://schemas.openxmlformats.org/officeDocument/2006/relationships/image" Target="../media/image17.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4.png"/><Relationship Id="rId2" Type="http://schemas.openxmlformats.org/officeDocument/2006/relationships/customXml" Target="../ink/ink7.xml"/><Relationship Id="rId1" Type="http://schemas.openxmlformats.org/officeDocument/2006/relationships/slideLayout" Target="../slideLayouts/slideLayout13.xml"/><Relationship Id="rId6" Type="http://schemas.microsoft.com/office/2007/relationships/hdphoto" Target="../media/hdphoto6.wdp"/><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customXml" Target="../ink/ink8.xml"/><Relationship Id="rId1" Type="http://schemas.openxmlformats.org/officeDocument/2006/relationships/slideLayout" Target="../slideLayouts/slideLayout13.xml"/><Relationship Id="rId6" Type="http://schemas.microsoft.com/office/2007/relationships/hdphoto" Target="../media/hdphoto7.wdp"/><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1.png"/><Relationship Id="rId2" Type="http://schemas.openxmlformats.org/officeDocument/2006/relationships/customXml" Target="../ink/ink9.xml"/><Relationship Id="rId1" Type="http://schemas.openxmlformats.org/officeDocument/2006/relationships/slideLayout" Target="../slideLayouts/slideLayout13.xml"/><Relationship Id="rId6" Type="http://schemas.microsoft.com/office/2007/relationships/hdphoto" Target="../media/hdphoto8.wdp"/><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4.png"/><Relationship Id="rId2" Type="http://schemas.openxmlformats.org/officeDocument/2006/relationships/customXml" Target="../ink/ink10.xml"/><Relationship Id="rId1" Type="http://schemas.openxmlformats.org/officeDocument/2006/relationships/slideLayout" Target="../slideLayouts/slideLayout13.xml"/><Relationship Id="rId6" Type="http://schemas.openxmlformats.org/officeDocument/2006/relationships/image" Target="../media/image33.png"/><Relationship Id="rId5" Type="http://schemas.microsoft.com/office/2007/relationships/hdphoto" Target="../media/hdphoto9.wdp"/><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srcRect l="3265" t="6325" r="4323" b="12927"/>
          <a:stretch>
            <a:fillRect/>
          </a:stretch>
        </p:blipFill>
        <p:spPr>
          <a:xfrm>
            <a:off x="2191043" y="1088639"/>
            <a:ext cx="6429671" cy="1807419"/>
          </a:xfrm>
          <a:prstGeom prst="rect">
            <a:avLst/>
          </a:prstGeom>
        </p:spPr>
      </p:pic>
      <p:sp>
        <p:nvSpPr>
          <p:cNvPr id="5" name="文本框 4"/>
          <p:cNvSpPr txBox="1"/>
          <p:nvPr/>
        </p:nvSpPr>
        <p:spPr>
          <a:xfrm>
            <a:off x="2320766" y="1479024"/>
            <a:ext cx="6170224" cy="707886"/>
          </a:xfrm>
          <a:prstGeom prst="rect">
            <a:avLst/>
          </a:prstGeom>
          <a:noFill/>
        </p:spPr>
        <p:txBody>
          <a:bodyPr wrap="square" rtlCol="0">
            <a:spAutoFit/>
          </a:bodyPr>
          <a:lstStyle/>
          <a:p>
            <a:pPr algn="ctr"/>
            <a:r>
              <a:rPr lang="zh-CN" altLang="en-US" sz="4000" b="1">
                <a:solidFill>
                  <a:schemeClr val="bg1"/>
                </a:solidFill>
                <a:cs typeface="+mn-ea"/>
                <a:sym typeface="+mn-lt"/>
              </a:rPr>
              <a:t>行为型设计模式</a:t>
            </a:r>
            <a:endParaRPr lang="en-US" altLang="zh-CN" sz="4000" b="1">
              <a:solidFill>
                <a:schemeClr val="bg1"/>
              </a:solidFill>
              <a:cs typeface="+mn-ea"/>
              <a:sym typeface="+mn-lt"/>
            </a:endParaRPr>
          </a:p>
        </p:txBody>
      </p:sp>
      <p:grpSp>
        <p:nvGrpSpPr>
          <p:cNvPr id="60" name="组合 1274"/>
          <p:cNvGrpSpPr/>
          <p:nvPr/>
        </p:nvGrpSpPr>
        <p:grpSpPr>
          <a:xfrm>
            <a:off x="2441526" y="3237675"/>
            <a:ext cx="338686" cy="261779"/>
            <a:chOff x="5248276" y="1095375"/>
            <a:chExt cx="727075" cy="561976"/>
          </a:xfrm>
        </p:grpSpPr>
        <p:sp>
          <p:nvSpPr>
            <p:cNvPr id="61" name="Freeform 378"/>
            <p:cNvSpPr/>
            <p:nvPr/>
          </p:nvSpPr>
          <p:spPr bwMode="auto">
            <a:xfrm>
              <a:off x="5367339" y="1268413"/>
              <a:ext cx="39688" cy="144463"/>
            </a:xfrm>
            <a:custGeom>
              <a:avLst/>
              <a:gdLst/>
              <a:ahLst/>
              <a:cxnLst>
                <a:cxn ang="0">
                  <a:pos x="90" y="5"/>
                </a:cxn>
                <a:cxn ang="0">
                  <a:pos x="90" y="5"/>
                </a:cxn>
                <a:cxn ang="0">
                  <a:pos x="89" y="17"/>
                </a:cxn>
                <a:cxn ang="0">
                  <a:pos x="87" y="28"/>
                </a:cxn>
                <a:cxn ang="0">
                  <a:pos x="81" y="49"/>
                </a:cxn>
                <a:cxn ang="0">
                  <a:pos x="64" y="89"/>
                </a:cxn>
                <a:cxn ang="0">
                  <a:pos x="64" y="89"/>
                </a:cxn>
                <a:cxn ang="0">
                  <a:pos x="56" y="113"/>
                </a:cxn>
                <a:cxn ang="0">
                  <a:pos x="49" y="136"/>
                </a:cxn>
                <a:cxn ang="0">
                  <a:pos x="36" y="185"/>
                </a:cxn>
                <a:cxn ang="0">
                  <a:pos x="36" y="185"/>
                </a:cxn>
                <a:cxn ang="0">
                  <a:pos x="31" y="207"/>
                </a:cxn>
                <a:cxn ang="0">
                  <a:pos x="26" y="230"/>
                </a:cxn>
                <a:cxn ang="0">
                  <a:pos x="18" y="277"/>
                </a:cxn>
                <a:cxn ang="0">
                  <a:pos x="18" y="277"/>
                </a:cxn>
                <a:cxn ang="0">
                  <a:pos x="13" y="298"/>
                </a:cxn>
                <a:cxn ang="0">
                  <a:pos x="8" y="318"/>
                </a:cxn>
                <a:cxn ang="0">
                  <a:pos x="2" y="339"/>
                </a:cxn>
                <a:cxn ang="0">
                  <a:pos x="1" y="349"/>
                </a:cxn>
                <a:cxn ang="0">
                  <a:pos x="0" y="360"/>
                </a:cxn>
                <a:cxn ang="0">
                  <a:pos x="0" y="360"/>
                </a:cxn>
                <a:cxn ang="0">
                  <a:pos x="0" y="362"/>
                </a:cxn>
                <a:cxn ang="0">
                  <a:pos x="1" y="364"/>
                </a:cxn>
                <a:cxn ang="0">
                  <a:pos x="2" y="365"/>
                </a:cxn>
                <a:cxn ang="0">
                  <a:pos x="5" y="365"/>
                </a:cxn>
                <a:cxn ang="0">
                  <a:pos x="9" y="364"/>
                </a:cxn>
                <a:cxn ang="0">
                  <a:pos x="10" y="362"/>
                </a:cxn>
                <a:cxn ang="0">
                  <a:pos x="10" y="360"/>
                </a:cxn>
                <a:cxn ang="0">
                  <a:pos x="10" y="360"/>
                </a:cxn>
                <a:cxn ang="0">
                  <a:pos x="13" y="349"/>
                </a:cxn>
                <a:cxn ang="0">
                  <a:pos x="15" y="340"/>
                </a:cxn>
                <a:cxn ang="0">
                  <a:pos x="19" y="331"/>
                </a:cxn>
                <a:cxn ang="0">
                  <a:pos x="22" y="322"/>
                </a:cxn>
                <a:cxn ang="0">
                  <a:pos x="31" y="270"/>
                </a:cxn>
                <a:cxn ang="0">
                  <a:pos x="31" y="270"/>
                </a:cxn>
                <a:cxn ang="0">
                  <a:pos x="39" y="223"/>
                </a:cxn>
                <a:cxn ang="0">
                  <a:pos x="49" y="177"/>
                </a:cxn>
                <a:cxn ang="0">
                  <a:pos x="49" y="177"/>
                </a:cxn>
                <a:cxn ang="0">
                  <a:pos x="64" y="128"/>
                </a:cxn>
                <a:cxn ang="0">
                  <a:pos x="79" y="81"/>
                </a:cxn>
                <a:cxn ang="0">
                  <a:pos x="79" y="81"/>
                </a:cxn>
                <a:cxn ang="0">
                  <a:pos x="93" y="45"/>
                </a:cxn>
                <a:cxn ang="0">
                  <a:pos x="99" y="25"/>
                </a:cxn>
                <a:cxn ang="0">
                  <a:pos x="100" y="16"/>
                </a:cxn>
                <a:cxn ang="0">
                  <a:pos x="102" y="5"/>
                </a:cxn>
                <a:cxn ang="0">
                  <a:pos x="102" y="5"/>
                </a:cxn>
                <a:cxn ang="0">
                  <a:pos x="102" y="4"/>
                </a:cxn>
                <a:cxn ang="0">
                  <a:pos x="100" y="1"/>
                </a:cxn>
                <a:cxn ang="0">
                  <a:pos x="99" y="1"/>
                </a:cxn>
                <a:cxn ang="0">
                  <a:pos x="96" y="0"/>
                </a:cxn>
                <a:cxn ang="0">
                  <a:pos x="93" y="1"/>
                </a:cxn>
                <a:cxn ang="0">
                  <a:pos x="91" y="4"/>
                </a:cxn>
                <a:cxn ang="0">
                  <a:pos x="90" y="5"/>
                </a:cxn>
                <a:cxn ang="0">
                  <a:pos x="90" y="5"/>
                </a:cxn>
              </a:cxnLst>
              <a:rect l="0" t="0" r="r" b="b"/>
              <a:pathLst>
                <a:path w="102" h="365">
                  <a:moveTo>
                    <a:pt x="90" y="5"/>
                  </a:moveTo>
                  <a:lnTo>
                    <a:pt x="90" y="5"/>
                  </a:lnTo>
                  <a:lnTo>
                    <a:pt x="89" y="17"/>
                  </a:lnTo>
                  <a:lnTo>
                    <a:pt x="87" y="28"/>
                  </a:lnTo>
                  <a:lnTo>
                    <a:pt x="81" y="49"/>
                  </a:lnTo>
                  <a:lnTo>
                    <a:pt x="64" y="89"/>
                  </a:lnTo>
                  <a:lnTo>
                    <a:pt x="64" y="89"/>
                  </a:lnTo>
                  <a:lnTo>
                    <a:pt x="56" y="113"/>
                  </a:lnTo>
                  <a:lnTo>
                    <a:pt x="49" y="136"/>
                  </a:lnTo>
                  <a:lnTo>
                    <a:pt x="36" y="185"/>
                  </a:lnTo>
                  <a:lnTo>
                    <a:pt x="36" y="185"/>
                  </a:lnTo>
                  <a:lnTo>
                    <a:pt x="31" y="207"/>
                  </a:lnTo>
                  <a:lnTo>
                    <a:pt x="26" y="230"/>
                  </a:lnTo>
                  <a:lnTo>
                    <a:pt x="18" y="277"/>
                  </a:lnTo>
                  <a:lnTo>
                    <a:pt x="18" y="277"/>
                  </a:lnTo>
                  <a:lnTo>
                    <a:pt x="13" y="298"/>
                  </a:lnTo>
                  <a:lnTo>
                    <a:pt x="8" y="318"/>
                  </a:lnTo>
                  <a:lnTo>
                    <a:pt x="2" y="339"/>
                  </a:lnTo>
                  <a:lnTo>
                    <a:pt x="1" y="349"/>
                  </a:lnTo>
                  <a:lnTo>
                    <a:pt x="0" y="360"/>
                  </a:lnTo>
                  <a:lnTo>
                    <a:pt x="0" y="360"/>
                  </a:lnTo>
                  <a:lnTo>
                    <a:pt x="0" y="362"/>
                  </a:lnTo>
                  <a:lnTo>
                    <a:pt x="1" y="364"/>
                  </a:lnTo>
                  <a:lnTo>
                    <a:pt x="2" y="365"/>
                  </a:lnTo>
                  <a:lnTo>
                    <a:pt x="5" y="365"/>
                  </a:lnTo>
                  <a:lnTo>
                    <a:pt x="9" y="364"/>
                  </a:lnTo>
                  <a:lnTo>
                    <a:pt x="10" y="362"/>
                  </a:lnTo>
                  <a:lnTo>
                    <a:pt x="10" y="360"/>
                  </a:lnTo>
                  <a:lnTo>
                    <a:pt x="10" y="360"/>
                  </a:lnTo>
                  <a:lnTo>
                    <a:pt x="13" y="349"/>
                  </a:lnTo>
                  <a:lnTo>
                    <a:pt x="15" y="340"/>
                  </a:lnTo>
                  <a:lnTo>
                    <a:pt x="19" y="331"/>
                  </a:lnTo>
                  <a:lnTo>
                    <a:pt x="22" y="322"/>
                  </a:lnTo>
                  <a:lnTo>
                    <a:pt x="31" y="270"/>
                  </a:lnTo>
                  <a:lnTo>
                    <a:pt x="31" y="270"/>
                  </a:lnTo>
                  <a:lnTo>
                    <a:pt x="39" y="223"/>
                  </a:lnTo>
                  <a:lnTo>
                    <a:pt x="49" y="177"/>
                  </a:lnTo>
                  <a:lnTo>
                    <a:pt x="49" y="177"/>
                  </a:lnTo>
                  <a:lnTo>
                    <a:pt x="64" y="128"/>
                  </a:lnTo>
                  <a:lnTo>
                    <a:pt x="79" y="81"/>
                  </a:lnTo>
                  <a:lnTo>
                    <a:pt x="79" y="81"/>
                  </a:lnTo>
                  <a:lnTo>
                    <a:pt x="93" y="45"/>
                  </a:lnTo>
                  <a:lnTo>
                    <a:pt x="99" y="25"/>
                  </a:lnTo>
                  <a:lnTo>
                    <a:pt x="100" y="16"/>
                  </a:lnTo>
                  <a:lnTo>
                    <a:pt x="102" y="5"/>
                  </a:lnTo>
                  <a:lnTo>
                    <a:pt x="102" y="5"/>
                  </a:lnTo>
                  <a:lnTo>
                    <a:pt x="102" y="4"/>
                  </a:lnTo>
                  <a:lnTo>
                    <a:pt x="100" y="1"/>
                  </a:lnTo>
                  <a:lnTo>
                    <a:pt x="99" y="1"/>
                  </a:lnTo>
                  <a:lnTo>
                    <a:pt x="96" y="0"/>
                  </a:lnTo>
                  <a:lnTo>
                    <a:pt x="93" y="1"/>
                  </a:lnTo>
                  <a:lnTo>
                    <a:pt x="91" y="4"/>
                  </a:lnTo>
                  <a:lnTo>
                    <a:pt x="90" y="5"/>
                  </a:lnTo>
                  <a:lnTo>
                    <a:pt x="90" y="5"/>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62" name="Freeform 379"/>
            <p:cNvSpPr/>
            <p:nvPr/>
          </p:nvSpPr>
          <p:spPr bwMode="auto">
            <a:xfrm>
              <a:off x="5426076" y="1354138"/>
              <a:ext cx="33338" cy="128588"/>
            </a:xfrm>
            <a:custGeom>
              <a:avLst/>
              <a:gdLst/>
              <a:ahLst/>
              <a:cxnLst>
                <a:cxn ang="0">
                  <a:pos x="75" y="3"/>
                </a:cxn>
                <a:cxn ang="0">
                  <a:pos x="75" y="3"/>
                </a:cxn>
                <a:cxn ang="0">
                  <a:pos x="71" y="11"/>
                </a:cxn>
                <a:cxn ang="0">
                  <a:pos x="69" y="20"/>
                </a:cxn>
                <a:cxn ang="0">
                  <a:pos x="63" y="37"/>
                </a:cxn>
                <a:cxn ang="0">
                  <a:pos x="55" y="71"/>
                </a:cxn>
                <a:cxn ang="0">
                  <a:pos x="55" y="71"/>
                </a:cxn>
                <a:cxn ang="0">
                  <a:pos x="49" y="91"/>
                </a:cxn>
                <a:cxn ang="0">
                  <a:pos x="42" y="110"/>
                </a:cxn>
                <a:cxn ang="0">
                  <a:pos x="36" y="130"/>
                </a:cxn>
                <a:cxn ang="0">
                  <a:pos x="32" y="149"/>
                </a:cxn>
                <a:cxn ang="0">
                  <a:pos x="32" y="149"/>
                </a:cxn>
                <a:cxn ang="0">
                  <a:pos x="27" y="196"/>
                </a:cxn>
                <a:cxn ang="0">
                  <a:pos x="23" y="220"/>
                </a:cxn>
                <a:cxn ang="0">
                  <a:pos x="19" y="244"/>
                </a:cxn>
                <a:cxn ang="0">
                  <a:pos x="19" y="244"/>
                </a:cxn>
                <a:cxn ang="0">
                  <a:pos x="15" y="261"/>
                </a:cxn>
                <a:cxn ang="0">
                  <a:pos x="11" y="279"/>
                </a:cxn>
                <a:cxn ang="0">
                  <a:pos x="11" y="279"/>
                </a:cxn>
                <a:cxn ang="0">
                  <a:pos x="8" y="288"/>
                </a:cxn>
                <a:cxn ang="0">
                  <a:pos x="7" y="298"/>
                </a:cxn>
                <a:cxn ang="0">
                  <a:pos x="6" y="309"/>
                </a:cxn>
                <a:cxn ang="0">
                  <a:pos x="3" y="313"/>
                </a:cxn>
                <a:cxn ang="0">
                  <a:pos x="2" y="317"/>
                </a:cxn>
                <a:cxn ang="0">
                  <a:pos x="2" y="317"/>
                </a:cxn>
                <a:cxn ang="0">
                  <a:pos x="0" y="319"/>
                </a:cxn>
                <a:cxn ang="0">
                  <a:pos x="0" y="321"/>
                </a:cxn>
                <a:cxn ang="0">
                  <a:pos x="2" y="323"/>
                </a:cxn>
                <a:cxn ang="0">
                  <a:pos x="3" y="325"/>
                </a:cxn>
                <a:cxn ang="0">
                  <a:pos x="7" y="325"/>
                </a:cxn>
                <a:cxn ang="0">
                  <a:pos x="10" y="325"/>
                </a:cxn>
                <a:cxn ang="0">
                  <a:pos x="11" y="323"/>
                </a:cxn>
                <a:cxn ang="0">
                  <a:pos x="11" y="323"/>
                </a:cxn>
                <a:cxn ang="0">
                  <a:pos x="15" y="317"/>
                </a:cxn>
                <a:cxn ang="0">
                  <a:pos x="18" y="310"/>
                </a:cxn>
                <a:cxn ang="0">
                  <a:pos x="21" y="295"/>
                </a:cxn>
                <a:cxn ang="0">
                  <a:pos x="24" y="279"/>
                </a:cxn>
                <a:cxn ang="0">
                  <a:pos x="27" y="264"/>
                </a:cxn>
                <a:cxn ang="0">
                  <a:pos x="27" y="264"/>
                </a:cxn>
                <a:cxn ang="0">
                  <a:pos x="31" y="245"/>
                </a:cxn>
                <a:cxn ang="0">
                  <a:pos x="33" y="227"/>
                </a:cxn>
                <a:cxn ang="0">
                  <a:pos x="38" y="187"/>
                </a:cxn>
                <a:cxn ang="0">
                  <a:pos x="38" y="187"/>
                </a:cxn>
                <a:cxn ang="0">
                  <a:pos x="42" y="164"/>
                </a:cxn>
                <a:cxn ang="0">
                  <a:pos x="46" y="140"/>
                </a:cxn>
                <a:cxn ang="0">
                  <a:pos x="52" y="117"/>
                </a:cxn>
                <a:cxn ang="0">
                  <a:pos x="59" y="94"/>
                </a:cxn>
                <a:cxn ang="0">
                  <a:pos x="59" y="94"/>
                </a:cxn>
                <a:cxn ang="0">
                  <a:pos x="66" y="72"/>
                </a:cxn>
                <a:cxn ang="0">
                  <a:pos x="71" y="51"/>
                </a:cxn>
                <a:cxn ang="0">
                  <a:pos x="76" y="29"/>
                </a:cxn>
                <a:cxn ang="0">
                  <a:pos x="80" y="19"/>
                </a:cxn>
                <a:cxn ang="0">
                  <a:pos x="86" y="9"/>
                </a:cxn>
                <a:cxn ang="0">
                  <a:pos x="86" y="9"/>
                </a:cxn>
                <a:cxn ang="0">
                  <a:pos x="87" y="7"/>
                </a:cxn>
                <a:cxn ang="0">
                  <a:pos x="86" y="4"/>
                </a:cxn>
                <a:cxn ang="0">
                  <a:pos x="83" y="2"/>
                </a:cxn>
                <a:cxn ang="0">
                  <a:pos x="79" y="0"/>
                </a:cxn>
                <a:cxn ang="0">
                  <a:pos x="78" y="2"/>
                </a:cxn>
                <a:cxn ang="0">
                  <a:pos x="75" y="3"/>
                </a:cxn>
                <a:cxn ang="0">
                  <a:pos x="75" y="3"/>
                </a:cxn>
              </a:cxnLst>
              <a:rect l="0" t="0" r="r" b="b"/>
              <a:pathLst>
                <a:path w="87" h="325">
                  <a:moveTo>
                    <a:pt x="75" y="3"/>
                  </a:moveTo>
                  <a:lnTo>
                    <a:pt x="75" y="3"/>
                  </a:lnTo>
                  <a:lnTo>
                    <a:pt x="71" y="11"/>
                  </a:lnTo>
                  <a:lnTo>
                    <a:pt x="69" y="20"/>
                  </a:lnTo>
                  <a:lnTo>
                    <a:pt x="63" y="37"/>
                  </a:lnTo>
                  <a:lnTo>
                    <a:pt x="55" y="71"/>
                  </a:lnTo>
                  <a:lnTo>
                    <a:pt x="55" y="71"/>
                  </a:lnTo>
                  <a:lnTo>
                    <a:pt x="49" y="91"/>
                  </a:lnTo>
                  <a:lnTo>
                    <a:pt x="42" y="110"/>
                  </a:lnTo>
                  <a:lnTo>
                    <a:pt x="36" y="130"/>
                  </a:lnTo>
                  <a:lnTo>
                    <a:pt x="32" y="149"/>
                  </a:lnTo>
                  <a:lnTo>
                    <a:pt x="32" y="149"/>
                  </a:lnTo>
                  <a:lnTo>
                    <a:pt x="27" y="196"/>
                  </a:lnTo>
                  <a:lnTo>
                    <a:pt x="23" y="220"/>
                  </a:lnTo>
                  <a:lnTo>
                    <a:pt x="19" y="244"/>
                  </a:lnTo>
                  <a:lnTo>
                    <a:pt x="19" y="244"/>
                  </a:lnTo>
                  <a:lnTo>
                    <a:pt x="15" y="261"/>
                  </a:lnTo>
                  <a:lnTo>
                    <a:pt x="11" y="279"/>
                  </a:lnTo>
                  <a:lnTo>
                    <a:pt x="11" y="279"/>
                  </a:lnTo>
                  <a:lnTo>
                    <a:pt x="8" y="288"/>
                  </a:lnTo>
                  <a:lnTo>
                    <a:pt x="7" y="298"/>
                  </a:lnTo>
                  <a:lnTo>
                    <a:pt x="6" y="309"/>
                  </a:lnTo>
                  <a:lnTo>
                    <a:pt x="3" y="313"/>
                  </a:lnTo>
                  <a:lnTo>
                    <a:pt x="2" y="317"/>
                  </a:lnTo>
                  <a:lnTo>
                    <a:pt x="2" y="317"/>
                  </a:lnTo>
                  <a:lnTo>
                    <a:pt x="0" y="319"/>
                  </a:lnTo>
                  <a:lnTo>
                    <a:pt x="0" y="321"/>
                  </a:lnTo>
                  <a:lnTo>
                    <a:pt x="2" y="323"/>
                  </a:lnTo>
                  <a:lnTo>
                    <a:pt x="3" y="325"/>
                  </a:lnTo>
                  <a:lnTo>
                    <a:pt x="7" y="325"/>
                  </a:lnTo>
                  <a:lnTo>
                    <a:pt x="10" y="325"/>
                  </a:lnTo>
                  <a:lnTo>
                    <a:pt x="11" y="323"/>
                  </a:lnTo>
                  <a:lnTo>
                    <a:pt x="11" y="323"/>
                  </a:lnTo>
                  <a:lnTo>
                    <a:pt x="15" y="317"/>
                  </a:lnTo>
                  <a:lnTo>
                    <a:pt x="18" y="310"/>
                  </a:lnTo>
                  <a:lnTo>
                    <a:pt x="21" y="295"/>
                  </a:lnTo>
                  <a:lnTo>
                    <a:pt x="24" y="279"/>
                  </a:lnTo>
                  <a:lnTo>
                    <a:pt x="27" y="264"/>
                  </a:lnTo>
                  <a:lnTo>
                    <a:pt x="27" y="264"/>
                  </a:lnTo>
                  <a:lnTo>
                    <a:pt x="31" y="245"/>
                  </a:lnTo>
                  <a:lnTo>
                    <a:pt x="33" y="227"/>
                  </a:lnTo>
                  <a:lnTo>
                    <a:pt x="38" y="187"/>
                  </a:lnTo>
                  <a:lnTo>
                    <a:pt x="38" y="187"/>
                  </a:lnTo>
                  <a:lnTo>
                    <a:pt x="42" y="164"/>
                  </a:lnTo>
                  <a:lnTo>
                    <a:pt x="46" y="140"/>
                  </a:lnTo>
                  <a:lnTo>
                    <a:pt x="52" y="117"/>
                  </a:lnTo>
                  <a:lnTo>
                    <a:pt x="59" y="94"/>
                  </a:lnTo>
                  <a:lnTo>
                    <a:pt x="59" y="94"/>
                  </a:lnTo>
                  <a:lnTo>
                    <a:pt x="66" y="72"/>
                  </a:lnTo>
                  <a:lnTo>
                    <a:pt x="71" y="51"/>
                  </a:lnTo>
                  <a:lnTo>
                    <a:pt x="76" y="29"/>
                  </a:lnTo>
                  <a:lnTo>
                    <a:pt x="80" y="19"/>
                  </a:lnTo>
                  <a:lnTo>
                    <a:pt x="86" y="9"/>
                  </a:lnTo>
                  <a:lnTo>
                    <a:pt x="86" y="9"/>
                  </a:lnTo>
                  <a:lnTo>
                    <a:pt x="87" y="7"/>
                  </a:lnTo>
                  <a:lnTo>
                    <a:pt x="86" y="4"/>
                  </a:lnTo>
                  <a:lnTo>
                    <a:pt x="83" y="2"/>
                  </a:lnTo>
                  <a:lnTo>
                    <a:pt x="79" y="0"/>
                  </a:lnTo>
                  <a:lnTo>
                    <a:pt x="78" y="2"/>
                  </a:lnTo>
                  <a:lnTo>
                    <a:pt x="75" y="3"/>
                  </a:lnTo>
                  <a:lnTo>
                    <a:pt x="75" y="3"/>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63" name="Freeform 380"/>
            <p:cNvSpPr/>
            <p:nvPr/>
          </p:nvSpPr>
          <p:spPr bwMode="auto">
            <a:xfrm>
              <a:off x="5492751" y="1465263"/>
              <a:ext cx="25400" cy="90488"/>
            </a:xfrm>
            <a:custGeom>
              <a:avLst/>
              <a:gdLst/>
              <a:ahLst/>
              <a:cxnLst>
                <a:cxn ang="0">
                  <a:pos x="52" y="3"/>
                </a:cxn>
                <a:cxn ang="0">
                  <a:pos x="52" y="3"/>
                </a:cxn>
                <a:cxn ang="0">
                  <a:pos x="46" y="13"/>
                </a:cxn>
                <a:cxn ang="0">
                  <a:pos x="42" y="24"/>
                </a:cxn>
                <a:cxn ang="0">
                  <a:pos x="34" y="45"/>
                </a:cxn>
                <a:cxn ang="0">
                  <a:pos x="29" y="67"/>
                </a:cxn>
                <a:cxn ang="0">
                  <a:pos x="23" y="90"/>
                </a:cxn>
                <a:cxn ang="0">
                  <a:pos x="23" y="90"/>
                </a:cxn>
                <a:cxn ang="0">
                  <a:pos x="16" y="122"/>
                </a:cxn>
                <a:cxn ang="0">
                  <a:pos x="10" y="154"/>
                </a:cxn>
                <a:cxn ang="0">
                  <a:pos x="0" y="221"/>
                </a:cxn>
                <a:cxn ang="0">
                  <a:pos x="0" y="221"/>
                </a:cxn>
                <a:cxn ang="0">
                  <a:pos x="0" y="224"/>
                </a:cxn>
                <a:cxn ang="0">
                  <a:pos x="1" y="225"/>
                </a:cxn>
                <a:cxn ang="0">
                  <a:pos x="5" y="228"/>
                </a:cxn>
                <a:cxn ang="0">
                  <a:pos x="6" y="228"/>
                </a:cxn>
                <a:cxn ang="0">
                  <a:pos x="9" y="228"/>
                </a:cxn>
                <a:cxn ang="0">
                  <a:pos x="10" y="226"/>
                </a:cxn>
                <a:cxn ang="0">
                  <a:pos x="12" y="224"/>
                </a:cxn>
                <a:cxn ang="0">
                  <a:pos x="12" y="224"/>
                </a:cxn>
                <a:cxn ang="0">
                  <a:pos x="16" y="194"/>
                </a:cxn>
                <a:cxn ang="0">
                  <a:pos x="22" y="164"/>
                </a:cxn>
                <a:cxn ang="0">
                  <a:pos x="27" y="134"/>
                </a:cxn>
                <a:cxn ang="0">
                  <a:pos x="33" y="103"/>
                </a:cxn>
                <a:cxn ang="0">
                  <a:pos x="33" y="103"/>
                </a:cxn>
                <a:cxn ang="0">
                  <a:pos x="36" y="79"/>
                </a:cxn>
                <a:cxn ang="0">
                  <a:pos x="42" y="54"/>
                </a:cxn>
                <a:cxn ang="0">
                  <a:pos x="46" y="42"/>
                </a:cxn>
                <a:cxn ang="0">
                  <a:pos x="51" y="30"/>
                </a:cxn>
                <a:cxn ang="0">
                  <a:pos x="56" y="18"/>
                </a:cxn>
                <a:cxn ang="0">
                  <a:pos x="61" y="8"/>
                </a:cxn>
                <a:cxn ang="0">
                  <a:pos x="61" y="8"/>
                </a:cxn>
                <a:cxn ang="0">
                  <a:pos x="63" y="7"/>
                </a:cxn>
                <a:cxn ang="0">
                  <a:pos x="63" y="4"/>
                </a:cxn>
                <a:cxn ang="0">
                  <a:pos x="61" y="3"/>
                </a:cxn>
                <a:cxn ang="0">
                  <a:pos x="60" y="1"/>
                </a:cxn>
                <a:cxn ang="0">
                  <a:pos x="56" y="0"/>
                </a:cxn>
                <a:cxn ang="0">
                  <a:pos x="53" y="1"/>
                </a:cxn>
                <a:cxn ang="0">
                  <a:pos x="52" y="3"/>
                </a:cxn>
                <a:cxn ang="0">
                  <a:pos x="52" y="3"/>
                </a:cxn>
              </a:cxnLst>
              <a:rect l="0" t="0" r="r" b="b"/>
              <a:pathLst>
                <a:path w="63" h="228">
                  <a:moveTo>
                    <a:pt x="52" y="3"/>
                  </a:moveTo>
                  <a:lnTo>
                    <a:pt x="52" y="3"/>
                  </a:lnTo>
                  <a:lnTo>
                    <a:pt x="46" y="13"/>
                  </a:lnTo>
                  <a:lnTo>
                    <a:pt x="42" y="24"/>
                  </a:lnTo>
                  <a:lnTo>
                    <a:pt x="34" y="45"/>
                  </a:lnTo>
                  <a:lnTo>
                    <a:pt x="29" y="67"/>
                  </a:lnTo>
                  <a:lnTo>
                    <a:pt x="23" y="90"/>
                  </a:lnTo>
                  <a:lnTo>
                    <a:pt x="23" y="90"/>
                  </a:lnTo>
                  <a:lnTo>
                    <a:pt x="16" y="122"/>
                  </a:lnTo>
                  <a:lnTo>
                    <a:pt x="10" y="154"/>
                  </a:lnTo>
                  <a:lnTo>
                    <a:pt x="0" y="221"/>
                  </a:lnTo>
                  <a:lnTo>
                    <a:pt x="0" y="221"/>
                  </a:lnTo>
                  <a:lnTo>
                    <a:pt x="0" y="224"/>
                  </a:lnTo>
                  <a:lnTo>
                    <a:pt x="1" y="225"/>
                  </a:lnTo>
                  <a:lnTo>
                    <a:pt x="5" y="228"/>
                  </a:lnTo>
                  <a:lnTo>
                    <a:pt x="6" y="228"/>
                  </a:lnTo>
                  <a:lnTo>
                    <a:pt x="9" y="228"/>
                  </a:lnTo>
                  <a:lnTo>
                    <a:pt x="10" y="226"/>
                  </a:lnTo>
                  <a:lnTo>
                    <a:pt x="12" y="224"/>
                  </a:lnTo>
                  <a:lnTo>
                    <a:pt x="12" y="224"/>
                  </a:lnTo>
                  <a:lnTo>
                    <a:pt x="16" y="194"/>
                  </a:lnTo>
                  <a:lnTo>
                    <a:pt x="22" y="164"/>
                  </a:lnTo>
                  <a:lnTo>
                    <a:pt x="27" y="134"/>
                  </a:lnTo>
                  <a:lnTo>
                    <a:pt x="33" y="103"/>
                  </a:lnTo>
                  <a:lnTo>
                    <a:pt x="33" y="103"/>
                  </a:lnTo>
                  <a:lnTo>
                    <a:pt x="36" y="79"/>
                  </a:lnTo>
                  <a:lnTo>
                    <a:pt x="42" y="54"/>
                  </a:lnTo>
                  <a:lnTo>
                    <a:pt x="46" y="42"/>
                  </a:lnTo>
                  <a:lnTo>
                    <a:pt x="51" y="30"/>
                  </a:lnTo>
                  <a:lnTo>
                    <a:pt x="56" y="18"/>
                  </a:lnTo>
                  <a:lnTo>
                    <a:pt x="61" y="8"/>
                  </a:lnTo>
                  <a:lnTo>
                    <a:pt x="61" y="8"/>
                  </a:lnTo>
                  <a:lnTo>
                    <a:pt x="63" y="7"/>
                  </a:lnTo>
                  <a:lnTo>
                    <a:pt x="63" y="4"/>
                  </a:lnTo>
                  <a:lnTo>
                    <a:pt x="61" y="3"/>
                  </a:lnTo>
                  <a:lnTo>
                    <a:pt x="60" y="1"/>
                  </a:lnTo>
                  <a:lnTo>
                    <a:pt x="56" y="0"/>
                  </a:lnTo>
                  <a:lnTo>
                    <a:pt x="53" y="1"/>
                  </a:lnTo>
                  <a:lnTo>
                    <a:pt x="52" y="3"/>
                  </a:lnTo>
                  <a:lnTo>
                    <a:pt x="52" y="3"/>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64" name="Freeform 381"/>
            <p:cNvSpPr/>
            <p:nvPr/>
          </p:nvSpPr>
          <p:spPr bwMode="auto">
            <a:xfrm>
              <a:off x="5516564" y="1489076"/>
              <a:ext cx="17463" cy="76200"/>
            </a:xfrm>
            <a:custGeom>
              <a:avLst/>
              <a:gdLst/>
              <a:ahLst/>
              <a:cxnLst>
                <a:cxn ang="0">
                  <a:pos x="34" y="4"/>
                </a:cxn>
                <a:cxn ang="0">
                  <a:pos x="34" y="4"/>
                </a:cxn>
                <a:cxn ang="0">
                  <a:pos x="21" y="48"/>
                </a:cxn>
                <a:cxn ang="0">
                  <a:pos x="11" y="94"/>
                </a:cxn>
                <a:cxn ang="0">
                  <a:pos x="7" y="117"/>
                </a:cxn>
                <a:cxn ang="0">
                  <a:pos x="3" y="141"/>
                </a:cxn>
                <a:cxn ang="0">
                  <a:pos x="0" y="163"/>
                </a:cxn>
                <a:cxn ang="0">
                  <a:pos x="0" y="188"/>
                </a:cxn>
                <a:cxn ang="0">
                  <a:pos x="0" y="188"/>
                </a:cxn>
                <a:cxn ang="0">
                  <a:pos x="0" y="189"/>
                </a:cxn>
                <a:cxn ang="0">
                  <a:pos x="2" y="192"/>
                </a:cxn>
                <a:cxn ang="0">
                  <a:pos x="6" y="193"/>
                </a:cxn>
                <a:cxn ang="0">
                  <a:pos x="10" y="192"/>
                </a:cxn>
                <a:cxn ang="0">
                  <a:pos x="11" y="189"/>
                </a:cxn>
                <a:cxn ang="0">
                  <a:pos x="11" y="188"/>
                </a:cxn>
                <a:cxn ang="0">
                  <a:pos x="11" y="188"/>
                </a:cxn>
                <a:cxn ang="0">
                  <a:pos x="12" y="164"/>
                </a:cxn>
                <a:cxn ang="0">
                  <a:pos x="15" y="141"/>
                </a:cxn>
                <a:cxn ang="0">
                  <a:pos x="17" y="119"/>
                </a:cxn>
                <a:cxn ang="0">
                  <a:pos x="23" y="95"/>
                </a:cxn>
                <a:cxn ang="0">
                  <a:pos x="33" y="51"/>
                </a:cxn>
                <a:cxn ang="0">
                  <a:pos x="45" y="6"/>
                </a:cxn>
                <a:cxn ang="0">
                  <a:pos x="45" y="6"/>
                </a:cxn>
                <a:cxn ang="0">
                  <a:pos x="46" y="4"/>
                </a:cxn>
                <a:cxn ang="0">
                  <a:pos x="45" y="2"/>
                </a:cxn>
                <a:cxn ang="0">
                  <a:pos x="41" y="0"/>
                </a:cxn>
                <a:cxn ang="0">
                  <a:pos x="37" y="0"/>
                </a:cxn>
                <a:cxn ang="0">
                  <a:pos x="36" y="1"/>
                </a:cxn>
                <a:cxn ang="0">
                  <a:pos x="34" y="4"/>
                </a:cxn>
                <a:cxn ang="0">
                  <a:pos x="34" y="4"/>
                </a:cxn>
              </a:cxnLst>
              <a:rect l="0" t="0" r="r" b="b"/>
              <a:pathLst>
                <a:path w="46" h="193">
                  <a:moveTo>
                    <a:pt x="34" y="4"/>
                  </a:moveTo>
                  <a:lnTo>
                    <a:pt x="34" y="4"/>
                  </a:lnTo>
                  <a:lnTo>
                    <a:pt x="21" y="48"/>
                  </a:lnTo>
                  <a:lnTo>
                    <a:pt x="11" y="94"/>
                  </a:lnTo>
                  <a:lnTo>
                    <a:pt x="7" y="117"/>
                  </a:lnTo>
                  <a:lnTo>
                    <a:pt x="3" y="141"/>
                  </a:lnTo>
                  <a:lnTo>
                    <a:pt x="0" y="163"/>
                  </a:lnTo>
                  <a:lnTo>
                    <a:pt x="0" y="188"/>
                  </a:lnTo>
                  <a:lnTo>
                    <a:pt x="0" y="188"/>
                  </a:lnTo>
                  <a:lnTo>
                    <a:pt x="0" y="189"/>
                  </a:lnTo>
                  <a:lnTo>
                    <a:pt x="2" y="192"/>
                  </a:lnTo>
                  <a:lnTo>
                    <a:pt x="6" y="193"/>
                  </a:lnTo>
                  <a:lnTo>
                    <a:pt x="10" y="192"/>
                  </a:lnTo>
                  <a:lnTo>
                    <a:pt x="11" y="189"/>
                  </a:lnTo>
                  <a:lnTo>
                    <a:pt x="11" y="188"/>
                  </a:lnTo>
                  <a:lnTo>
                    <a:pt x="11" y="188"/>
                  </a:lnTo>
                  <a:lnTo>
                    <a:pt x="12" y="164"/>
                  </a:lnTo>
                  <a:lnTo>
                    <a:pt x="15" y="141"/>
                  </a:lnTo>
                  <a:lnTo>
                    <a:pt x="17" y="119"/>
                  </a:lnTo>
                  <a:lnTo>
                    <a:pt x="23" y="95"/>
                  </a:lnTo>
                  <a:lnTo>
                    <a:pt x="33" y="51"/>
                  </a:lnTo>
                  <a:lnTo>
                    <a:pt x="45" y="6"/>
                  </a:lnTo>
                  <a:lnTo>
                    <a:pt x="45" y="6"/>
                  </a:lnTo>
                  <a:lnTo>
                    <a:pt x="46" y="4"/>
                  </a:lnTo>
                  <a:lnTo>
                    <a:pt x="45" y="2"/>
                  </a:lnTo>
                  <a:lnTo>
                    <a:pt x="41" y="0"/>
                  </a:lnTo>
                  <a:lnTo>
                    <a:pt x="37" y="0"/>
                  </a:lnTo>
                  <a:lnTo>
                    <a:pt x="36" y="1"/>
                  </a:lnTo>
                  <a:lnTo>
                    <a:pt x="34" y="4"/>
                  </a:lnTo>
                  <a:lnTo>
                    <a:pt x="34" y="4"/>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65" name="Freeform 382"/>
            <p:cNvSpPr/>
            <p:nvPr/>
          </p:nvSpPr>
          <p:spPr bwMode="auto">
            <a:xfrm>
              <a:off x="5478464" y="1268413"/>
              <a:ext cx="228600" cy="104775"/>
            </a:xfrm>
            <a:custGeom>
              <a:avLst/>
              <a:gdLst/>
              <a:ahLst/>
              <a:cxnLst>
                <a:cxn ang="0">
                  <a:pos x="569" y="0"/>
                </a:cxn>
                <a:cxn ang="0">
                  <a:pos x="540" y="9"/>
                </a:cxn>
                <a:cxn ang="0">
                  <a:pos x="512" y="22"/>
                </a:cxn>
                <a:cxn ang="0">
                  <a:pos x="460" y="51"/>
                </a:cxn>
                <a:cxn ang="0">
                  <a:pos x="418" y="72"/>
                </a:cxn>
                <a:cxn ang="0">
                  <a:pos x="333" y="107"/>
                </a:cxn>
                <a:cxn ang="0">
                  <a:pos x="290" y="123"/>
                </a:cxn>
                <a:cxn ang="0">
                  <a:pos x="217" y="151"/>
                </a:cxn>
                <a:cxn ang="0">
                  <a:pos x="145" y="183"/>
                </a:cxn>
                <a:cxn ang="0">
                  <a:pos x="109" y="200"/>
                </a:cxn>
                <a:cxn ang="0">
                  <a:pos x="74" y="217"/>
                </a:cxn>
                <a:cxn ang="0">
                  <a:pos x="22" y="246"/>
                </a:cxn>
                <a:cxn ang="0">
                  <a:pos x="4" y="251"/>
                </a:cxn>
                <a:cxn ang="0">
                  <a:pos x="1" y="253"/>
                </a:cxn>
                <a:cxn ang="0">
                  <a:pos x="0" y="258"/>
                </a:cxn>
                <a:cxn ang="0">
                  <a:pos x="4" y="263"/>
                </a:cxn>
                <a:cxn ang="0">
                  <a:pos x="6" y="263"/>
                </a:cxn>
                <a:cxn ang="0">
                  <a:pos x="36" y="253"/>
                </a:cxn>
                <a:cxn ang="0">
                  <a:pos x="64" y="237"/>
                </a:cxn>
                <a:cxn ang="0">
                  <a:pos x="81" y="228"/>
                </a:cxn>
                <a:cxn ang="0">
                  <a:pos x="132" y="202"/>
                </a:cxn>
                <a:cxn ang="0">
                  <a:pos x="171" y="183"/>
                </a:cxn>
                <a:cxn ang="0">
                  <a:pos x="252" y="149"/>
                </a:cxn>
                <a:cxn ang="0">
                  <a:pos x="294" y="135"/>
                </a:cxn>
                <a:cxn ang="0">
                  <a:pos x="370" y="105"/>
                </a:cxn>
                <a:cxn ang="0">
                  <a:pos x="446" y="71"/>
                </a:cxn>
                <a:cxn ang="0">
                  <a:pos x="482" y="54"/>
                </a:cxn>
                <a:cxn ang="0">
                  <a:pos x="519" y="34"/>
                </a:cxn>
                <a:cxn ang="0">
                  <a:pos x="532" y="28"/>
                </a:cxn>
                <a:cxn ang="0">
                  <a:pos x="558" y="16"/>
                </a:cxn>
                <a:cxn ang="0">
                  <a:pos x="571" y="12"/>
                </a:cxn>
                <a:cxn ang="0">
                  <a:pos x="575" y="9"/>
                </a:cxn>
                <a:cxn ang="0">
                  <a:pos x="573" y="1"/>
                </a:cxn>
                <a:cxn ang="0">
                  <a:pos x="569" y="0"/>
                </a:cxn>
              </a:cxnLst>
              <a:rect l="0" t="0" r="r" b="b"/>
              <a:pathLst>
                <a:path w="575" h="263">
                  <a:moveTo>
                    <a:pt x="569" y="0"/>
                  </a:moveTo>
                  <a:lnTo>
                    <a:pt x="569" y="0"/>
                  </a:lnTo>
                  <a:lnTo>
                    <a:pt x="554" y="4"/>
                  </a:lnTo>
                  <a:lnTo>
                    <a:pt x="540" y="9"/>
                  </a:lnTo>
                  <a:lnTo>
                    <a:pt x="527" y="16"/>
                  </a:lnTo>
                  <a:lnTo>
                    <a:pt x="512" y="22"/>
                  </a:lnTo>
                  <a:lnTo>
                    <a:pt x="486" y="38"/>
                  </a:lnTo>
                  <a:lnTo>
                    <a:pt x="460" y="51"/>
                  </a:lnTo>
                  <a:lnTo>
                    <a:pt x="460" y="51"/>
                  </a:lnTo>
                  <a:lnTo>
                    <a:pt x="418" y="72"/>
                  </a:lnTo>
                  <a:lnTo>
                    <a:pt x="376" y="90"/>
                  </a:lnTo>
                  <a:lnTo>
                    <a:pt x="333" y="107"/>
                  </a:lnTo>
                  <a:lnTo>
                    <a:pt x="290" y="123"/>
                  </a:lnTo>
                  <a:lnTo>
                    <a:pt x="290" y="123"/>
                  </a:lnTo>
                  <a:lnTo>
                    <a:pt x="253" y="138"/>
                  </a:lnTo>
                  <a:lnTo>
                    <a:pt x="217" y="151"/>
                  </a:lnTo>
                  <a:lnTo>
                    <a:pt x="180" y="166"/>
                  </a:lnTo>
                  <a:lnTo>
                    <a:pt x="145" y="183"/>
                  </a:lnTo>
                  <a:lnTo>
                    <a:pt x="145" y="183"/>
                  </a:lnTo>
                  <a:lnTo>
                    <a:pt x="109" y="200"/>
                  </a:lnTo>
                  <a:lnTo>
                    <a:pt x="74" y="217"/>
                  </a:lnTo>
                  <a:lnTo>
                    <a:pt x="74" y="217"/>
                  </a:lnTo>
                  <a:lnTo>
                    <a:pt x="40" y="237"/>
                  </a:lnTo>
                  <a:lnTo>
                    <a:pt x="22" y="246"/>
                  </a:lnTo>
                  <a:lnTo>
                    <a:pt x="13" y="249"/>
                  </a:lnTo>
                  <a:lnTo>
                    <a:pt x="4" y="251"/>
                  </a:lnTo>
                  <a:lnTo>
                    <a:pt x="4" y="251"/>
                  </a:lnTo>
                  <a:lnTo>
                    <a:pt x="1" y="253"/>
                  </a:lnTo>
                  <a:lnTo>
                    <a:pt x="0" y="254"/>
                  </a:lnTo>
                  <a:lnTo>
                    <a:pt x="0" y="258"/>
                  </a:lnTo>
                  <a:lnTo>
                    <a:pt x="2" y="262"/>
                  </a:lnTo>
                  <a:lnTo>
                    <a:pt x="4" y="263"/>
                  </a:lnTo>
                  <a:lnTo>
                    <a:pt x="6" y="263"/>
                  </a:lnTo>
                  <a:lnTo>
                    <a:pt x="6" y="263"/>
                  </a:lnTo>
                  <a:lnTo>
                    <a:pt x="22" y="258"/>
                  </a:lnTo>
                  <a:lnTo>
                    <a:pt x="36" y="253"/>
                  </a:lnTo>
                  <a:lnTo>
                    <a:pt x="51" y="245"/>
                  </a:lnTo>
                  <a:lnTo>
                    <a:pt x="64" y="237"/>
                  </a:lnTo>
                  <a:lnTo>
                    <a:pt x="64" y="237"/>
                  </a:lnTo>
                  <a:lnTo>
                    <a:pt x="81" y="228"/>
                  </a:lnTo>
                  <a:lnTo>
                    <a:pt x="98" y="219"/>
                  </a:lnTo>
                  <a:lnTo>
                    <a:pt x="132" y="202"/>
                  </a:lnTo>
                  <a:lnTo>
                    <a:pt x="132" y="202"/>
                  </a:lnTo>
                  <a:lnTo>
                    <a:pt x="171" y="183"/>
                  </a:lnTo>
                  <a:lnTo>
                    <a:pt x="212" y="165"/>
                  </a:lnTo>
                  <a:lnTo>
                    <a:pt x="252" y="149"/>
                  </a:lnTo>
                  <a:lnTo>
                    <a:pt x="294" y="135"/>
                  </a:lnTo>
                  <a:lnTo>
                    <a:pt x="294" y="135"/>
                  </a:lnTo>
                  <a:lnTo>
                    <a:pt x="332" y="121"/>
                  </a:lnTo>
                  <a:lnTo>
                    <a:pt x="370" y="105"/>
                  </a:lnTo>
                  <a:lnTo>
                    <a:pt x="408" y="88"/>
                  </a:lnTo>
                  <a:lnTo>
                    <a:pt x="446" y="71"/>
                  </a:lnTo>
                  <a:lnTo>
                    <a:pt x="446" y="71"/>
                  </a:lnTo>
                  <a:lnTo>
                    <a:pt x="482" y="54"/>
                  </a:lnTo>
                  <a:lnTo>
                    <a:pt x="501" y="45"/>
                  </a:lnTo>
                  <a:lnTo>
                    <a:pt x="519" y="34"/>
                  </a:lnTo>
                  <a:lnTo>
                    <a:pt x="519" y="34"/>
                  </a:lnTo>
                  <a:lnTo>
                    <a:pt x="532" y="28"/>
                  </a:lnTo>
                  <a:lnTo>
                    <a:pt x="544" y="21"/>
                  </a:lnTo>
                  <a:lnTo>
                    <a:pt x="558" y="16"/>
                  </a:lnTo>
                  <a:lnTo>
                    <a:pt x="571" y="12"/>
                  </a:lnTo>
                  <a:lnTo>
                    <a:pt x="571" y="12"/>
                  </a:lnTo>
                  <a:lnTo>
                    <a:pt x="574" y="11"/>
                  </a:lnTo>
                  <a:lnTo>
                    <a:pt x="575" y="9"/>
                  </a:lnTo>
                  <a:lnTo>
                    <a:pt x="575" y="5"/>
                  </a:lnTo>
                  <a:lnTo>
                    <a:pt x="573" y="1"/>
                  </a:lnTo>
                  <a:lnTo>
                    <a:pt x="571" y="0"/>
                  </a:lnTo>
                  <a:lnTo>
                    <a:pt x="569" y="0"/>
                  </a:lnTo>
                  <a:lnTo>
                    <a:pt x="569"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66" name="Freeform 383"/>
            <p:cNvSpPr/>
            <p:nvPr/>
          </p:nvSpPr>
          <p:spPr bwMode="auto">
            <a:xfrm>
              <a:off x="5513389" y="1352551"/>
              <a:ext cx="195263" cy="92075"/>
            </a:xfrm>
            <a:custGeom>
              <a:avLst/>
              <a:gdLst/>
              <a:ahLst/>
              <a:cxnLst>
                <a:cxn ang="0">
                  <a:pos x="484" y="0"/>
                </a:cxn>
                <a:cxn ang="0">
                  <a:pos x="484" y="0"/>
                </a:cxn>
                <a:cxn ang="0">
                  <a:pos x="452" y="11"/>
                </a:cxn>
                <a:cxn ang="0">
                  <a:pos x="422" y="24"/>
                </a:cxn>
                <a:cxn ang="0">
                  <a:pos x="392" y="38"/>
                </a:cxn>
                <a:cxn ang="0">
                  <a:pos x="361" y="51"/>
                </a:cxn>
                <a:cxn ang="0">
                  <a:pos x="361" y="51"/>
                </a:cxn>
                <a:cxn ang="0">
                  <a:pos x="299" y="77"/>
                </a:cxn>
                <a:cxn ang="0">
                  <a:pos x="239" y="103"/>
                </a:cxn>
                <a:cxn ang="0">
                  <a:pos x="239" y="103"/>
                </a:cxn>
                <a:cxn ang="0">
                  <a:pos x="179" y="130"/>
                </a:cxn>
                <a:cxn ang="0">
                  <a:pos x="119" y="157"/>
                </a:cxn>
                <a:cxn ang="0">
                  <a:pos x="119" y="157"/>
                </a:cxn>
                <a:cxn ang="0">
                  <a:pos x="90" y="171"/>
                </a:cxn>
                <a:cxn ang="0">
                  <a:pos x="61" y="190"/>
                </a:cxn>
                <a:cxn ang="0">
                  <a:pos x="33" y="207"/>
                </a:cxn>
                <a:cxn ang="0">
                  <a:pos x="4" y="222"/>
                </a:cxn>
                <a:cxn ang="0">
                  <a:pos x="4" y="222"/>
                </a:cxn>
                <a:cxn ang="0">
                  <a:pos x="1" y="225"/>
                </a:cxn>
                <a:cxn ang="0">
                  <a:pos x="0" y="226"/>
                </a:cxn>
                <a:cxn ang="0">
                  <a:pos x="1" y="230"/>
                </a:cxn>
                <a:cxn ang="0">
                  <a:pos x="4" y="233"/>
                </a:cxn>
                <a:cxn ang="0">
                  <a:pos x="6" y="233"/>
                </a:cxn>
                <a:cxn ang="0">
                  <a:pos x="9" y="233"/>
                </a:cxn>
                <a:cxn ang="0">
                  <a:pos x="9" y="233"/>
                </a:cxn>
                <a:cxn ang="0">
                  <a:pos x="36" y="218"/>
                </a:cxn>
                <a:cxn ang="0">
                  <a:pos x="64" y="203"/>
                </a:cxn>
                <a:cxn ang="0">
                  <a:pos x="91" y="187"/>
                </a:cxn>
                <a:cxn ang="0">
                  <a:pos x="118" y="170"/>
                </a:cxn>
                <a:cxn ang="0">
                  <a:pos x="118" y="170"/>
                </a:cxn>
                <a:cxn ang="0">
                  <a:pos x="131" y="162"/>
                </a:cxn>
                <a:cxn ang="0">
                  <a:pos x="146" y="157"/>
                </a:cxn>
                <a:cxn ang="0">
                  <a:pos x="161" y="152"/>
                </a:cxn>
                <a:cxn ang="0">
                  <a:pos x="175" y="145"/>
                </a:cxn>
                <a:cxn ang="0">
                  <a:pos x="175" y="145"/>
                </a:cxn>
                <a:cxn ang="0">
                  <a:pos x="235" y="118"/>
                </a:cxn>
                <a:cxn ang="0">
                  <a:pos x="235" y="118"/>
                </a:cxn>
                <a:cxn ang="0">
                  <a:pos x="299" y="89"/>
                </a:cxn>
                <a:cxn ang="0">
                  <a:pos x="365" y="62"/>
                </a:cxn>
                <a:cxn ang="0">
                  <a:pos x="365" y="62"/>
                </a:cxn>
                <a:cxn ang="0">
                  <a:pos x="396" y="48"/>
                </a:cxn>
                <a:cxn ang="0">
                  <a:pos x="412" y="42"/>
                </a:cxn>
                <a:cxn ang="0">
                  <a:pos x="428" y="37"/>
                </a:cxn>
                <a:cxn ang="0">
                  <a:pos x="428" y="37"/>
                </a:cxn>
                <a:cxn ang="0">
                  <a:pos x="442" y="31"/>
                </a:cxn>
                <a:cxn ang="0">
                  <a:pos x="458" y="24"/>
                </a:cxn>
                <a:cxn ang="0">
                  <a:pos x="472" y="17"/>
                </a:cxn>
                <a:cxn ang="0">
                  <a:pos x="488" y="11"/>
                </a:cxn>
                <a:cxn ang="0">
                  <a:pos x="488" y="11"/>
                </a:cxn>
                <a:cxn ang="0">
                  <a:pos x="489" y="9"/>
                </a:cxn>
                <a:cxn ang="0">
                  <a:pos x="490" y="8"/>
                </a:cxn>
                <a:cxn ang="0">
                  <a:pos x="490" y="4"/>
                </a:cxn>
                <a:cxn ang="0">
                  <a:pos x="489" y="0"/>
                </a:cxn>
                <a:cxn ang="0">
                  <a:pos x="486" y="0"/>
                </a:cxn>
                <a:cxn ang="0">
                  <a:pos x="484" y="0"/>
                </a:cxn>
                <a:cxn ang="0">
                  <a:pos x="484" y="0"/>
                </a:cxn>
              </a:cxnLst>
              <a:rect l="0" t="0" r="r" b="b"/>
              <a:pathLst>
                <a:path w="490" h="233">
                  <a:moveTo>
                    <a:pt x="484" y="0"/>
                  </a:moveTo>
                  <a:lnTo>
                    <a:pt x="484" y="0"/>
                  </a:lnTo>
                  <a:lnTo>
                    <a:pt x="452" y="11"/>
                  </a:lnTo>
                  <a:lnTo>
                    <a:pt x="422" y="24"/>
                  </a:lnTo>
                  <a:lnTo>
                    <a:pt x="392" y="38"/>
                  </a:lnTo>
                  <a:lnTo>
                    <a:pt x="361" y="51"/>
                  </a:lnTo>
                  <a:lnTo>
                    <a:pt x="361" y="51"/>
                  </a:lnTo>
                  <a:lnTo>
                    <a:pt x="299" y="77"/>
                  </a:lnTo>
                  <a:lnTo>
                    <a:pt x="239" y="103"/>
                  </a:lnTo>
                  <a:lnTo>
                    <a:pt x="239" y="103"/>
                  </a:lnTo>
                  <a:lnTo>
                    <a:pt x="179" y="130"/>
                  </a:lnTo>
                  <a:lnTo>
                    <a:pt x="119" y="157"/>
                  </a:lnTo>
                  <a:lnTo>
                    <a:pt x="119" y="157"/>
                  </a:lnTo>
                  <a:lnTo>
                    <a:pt x="90" y="171"/>
                  </a:lnTo>
                  <a:lnTo>
                    <a:pt x="61" y="190"/>
                  </a:lnTo>
                  <a:lnTo>
                    <a:pt x="33" y="207"/>
                  </a:lnTo>
                  <a:lnTo>
                    <a:pt x="4" y="222"/>
                  </a:lnTo>
                  <a:lnTo>
                    <a:pt x="4" y="222"/>
                  </a:lnTo>
                  <a:lnTo>
                    <a:pt x="1" y="225"/>
                  </a:lnTo>
                  <a:lnTo>
                    <a:pt x="0" y="226"/>
                  </a:lnTo>
                  <a:lnTo>
                    <a:pt x="1" y="230"/>
                  </a:lnTo>
                  <a:lnTo>
                    <a:pt x="4" y="233"/>
                  </a:lnTo>
                  <a:lnTo>
                    <a:pt x="6" y="233"/>
                  </a:lnTo>
                  <a:lnTo>
                    <a:pt x="9" y="233"/>
                  </a:lnTo>
                  <a:lnTo>
                    <a:pt x="9" y="233"/>
                  </a:lnTo>
                  <a:lnTo>
                    <a:pt x="36" y="218"/>
                  </a:lnTo>
                  <a:lnTo>
                    <a:pt x="64" y="203"/>
                  </a:lnTo>
                  <a:lnTo>
                    <a:pt x="91" y="187"/>
                  </a:lnTo>
                  <a:lnTo>
                    <a:pt x="118" y="170"/>
                  </a:lnTo>
                  <a:lnTo>
                    <a:pt x="118" y="170"/>
                  </a:lnTo>
                  <a:lnTo>
                    <a:pt x="131" y="162"/>
                  </a:lnTo>
                  <a:lnTo>
                    <a:pt x="146" y="157"/>
                  </a:lnTo>
                  <a:lnTo>
                    <a:pt x="161" y="152"/>
                  </a:lnTo>
                  <a:lnTo>
                    <a:pt x="175" y="145"/>
                  </a:lnTo>
                  <a:lnTo>
                    <a:pt x="175" y="145"/>
                  </a:lnTo>
                  <a:lnTo>
                    <a:pt x="235" y="118"/>
                  </a:lnTo>
                  <a:lnTo>
                    <a:pt x="235" y="118"/>
                  </a:lnTo>
                  <a:lnTo>
                    <a:pt x="299" y="89"/>
                  </a:lnTo>
                  <a:lnTo>
                    <a:pt x="365" y="62"/>
                  </a:lnTo>
                  <a:lnTo>
                    <a:pt x="365" y="62"/>
                  </a:lnTo>
                  <a:lnTo>
                    <a:pt x="396" y="48"/>
                  </a:lnTo>
                  <a:lnTo>
                    <a:pt x="412" y="42"/>
                  </a:lnTo>
                  <a:lnTo>
                    <a:pt x="428" y="37"/>
                  </a:lnTo>
                  <a:lnTo>
                    <a:pt x="428" y="37"/>
                  </a:lnTo>
                  <a:lnTo>
                    <a:pt x="442" y="31"/>
                  </a:lnTo>
                  <a:lnTo>
                    <a:pt x="458" y="24"/>
                  </a:lnTo>
                  <a:lnTo>
                    <a:pt x="472" y="17"/>
                  </a:lnTo>
                  <a:lnTo>
                    <a:pt x="488" y="11"/>
                  </a:lnTo>
                  <a:lnTo>
                    <a:pt x="488" y="11"/>
                  </a:lnTo>
                  <a:lnTo>
                    <a:pt x="489" y="9"/>
                  </a:lnTo>
                  <a:lnTo>
                    <a:pt x="490" y="8"/>
                  </a:lnTo>
                  <a:lnTo>
                    <a:pt x="490" y="4"/>
                  </a:lnTo>
                  <a:lnTo>
                    <a:pt x="489" y="0"/>
                  </a:lnTo>
                  <a:lnTo>
                    <a:pt x="486" y="0"/>
                  </a:lnTo>
                  <a:lnTo>
                    <a:pt x="484" y="0"/>
                  </a:lnTo>
                  <a:lnTo>
                    <a:pt x="484"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67" name="Freeform 384"/>
            <p:cNvSpPr/>
            <p:nvPr/>
          </p:nvSpPr>
          <p:spPr bwMode="auto">
            <a:xfrm>
              <a:off x="5568951" y="1484313"/>
              <a:ext cx="117475" cy="55563"/>
            </a:xfrm>
            <a:custGeom>
              <a:avLst/>
              <a:gdLst/>
              <a:ahLst/>
              <a:cxnLst>
                <a:cxn ang="0">
                  <a:pos x="291" y="0"/>
                </a:cxn>
                <a:cxn ang="0">
                  <a:pos x="291" y="0"/>
                </a:cxn>
                <a:cxn ang="0">
                  <a:pos x="283" y="1"/>
                </a:cxn>
                <a:cxn ang="0">
                  <a:pos x="276" y="4"/>
                </a:cxn>
                <a:cxn ang="0">
                  <a:pos x="263" y="12"/>
                </a:cxn>
                <a:cxn ang="0">
                  <a:pos x="238" y="27"/>
                </a:cxn>
                <a:cxn ang="0">
                  <a:pos x="238" y="27"/>
                </a:cxn>
                <a:cxn ang="0">
                  <a:pos x="217" y="38"/>
                </a:cxn>
                <a:cxn ang="0">
                  <a:pos x="195" y="47"/>
                </a:cxn>
                <a:cxn ang="0">
                  <a:pos x="151" y="64"/>
                </a:cxn>
                <a:cxn ang="0">
                  <a:pos x="151" y="64"/>
                </a:cxn>
                <a:cxn ang="0">
                  <a:pos x="119" y="78"/>
                </a:cxn>
                <a:cxn ang="0">
                  <a:pos x="87" y="93"/>
                </a:cxn>
                <a:cxn ang="0">
                  <a:pos x="87" y="93"/>
                </a:cxn>
                <a:cxn ang="0">
                  <a:pos x="68" y="103"/>
                </a:cxn>
                <a:cxn ang="0">
                  <a:pos x="47" y="115"/>
                </a:cxn>
                <a:cxn ang="0">
                  <a:pos x="37" y="120"/>
                </a:cxn>
                <a:cxn ang="0">
                  <a:pos x="26" y="125"/>
                </a:cxn>
                <a:cxn ang="0">
                  <a:pos x="16" y="129"/>
                </a:cxn>
                <a:cxn ang="0">
                  <a:pos x="5" y="131"/>
                </a:cxn>
                <a:cxn ang="0">
                  <a:pos x="5" y="131"/>
                </a:cxn>
                <a:cxn ang="0">
                  <a:pos x="4" y="132"/>
                </a:cxn>
                <a:cxn ang="0">
                  <a:pos x="2" y="133"/>
                </a:cxn>
                <a:cxn ang="0">
                  <a:pos x="0" y="137"/>
                </a:cxn>
                <a:cxn ang="0">
                  <a:pos x="2" y="140"/>
                </a:cxn>
                <a:cxn ang="0">
                  <a:pos x="2" y="141"/>
                </a:cxn>
                <a:cxn ang="0">
                  <a:pos x="4" y="142"/>
                </a:cxn>
                <a:cxn ang="0">
                  <a:pos x="5" y="142"/>
                </a:cxn>
                <a:cxn ang="0">
                  <a:pos x="5" y="142"/>
                </a:cxn>
                <a:cxn ang="0">
                  <a:pos x="13" y="141"/>
                </a:cxn>
                <a:cxn ang="0">
                  <a:pos x="20" y="139"/>
                </a:cxn>
                <a:cxn ang="0">
                  <a:pos x="33" y="133"/>
                </a:cxn>
                <a:cxn ang="0">
                  <a:pos x="58" y="120"/>
                </a:cxn>
                <a:cxn ang="0">
                  <a:pos x="58" y="120"/>
                </a:cxn>
                <a:cxn ang="0">
                  <a:pos x="101" y="98"/>
                </a:cxn>
                <a:cxn ang="0">
                  <a:pos x="122" y="89"/>
                </a:cxn>
                <a:cxn ang="0">
                  <a:pos x="144" y="80"/>
                </a:cxn>
                <a:cxn ang="0">
                  <a:pos x="144" y="80"/>
                </a:cxn>
                <a:cxn ang="0">
                  <a:pos x="182" y="65"/>
                </a:cxn>
                <a:cxn ang="0">
                  <a:pos x="219" y="50"/>
                </a:cxn>
                <a:cxn ang="0">
                  <a:pos x="219" y="50"/>
                </a:cxn>
                <a:cxn ang="0">
                  <a:pos x="228" y="46"/>
                </a:cxn>
                <a:cxn ang="0">
                  <a:pos x="237" y="40"/>
                </a:cxn>
                <a:cxn ang="0">
                  <a:pos x="255" y="29"/>
                </a:cxn>
                <a:cxn ang="0">
                  <a:pos x="274" y="17"/>
                </a:cxn>
                <a:cxn ang="0">
                  <a:pos x="283" y="13"/>
                </a:cxn>
                <a:cxn ang="0">
                  <a:pos x="293" y="10"/>
                </a:cxn>
                <a:cxn ang="0">
                  <a:pos x="293" y="10"/>
                </a:cxn>
                <a:cxn ang="0">
                  <a:pos x="296" y="10"/>
                </a:cxn>
                <a:cxn ang="0">
                  <a:pos x="297" y="8"/>
                </a:cxn>
                <a:cxn ang="0">
                  <a:pos x="297" y="6"/>
                </a:cxn>
                <a:cxn ang="0">
                  <a:pos x="297" y="4"/>
                </a:cxn>
                <a:cxn ang="0">
                  <a:pos x="295" y="1"/>
                </a:cxn>
                <a:cxn ang="0">
                  <a:pos x="292" y="0"/>
                </a:cxn>
                <a:cxn ang="0">
                  <a:pos x="291" y="0"/>
                </a:cxn>
                <a:cxn ang="0">
                  <a:pos x="291" y="0"/>
                </a:cxn>
              </a:cxnLst>
              <a:rect l="0" t="0" r="r" b="b"/>
              <a:pathLst>
                <a:path w="297" h="142">
                  <a:moveTo>
                    <a:pt x="291" y="0"/>
                  </a:moveTo>
                  <a:lnTo>
                    <a:pt x="291" y="0"/>
                  </a:lnTo>
                  <a:lnTo>
                    <a:pt x="283" y="1"/>
                  </a:lnTo>
                  <a:lnTo>
                    <a:pt x="276" y="4"/>
                  </a:lnTo>
                  <a:lnTo>
                    <a:pt x="263" y="12"/>
                  </a:lnTo>
                  <a:lnTo>
                    <a:pt x="238" y="27"/>
                  </a:lnTo>
                  <a:lnTo>
                    <a:pt x="238" y="27"/>
                  </a:lnTo>
                  <a:lnTo>
                    <a:pt x="217" y="38"/>
                  </a:lnTo>
                  <a:lnTo>
                    <a:pt x="195" y="47"/>
                  </a:lnTo>
                  <a:lnTo>
                    <a:pt x="151" y="64"/>
                  </a:lnTo>
                  <a:lnTo>
                    <a:pt x="151" y="64"/>
                  </a:lnTo>
                  <a:lnTo>
                    <a:pt x="119" y="78"/>
                  </a:lnTo>
                  <a:lnTo>
                    <a:pt x="87" y="93"/>
                  </a:lnTo>
                  <a:lnTo>
                    <a:pt x="87" y="93"/>
                  </a:lnTo>
                  <a:lnTo>
                    <a:pt x="68" y="103"/>
                  </a:lnTo>
                  <a:lnTo>
                    <a:pt x="47" y="115"/>
                  </a:lnTo>
                  <a:lnTo>
                    <a:pt x="37" y="120"/>
                  </a:lnTo>
                  <a:lnTo>
                    <a:pt x="26" y="125"/>
                  </a:lnTo>
                  <a:lnTo>
                    <a:pt x="16" y="129"/>
                  </a:lnTo>
                  <a:lnTo>
                    <a:pt x="5" y="131"/>
                  </a:lnTo>
                  <a:lnTo>
                    <a:pt x="5" y="131"/>
                  </a:lnTo>
                  <a:lnTo>
                    <a:pt x="4" y="132"/>
                  </a:lnTo>
                  <a:lnTo>
                    <a:pt x="2" y="133"/>
                  </a:lnTo>
                  <a:lnTo>
                    <a:pt x="0" y="137"/>
                  </a:lnTo>
                  <a:lnTo>
                    <a:pt x="2" y="140"/>
                  </a:lnTo>
                  <a:lnTo>
                    <a:pt x="2" y="141"/>
                  </a:lnTo>
                  <a:lnTo>
                    <a:pt x="4" y="142"/>
                  </a:lnTo>
                  <a:lnTo>
                    <a:pt x="5" y="142"/>
                  </a:lnTo>
                  <a:lnTo>
                    <a:pt x="5" y="142"/>
                  </a:lnTo>
                  <a:lnTo>
                    <a:pt x="13" y="141"/>
                  </a:lnTo>
                  <a:lnTo>
                    <a:pt x="20" y="139"/>
                  </a:lnTo>
                  <a:lnTo>
                    <a:pt x="33" y="133"/>
                  </a:lnTo>
                  <a:lnTo>
                    <a:pt x="58" y="120"/>
                  </a:lnTo>
                  <a:lnTo>
                    <a:pt x="58" y="120"/>
                  </a:lnTo>
                  <a:lnTo>
                    <a:pt x="101" y="98"/>
                  </a:lnTo>
                  <a:lnTo>
                    <a:pt x="122" y="89"/>
                  </a:lnTo>
                  <a:lnTo>
                    <a:pt x="144" y="80"/>
                  </a:lnTo>
                  <a:lnTo>
                    <a:pt x="144" y="80"/>
                  </a:lnTo>
                  <a:lnTo>
                    <a:pt x="182" y="65"/>
                  </a:lnTo>
                  <a:lnTo>
                    <a:pt x="219" y="50"/>
                  </a:lnTo>
                  <a:lnTo>
                    <a:pt x="219" y="50"/>
                  </a:lnTo>
                  <a:lnTo>
                    <a:pt x="228" y="46"/>
                  </a:lnTo>
                  <a:lnTo>
                    <a:pt x="237" y="40"/>
                  </a:lnTo>
                  <a:lnTo>
                    <a:pt x="255" y="29"/>
                  </a:lnTo>
                  <a:lnTo>
                    <a:pt x="274" y="17"/>
                  </a:lnTo>
                  <a:lnTo>
                    <a:pt x="283" y="13"/>
                  </a:lnTo>
                  <a:lnTo>
                    <a:pt x="293" y="10"/>
                  </a:lnTo>
                  <a:lnTo>
                    <a:pt x="293" y="10"/>
                  </a:lnTo>
                  <a:lnTo>
                    <a:pt x="296" y="10"/>
                  </a:lnTo>
                  <a:lnTo>
                    <a:pt x="297" y="8"/>
                  </a:lnTo>
                  <a:lnTo>
                    <a:pt x="297" y="6"/>
                  </a:lnTo>
                  <a:lnTo>
                    <a:pt x="297" y="4"/>
                  </a:lnTo>
                  <a:lnTo>
                    <a:pt x="295" y="1"/>
                  </a:lnTo>
                  <a:lnTo>
                    <a:pt x="292" y="0"/>
                  </a:lnTo>
                  <a:lnTo>
                    <a:pt x="291" y="0"/>
                  </a:lnTo>
                  <a:lnTo>
                    <a:pt x="291"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68" name="Freeform 385"/>
            <p:cNvSpPr/>
            <p:nvPr/>
          </p:nvSpPr>
          <p:spPr bwMode="auto">
            <a:xfrm>
              <a:off x="5468939" y="1271588"/>
              <a:ext cx="187325" cy="80963"/>
            </a:xfrm>
            <a:custGeom>
              <a:avLst/>
              <a:gdLst/>
              <a:ahLst/>
              <a:cxnLst>
                <a:cxn ang="0">
                  <a:pos x="467" y="0"/>
                </a:cxn>
                <a:cxn ang="0">
                  <a:pos x="467" y="0"/>
                </a:cxn>
                <a:cxn ang="0">
                  <a:pos x="458" y="1"/>
                </a:cxn>
                <a:cxn ang="0">
                  <a:pos x="449" y="4"/>
                </a:cxn>
                <a:cxn ang="0">
                  <a:pos x="432" y="11"/>
                </a:cxn>
                <a:cxn ang="0">
                  <a:pos x="432" y="11"/>
                </a:cxn>
                <a:cxn ang="0">
                  <a:pos x="417" y="17"/>
                </a:cxn>
                <a:cxn ang="0">
                  <a:pos x="404" y="21"/>
                </a:cxn>
                <a:cxn ang="0">
                  <a:pos x="391" y="26"/>
                </a:cxn>
                <a:cxn ang="0">
                  <a:pos x="378" y="32"/>
                </a:cxn>
                <a:cxn ang="0">
                  <a:pos x="378" y="32"/>
                </a:cxn>
                <a:cxn ang="0">
                  <a:pos x="324" y="57"/>
                </a:cxn>
                <a:cxn ang="0">
                  <a:pos x="271" y="82"/>
                </a:cxn>
                <a:cxn ang="0">
                  <a:pos x="271" y="82"/>
                </a:cxn>
                <a:cxn ang="0">
                  <a:pos x="237" y="97"/>
                </a:cxn>
                <a:cxn ang="0">
                  <a:pos x="204" y="111"/>
                </a:cxn>
                <a:cxn ang="0">
                  <a:pos x="136" y="137"/>
                </a:cxn>
                <a:cxn ang="0">
                  <a:pos x="69" y="165"/>
                </a:cxn>
                <a:cxn ang="0">
                  <a:pos x="35" y="179"/>
                </a:cxn>
                <a:cxn ang="0">
                  <a:pos x="3" y="193"/>
                </a:cxn>
                <a:cxn ang="0">
                  <a:pos x="3" y="193"/>
                </a:cxn>
                <a:cxn ang="0">
                  <a:pos x="1" y="196"/>
                </a:cxn>
                <a:cxn ang="0">
                  <a:pos x="0" y="197"/>
                </a:cxn>
                <a:cxn ang="0">
                  <a:pos x="0" y="200"/>
                </a:cxn>
                <a:cxn ang="0">
                  <a:pos x="1" y="201"/>
                </a:cxn>
                <a:cxn ang="0">
                  <a:pos x="4" y="204"/>
                </a:cxn>
                <a:cxn ang="0">
                  <a:pos x="7" y="205"/>
                </a:cxn>
                <a:cxn ang="0">
                  <a:pos x="9" y="204"/>
                </a:cxn>
                <a:cxn ang="0">
                  <a:pos x="9" y="204"/>
                </a:cxn>
                <a:cxn ang="0">
                  <a:pos x="39" y="189"/>
                </a:cxn>
                <a:cxn ang="0">
                  <a:pos x="69" y="176"/>
                </a:cxn>
                <a:cxn ang="0">
                  <a:pos x="132" y="150"/>
                </a:cxn>
                <a:cxn ang="0">
                  <a:pos x="195" y="127"/>
                </a:cxn>
                <a:cxn ang="0">
                  <a:pos x="256" y="100"/>
                </a:cxn>
                <a:cxn ang="0">
                  <a:pos x="256" y="100"/>
                </a:cxn>
                <a:cxn ang="0">
                  <a:pos x="289" y="86"/>
                </a:cxn>
                <a:cxn ang="0">
                  <a:pos x="323" y="73"/>
                </a:cxn>
                <a:cxn ang="0">
                  <a:pos x="323" y="73"/>
                </a:cxn>
                <a:cxn ang="0">
                  <a:pos x="344" y="65"/>
                </a:cxn>
                <a:cxn ang="0">
                  <a:pos x="356" y="60"/>
                </a:cxn>
                <a:cxn ang="0">
                  <a:pos x="364" y="55"/>
                </a:cxn>
                <a:cxn ang="0">
                  <a:pos x="364" y="55"/>
                </a:cxn>
                <a:cxn ang="0">
                  <a:pos x="377" y="46"/>
                </a:cxn>
                <a:cxn ang="0">
                  <a:pos x="391" y="39"/>
                </a:cxn>
                <a:cxn ang="0">
                  <a:pos x="407" y="32"/>
                </a:cxn>
                <a:cxn ang="0">
                  <a:pos x="421" y="27"/>
                </a:cxn>
                <a:cxn ang="0">
                  <a:pos x="421" y="27"/>
                </a:cxn>
                <a:cxn ang="0">
                  <a:pos x="445" y="18"/>
                </a:cxn>
                <a:cxn ang="0">
                  <a:pos x="458" y="13"/>
                </a:cxn>
                <a:cxn ang="0">
                  <a:pos x="470" y="10"/>
                </a:cxn>
                <a:cxn ang="0">
                  <a:pos x="470" y="10"/>
                </a:cxn>
                <a:cxn ang="0">
                  <a:pos x="472" y="9"/>
                </a:cxn>
                <a:cxn ang="0">
                  <a:pos x="474" y="8"/>
                </a:cxn>
                <a:cxn ang="0">
                  <a:pos x="474" y="6"/>
                </a:cxn>
                <a:cxn ang="0">
                  <a:pos x="474" y="4"/>
                </a:cxn>
                <a:cxn ang="0">
                  <a:pos x="471" y="0"/>
                </a:cxn>
                <a:cxn ang="0">
                  <a:pos x="470" y="0"/>
                </a:cxn>
                <a:cxn ang="0">
                  <a:pos x="467" y="0"/>
                </a:cxn>
                <a:cxn ang="0">
                  <a:pos x="467" y="0"/>
                </a:cxn>
              </a:cxnLst>
              <a:rect l="0" t="0" r="r" b="b"/>
              <a:pathLst>
                <a:path w="474" h="205">
                  <a:moveTo>
                    <a:pt x="467" y="0"/>
                  </a:moveTo>
                  <a:lnTo>
                    <a:pt x="467" y="0"/>
                  </a:lnTo>
                  <a:lnTo>
                    <a:pt x="458" y="1"/>
                  </a:lnTo>
                  <a:lnTo>
                    <a:pt x="449" y="4"/>
                  </a:lnTo>
                  <a:lnTo>
                    <a:pt x="432" y="11"/>
                  </a:lnTo>
                  <a:lnTo>
                    <a:pt x="432" y="11"/>
                  </a:lnTo>
                  <a:lnTo>
                    <a:pt x="417" y="17"/>
                  </a:lnTo>
                  <a:lnTo>
                    <a:pt x="404" y="21"/>
                  </a:lnTo>
                  <a:lnTo>
                    <a:pt x="391" y="26"/>
                  </a:lnTo>
                  <a:lnTo>
                    <a:pt x="378" y="32"/>
                  </a:lnTo>
                  <a:lnTo>
                    <a:pt x="378" y="32"/>
                  </a:lnTo>
                  <a:lnTo>
                    <a:pt x="324" y="57"/>
                  </a:lnTo>
                  <a:lnTo>
                    <a:pt x="271" y="82"/>
                  </a:lnTo>
                  <a:lnTo>
                    <a:pt x="271" y="82"/>
                  </a:lnTo>
                  <a:lnTo>
                    <a:pt x="237" y="97"/>
                  </a:lnTo>
                  <a:lnTo>
                    <a:pt x="204" y="111"/>
                  </a:lnTo>
                  <a:lnTo>
                    <a:pt x="136" y="137"/>
                  </a:lnTo>
                  <a:lnTo>
                    <a:pt x="69" y="165"/>
                  </a:lnTo>
                  <a:lnTo>
                    <a:pt x="35" y="179"/>
                  </a:lnTo>
                  <a:lnTo>
                    <a:pt x="3" y="193"/>
                  </a:lnTo>
                  <a:lnTo>
                    <a:pt x="3" y="193"/>
                  </a:lnTo>
                  <a:lnTo>
                    <a:pt x="1" y="196"/>
                  </a:lnTo>
                  <a:lnTo>
                    <a:pt x="0" y="197"/>
                  </a:lnTo>
                  <a:lnTo>
                    <a:pt x="0" y="200"/>
                  </a:lnTo>
                  <a:lnTo>
                    <a:pt x="1" y="201"/>
                  </a:lnTo>
                  <a:lnTo>
                    <a:pt x="4" y="204"/>
                  </a:lnTo>
                  <a:lnTo>
                    <a:pt x="7" y="205"/>
                  </a:lnTo>
                  <a:lnTo>
                    <a:pt x="9" y="204"/>
                  </a:lnTo>
                  <a:lnTo>
                    <a:pt x="9" y="204"/>
                  </a:lnTo>
                  <a:lnTo>
                    <a:pt x="39" y="189"/>
                  </a:lnTo>
                  <a:lnTo>
                    <a:pt x="69" y="176"/>
                  </a:lnTo>
                  <a:lnTo>
                    <a:pt x="132" y="150"/>
                  </a:lnTo>
                  <a:lnTo>
                    <a:pt x="195" y="127"/>
                  </a:lnTo>
                  <a:lnTo>
                    <a:pt x="256" y="100"/>
                  </a:lnTo>
                  <a:lnTo>
                    <a:pt x="256" y="100"/>
                  </a:lnTo>
                  <a:lnTo>
                    <a:pt x="289" y="86"/>
                  </a:lnTo>
                  <a:lnTo>
                    <a:pt x="323" y="73"/>
                  </a:lnTo>
                  <a:lnTo>
                    <a:pt x="323" y="73"/>
                  </a:lnTo>
                  <a:lnTo>
                    <a:pt x="344" y="65"/>
                  </a:lnTo>
                  <a:lnTo>
                    <a:pt x="356" y="60"/>
                  </a:lnTo>
                  <a:lnTo>
                    <a:pt x="364" y="55"/>
                  </a:lnTo>
                  <a:lnTo>
                    <a:pt x="364" y="55"/>
                  </a:lnTo>
                  <a:lnTo>
                    <a:pt x="377" y="46"/>
                  </a:lnTo>
                  <a:lnTo>
                    <a:pt x="391" y="39"/>
                  </a:lnTo>
                  <a:lnTo>
                    <a:pt x="407" y="32"/>
                  </a:lnTo>
                  <a:lnTo>
                    <a:pt x="421" y="27"/>
                  </a:lnTo>
                  <a:lnTo>
                    <a:pt x="421" y="27"/>
                  </a:lnTo>
                  <a:lnTo>
                    <a:pt x="445" y="18"/>
                  </a:lnTo>
                  <a:lnTo>
                    <a:pt x="458" y="13"/>
                  </a:lnTo>
                  <a:lnTo>
                    <a:pt x="470" y="10"/>
                  </a:lnTo>
                  <a:lnTo>
                    <a:pt x="470" y="10"/>
                  </a:lnTo>
                  <a:lnTo>
                    <a:pt x="472" y="9"/>
                  </a:lnTo>
                  <a:lnTo>
                    <a:pt x="474" y="8"/>
                  </a:lnTo>
                  <a:lnTo>
                    <a:pt x="474" y="6"/>
                  </a:lnTo>
                  <a:lnTo>
                    <a:pt x="474" y="4"/>
                  </a:lnTo>
                  <a:lnTo>
                    <a:pt x="471" y="0"/>
                  </a:lnTo>
                  <a:lnTo>
                    <a:pt x="470" y="0"/>
                  </a:lnTo>
                  <a:lnTo>
                    <a:pt x="467" y="0"/>
                  </a:lnTo>
                  <a:lnTo>
                    <a:pt x="467"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69" name="Freeform 386"/>
            <p:cNvSpPr/>
            <p:nvPr/>
          </p:nvSpPr>
          <p:spPr bwMode="auto">
            <a:xfrm>
              <a:off x="5697539" y="1277938"/>
              <a:ext cx="190500" cy="130175"/>
            </a:xfrm>
            <a:custGeom>
              <a:avLst/>
              <a:gdLst/>
              <a:ahLst/>
              <a:cxnLst>
                <a:cxn ang="0">
                  <a:pos x="470" y="1"/>
                </a:cxn>
                <a:cxn ang="0">
                  <a:pos x="470" y="1"/>
                </a:cxn>
                <a:cxn ang="0">
                  <a:pos x="439" y="23"/>
                </a:cxn>
                <a:cxn ang="0">
                  <a:pos x="408" y="46"/>
                </a:cxn>
                <a:cxn ang="0">
                  <a:pos x="344" y="89"/>
                </a:cxn>
                <a:cxn ang="0">
                  <a:pos x="280" y="131"/>
                </a:cxn>
                <a:cxn ang="0">
                  <a:pos x="248" y="153"/>
                </a:cxn>
                <a:cxn ang="0">
                  <a:pos x="218" y="176"/>
                </a:cxn>
                <a:cxn ang="0">
                  <a:pos x="218" y="176"/>
                </a:cxn>
                <a:cxn ang="0">
                  <a:pos x="184" y="204"/>
                </a:cxn>
                <a:cxn ang="0">
                  <a:pos x="148" y="229"/>
                </a:cxn>
                <a:cxn ang="0">
                  <a:pos x="111" y="252"/>
                </a:cxn>
                <a:cxn ang="0">
                  <a:pos x="73" y="273"/>
                </a:cxn>
                <a:cxn ang="0">
                  <a:pos x="73" y="273"/>
                </a:cxn>
                <a:cxn ang="0">
                  <a:pos x="59" y="281"/>
                </a:cxn>
                <a:cxn ang="0">
                  <a:pos x="46" y="290"/>
                </a:cxn>
                <a:cxn ang="0">
                  <a:pos x="33" y="299"/>
                </a:cxn>
                <a:cxn ang="0">
                  <a:pos x="18" y="306"/>
                </a:cxn>
                <a:cxn ang="0">
                  <a:pos x="18" y="306"/>
                </a:cxn>
                <a:cxn ang="0">
                  <a:pos x="12" y="310"/>
                </a:cxn>
                <a:cxn ang="0">
                  <a:pos x="6" y="312"/>
                </a:cxn>
                <a:cxn ang="0">
                  <a:pos x="3" y="316"/>
                </a:cxn>
                <a:cxn ang="0">
                  <a:pos x="0" y="323"/>
                </a:cxn>
                <a:cxn ang="0">
                  <a:pos x="0" y="323"/>
                </a:cxn>
                <a:cxn ang="0">
                  <a:pos x="0" y="325"/>
                </a:cxn>
                <a:cxn ang="0">
                  <a:pos x="1" y="328"/>
                </a:cxn>
                <a:cxn ang="0">
                  <a:pos x="4" y="329"/>
                </a:cxn>
                <a:cxn ang="0">
                  <a:pos x="8" y="329"/>
                </a:cxn>
                <a:cxn ang="0">
                  <a:pos x="10" y="328"/>
                </a:cxn>
                <a:cxn ang="0">
                  <a:pos x="10" y="327"/>
                </a:cxn>
                <a:cxn ang="0">
                  <a:pos x="10" y="327"/>
                </a:cxn>
                <a:cxn ang="0">
                  <a:pos x="13" y="323"/>
                </a:cxn>
                <a:cxn ang="0">
                  <a:pos x="18" y="319"/>
                </a:cxn>
                <a:cxn ang="0">
                  <a:pos x="31" y="311"/>
                </a:cxn>
                <a:cxn ang="0">
                  <a:pos x="54" y="298"/>
                </a:cxn>
                <a:cxn ang="0">
                  <a:pos x="54" y="298"/>
                </a:cxn>
                <a:cxn ang="0">
                  <a:pos x="85" y="280"/>
                </a:cxn>
                <a:cxn ang="0">
                  <a:pos x="116" y="261"/>
                </a:cxn>
                <a:cxn ang="0">
                  <a:pos x="116" y="261"/>
                </a:cxn>
                <a:cxn ang="0">
                  <a:pos x="148" y="242"/>
                </a:cxn>
                <a:cxn ang="0">
                  <a:pos x="178" y="222"/>
                </a:cxn>
                <a:cxn ang="0">
                  <a:pos x="207" y="200"/>
                </a:cxn>
                <a:cxn ang="0">
                  <a:pos x="235" y="178"/>
                </a:cxn>
                <a:cxn ang="0">
                  <a:pos x="235" y="178"/>
                </a:cxn>
                <a:cxn ang="0">
                  <a:pos x="264" y="155"/>
                </a:cxn>
                <a:cxn ang="0">
                  <a:pos x="294" y="134"/>
                </a:cxn>
                <a:cxn ang="0">
                  <a:pos x="356" y="93"/>
                </a:cxn>
                <a:cxn ang="0">
                  <a:pos x="417" y="52"/>
                </a:cxn>
                <a:cxn ang="0">
                  <a:pos x="449" y="31"/>
                </a:cxn>
                <a:cxn ang="0">
                  <a:pos x="477" y="9"/>
                </a:cxn>
                <a:cxn ang="0">
                  <a:pos x="477" y="9"/>
                </a:cxn>
                <a:cxn ang="0">
                  <a:pos x="479" y="8"/>
                </a:cxn>
                <a:cxn ang="0">
                  <a:pos x="480" y="5"/>
                </a:cxn>
                <a:cxn ang="0">
                  <a:pos x="479" y="4"/>
                </a:cxn>
                <a:cxn ang="0">
                  <a:pos x="477" y="1"/>
                </a:cxn>
                <a:cxn ang="0">
                  <a:pos x="475" y="0"/>
                </a:cxn>
                <a:cxn ang="0">
                  <a:pos x="472" y="0"/>
                </a:cxn>
                <a:cxn ang="0">
                  <a:pos x="470" y="1"/>
                </a:cxn>
                <a:cxn ang="0">
                  <a:pos x="470" y="1"/>
                </a:cxn>
              </a:cxnLst>
              <a:rect l="0" t="0" r="r" b="b"/>
              <a:pathLst>
                <a:path w="480" h="329">
                  <a:moveTo>
                    <a:pt x="470" y="1"/>
                  </a:moveTo>
                  <a:lnTo>
                    <a:pt x="470" y="1"/>
                  </a:lnTo>
                  <a:lnTo>
                    <a:pt x="439" y="23"/>
                  </a:lnTo>
                  <a:lnTo>
                    <a:pt x="408" y="46"/>
                  </a:lnTo>
                  <a:lnTo>
                    <a:pt x="344" y="89"/>
                  </a:lnTo>
                  <a:lnTo>
                    <a:pt x="280" y="131"/>
                  </a:lnTo>
                  <a:lnTo>
                    <a:pt x="248" y="153"/>
                  </a:lnTo>
                  <a:lnTo>
                    <a:pt x="218" y="176"/>
                  </a:lnTo>
                  <a:lnTo>
                    <a:pt x="218" y="176"/>
                  </a:lnTo>
                  <a:lnTo>
                    <a:pt x="184" y="204"/>
                  </a:lnTo>
                  <a:lnTo>
                    <a:pt x="148" y="229"/>
                  </a:lnTo>
                  <a:lnTo>
                    <a:pt x="111" y="252"/>
                  </a:lnTo>
                  <a:lnTo>
                    <a:pt x="73" y="273"/>
                  </a:lnTo>
                  <a:lnTo>
                    <a:pt x="73" y="273"/>
                  </a:lnTo>
                  <a:lnTo>
                    <a:pt x="59" y="281"/>
                  </a:lnTo>
                  <a:lnTo>
                    <a:pt x="46" y="290"/>
                  </a:lnTo>
                  <a:lnTo>
                    <a:pt x="33" y="299"/>
                  </a:lnTo>
                  <a:lnTo>
                    <a:pt x="18" y="306"/>
                  </a:lnTo>
                  <a:lnTo>
                    <a:pt x="18" y="306"/>
                  </a:lnTo>
                  <a:lnTo>
                    <a:pt x="12" y="310"/>
                  </a:lnTo>
                  <a:lnTo>
                    <a:pt x="6" y="312"/>
                  </a:lnTo>
                  <a:lnTo>
                    <a:pt x="3" y="316"/>
                  </a:lnTo>
                  <a:lnTo>
                    <a:pt x="0" y="323"/>
                  </a:lnTo>
                  <a:lnTo>
                    <a:pt x="0" y="323"/>
                  </a:lnTo>
                  <a:lnTo>
                    <a:pt x="0" y="325"/>
                  </a:lnTo>
                  <a:lnTo>
                    <a:pt x="1" y="328"/>
                  </a:lnTo>
                  <a:lnTo>
                    <a:pt x="4" y="329"/>
                  </a:lnTo>
                  <a:lnTo>
                    <a:pt x="8" y="329"/>
                  </a:lnTo>
                  <a:lnTo>
                    <a:pt x="10" y="328"/>
                  </a:lnTo>
                  <a:lnTo>
                    <a:pt x="10" y="327"/>
                  </a:lnTo>
                  <a:lnTo>
                    <a:pt x="10" y="327"/>
                  </a:lnTo>
                  <a:lnTo>
                    <a:pt x="13" y="323"/>
                  </a:lnTo>
                  <a:lnTo>
                    <a:pt x="18" y="319"/>
                  </a:lnTo>
                  <a:lnTo>
                    <a:pt x="31" y="311"/>
                  </a:lnTo>
                  <a:lnTo>
                    <a:pt x="54" y="298"/>
                  </a:lnTo>
                  <a:lnTo>
                    <a:pt x="54" y="298"/>
                  </a:lnTo>
                  <a:lnTo>
                    <a:pt x="85" y="280"/>
                  </a:lnTo>
                  <a:lnTo>
                    <a:pt x="116" y="261"/>
                  </a:lnTo>
                  <a:lnTo>
                    <a:pt x="116" y="261"/>
                  </a:lnTo>
                  <a:lnTo>
                    <a:pt x="148" y="242"/>
                  </a:lnTo>
                  <a:lnTo>
                    <a:pt x="178" y="222"/>
                  </a:lnTo>
                  <a:lnTo>
                    <a:pt x="207" y="200"/>
                  </a:lnTo>
                  <a:lnTo>
                    <a:pt x="235" y="178"/>
                  </a:lnTo>
                  <a:lnTo>
                    <a:pt x="235" y="178"/>
                  </a:lnTo>
                  <a:lnTo>
                    <a:pt x="264" y="155"/>
                  </a:lnTo>
                  <a:lnTo>
                    <a:pt x="294" y="134"/>
                  </a:lnTo>
                  <a:lnTo>
                    <a:pt x="356" y="93"/>
                  </a:lnTo>
                  <a:lnTo>
                    <a:pt x="417" y="52"/>
                  </a:lnTo>
                  <a:lnTo>
                    <a:pt x="449" y="31"/>
                  </a:lnTo>
                  <a:lnTo>
                    <a:pt x="477" y="9"/>
                  </a:lnTo>
                  <a:lnTo>
                    <a:pt x="477" y="9"/>
                  </a:lnTo>
                  <a:lnTo>
                    <a:pt x="479" y="8"/>
                  </a:lnTo>
                  <a:lnTo>
                    <a:pt x="480" y="5"/>
                  </a:lnTo>
                  <a:lnTo>
                    <a:pt x="479" y="4"/>
                  </a:lnTo>
                  <a:lnTo>
                    <a:pt x="477" y="1"/>
                  </a:lnTo>
                  <a:lnTo>
                    <a:pt x="475" y="0"/>
                  </a:lnTo>
                  <a:lnTo>
                    <a:pt x="472" y="0"/>
                  </a:lnTo>
                  <a:lnTo>
                    <a:pt x="470" y="1"/>
                  </a:lnTo>
                  <a:lnTo>
                    <a:pt x="470"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70" name="Freeform 387"/>
            <p:cNvSpPr/>
            <p:nvPr/>
          </p:nvSpPr>
          <p:spPr bwMode="auto">
            <a:xfrm>
              <a:off x="5686426" y="1303338"/>
              <a:ext cx="265113" cy="166688"/>
            </a:xfrm>
            <a:custGeom>
              <a:avLst/>
              <a:gdLst/>
              <a:ahLst/>
              <a:cxnLst>
                <a:cxn ang="0">
                  <a:pos x="657" y="6"/>
                </a:cxn>
                <a:cxn ang="0">
                  <a:pos x="650" y="9"/>
                </a:cxn>
                <a:cxn ang="0">
                  <a:pos x="631" y="19"/>
                </a:cxn>
                <a:cxn ang="0">
                  <a:pos x="604" y="34"/>
                </a:cxn>
                <a:cxn ang="0">
                  <a:pos x="595" y="37"/>
                </a:cxn>
                <a:cxn ang="0">
                  <a:pos x="581" y="51"/>
                </a:cxn>
                <a:cxn ang="0">
                  <a:pos x="573" y="57"/>
                </a:cxn>
                <a:cxn ang="0">
                  <a:pos x="526" y="90"/>
                </a:cxn>
                <a:cxn ang="0">
                  <a:pos x="437" y="146"/>
                </a:cxn>
                <a:cxn ang="0">
                  <a:pos x="345" y="200"/>
                </a:cxn>
                <a:cxn ang="0">
                  <a:pos x="243" y="260"/>
                </a:cxn>
                <a:cxn ang="0">
                  <a:pos x="140" y="320"/>
                </a:cxn>
                <a:cxn ang="0">
                  <a:pos x="97" y="347"/>
                </a:cxn>
                <a:cxn ang="0">
                  <a:pos x="86" y="354"/>
                </a:cxn>
                <a:cxn ang="0">
                  <a:pos x="51" y="371"/>
                </a:cxn>
                <a:cxn ang="0">
                  <a:pos x="37" y="379"/>
                </a:cxn>
                <a:cxn ang="0">
                  <a:pos x="11" y="400"/>
                </a:cxn>
                <a:cxn ang="0">
                  <a:pos x="1" y="413"/>
                </a:cxn>
                <a:cxn ang="0">
                  <a:pos x="0" y="415"/>
                </a:cxn>
                <a:cxn ang="0">
                  <a:pos x="3" y="421"/>
                </a:cxn>
                <a:cxn ang="0">
                  <a:pos x="9" y="421"/>
                </a:cxn>
                <a:cxn ang="0">
                  <a:pos x="11" y="418"/>
                </a:cxn>
                <a:cxn ang="0">
                  <a:pos x="24" y="404"/>
                </a:cxn>
                <a:cxn ang="0">
                  <a:pos x="39" y="392"/>
                </a:cxn>
                <a:cxn ang="0">
                  <a:pos x="73" y="372"/>
                </a:cxn>
                <a:cxn ang="0">
                  <a:pos x="94" y="362"/>
                </a:cxn>
                <a:cxn ang="0">
                  <a:pos x="135" y="336"/>
                </a:cxn>
                <a:cxn ang="0">
                  <a:pos x="156" y="324"/>
                </a:cxn>
                <a:cxn ang="0">
                  <a:pos x="352" y="209"/>
                </a:cxn>
                <a:cxn ang="0">
                  <a:pos x="517" y="109"/>
                </a:cxn>
                <a:cxn ang="0">
                  <a:pos x="536" y="96"/>
                </a:cxn>
                <a:cxn ang="0">
                  <a:pos x="594" y="56"/>
                </a:cxn>
                <a:cxn ang="0">
                  <a:pos x="610" y="44"/>
                </a:cxn>
                <a:cxn ang="0">
                  <a:pos x="636" y="27"/>
                </a:cxn>
                <a:cxn ang="0">
                  <a:pos x="654" y="18"/>
                </a:cxn>
                <a:cxn ang="0">
                  <a:pos x="662" y="17"/>
                </a:cxn>
                <a:cxn ang="0">
                  <a:pos x="667" y="13"/>
                </a:cxn>
                <a:cxn ang="0">
                  <a:pos x="669" y="5"/>
                </a:cxn>
                <a:cxn ang="0">
                  <a:pos x="667" y="2"/>
                </a:cxn>
                <a:cxn ang="0">
                  <a:pos x="662" y="0"/>
                </a:cxn>
                <a:cxn ang="0">
                  <a:pos x="657" y="2"/>
                </a:cxn>
                <a:cxn ang="0">
                  <a:pos x="657" y="5"/>
                </a:cxn>
              </a:cxnLst>
              <a:rect l="0" t="0" r="r" b="b"/>
              <a:pathLst>
                <a:path w="669" h="421">
                  <a:moveTo>
                    <a:pt x="657" y="5"/>
                  </a:moveTo>
                  <a:lnTo>
                    <a:pt x="657" y="6"/>
                  </a:lnTo>
                  <a:lnTo>
                    <a:pt x="657" y="6"/>
                  </a:lnTo>
                  <a:lnTo>
                    <a:pt x="650" y="9"/>
                  </a:lnTo>
                  <a:lnTo>
                    <a:pt x="642" y="11"/>
                  </a:lnTo>
                  <a:lnTo>
                    <a:pt x="631" y="19"/>
                  </a:lnTo>
                  <a:lnTo>
                    <a:pt x="618" y="27"/>
                  </a:lnTo>
                  <a:lnTo>
                    <a:pt x="604" y="34"/>
                  </a:lnTo>
                  <a:lnTo>
                    <a:pt x="604" y="34"/>
                  </a:lnTo>
                  <a:lnTo>
                    <a:pt x="595" y="37"/>
                  </a:lnTo>
                  <a:lnTo>
                    <a:pt x="589" y="44"/>
                  </a:lnTo>
                  <a:lnTo>
                    <a:pt x="581" y="51"/>
                  </a:lnTo>
                  <a:lnTo>
                    <a:pt x="573" y="57"/>
                  </a:lnTo>
                  <a:lnTo>
                    <a:pt x="573" y="57"/>
                  </a:lnTo>
                  <a:lnTo>
                    <a:pt x="526" y="90"/>
                  </a:lnTo>
                  <a:lnTo>
                    <a:pt x="526" y="90"/>
                  </a:lnTo>
                  <a:lnTo>
                    <a:pt x="482" y="119"/>
                  </a:lnTo>
                  <a:lnTo>
                    <a:pt x="437" y="146"/>
                  </a:lnTo>
                  <a:lnTo>
                    <a:pt x="391" y="172"/>
                  </a:lnTo>
                  <a:lnTo>
                    <a:pt x="345" y="200"/>
                  </a:lnTo>
                  <a:lnTo>
                    <a:pt x="345" y="200"/>
                  </a:lnTo>
                  <a:lnTo>
                    <a:pt x="243" y="260"/>
                  </a:lnTo>
                  <a:lnTo>
                    <a:pt x="140" y="320"/>
                  </a:lnTo>
                  <a:lnTo>
                    <a:pt x="140" y="320"/>
                  </a:lnTo>
                  <a:lnTo>
                    <a:pt x="118" y="333"/>
                  </a:lnTo>
                  <a:lnTo>
                    <a:pt x="97" y="347"/>
                  </a:lnTo>
                  <a:lnTo>
                    <a:pt x="97" y="347"/>
                  </a:lnTo>
                  <a:lnTo>
                    <a:pt x="86" y="354"/>
                  </a:lnTo>
                  <a:lnTo>
                    <a:pt x="75" y="360"/>
                  </a:lnTo>
                  <a:lnTo>
                    <a:pt x="51" y="371"/>
                  </a:lnTo>
                  <a:lnTo>
                    <a:pt x="51" y="371"/>
                  </a:lnTo>
                  <a:lnTo>
                    <a:pt x="37" y="379"/>
                  </a:lnTo>
                  <a:lnTo>
                    <a:pt x="24" y="389"/>
                  </a:lnTo>
                  <a:lnTo>
                    <a:pt x="11" y="400"/>
                  </a:lnTo>
                  <a:lnTo>
                    <a:pt x="5" y="406"/>
                  </a:lnTo>
                  <a:lnTo>
                    <a:pt x="1" y="413"/>
                  </a:lnTo>
                  <a:lnTo>
                    <a:pt x="1" y="413"/>
                  </a:lnTo>
                  <a:lnTo>
                    <a:pt x="0" y="415"/>
                  </a:lnTo>
                  <a:lnTo>
                    <a:pt x="0" y="417"/>
                  </a:lnTo>
                  <a:lnTo>
                    <a:pt x="3" y="421"/>
                  </a:lnTo>
                  <a:lnTo>
                    <a:pt x="7" y="421"/>
                  </a:lnTo>
                  <a:lnTo>
                    <a:pt x="9" y="421"/>
                  </a:lnTo>
                  <a:lnTo>
                    <a:pt x="11" y="418"/>
                  </a:lnTo>
                  <a:lnTo>
                    <a:pt x="11" y="418"/>
                  </a:lnTo>
                  <a:lnTo>
                    <a:pt x="17" y="410"/>
                  </a:lnTo>
                  <a:lnTo>
                    <a:pt x="24" y="404"/>
                  </a:lnTo>
                  <a:lnTo>
                    <a:pt x="32" y="397"/>
                  </a:lnTo>
                  <a:lnTo>
                    <a:pt x="39" y="392"/>
                  </a:lnTo>
                  <a:lnTo>
                    <a:pt x="56" y="381"/>
                  </a:lnTo>
                  <a:lnTo>
                    <a:pt x="73" y="372"/>
                  </a:lnTo>
                  <a:lnTo>
                    <a:pt x="73" y="372"/>
                  </a:lnTo>
                  <a:lnTo>
                    <a:pt x="94" y="362"/>
                  </a:lnTo>
                  <a:lnTo>
                    <a:pt x="115" y="349"/>
                  </a:lnTo>
                  <a:lnTo>
                    <a:pt x="135" y="336"/>
                  </a:lnTo>
                  <a:lnTo>
                    <a:pt x="156" y="324"/>
                  </a:lnTo>
                  <a:lnTo>
                    <a:pt x="156" y="324"/>
                  </a:lnTo>
                  <a:lnTo>
                    <a:pt x="352" y="209"/>
                  </a:lnTo>
                  <a:lnTo>
                    <a:pt x="352" y="209"/>
                  </a:lnTo>
                  <a:lnTo>
                    <a:pt x="434" y="159"/>
                  </a:lnTo>
                  <a:lnTo>
                    <a:pt x="517" y="109"/>
                  </a:lnTo>
                  <a:lnTo>
                    <a:pt x="517" y="109"/>
                  </a:lnTo>
                  <a:lnTo>
                    <a:pt x="536" y="96"/>
                  </a:lnTo>
                  <a:lnTo>
                    <a:pt x="556" y="83"/>
                  </a:lnTo>
                  <a:lnTo>
                    <a:pt x="594" y="56"/>
                  </a:lnTo>
                  <a:lnTo>
                    <a:pt x="594" y="56"/>
                  </a:lnTo>
                  <a:lnTo>
                    <a:pt x="610" y="44"/>
                  </a:lnTo>
                  <a:lnTo>
                    <a:pt x="627" y="32"/>
                  </a:lnTo>
                  <a:lnTo>
                    <a:pt x="636" y="27"/>
                  </a:lnTo>
                  <a:lnTo>
                    <a:pt x="645" y="22"/>
                  </a:lnTo>
                  <a:lnTo>
                    <a:pt x="654" y="18"/>
                  </a:lnTo>
                  <a:lnTo>
                    <a:pt x="662" y="17"/>
                  </a:lnTo>
                  <a:lnTo>
                    <a:pt x="662" y="17"/>
                  </a:lnTo>
                  <a:lnTo>
                    <a:pt x="666" y="14"/>
                  </a:lnTo>
                  <a:lnTo>
                    <a:pt x="667" y="13"/>
                  </a:lnTo>
                  <a:lnTo>
                    <a:pt x="669" y="10"/>
                  </a:lnTo>
                  <a:lnTo>
                    <a:pt x="669" y="5"/>
                  </a:lnTo>
                  <a:lnTo>
                    <a:pt x="669" y="5"/>
                  </a:lnTo>
                  <a:lnTo>
                    <a:pt x="667" y="2"/>
                  </a:lnTo>
                  <a:lnTo>
                    <a:pt x="666" y="1"/>
                  </a:lnTo>
                  <a:lnTo>
                    <a:pt x="662" y="0"/>
                  </a:lnTo>
                  <a:lnTo>
                    <a:pt x="658" y="1"/>
                  </a:lnTo>
                  <a:lnTo>
                    <a:pt x="657" y="2"/>
                  </a:lnTo>
                  <a:lnTo>
                    <a:pt x="657" y="5"/>
                  </a:lnTo>
                  <a:lnTo>
                    <a:pt x="657" y="5"/>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71" name="Freeform 388"/>
            <p:cNvSpPr/>
            <p:nvPr/>
          </p:nvSpPr>
          <p:spPr bwMode="auto">
            <a:xfrm>
              <a:off x="5648326" y="1501776"/>
              <a:ext cx="149225" cy="60325"/>
            </a:xfrm>
            <a:custGeom>
              <a:avLst/>
              <a:gdLst/>
              <a:ahLst/>
              <a:cxnLst>
                <a:cxn ang="0">
                  <a:pos x="372" y="0"/>
                </a:cxn>
                <a:cxn ang="0">
                  <a:pos x="372" y="0"/>
                </a:cxn>
                <a:cxn ang="0">
                  <a:pos x="361" y="1"/>
                </a:cxn>
                <a:cxn ang="0">
                  <a:pos x="352" y="4"/>
                </a:cxn>
                <a:cxn ang="0">
                  <a:pos x="334" y="10"/>
                </a:cxn>
                <a:cxn ang="0">
                  <a:pos x="297" y="26"/>
                </a:cxn>
                <a:cxn ang="0">
                  <a:pos x="297" y="26"/>
                </a:cxn>
                <a:cxn ang="0">
                  <a:pos x="271" y="36"/>
                </a:cxn>
                <a:cxn ang="0">
                  <a:pos x="244" y="45"/>
                </a:cxn>
                <a:cxn ang="0">
                  <a:pos x="218" y="55"/>
                </a:cxn>
                <a:cxn ang="0">
                  <a:pos x="191" y="64"/>
                </a:cxn>
                <a:cxn ang="0">
                  <a:pos x="191" y="64"/>
                </a:cxn>
                <a:cxn ang="0">
                  <a:pos x="102" y="99"/>
                </a:cxn>
                <a:cxn ang="0">
                  <a:pos x="58" y="117"/>
                </a:cxn>
                <a:cxn ang="0">
                  <a:pos x="15" y="137"/>
                </a:cxn>
                <a:cxn ang="0">
                  <a:pos x="15" y="137"/>
                </a:cxn>
                <a:cxn ang="0">
                  <a:pos x="11" y="136"/>
                </a:cxn>
                <a:cxn ang="0">
                  <a:pos x="10" y="137"/>
                </a:cxn>
                <a:cxn ang="0">
                  <a:pos x="8" y="138"/>
                </a:cxn>
                <a:cxn ang="0">
                  <a:pos x="2" y="144"/>
                </a:cxn>
                <a:cxn ang="0">
                  <a:pos x="2" y="144"/>
                </a:cxn>
                <a:cxn ang="0">
                  <a:pos x="0" y="145"/>
                </a:cxn>
                <a:cxn ang="0">
                  <a:pos x="0" y="147"/>
                </a:cxn>
                <a:cxn ang="0">
                  <a:pos x="2" y="151"/>
                </a:cxn>
                <a:cxn ang="0">
                  <a:pos x="4" y="153"/>
                </a:cxn>
                <a:cxn ang="0">
                  <a:pos x="7" y="153"/>
                </a:cxn>
                <a:cxn ang="0">
                  <a:pos x="8" y="153"/>
                </a:cxn>
                <a:cxn ang="0">
                  <a:pos x="8" y="153"/>
                </a:cxn>
                <a:cxn ang="0">
                  <a:pos x="54" y="132"/>
                </a:cxn>
                <a:cxn ang="0">
                  <a:pos x="101" y="112"/>
                </a:cxn>
                <a:cxn ang="0">
                  <a:pos x="194" y="76"/>
                </a:cxn>
                <a:cxn ang="0">
                  <a:pos x="194" y="76"/>
                </a:cxn>
                <a:cxn ang="0">
                  <a:pos x="215" y="66"/>
                </a:cxn>
                <a:cxn ang="0">
                  <a:pos x="237" y="59"/>
                </a:cxn>
                <a:cxn ang="0">
                  <a:pos x="282" y="44"/>
                </a:cxn>
                <a:cxn ang="0">
                  <a:pos x="282" y="44"/>
                </a:cxn>
                <a:cxn ang="0">
                  <a:pos x="304" y="35"/>
                </a:cxn>
                <a:cxn ang="0">
                  <a:pos x="326" y="25"/>
                </a:cxn>
                <a:cxn ang="0">
                  <a:pos x="348" y="15"/>
                </a:cxn>
                <a:cxn ang="0">
                  <a:pos x="360" y="13"/>
                </a:cxn>
                <a:cxn ang="0">
                  <a:pos x="372" y="10"/>
                </a:cxn>
                <a:cxn ang="0">
                  <a:pos x="372" y="10"/>
                </a:cxn>
                <a:cxn ang="0">
                  <a:pos x="373" y="10"/>
                </a:cxn>
                <a:cxn ang="0">
                  <a:pos x="376" y="9"/>
                </a:cxn>
                <a:cxn ang="0">
                  <a:pos x="377" y="5"/>
                </a:cxn>
                <a:cxn ang="0">
                  <a:pos x="377" y="2"/>
                </a:cxn>
                <a:cxn ang="0">
                  <a:pos x="376" y="1"/>
                </a:cxn>
                <a:cxn ang="0">
                  <a:pos x="373" y="0"/>
                </a:cxn>
                <a:cxn ang="0">
                  <a:pos x="372" y="0"/>
                </a:cxn>
                <a:cxn ang="0">
                  <a:pos x="372" y="0"/>
                </a:cxn>
              </a:cxnLst>
              <a:rect l="0" t="0" r="r" b="b"/>
              <a:pathLst>
                <a:path w="377" h="153">
                  <a:moveTo>
                    <a:pt x="372" y="0"/>
                  </a:moveTo>
                  <a:lnTo>
                    <a:pt x="372" y="0"/>
                  </a:lnTo>
                  <a:lnTo>
                    <a:pt x="361" y="1"/>
                  </a:lnTo>
                  <a:lnTo>
                    <a:pt x="352" y="4"/>
                  </a:lnTo>
                  <a:lnTo>
                    <a:pt x="334" y="10"/>
                  </a:lnTo>
                  <a:lnTo>
                    <a:pt x="297" y="26"/>
                  </a:lnTo>
                  <a:lnTo>
                    <a:pt x="297" y="26"/>
                  </a:lnTo>
                  <a:lnTo>
                    <a:pt x="271" y="36"/>
                  </a:lnTo>
                  <a:lnTo>
                    <a:pt x="244" y="45"/>
                  </a:lnTo>
                  <a:lnTo>
                    <a:pt x="218" y="55"/>
                  </a:lnTo>
                  <a:lnTo>
                    <a:pt x="191" y="64"/>
                  </a:lnTo>
                  <a:lnTo>
                    <a:pt x="191" y="64"/>
                  </a:lnTo>
                  <a:lnTo>
                    <a:pt x="102" y="99"/>
                  </a:lnTo>
                  <a:lnTo>
                    <a:pt x="58" y="117"/>
                  </a:lnTo>
                  <a:lnTo>
                    <a:pt x="15" y="137"/>
                  </a:lnTo>
                  <a:lnTo>
                    <a:pt x="15" y="137"/>
                  </a:lnTo>
                  <a:lnTo>
                    <a:pt x="11" y="136"/>
                  </a:lnTo>
                  <a:lnTo>
                    <a:pt x="10" y="137"/>
                  </a:lnTo>
                  <a:lnTo>
                    <a:pt x="8" y="138"/>
                  </a:lnTo>
                  <a:lnTo>
                    <a:pt x="2" y="144"/>
                  </a:lnTo>
                  <a:lnTo>
                    <a:pt x="2" y="144"/>
                  </a:lnTo>
                  <a:lnTo>
                    <a:pt x="0" y="145"/>
                  </a:lnTo>
                  <a:lnTo>
                    <a:pt x="0" y="147"/>
                  </a:lnTo>
                  <a:lnTo>
                    <a:pt x="2" y="151"/>
                  </a:lnTo>
                  <a:lnTo>
                    <a:pt x="4" y="153"/>
                  </a:lnTo>
                  <a:lnTo>
                    <a:pt x="7" y="153"/>
                  </a:lnTo>
                  <a:lnTo>
                    <a:pt x="8" y="153"/>
                  </a:lnTo>
                  <a:lnTo>
                    <a:pt x="8" y="153"/>
                  </a:lnTo>
                  <a:lnTo>
                    <a:pt x="54" y="132"/>
                  </a:lnTo>
                  <a:lnTo>
                    <a:pt x="101" y="112"/>
                  </a:lnTo>
                  <a:lnTo>
                    <a:pt x="194" y="76"/>
                  </a:lnTo>
                  <a:lnTo>
                    <a:pt x="194" y="76"/>
                  </a:lnTo>
                  <a:lnTo>
                    <a:pt x="215" y="66"/>
                  </a:lnTo>
                  <a:lnTo>
                    <a:pt x="237" y="59"/>
                  </a:lnTo>
                  <a:lnTo>
                    <a:pt x="282" y="44"/>
                  </a:lnTo>
                  <a:lnTo>
                    <a:pt x="282" y="44"/>
                  </a:lnTo>
                  <a:lnTo>
                    <a:pt x="304" y="35"/>
                  </a:lnTo>
                  <a:lnTo>
                    <a:pt x="326" y="25"/>
                  </a:lnTo>
                  <a:lnTo>
                    <a:pt x="348" y="15"/>
                  </a:lnTo>
                  <a:lnTo>
                    <a:pt x="360" y="13"/>
                  </a:lnTo>
                  <a:lnTo>
                    <a:pt x="372" y="10"/>
                  </a:lnTo>
                  <a:lnTo>
                    <a:pt x="372" y="10"/>
                  </a:lnTo>
                  <a:lnTo>
                    <a:pt x="373" y="10"/>
                  </a:lnTo>
                  <a:lnTo>
                    <a:pt x="376" y="9"/>
                  </a:lnTo>
                  <a:lnTo>
                    <a:pt x="377" y="5"/>
                  </a:lnTo>
                  <a:lnTo>
                    <a:pt x="377" y="2"/>
                  </a:lnTo>
                  <a:lnTo>
                    <a:pt x="376" y="1"/>
                  </a:lnTo>
                  <a:lnTo>
                    <a:pt x="373" y="0"/>
                  </a:lnTo>
                  <a:lnTo>
                    <a:pt x="372" y="0"/>
                  </a:lnTo>
                  <a:lnTo>
                    <a:pt x="372"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72" name="Freeform 389"/>
            <p:cNvSpPr/>
            <p:nvPr/>
          </p:nvSpPr>
          <p:spPr bwMode="auto">
            <a:xfrm>
              <a:off x="5649914" y="1543051"/>
              <a:ext cx="96838" cy="36513"/>
            </a:xfrm>
            <a:custGeom>
              <a:avLst/>
              <a:gdLst/>
              <a:ahLst/>
              <a:cxnLst>
                <a:cxn ang="0">
                  <a:pos x="238" y="0"/>
                </a:cxn>
                <a:cxn ang="0">
                  <a:pos x="238" y="0"/>
                </a:cxn>
                <a:cxn ang="0">
                  <a:pos x="226" y="4"/>
                </a:cxn>
                <a:cxn ang="0">
                  <a:pos x="214" y="9"/>
                </a:cxn>
                <a:cxn ang="0">
                  <a:pos x="201" y="14"/>
                </a:cxn>
                <a:cxn ang="0">
                  <a:pos x="194" y="15"/>
                </a:cxn>
                <a:cxn ang="0">
                  <a:pos x="188" y="17"/>
                </a:cxn>
                <a:cxn ang="0">
                  <a:pos x="188" y="17"/>
                </a:cxn>
                <a:cxn ang="0">
                  <a:pos x="174" y="19"/>
                </a:cxn>
                <a:cxn ang="0">
                  <a:pos x="158" y="25"/>
                </a:cxn>
                <a:cxn ang="0">
                  <a:pos x="130" y="36"/>
                </a:cxn>
                <a:cxn ang="0">
                  <a:pos x="130" y="36"/>
                </a:cxn>
                <a:cxn ang="0">
                  <a:pos x="115" y="42"/>
                </a:cxn>
                <a:cxn ang="0">
                  <a:pos x="99" y="49"/>
                </a:cxn>
                <a:cxn ang="0">
                  <a:pos x="69" y="62"/>
                </a:cxn>
                <a:cxn ang="0">
                  <a:pos x="53" y="69"/>
                </a:cxn>
                <a:cxn ang="0">
                  <a:pos x="38" y="74"/>
                </a:cxn>
                <a:cxn ang="0">
                  <a:pos x="22" y="78"/>
                </a:cxn>
                <a:cxn ang="0">
                  <a:pos x="6" y="79"/>
                </a:cxn>
                <a:cxn ang="0">
                  <a:pos x="6" y="79"/>
                </a:cxn>
                <a:cxn ang="0">
                  <a:pos x="4" y="81"/>
                </a:cxn>
                <a:cxn ang="0">
                  <a:pos x="1" y="82"/>
                </a:cxn>
                <a:cxn ang="0">
                  <a:pos x="0" y="86"/>
                </a:cxn>
                <a:cxn ang="0">
                  <a:pos x="1" y="90"/>
                </a:cxn>
                <a:cxn ang="0">
                  <a:pos x="4" y="91"/>
                </a:cxn>
                <a:cxn ang="0">
                  <a:pos x="6" y="91"/>
                </a:cxn>
                <a:cxn ang="0">
                  <a:pos x="6" y="91"/>
                </a:cxn>
                <a:cxn ang="0">
                  <a:pos x="21" y="90"/>
                </a:cxn>
                <a:cxn ang="0">
                  <a:pos x="35" y="87"/>
                </a:cxn>
                <a:cxn ang="0">
                  <a:pos x="49" y="82"/>
                </a:cxn>
                <a:cxn ang="0">
                  <a:pos x="64" y="78"/>
                </a:cxn>
                <a:cxn ang="0">
                  <a:pos x="92" y="65"/>
                </a:cxn>
                <a:cxn ang="0">
                  <a:pos x="119" y="53"/>
                </a:cxn>
                <a:cxn ang="0">
                  <a:pos x="119" y="53"/>
                </a:cxn>
                <a:cxn ang="0">
                  <a:pos x="137" y="44"/>
                </a:cxn>
                <a:cxn ang="0">
                  <a:pos x="157" y="38"/>
                </a:cxn>
                <a:cxn ang="0">
                  <a:pos x="176" y="31"/>
                </a:cxn>
                <a:cxn ang="0">
                  <a:pos x="194" y="28"/>
                </a:cxn>
                <a:cxn ang="0">
                  <a:pos x="194" y="28"/>
                </a:cxn>
                <a:cxn ang="0">
                  <a:pos x="201" y="27"/>
                </a:cxn>
                <a:cxn ang="0">
                  <a:pos x="208" y="25"/>
                </a:cxn>
                <a:cxn ang="0">
                  <a:pos x="218" y="21"/>
                </a:cxn>
                <a:cxn ang="0">
                  <a:pos x="230" y="15"/>
                </a:cxn>
                <a:cxn ang="0">
                  <a:pos x="242" y="11"/>
                </a:cxn>
                <a:cxn ang="0">
                  <a:pos x="242" y="11"/>
                </a:cxn>
                <a:cxn ang="0">
                  <a:pos x="243" y="10"/>
                </a:cxn>
                <a:cxn ang="0">
                  <a:pos x="244" y="9"/>
                </a:cxn>
                <a:cxn ang="0">
                  <a:pos x="246" y="6"/>
                </a:cxn>
                <a:cxn ang="0">
                  <a:pos x="246" y="5"/>
                </a:cxn>
                <a:cxn ang="0">
                  <a:pos x="243" y="1"/>
                </a:cxn>
                <a:cxn ang="0">
                  <a:pos x="240" y="0"/>
                </a:cxn>
                <a:cxn ang="0">
                  <a:pos x="238" y="0"/>
                </a:cxn>
                <a:cxn ang="0">
                  <a:pos x="238" y="0"/>
                </a:cxn>
              </a:cxnLst>
              <a:rect l="0" t="0" r="r" b="b"/>
              <a:pathLst>
                <a:path w="246" h="91">
                  <a:moveTo>
                    <a:pt x="238" y="0"/>
                  </a:moveTo>
                  <a:lnTo>
                    <a:pt x="238" y="0"/>
                  </a:lnTo>
                  <a:lnTo>
                    <a:pt x="226" y="4"/>
                  </a:lnTo>
                  <a:lnTo>
                    <a:pt x="214" y="9"/>
                  </a:lnTo>
                  <a:lnTo>
                    <a:pt x="201" y="14"/>
                  </a:lnTo>
                  <a:lnTo>
                    <a:pt x="194" y="15"/>
                  </a:lnTo>
                  <a:lnTo>
                    <a:pt x="188" y="17"/>
                  </a:lnTo>
                  <a:lnTo>
                    <a:pt x="188" y="17"/>
                  </a:lnTo>
                  <a:lnTo>
                    <a:pt x="174" y="19"/>
                  </a:lnTo>
                  <a:lnTo>
                    <a:pt x="158" y="25"/>
                  </a:lnTo>
                  <a:lnTo>
                    <a:pt x="130" y="36"/>
                  </a:lnTo>
                  <a:lnTo>
                    <a:pt x="130" y="36"/>
                  </a:lnTo>
                  <a:lnTo>
                    <a:pt x="115" y="42"/>
                  </a:lnTo>
                  <a:lnTo>
                    <a:pt x="99" y="49"/>
                  </a:lnTo>
                  <a:lnTo>
                    <a:pt x="69" y="62"/>
                  </a:lnTo>
                  <a:lnTo>
                    <a:pt x="53" y="69"/>
                  </a:lnTo>
                  <a:lnTo>
                    <a:pt x="38" y="74"/>
                  </a:lnTo>
                  <a:lnTo>
                    <a:pt x="22" y="78"/>
                  </a:lnTo>
                  <a:lnTo>
                    <a:pt x="6" y="79"/>
                  </a:lnTo>
                  <a:lnTo>
                    <a:pt x="6" y="79"/>
                  </a:lnTo>
                  <a:lnTo>
                    <a:pt x="4" y="81"/>
                  </a:lnTo>
                  <a:lnTo>
                    <a:pt x="1" y="82"/>
                  </a:lnTo>
                  <a:lnTo>
                    <a:pt x="0" y="86"/>
                  </a:lnTo>
                  <a:lnTo>
                    <a:pt x="1" y="90"/>
                  </a:lnTo>
                  <a:lnTo>
                    <a:pt x="4" y="91"/>
                  </a:lnTo>
                  <a:lnTo>
                    <a:pt x="6" y="91"/>
                  </a:lnTo>
                  <a:lnTo>
                    <a:pt x="6" y="91"/>
                  </a:lnTo>
                  <a:lnTo>
                    <a:pt x="21" y="90"/>
                  </a:lnTo>
                  <a:lnTo>
                    <a:pt x="35" y="87"/>
                  </a:lnTo>
                  <a:lnTo>
                    <a:pt x="49" y="82"/>
                  </a:lnTo>
                  <a:lnTo>
                    <a:pt x="64" y="78"/>
                  </a:lnTo>
                  <a:lnTo>
                    <a:pt x="92" y="65"/>
                  </a:lnTo>
                  <a:lnTo>
                    <a:pt x="119" y="53"/>
                  </a:lnTo>
                  <a:lnTo>
                    <a:pt x="119" y="53"/>
                  </a:lnTo>
                  <a:lnTo>
                    <a:pt x="137" y="44"/>
                  </a:lnTo>
                  <a:lnTo>
                    <a:pt x="157" y="38"/>
                  </a:lnTo>
                  <a:lnTo>
                    <a:pt x="176" y="31"/>
                  </a:lnTo>
                  <a:lnTo>
                    <a:pt x="194" y="28"/>
                  </a:lnTo>
                  <a:lnTo>
                    <a:pt x="194" y="28"/>
                  </a:lnTo>
                  <a:lnTo>
                    <a:pt x="201" y="27"/>
                  </a:lnTo>
                  <a:lnTo>
                    <a:pt x="208" y="25"/>
                  </a:lnTo>
                  <a:lnTo>
                    <a:pt x="218" y="21"/>
                  </a:lnTo>
                  <a:lnTo>
                    <a:pt x="230" y="15"/>
                  </a:lnTo>
                  <a:lnTo>
                    <a:pt x="242" y="11"/>
                  </a:lnTo>
                  <a:lnTo>
                    <a:pt x="242" y="11"/>
                  </a:lnTo>
                  <a:lnTo>
                    <a:pt x="243" y="10"/>
                  </a:lnTo>
                  <a:lnTo>
                    <a:pt x="244" y="9"/>
                  </a:lnTo>
                  <a:lnTo>
                    <a:pt x="246" y="6"/>
                  </a:lnTo>
                  <a:lnTo>
                    <a:pt x="246" y="5"/>
                  </a:lnTo>
                  <a:lnTo>
                    <a:pt x="243" y="1"/>
                  </a:lnTo>
                  <a:lnTo>
                    <a:pt x="240" y="0"/>
                  </a:lnTo>
                  <a:lnTo>
                    <a:pt x="238" y="0"/>
                  </a:lnTo>
                  <a:lnTo>
                    <a:pt x="238"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73" name="Freeform 390"/>
            <p:cNvSpPr/>
            <p:nvPr/>
          </p:nvSpPr>
          <p:spPr bwMode="auto">
            <a:xfrm>
              <a:off x="5273676" y="1162051"/>
              <a:ext cx="122238" cy="95250"/>
            </a:xfrm>
            <a:custGeom>
              <a:avLst/>
              <a:gdLst/>
              <a:ahLst/>
              <a:cxnLst>
                <a:cxn ang="0">
                  <a:pos x="298" y="1"/>
                </a:cxn>
                <a:cxn ang="0">
                  <a:pos x="298" y="1"/>
                </a:cxn>
                <a:cxn ang="0">
                  <a:pos x="277" y="21"/>
                </a:cxn>
                <a:cxn ang="0">
                  <a:pos x="256" y="39"/>
                </a:cxn>
                <a:cxn ang="0">
                  <a:pos x="234" y="56"/>
                </a:cxn>
                <a:cxn ang="0">
                  <a:pos x="210" y="72"/>
                </a:cxn>
                <a:cxn ang="0">
                  <a:pos x="163" y="103"/>
                </a:cxn>
                <a:cxn ang="0">
                  <a:pos x="116" y="136"/>
                </a:cxn>
                <a:cxn ang="0">
                  <a:pos x="116" y="136"/>
                </a:cxn>
                <a:cxn ang="0">
                  <a:pos x="96" y="152"/>
                </a:cxn>
                <a:cxn ang="0">
                  <a:pos x="77" y="167"/>
                </a:cxn>
                <a:cxn ang="0">
                  <a:pos x="56" y="183"/>
                </a:cxn>
                <a:cxn ang="0">
                  <a:pos x="35" y="198"/>
                </a:cxn>
                <a:cxn ang="0">
                  <a:pos x="35" y="198"/>
                </a:cxn>
                <a:cxn ang="0">
                  <a:pos x="24" y="204"/>
                </a:cxn>
                <a:cxn ang="0">
                  <a:pos x="14" y="212"/>
                </a:cxn>
                <a:cxn ang="0">
                  <a:pos x="6" y="221"/>
                </a:cxn>
                <a:cxn ang="0">
                  <a:pos x="2" y="226"/>
                </a:cxn>
                <a:cxn ang="0">
                  <a:pos x="0" y="233"/>
                </a:cxn>
                <a:cxn ang="0">
                  <a:pos x="0" y="233"/>
                </a:cxn>
                <a:cxn ang="0">
                  <a:pos x="0" y="235"/>
                </a:cxn>
                <a:cxn ang="0">
                  <a:pos x="0" y="237"/>
                </a:cxn>
                <a:cxn ang="0">
                  <a:pos x="1" y="238"/>
                </a:cxn>
                <a:cxn ang="0">
                  <a:pos x="3" y="239"/>
                </a:cxn>
                <a:cxn ang="0">
                  <a:pos x="7" y="239"/>
                </a:cxn>
                <a:cxn ang="0">
                  <a:pos x="9" y="238"/>
                </a:cxn>
                <a:cxn ang="0">
                  <a:pos x="10" y="235"/>
                </a:cxn>
                <a:cxn ang="0">
                  <a:pos x="10" y="235"/>
                </a:cxn>
                <a:cxn ang="0">
                  <a:pos x="14" y="229"/>
                </a:cxn>
                <a:cxn ang="0">
                  <a:pos x="19" y="222"/>
                </a:cxn>
                <a:cxn ang="0">
                  <a:pos x="26" y="216"/>
                </a:cxn>
                <a:cxn ang="0">
                  <a:pos x="34" y="211"/>
                </a:cxn>
                <a:cxn ang="0">
                  <a:pos x="49" y="201"/>
                </a:cxn>
                <a:cxn ang="0">
                  <a:pos x="62" y="194"/>
                </a:cxn>
                <a:cxn ang="0">
                  <a:pos x="62" y="194"/>
                </a:cxn>
                <a:cxn ang="0">
                  <a:pos x="83" y="178"/>
                </a:cxn>
                <a:cxn ang="0">
                  <a:pos x="103" y="161"/>
                </a:cxn>
                <a:cxn ang="0">
                  <a:pos x="124" y="145"/>
                </a:cxn>
                <a:cxn ang="0">
                  <a:pos x="145" y="130"/>
                </a:cxn>
                <a:cxn ang="0">
                  <a:pos x="145" y="130"/>
                </a:cxn>
                <a:cxn ang="0">
                  <a:pos x="187" y="102"/>
                </a:cxn>
                <a:cxn ang="0">
                  <a:pos x="228" y="73"/>
                </a:cxn>
                <a:cxn ang="0">
                  <a:pos x="249" y="59"/>
                </a:cxn>
                <a:cxn ang="0">
                  <a:pos x="269" y="43"/>
                </a:cxn>
                <a:cxn ang="0">
                  <a:pos x="287" y="26"/>
                </a:cxn>
                <a:cxn ang="0">
                  <a:pos x="306" y="9"/>
                </a:cxn>
                <a:cxn ang="0">
                  <a:pos x="306" y="9"/>
                </a:cxn>
                <a:cxn ang="0">
                  <a:pos x="307" y="8"/>
                </a:cxn>
                <a:cxn ang="0">
                  <a:pos x="307" y="5"/>
                </a:cxn>
                <a:cxn ang="0">
                  <a:pos x="306" y="1"/>
                </a:cxn>
                <a:cxn ang="0">
                  <a:pos x="302" y="0"/>
                </a:cxn>
                <a:cxn ang="0">
                  <a:pos x="300" y="0"/>
                </a:cxn>
                <a:cxn ang="0">
                  <a:pos x="298" y="1"/>
                </a:cxn>
                <a:cxn ang="0">
                  <a:pos x="298" y="1"/>
                </a:cxn>
              </a:cxnLst>
              <a:rect l="0" t="0" r="r" b="b"/>
              <a:pathLst>
                <a:path w="307" h="239">
                  <a:moveTo>
                    <a:pt x="298" y="1"/>
                  </a:moveTo>
                  <a:lnTo>
                    <a:pt x="298" y="1"/>
                  </a:lnTo>
                  <a:lnTo>
                    <a:pt x="277" y="21"/>
                  </a:lnTo>
                  <a:lnTo>
                    <a:pt x="256" y="39"/>
                  </a:lnTo>
                  <a:lnTo>
                    <a:pt x="234" y="56"/>
                  </a:lnTo>
                  <a:lnTo>
                    <a:pt x="210" y="72"/>
                  </a:lnTo>
                  <a:lnTo>
                    <a:pt x="163" y="103"/>
                  </a:lnTo>
                  <a:lnTo>
                    <a:pt x="116" y="136"/>
                  </a:lnTo>
                  <a:lnTo>
                    <a:pt x="116" y="136"/>
                  </a:lnTo>
                  <a:lnTo>
                    <a:pt x="96" y="152"/>
                  </a:lnTo>
                  <a:lnTo>
                    <a:pt x="77" y="167"/>
                  </a:lnTo>
                  <a:lnTo>
                    <a:pt x="56" y="183"/>
                  </a:lnTo>
                  <a:lnTo>
                    <a:pt x="35" y="198"/>
                  </a:lnTo>
                  <a:lnTo>
                    <a:pt x="35" y="198"/>
                  </a:lnTo>
                  <a:lnTo>
                    <a:pt x="24" y="204"/>
                  </a:lnTo>
                  <a:lnTo>
                    <a:pt x="14" y="212"/>
                  </a:lnTo>
                  <a:lnTo>
                    <a:pt x="6" y="221"/>
                  </a:lnTo>
                  <a:lnTo>
                    <a:pt x="2" y="226"/>
                  </a:lnTo>
                  <a:lnTo>
                    <a:pt x="0" y="233"/>
                  </a:lnTo>
                  <a:lnTo>
                    <a:pt x="0" y="233"/>
                  </a:lnTo>
                  <a:lnTo>
                    <a:pt x="0" y="235"/>
                  </a:lnTo>
                  <a:lnTo>
                    <a:pt x="0" y="237"/>
                  </a:lnTo>
                  <a:lnTo>
                    <a:pt x="1" y="238"/>
                  </a:lnTo>
                  <a:lnTo>
                    <a:pt x="3" y="239"/>
                  </a:lnTo>
                  <a:lnTo>
                    <a:pt x="7" y="239"/>
                  </a:lnTo>
                  <a:lnTo>
                    <a:pt x="9" y="238"/>
                  </a:lnTo>
                  <a:lnTo>
                    <a:pt x="10" y="235"/>
                  </a:lnTo>
                  <a:lnTo>
                    <a:pt x="10" y="235"/>
                  </a:lnTo>
                  <a:lnTo>
                    <a:pt x="14" y="229"/>
                  </a:lnTo>
                  <a:lnTo>
                    <a:pt x="19" y="222"/>
                  </a:lnTo>
                  <a:lnTo>
                    <a:pt x="26" y="216"/>
                  </a:lnTo>
                  <a:lnTo>
                    <a:pt x="34" y="211"/>
                  </a:lnTo>
                  <a:lnTo>
                    <a:pt x="49" y="201"/>
                  </a:lnTo>
                  <a:lnTo>
                    <a:pt x="62" y="194"/>
                  </a:lnTo>
                  <a:lnTo>
                    <a:pt x="62" y="194"/>
                  </a:lnTo>
                  <a:lnTo>
                    <a:pt x="83" y="178"/>
                  </a:lnTo>
                  <a:lnTo>
                    <a:pt x="103" y="161"/>
                  </a:lnTo>
                  <a:lnTo>
                    <a:pt x="124" y="145"/>
                  </a:lnTo>
                  <a:lnTo>
                    <a:pt x="145" y="130"/>
                  </a:lnTo>
                  <a:lnTo>
                    <a:pt x="145" y="130"/>
                  </a:lnTo>
                  <a:lnTo>
                    <a:pt x="187" y="102"/>
                  </a:lnTo>
                  <a:lnTo>
                    <a:pt x="228" y="73"/>
                  </a:lnTo>
                  <a:lnTo>
                    <a:pt x="249" y="59"/>
                  </a:lnTo>
                  <a:lnTo>
                    <a:pt x="269" y="43"/>
                  </a:lnTo>
                  <a:lnTo>
                    <a:pt x="287" y="26"/>
                  </a:lnTo>
                  <a:lnTo>
                    <a:pt x="306" y="9"/>
                  </a:lnTo>
                  <a:lnTo>
                    <a:pt x="306" y="9"/>
                  </a:lnTo>
                  <a:lnTo>
                    <a:pt x="307" y="8"/>
                  </a:lnTo>
                  <a:lnTo>
                    <a:pt x="307" y="5"/>
                  </a:lnTo>
                  <a:lnTo>
                    <a:pt x="306" y="1"/>
                  </a:lnTo>
                  <a:lnTo>
                    <a:pt x="302" y="0"/>
                  </a:lnTo>
                  <a:lnTo>
                    <a:pt x="300" y="0"/>
                  </a:lnTo>
                  <a:lnTo>
                    <a:pt x="298" y="1"/>
                  </a:lnTo>
                  <a:lnTo>
                    <a:pt x="298"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74" name="Freeform 391"/>
            <p:cNvSpPr/>
            <p:nvPr/>
          </p:nvSpPr>
          <p:spPr bwMode="auto">
            <a:xfrm>
              <a:off x="5329239" y="1193801"/>
              <a:ext cx="87313" cy="68263"/>
            </a:xfrm>
            <a:custGeom>
              <a:avLst/>
              <a:gdLst/>
              <a:ahLst/>
              <a:cxnLst>
                <a:cxn ang="0">
                  <a:pos x="210" y="0"/>
                </a:cxn>
                <a:cxn ang="0">
                  <a:pos x="210" y="0"/>
                </a:cxn>
                <a:cxn ang="0">
                  <a:pos x="203" y="2"/>
                </a:cxn>
                <a:cxn ang="0">
                  <a:pos x="193" y="5"/>
                </a:cxn>
                <a:cxn ang="0">
                  <a:pos x="176" y="13"/>
                </a:cxn>
                <a:cxn ang="0">
                  <a:pos x="161" y="22"/>
                </a:cxn>
                <a:cxn ang="0">
                  <a:pos x="145" y="34"/>
                </a:cxn>
                <a:cxn ang="0">
                  <a:pos x="116" y="59"/>
                </a:cxn>
                <a:cxn ang="0">
                  <a:pos x="87" y="81"/>
                </a:cxn>
                <a:cxn ang="0">
                  <a:pos x="87" y="81"/>
                </a:cxn>
                <a:cxn ang="0">
                  <a:pos x="56" y="106"/>
                </a:cxn>
                <a:cxn ang="0">
                  <a:pos x="40" y="119"/>
                </a:cxn>
                <a:cxn ang="0">
                  <a:pos x="26" y="133"/>
                </a:cxn>
                <a:cxn ang="0">
                  <a:pos x="26" y="133"/>
                </a:cxn>
                <a:cxn ang="0">
                  <a:pos x="12" y="146"/>
                </a:cxn>
                <a:cxn ang="0">
                  <a:pos x="5" y="154"/>
                </a:cxn>
                <a:cxn ang="0">
                  <a:pos x="0" y="163"/>
                </a:cxn>
                <a:cxn ang="0">
                  <a:pos x="0" y="163"/>
                </a:cxn>
                <a:cxn ang="0">
                  <a:pos x="0" y="166"/>
                </a:cxn>
                <a:cxn ang="0">
                  <a:pos x="1" y="169"/>
                </a:cxn>
                <a:cxn ang="0">
                  <a:pos x="1" y="169"/>
                </a:cxn>
                <a:cxn ang="0">
                  <a:pos x="2" y="170"/>
                </a:cxn>
                <a:cxn ang="0">
                  <a:pos x="2" y="170"/>
                </a:cxn>
                <a:cxn ang="0">
                  <a:pos x="5" y="171"/>
                </a:cxn>
                <a:cxn ang="0">
                  <a:pos x="6" y="171"/>
                </a:cxn>
                <a:cxn ang="0">
                  <a:pos x="10" y="169"/>
                </a:cxn>
                <a:cxn ang="0">
                  <a:pos x="12" y="167"/>
                </a:cxn>
                <a:cxn ang="0">
                  <a:pos x="13" y="166"/>
                </a:cxn>
                <a:cxn ang="0">
                  <a:pos x="12" y="163"/>
                </a:cxn>
                <a:cxn ang="0">
                  <a:pos x="10" y="162"/>
                </a:cxn>
                <a:cxn ang="0">
                  <a:pos x="10" y="162"/>
                </a:cxn>
                <a:cxn ang="0">
                  <a:pos x="102" y="85"/>
                </a:cxn>
                <a:cxn ang="0">
                  <a:pos x="102" y="85"/>
                </a:cxn>
                <a:cxn ang="0">
                  <a:pos x="127" y="64"/>
                </a:cxn>
                <a:cxn ang="0">
                  <a:pos x="154" y="42"/>
                </a:cxn>
                <a:cxn ang="0">
                  <a:pos x="169" y="31"/>
                </a:cxn>
                <a:cxn ang="0">
                  <a:pos x="183" y="22"/>
                </a:cxn>
                <a:cxn ang="0">
                  <a:pos x="197" y="16"/>
                </a:cxn>
                <a:cxn ang="0">
                  <a:pos x="213" y="12"/>
                </a:cxn>
                <a:cxn ang="0">
                  <a:pos x="213" y="12"/>
                </a:cxn>
                <a:cxn ang="0">
                  <a:pos x="216" y="10"/>
                </a:cxn>
                <a:cxn ang="0">
                  <a:pos x="217" y="9"/>
                </a:cxn>
                <a:cxn ang="0">
                  <a:pos x="218" y="6"/>
                </a:cxn>
                <a:cxn ang="0">
                  <a:pos x="217" y="5"/>
                </a:cxn>
                <a:cxn ang="0">
                  <a:pos x="216" y="1"/>
                </a:cxn>
                <a:cxn ang="0">
                  <a:pos x="213" y="0"/>
                </a:cxn>
                <a:cxn ang="0">
                  <a:pos x="210" y="0"/>
                </a:cxn>
                <a:cxn ang="0">
                  <a:pos x="210" y="0"/>
                </a:cxn>
              </a:cxnLst>
              <a:rect l="0" t="0" r="r" b="b"/>
              <a:pathLst>
                <a:path w="218" h="171">
                  <a:moveTo>
                    <a:pt x="210" y="0"/>
                  </a:moveTo>
                  <a:lnTo>
                    <a:pt x="210" y="0"/>
                  </a:lnTo>
                  <a:lnTo>
                    <a:pt x="203" y="2"/>
                  </a:lnTo>
                  <a:lnTo>
                    <a:pt x="193" y="5"/>
                  </a:lnTo>
                  <a:lnTo>
                    <a:pt x="176" y="13"/>
                  </a:lnTo>
                  <a:lnTo>
                    <a:pt x="161" y="22"/>
                  </a:lnTo>
                  <a:lnTo>
                    <a:pt x="145" y="34"/>
                  </a:lnTo>
                  <a:lnTo>
                    <a:pt x="116" y="59"/>
                  </a:lnTo>
                  <a:lnTo>
                    <a:pt x="87" y="81"/>
                  </a:lnTo>
                  <a:lnTo>
                    <a:pt x="87" y="81"/>
                  </a:lnTo>
                  <a:lnTo>
                    <a:pt x="56" y="106"/>
                  </a:lnTo>
                  <a:lnTo>
                    <a:pt x="40" y="119"/>
                  </a:lnTo>
                  <a:lnTo>
                    <a:pt x="26" y="133"/>
                  </a:lnTo>
                  <a:lnTo>
                    <a:pt x="26" y="133"/>
                  </a:lnTo>
                  <a:lnTo>
                    <a:pt x="12" y="146"/>
                  </a:lnTo>
                  <a:lnTo>
                    <a:pt x="5" y="154"/>
                  </a:lnTo>
                  <a:lnTo>
                    <a:pt x="0" y="163"/>
                  </a:lnTo>
                  <a:lnTo>
                    <a:pt x="0" y="163"/>
                  </a:lnTo>
                  <a:lnTo>
                    <a:pt x="0" y="166"/>
                  </a:lnTo>
                  <a:lnTo>
                    <a:pt x="1" y="169"/>
                  </a:lnTo>
                  <a:lnTo>
                    <a:pt x="1" y="169"/>
                  </a:lnTo>
                  <a:lnTo>
                    <a:pt x="2" y="170"/>
                  </a:lnTo>
                  <a:lnTo>
                    <a:pt x="2" y="170"/>
                  </a:lnTo>
                  <a:lnTo>
                    <a:pt x="5" y="171"/>
                  </a:lnTo>
                  <a:lnTo>
                    <a:pt x="6" y="171"/>
                  </a:lnTo>
                  <a:lnTo>
                    <a:pt x="10" y="169"/>
                  </a:lnTo>
                  <a:lnTo>
                    <a:pt x="12" y="167"/>
                  </a:lnTo>
                  <a:lnTo>
                    <a:pt x="13" y="166"/>
                  </a:lnTo>
                  <a:lnTo>
                    <a:pt x="12" y="163"/>
                  </a:lnTo>
                  <a:lnTo>
                    <a:pt x="10" y="162"/>
                  </a:lnTo>
                  <a:lnTo>
                    <a:pt x="10" y="162"/>
                  </a:lnTo>
                  <a:lnTo>
                    <a:pt x="102" y="85"/>
                  </a:lnTo>
                  <a:lnTo>
                    <a:pt x="102" y="85"/>
                  </a:lnTo>
                  <a:lnTo>
                    <a:pt x="127" y="64"/>
                  </a:lnTo>
                  <a:lnTo>
                    <a:pt x="154" y="42"/>
                  </a:lnTo>
                  <a:lnTo>
                    <a:pt x="169" y="31"/>
                  </a:lnTo>
                  <a:lnTo>
                    <a:pt x="183" y="22"/>
                  </a:lnTo>
                  <a:lnTo>
                    <a:pt x="197" y="16"/>
                  </a:lnTo>
                  <a:lnTo>
                    <a:pt x="213" y="12"/>
                  </a:lnTo>
                  <a:lnTo>
                    <a:pt x="213" y="12"/>
                  </a:lnTo>
                  <a:lnTo>
                    <a:pt x="216" y="10"/>
                  </a:lnTo>
                  <a:lnTo>
                    <a:pt x="217" y="9"/>
                  </a:lnTo>
                  <a:lnTo>
                    <a:pt x="218" y="6"/>
                  </a:lnTo>
                  <a:lnTo>
                    <a:pt x="217" y="5"/>
                  </a:lnTo>
                  <a:lnTo>
                    <a:pt x="216" y="1"/>
                  </a:lnTo>
                  <a:lnTo>
                    <a:pt x="213" y="0"/>
                  </a:lnTo>
                  <a:lnTo>
                    <a:pt x="210" y="0"/>
                  </a:lnTo>
                  <a:lnTo>
                    <a:pt x="210"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75" name="Freeform 392"/>
            <p:cNvSpPr/>
            <p:nvPr/>
          </p:nvSpPr>
          <p:spPr bwMode="auto">
            <a:xfrm>
              <a:off x="5395914" y="1125538"/>
              <a:ext cx="141288" cy="26988"/>
            </a:xfrm>
            <a:custGeom>
              <a:avLst/>
              <a:gdLst/>
              <a:ahLst/>
              <a:cxnLst>
                <a:cxn ang="0">
                  <a:pos x="348" y="0"/>
                </a:cxn>
                <a:cxn ang="0">
                  <a:pos x="348" y="0"/>
                </a:cxn>
                <a:cxn ang="0">
                  <a:pos x="326" y="2"/>
                </a:cxn>
                <a:cxn ang="0">
                  <a:pos x="305" y="5"/>
                </a:cxn>
                <a:cxn ang="0">
                  <a:pos x="263" y="14"/>
                </a:cxn>
                <a:cxn ang="0">
                  <a:pos x="221" y="23"/>
                </a:cxn>
                <a:cxn ang="0">
                  <a:pos x="199" y="27"/>
                </a:cxn>
                <a:cxn ang="0">
                  <a:pos x="178" y="30"/>
                </a:cxn>
                <a:cxn ang="0">
                  <a:pos x="178" y="30"/>
                </a:cxn>
                <a:cxn ang="0">
                  <a:pos x="156" y="32"/>
                </a:cxn>
                <a:cxn ang="0">
                  <a:pos x="135" y="36"/>
                </a:cxn>
                <a:cxn ang="0">
                  <a:pos x="92" y="45"/>
                </a:cxn>
                <a:cxn ang="0">
                  <a:pos x="49" y="53"/>
                </a:cxn>
                <a:cxn ang="0">
                  <a:pos x="28" y="56"/>
                </a:cxn>
                <a:cxn ang="0">
                  <a:pos x="5" y="57"/>
                </a:cxn>
                <a:cxn ang="0">
                  <a:pos x="5" y="57"/>
                </a:cxn>
                <a:cxn ang="0">
                  <a:pos x="3" y="57"/>
                </a:cxn>
                <a:cxn ang="0">
                  <a:pos x="2" y="58"/>
                </a:cxn>
                <a:cxn ang="0">
                  <a:pos x="0" y="62"/>
                </a:cxn>
                <a:cxn ang="0">
                  <a:pos x="2" y="66"/>
                </a:cxn>
                <a:cxn ang="0">
                  <a:pos x="3" y="68"/>
                </a:cxn>
                <a:cxn ang="0">
                  <a:pos x="5" y="69"/>
                </a:cxn>
                <a:cxn ang="0">
                  <a:pos x="16" y="69"/>
                </a:cxn>
                <a:cxn ang="0">
                  <a:pos x="16" y="69"/>
                </a:cxn>
                <a:cxn ang="0">
                  <a:pos x="20" y="68"/>
                </a:cxn>
                <a:cxn ang="0">
                  <a:pos x="20" y="68"/>
                </a:cxn>
                <a:cxn ang="0">
                  <a:pos x="38" y="66"/>
                </a:cxn>
                <a:cxn ang="0">
                  <a:pos x="58" y="64"/>
                </a:cxn>
                <a:cxn ang="0">
                  <a:pos x="94" y="57"/>
                </a:cxn>
                <a:cxn ang="0">
                  <a:pos x="132" y="49"/>
                </a:cxn>
                <a:cxn ang="0">
                  <a:pos x="170" y="41"/>
                </a:cxn>
                <a:cxn ang="0">
                  <a:pos x="170" y="41"/>
                </a:cxn>
                <a:cxn ang="0">
                  <a:pos x="215" y="34"/>
                </a:cxn>
                <a:cxn ang="0">
                  <a:pos x="259" y="24"/>
                </a:cxn>
                <a:cxn ang="0">
                  <a:pos x="304" y="17"/>
                </a:cxn>
                <a:cxn ang="0">
                  <a:pos x="326" y="14"/>
                </a:cxn>
                <a:cxn ang="0">
                  <a:pos x="348" y="11"/>
                </a:cxn>
                <a:cxn ang="0">
                  <a:pos x="348" y="11"/>
                </a:cxn>
                <a:cxn ang="0">
                  <a:pos x="350" y="10"/>
                </a:cxn>
                <a:cxn ang="0">
                  <a:pos x="352" y="9"/>
                </a:cxn>
                <a:cxn ang="0">
                  <a:pos x="353" y="5"/>
                </a:cxn>
                <a:cxn ang="0">
                  <a:pos x="353" y="3"/>
                </a:cxn>
                <a:cxn ang="0">
                  <a:pos x="352" y="1"/>
                </a:cxn>
                <a:cxn ang="0">
                  <a:pos x="350" y="0"/>
                </a:cxn>
                <a:cxn ang="0">
                  <a:pos x="348" y="0"/>
                </a:cxn>
                <a:cxn ang="0">
                  <a:pos x="348" y="0"/>
                </a:cxn>
              </a:cxnLst>
              <a:rect l="0" t="0" r="r" b="b"/>
              <a:pathLst>
                <a:path w="353" h="69">
                  <a:moveTo>
                    <a:pt x="348" y="0"/>
                  </a:moveTo>
                  <a:lnTo>
                    <a:pt x="348" y="0"/>
                  </a:lnTo>
                  <a:lnTo>
                    <a:pt x="326" y="2"/>
                  </a:lnTo>
                  <a:lnTo>
                    <a:pt x="305" y="5"/>
                  </a:lnTo>
                  <a:lnTo>
                    <a:pt x="263" y="14"/>
                  </a:lnTo>
                  <a:lnTo>
                    <a:pt x="221" y="23"/>
                  </a:lnTo>
                  <a:lnTo>
                    <a:pt x="199" y="27"/>
                  </a:lnTo>
                  <a:lnTo>
                    <a:pt x="178" y="30"/>
                  </a:lnTo>
                  <a:lnTo>
                    <a:pt x="178" y="30"/>
                  </a:lnTo>
                  <a:lnTo>
                    <a:pt x="156" y="32"/>
                  </a:lnTo>
                  <a:lnTo>
                    <a:pt x="135" y="36"/>
                  </a:lnTo>
                  <a:lnTo>
                    <a:pt x="92" y="45"/>
                  </a:lnTo>
                  <a:lnTo>
                    <a:pt x="49" y="53"/>
                  </a:lnTo>
                  <a:lnTo>
                    <a:pt x="28" y="56"/>
                  </a:lnTo>
                  <a:lnTo>
                    <a:pt x="5" y="57"/>
                  </a:lnTo>
                  <a:lnTo>
                    <a:pt x="5" y="57"/>
                  </a:lnTo>
                  <a:lnTo>
                    <a:pt x="3" y="57"/>
                  </a:lnTo>
                  <a:lnTo>
                    <a:pt x="2" y="58"/>
                  </a:lnTo>
                  <a:lnTo>
                    <a:pt x="0" y="62"/>
                  </a:lnTo>
                  <a:lnTo>
                    <a:pt x="2" y="66"/>
                  </a:lnTo>
                  <a:lnTo>
                    <a:pt x="3" y="68"/>
                  </a:lnTo>
                  <a:lnTo>
                    <a:pt x="5" y="69"/>
                  </a:lnTo>
                  <a:lnTo>
                    <a:pt x="16" y="69"/>
                  </a:lnTo>
                  <a:lnTo>
                    <a:pt x="16" y="69"/>
                  </a:lnTo>
                  <a:lnTo>
                    <a:pt x="20" y="68"/>
                  </a:lnTo>
                  <a:lnTo>
                    <a:pt x="20" y="68"/>
                  </a:lnTo>
                  <a:lnTo>
                    <a:pt x="38" y="66"/>
                  </a:lnTo>
                  <a:lnTo>
                    <a:pt x="58" y="64"/>
                  </a:lnTo>
                  <a:lnTo>
                    <a:pt x="94" y="57"/>
                  </a:lnTo>
                  <a:lnTo>
                    <a:pt x="132" y="49"/>
                  </a:lnTo>
                  <a:lnTo>
                    <a:pt x="170" y="41"/>
                  </a:lnTo>
                  <a:lnTo>
                    <a:pt x="170" y="41"/>
                  </a:lnTo>
                  <a:lnTo>
                    <a:pt x="215" y="34"/>
                  </a:lnTo>
                  <a:lnTo>
                    <a:pt x="259" y="24"/>
                  </a:lnTo>
                  <a:lnTo>
                    <a:pt x="304" y="17"/>
                  </a:lnTo>
                  <a:lnTo>
                    <a:pt x="326" y="14"/>
                  </a:lnTo>
                  <a:lnTo>
                    <a:pt x="348" y="11"/>
                  </a:lnTo>
                  <a:lnTo>
                    <a:pt x="348" y="11"/>
                  </a:lnTo>
                  <a:lnTo>
                    <a:pt x="350" y="10"/>
                  </a:lnTo>
                  <a:lnTo>
                    <a:pt x="352" y="9"/>
                  </a:lnTo>
                  <a:lnTo>
                    <a:pt x="353" y="5"/>
                  </a:lnTo>
                  <a:lnTo>
                    <a:pt x="353" y="3"/>
                  </a:lnTo>
                  <a:lnTo>
                    <a:pt x="352" y="1"/>
                  </a:lnTo>
                  <a:lnTo>
                    <a:pt x="350" y="0"/>
                  </a:lnTo>
                  <a:lnTo>
                    <a:pt x="348" y="0"/>
                  </a:lnTo>
                  <a:lnTo>
                    <a:pt x="348"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76" name="Freeform 393"/>
            <p:cNvSpPr/>
            <p:nvPr/>
          </p:nvSpPr>
          <p:spPr bwMode="auto">
            <a:xfrm>
              <a:off x="5421314" y="1193801"/>
              <a:ext cx="92075" cy="20638"/>
            </a:xfrm>
            <a:custGeom>
              <a:avLst/>
              <a:gdLst/>
              <a:ahLst/>
              <a:cxnLst>
                <a:cxn ang="0">
                  <a:pos x="225" y="1"/>
                </a:cxn>
                <a:cxn ang="0">
                  <a:pos x="225" y="1"/>
                </a:cxn>
                <a:cxn ang="0">
                  <a:pos x="217" y="4"/>
                </a:cxn>
                <a:cxn ang="0">
                  <a:pos x="209" y="5"/>
                </a:cxn>
                <a:cxn ang="0">
                  <a:pos x="194" y="5"/>
                </a:cxn>
                <a:cxn ang="0">
                  <a:pos x="194" y="5"/>
                </a:cxn>
                <a:cxn ang="0">
                  <a:pos x="179" y="6"/>
                </a:cxn>
                <a:cxn ang="0">
                  <a:pos x="166" y="10"/>
                </a:cxn>
                <a:cxn ang="0">
                  <a:pos x="139" y="17"/>
                </a:cxn>
                <a:cxn ang="0">
                  <a:pos x="139" y="17"/>
                </a:cxn>
                <a:cxn ang="0">
                  <a:pos x="72" y="31"/>
                </a:cxn>
                <a:cxn ang="0">
                  <a:pos x="38" y="36"/>
                </a:cxn>
                <a:cxn ang="0">
                  <a:pos x="22" y="39"/>
                </a:cxn>
                <a:cxn ang="0">
                  <a:pos x="5" y="40"/>
                </a:cxn>
                <a:cxn ang="0">
                  <a:pos x="5" y="40"/>
                </a:cxn>
                <a:cxn ang="0">
                  <a:pos x="3" y="40"/>
                </a:cxn>
                <a:cxn ang="0">
                  <a:pos x="1" y="42"/>
                </a:cxn>
                <a:cxn ang="0">
                  <a:pos x="0" y="46"/>
                </a:cxn>
                <a:cxn ang="0">
                  <a:pos x="1" y="50"/>
                </a:cxn>
                <a:cxn ang="0">
                  <a:pos x="3" y="51"/>
                </a:cxn>
                <a:cxn ang="0">
                  <a:pos x="5" y="51"/>
                </a:cxn>
                <a:cxn ang="0">
                  <a:pos x="5" y="51"/>
                </a:cxn>
                <a:cxn ang="0">
                  <a:pos x="21" y="51"/>
                </a:cxn>
                <a:cxn ang="0">
                  <a:pos x="37" y="48"/>
                </a:cxn>
                <a:cxn ang="0">
                  <a:pos x="68" y="43"/>
                </a:cxn>
                <a:cxn ang="0">
                  <a:pos x="131" y="30"/>
                </a:cxn>
                <a:cxn ang="0">
                  <a:pos x="131" y="30"/>
                </a:cxn>
                <a:cxn ang="0">
                  <a:pos x="166" y="22"/>
                </a:cxn>
                <a:cxn ang="0">
                  <a:pos x="184" y="18"/>
                </a:cxn>
                <a:cxn ang="0">
                  <a:pos x="201" y="17"/>
                </a:cxn>
                <a:cxn ang="0">
                  <a:pos x="201" y="17"/>
                </a:cxn>
                <a:cxn ang="0">
                  <a:pos x="217" y="16"/>
                </a:cxn>
                <a:cxn ang="0">
                  <a:pos x="224" y="14"/>
                </a:cxn>
                <a:cxn ang="0">
                  <a:pos x="230" y="10"/>
                </a:cxn>
                <a:cxn ang="0">
                  <a:pos x="230" y="10"/>
                </a:cxn>
                <a:cxn ang="0">
                  <a:pos x="233" y="9"/>
                </a:cxn>
                <a:cxn ang="0">
                  <a:pos x="233" y="6"/>
                </a:cxn>
                <a:cxn ang="0">
                  <a:pos x="233" y="2"/>
                </a:cxn>
                <a:cxn ang="0">
                  <a:pos x="229" y="0"/>
                </a:cxn>
                <a:cxn ang="0">
                  <a:pos x="228" y="0"/>
                </a:cxn>
                <a:cxn ang="0">
                  <a:pos x="225" y="1"/>
                </a:cxn>
                <a:cxn ang="0">
                  <a:pos x="225" y="1"/>
                </a:cxn>
              </a:cxnLst>
              <a:rect l="0" t="0" r="r" b="b"/>
              <a:pathLst>
                <a:path w="233" h="51">
                  <a:moveTo>
                    <a:pt x="225" y="1"/>
                  </a:moveTo>
                  <a:lnTo>
                    <a:pt x="225" y="1"/>
                  </a:lnTo>
                  <a:lnTo>
                    <a:pt x="217" y="4"/>
                  </a:lnTo>
                  <a:lnTo>
                    <a:pt x="209" y="5"/>
                  </a:lnTo>
                  <a:lnTo>
                    <a:pt x="194" y="5"/>
                  </a:lnTo>
                  <a:lnTo>
                    <a:pt x="194" y="5"/>
                  </a:lnTo>
                  <a:lnTo>
                    <a:pt x="179" y="6"/>
                  </a:lnTo>
                  <a:lnTo>
                    <a:pt x="166" y="10"/>
                  </a:lnTo>
                  <a:lnTo>
                    <a:pt x="139" y="17"/>
                  </a:lnTo>
                  <a:lnTo>
                    <a:pt x="139" y="17"/>
                  </a:lnTo>
                  <a:lnTo>
                    <a:pt x="72" y="31"/>
                  </a:lnTo>
                  <a:lnTo>
                    <a:pt x="38" y="36"/>
                  </a:lnTo>
                  <a:lnTo>
                    <a:pt x="22" y="39"/>
                  </a:lnTo>
                  <a:lnTo>
                    <a:pt x="5" y="40"/>
                  </a:lnTo>
                  <a:lnTo>
                    <a:pt x="5" y="40"/>
                  </a:lnTo>
                  <a:lnTo>
                    <a:pt x="3" y="40"/>
                  </a:lnTo>
                  <a:lnTo>
                    <a:pt x="1" y="42"/>
                  </a:lnTo>
                  <a:lnTo>
                    <a:pt x="0" y="46"/>
                  </a:lnTo>
                  <a:lnTo>
                    <a:pt x="1" y="50"/>
                  </a:lnTo>
                  <a:lnTo>
                    <a:pt x="3" y="51"/>
                  </a:lnTo>
                  <a:lnTo>
                    <a:pt x="5" y="51"/>
                  </a:lnTo>
                  <a:lnTo>
                    <a:pt x="5" y="51"/>
                  </a:lnTo>
                  <a:lnTo>
                    <a:pt x="21" y="51"/>
                  </a:lnTo>
                  <a:lnTo>
                    <a:pt x="37" y="48"/>
                  </a:lnTo>
                  <a:lnTo>
                    <a:pt x="68" y="43"/>
                  </a:lnTo>
                  <a:lnTo>
                    <a:pt x="131" y="30"/>
                  </a:lnTo>
                  <a:lnTo>
                    <a:pt x="131" y="30"/>
                  </a:lnTo>
                  <a:lnTo>
                    <a:pt x="166" y="22"/>
                  </a:lnTo>
                  <a:lnTo>
                    <a:pt x="184" y="18"/>
                  </a:lnTo>
                  <a:lnTo>
                    <a:pt x="201" y="17"/>
                  </a:lnTo>
                  <a:lnTo>
                    <a:pt x="201" y="17"/>
                  </a:lnTo>
                  <a:lnTo>
                    <a:pt x="217" y="16"/>
                  </a:lnTo>
                  <a:lnTo>
                    <a:pt x="224" y="14"/>
                  </a:lnTo>
                  <a:lnTo>
                    <a:pt x="230" y="10"/>
                  </a:lnTo>
                  <a:lnTo>
                    <a:pt x="230" y="10"/>
                  </a:lnTo>
                  <a:lnTo>
                    <a:pt x="233" y="9"/>
                  </a:lnTo>
                  <a:lnTo>
                    <a:pt x="233" y="6"/>
                  </a:lnTo>
                  <a:lnTo>
                    <a:pt x="233" y="2"/>
                  </a:lnTo>
                  <a:lnTo>
                    <a:pt x="229" y="0"/>
                  </a:lnTo>
                  <a:lnTo>
                    <a:pt x="228" y="0"/>
                  </a:lnTo>
                  <a:lnTo>
                    <a:pt x="225" y="1"/>
                  </a:lnTo>
                  <a:lnTo>
                    <a:pt x="225"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77" name="Freeform 394"/>
            <p:cNvSpPr/>
            <p:nvPr/>
          </p:nvSpPr>
          <p:spPr bwMode="auto">
            <a:xfrm>
              <a:off x="5537201" y="1117601"/>
              <a:ext cx="44450" cy="11113"/>
            </a:xfrm>
            <a:custGeom>
              <a:avLst/>
              <a:gdLst/>
              <a:ahLst/>
              <a:cxnLst>
                <a:cxn ang="0">
                  <a:pos x="108" y="0"/>
                </a:cxn>
                <a:cxn ang="0">
                  <a:pos x="108" y="0"/>
                </a:cxn>
                <a:cxn ang="0">
                  <a:pos x="57" y="11"/>
                </a:cxn>
                <a:cxn ang="0">
                  <a:pos x="32" y="15"/>
                </a:cxn>
                <a:cxn ang="0">
                  <a:pos x="6" y="17"/>
                </a:cxn>
                <a:cxn ang="0">
                  <a:pos x="6" y="17"/>
                </a:cxn>
                <a:cxn ang="0">
                  <a:pos x="4" y="17"/>
                </a:cxn>
                <a:cxn ang="0">
                  <a:pos x="2" y="19"/>
                </a:cxn>
                <a:cxn ang="0">
                  <a:pos x="0" y="23"/>
                </a:cxn>
                <a:cxn ang="0">
                  <a:pos x="2" y="26"/>
                </a:cxn>
                <a:cxn ang="0">
                  <a:pos x="4" y="28"/>
                </a:cxn>
                <a:cxn ang="0">
                  <a:pos x="6" y="29"/>
                </a:cxn>
                <a:cxn ang="0">
                  <a:pos x="6" y="29"/>
                </a:cxn>
                <a:cxn ang="0">
                  <a:pos x="20" y="28"/>
                </a:cxn>
                <a:cxn ang="0">
                  <a:pos x="33" y="26"/>
                </a:cxn>
                <a:cxn ang="0">
                  <a:pos x="58" y="21"/>
                </a:cxn>
                <a:cxn ang="0">
                  <a:pos x="110" y="11"/>
                </a:cxn>
                <a:cxn ang="0">
                  <a:pos x="110" y="11"/>
                </a:cxn>
                <a:cxn ang="0">
                  <a:pos x="113" y="11"/>
                </a:cxn>
                <a:cxn ang="0">
                  <a:pos x="114" y="8"/>
                </a:cxn>
                <a:cxn ang="0">
                  <a:pos x="114" y="7"/>
                </a:cxn>
                <a:cxn ang="0">
                  <a:pos x="114" y="4"/>
                </a:cxn>
                <a:cxn ang="0">
                  <a:pos x="112" y="2"/>
                </a:cxn>
                <a:cxn ang="0">
                  <a:pos x="110" y="0"/>
                </a:cxn>
                <a:cxn ang="0">
                  <a:pos x="108" y="0"/>
                </a:cxn>
                <a:cxn ang="0">
                  <a:pos x="108" y="0"/>
                </a:cxn>
              </a:cxnLst>
              <a:rect l="0" t="0" r="r" b="b"/>
              <a:pathLst>
                <a:path w="114" h="29">
                  <a:moveTo>
                    <a:pt x="108" y="0"/>
                  </a:moveTo>
                  <a:lnTo>
                    <a:pt x="108" y="0"/>
                  </a:lnTo>
                  <a:lnTo>
                    <a:pt x="57" y="11"/>
                  </a:lnTo>
                  <a:lnTo>
                    <a:pt x="32" y="15"/>
                  </a:lnTo>
                  <a:lnTo>
                    <a:pt x="6" y="17"/>
                  </a:lnTo>
                  <a:lnTo>
                    <a:pt x="6" y="17"/>
                  </a:lnTo>
                  <a:lnTo>
                    <a:pt x="4" y="17"/>
                  </a:lnTo>
                  <a:lnTo>
                    <a:pt x="2" y="19"/>
                  </a:lnTo>
                  <a:lnTo>
                    <a:pt x="0" y="23"/>
                  </a:lnTo>
                  <a:lnTo>
                    <a:pt x="2" y="26"/>
                  </a:lnTo>
                  <a:lnTo>
                    <a:pt x="4" y="28"/>
                  </a:lnTo>
                  <a:lnTo>
                    <a:pt x="6" y="29"/>
                  </a:lnTo>
                  <a:lnTo>
                    <a:pt x="6" y="29"/>
                  </a:lnTo>
                  <a:lnTo>
                    <a:pt x="20" y="28"/>
                  </a:lnTo>
                  <a:lnTo>
                    <a:pt x="33" y="26"/>
                  </a:lnTo>
                  <a:lnTo>
                    <a:pt x="58" y="21"/>
                  </a:lnTo>
                  <a:lnTo>
                    <a:pt x="110" y="11"/>
                  </a:lnTo>
                  <a:lnTo>
                    <a:pt x="110" y="11"/>
                  </a:lnTo>
                  <a:lnTo>
                    <a:pt x="113" y="11"/>
                  </a:lnTo>
                  <a:lnTo>
                    <a:pt x="114" y="8"/>
                  </a:lnTo>
                  <a:lnTo>
                    <a:pt x="114" y="7"/>
                  </a:lnTo>
                  <a:lnTo>
                    <a:pt x="114" y="4"/>
                  </a:lnTo>
                  <a:lnTo>
                    <a:pt x="112" y="2"/>
                  </a:lnTo>
                  <a:lnTo>
                    <a:pt x="110" y="0"/>
                  </a:lnTo>
                  <a:lnTo>
                    <a:pt x="108" y="0"/>
                  </a:lnTo>
                  <a:lnTo>
                    <a:pt x="108"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78" name="Freeform 395"/>
            <p:cNvSpPr/>
            <p:nvPr/>
          </p:nvSpPr>
          <p:spPr bwMode="auto">
            <a:xfrm>
              <a:off x="5481639" y="1184276"/>
              <a:ext cx="198438" cy="82550"/>
            </a:xfrm>
            <a:custGeom>
              <a:avLst/>
              <a:gdLst/>
              <a:ahLst/>
              <a:cxnLst>
                <a:cxn ang="0">
                  <a:pos x="492" y="0"/>
                </a:cxn>
                <a:cxn ang="0">
                  <a:pos x="492" y="0"/>
                </a:cxn>
                <a:cxn ang="0">
                  <a:pos x="478" y="1"/>
                </a:cxn>
                <a:cxn ang="0">
                  <a:pos x="463" y="5"/>
                </a:cxn>
                <a:cxn ang="0">
                  <a:pos x="449" y="10"/>
                </a:cxn>
                <a:cxn ang="0">
                  <a:pos x="434" y="15"/>
                </a:cxn>
                <a:cxn ang="0">
                  <a:pos x="407" y="28"/>
                </a:cxn>
                <a:cxn ang="0">
                  <a:pos x="381" y="40"/>
                </a:cxn>
                <a:cxn ang="0">
                  <a:pos x="381" y="40"/>
                </a:cxn>
                <a:cxn ang="0">
                  <a:pos x="314" y="66"/>
                </a:cxn>
                <a:cxn ang="0">
                  <a:pos x="247" y="91"/>
                </a:cxn>
                <a:cxn ang="0">
                  <a:pos x="247" y="91"/>
                </a:cxn>
                <a:cxn ang="0">
                  <a:pos x="188" y="113"/>
                </a:cxn>
                <a:cxn ang="0">
                  <a:pos x="158" y="125"/>
                </a:cxn>
                <a:cxn ang="0">
                  <a:pos x="128" y="137"/>
                </a:cxn>
                <a:cxn ang="0">
                  <a:pos x="128" y="137"/>
                </a:cxn>
                <a:cxn ang="0">
                  <a:pos x="114" y="145"/>
                </a:cxn>
                <a:cxn ang="0">
                  <a:pos x="98" y="153"/>
                </a:cxn>
                <a:cxn ang="0">
                  <a:pos x="68" y="170"/>
                </a:cxn>
                <a:cxn ang="0">
                  <a:pos x="54" y="177"/>
                </a:cxn>
                <a:cxn ang="0">
                  <a:pos x="38" y="184"/>
                </a:cxn>
                <a:cxn ang="0">
                  <a:pos x="21" y="189"/>
                </a:cxn>
                <a:cxn ang="0">
                  <a:pos x="4" y="193"/>
                </a:cxn>
                <a:cxn ang="0">
                  <a:pos x="4" y="193"/>
                </a:cxn>
                <a:cxn ang="0">
                  <a:pos x="3" y="194"/>
                </a:cxn>
                <a:cxn ang="0">
                  <a:pos x="1" y="196"/>
                </a:cxn>
                <a:cxn ang="0">
                  <a:pos x="0" y="197"/>
                </a:cxn>
                <a:cxn ang="0">
                  <a:pos x="0" y="200"/>
                </a:cxn>
                <a:cxn ang="0">
                  <a:pos x="3" y="204"/>
                </a:cxn>
                <a:cxn ang="0">
                  <a:pos x="5" y="205"/>
                </a:cxn>
                <a:cxn ang="0">
                  <a:pos x="8" y="205"/>
                </a:cxn>
                <a:cxn ang="0">
                  <a:pos x="8" y="205"/>
                </a:cxn>
                <a:cxn ang="0">
                  <a:pos x="21" y="201"/>
                </a:cxn>
                <a:cxn ang="0">
                  <a:pos x="35" y="197"/>
                </a:cxn>
                <a:cxn ang="0">
                  <a:pos x="48" y="192"/>
                </a:cxn>
                <a:cxn ang="0">
                  <a:pos x="62" y="187"/>
                </a:cxn>
                <a:cxn ang="0">
                  <a:pos x="86" y="172"/>
                </a:cxn>
                <a:cxn ang="0">
                  <a:pos x="110" y="159"/>
                </a:cxn>
                <a:cxn ang="0">
                  <a:pos x="110" y="159"/>
                </a:cxn>
                <a:cxn ang="0">
                  <a:pos x="126" y="151"/>
                </a:cxn>
                <a:cxn ang="0">
                  <a:pos x="140" y="145"/>
                </a:cxn>
                <a:cxn ang="0">
                  <a:pos x="171" y="132"/>
                </a:cxn>
                <a:cxn ang="0">
                  <a:pos x="203" y="121"/>
                </a:cxn>
                <a:cxn ang="0">
                  <a:pos x="233" y="109"/>
                </a:cxn>
                <a:cxn ang="0">
                  <a:pos x="233" y="109"/>
                </a:cxn>
                <a:cxn ang="0">
                  <a:pos x="293" y="86"/>
                </a:cxn>
                <a:cxn ang="0">
                  <a:pos x="355" y="62"/>
                </a:cxn>
                <a:cxn ang="0">
                  <a:pos x="355" y="62"/>
                </a:cxn>
                <a:cxn ang="0">
                  <a:pos x="423" y="35"/>
                </a:cxn>
                <a:cxn ang="0">
                  <a:pos x="423" y="35"/>
                </a:cxn>
                <a:cxn ang="0">
                  <a:pos x="457" y="21"/>
                </a:cxn>
                <a:cxn ang="0">
                  <a:pos x="474" y="14"/>
                </a:cxn>
                <a:cxn ang="0">
                  <a:pos x="483" y="11"/>
                </a:cxn>
                <a:cxn ang="0">
                  <a:pos x="492" y="10"/>
                </a:cxn>
                <a:cxn ang="0">
                  <a:pos x="492" y="10"/>
                </a:cxn>
                <a:cxn ang="0">
                  <a:pos x="493" y="10"/>
                </a:cxn>
                <a:cxn ang="0">
                  <a:pos x="496" y="9"/>
                </a:cxn>
                <a:cxn ang="0">
                  <a:pos x="497" y="5"/>
                </a:cxn>
                <a:cxn ang="0">
                  <a:pos x="497" y="2"/>
                </a:cxn>
                <a:cxn ang="0">
                  <a:pos x="496" y="1"/>
                </a:cxn>
                <a:cxn ang="0">
                  <a:pos x="493" y="0"/>
                </a:cxn>
                <a:cxn ang="0">
                  <a:pos x="492" y="0"/>
                </a:cxn>
                <a:cxn ang="0">
                  <a:pos x="492" y="0"/>
                </a:cxn>
              </a:cxnLst>
              <a:rect l="0" t="0" r="r" b="b"/>
              <a:pathLst>
                <a:path w="497" h="205">
                  <a:moveTo>
                    <a:pt x="492" y="0"/>
                  </a:moveTo>
                  <a:lnTo>
                    <a:pt x="492" y="0"/>
                  </a:lnTo>
                  <a:lnTo>
                    <a:pt x="478" y="1"/>
                  </a:lnTo>
                  <a:lnTo>
                    <a:pt x="463" y="5"/>
                  </a:lnTo>
                  <a:lnTo>
                    <a:pt x="449" y="10"/>
                  </a:lnTo>
                  <a:lnTo>
                    <a:pt x="434" y="15"/>
                  </a:lnTo>
                  <a:lnTo>
                    <a:pt x="407" y="28"/>
                  </a:lnTo>
                  <a:lnTo>
                    <a:pt x="381" y="40"/>
                  </a:lnTo>
                  <a:lnTo>
                    <a:pt x="381" y="40"/>
                  </a:lnTo>
                  <a:lnTo>
                    <a:pt x="314" y="66"/>
                  </a:lnTo>
                  <a:lnTo>
                    <a:pt x="247" y="91"/>
                  </a:lnTo>
                  <a:lnTo>
                    <a:pt x="247" y="91"/>
                  </a:lnTo>
                  <a:lnTo>
                    <a:pt x="188" y="113"/>
                  </a:lnTo>
                  <a:lnTo>
                    <a:pt x="158" y="125"/>
                  </a:lnTo>
                  <a:lnTo>
                    <a:pt x="128" y="137"/>
                  </a:lnTo>
                  <a:lnTo>
                    <a:pt x="128" y="137"/>
                  </a:lnTo>
                  <a:lnTo>
                    <a:pt x="114" y="145"/>
                  </a:lnTo>
                  <a:lnTo>
                    <a:pt x="98" y="153"/>
                  </a:lnTo>
                  <a:lnTo>
                    <a:pt x="68" y="170"/>
                  </a:lnTo>
                  <a:lnTo>
                    <a:pt x="54" y="177"/>
                  </a:lnTo>
                  <a:lnTo>
                    <a:pt x="38" y="184"/>
                  </a:lnTo>
                  <a:lnTo>
                    <a:pt x="21" y="189"/>
                  </a:lnTo>
                  <a:lnTo>
                    <a:pt x="4" y="193"/>
                  </a:lnTo>
                  <a:lnTo>
                    <a:pt x="4" y="193"/>
                  </a:lnTo>
                  <a:lnTo>
                    <a:pt x="3" y="194"/>
                  </a:lnTo>
                  <a:lnTo>
                    <a:pt x="1" y="196"/>
                  </a:lnTo>
                  <a:lnTo>
                    <a:pt x="0" y="197"/>
                  </a:lnTo>
                  <a:lnTo>
                    <a:pt x="0" y="200"/>
                  </a:lnTo>
                  <a:lnTo>
                    <a:pt x="3" y="204"/>
                  </a:lnTo>
                  <a:lnTo>
                    <a:pt x="5" y="205"/>
                  </a:lnTo>
                  <a:lnTo>
                    <a:pt x="8" y="205"/>
                  </a:lnTo>
                  <a:lnTo>
                    <a:pt x="8" y="205"/>
                  </a:lnTo>
                  <a:lnTo>
                    <a:pt x="21" y="201"/>
                  </a:lnTo>
                  <a:lnTo>
                    <a:pt x="35" y="197"/>
                  </a:lnTo>
                  <a:lnTo>
                    <a:pt x="48" y="192"/>
                  </a:lnTo>
                  <a:lnTo>
                    <a:pt x="62" y="187"/>
                  </a:lnTo>
                  <a:lnTo>
                    <a:pt x="86" y="172"/>
                  </a:lnTo>
                  <a:lnTo>
                    <a:pt x="110" y="159"/>
                  </a:lnTo>
                  <a:lnTo>
                    <a:pt x="110" y="159"/>
                  </a:lnTo>
                  <a:lnTo>
                    <a:pt x="126" y="151"/>
                  </a:lnTo>
                  <a:lnTo>
                    <a:pt x="140" y="145"/>
                  </a:lnTo>
                  <a:lnTo>
                    <a:pt x="171" y="132"/>
                  </a:lnTo>
                  <a:lnTo>
                    <a:pt x="203" y="121"/>
                  </a:lnTo>
                  <a:lnTo>
                    <a:pt x="233" y="109"/>
                  </a:lnTo>
                  <a:lnTo>
                    <a:pt x="233" y="109"/>
                  </a:lnTo>
                  <a:lnTo>
                    <a:pt x="293" y="86"/>
                  </a:lnTo>
                  <a:lnTo>
                    <a:pt x="355" y="62"/>
                  </a:lnTo>
                  <a:lnTo>
                    <a:pt x="355" y="62"/>
                  </a:lnTo>
                  <a:lnTo>
                    <a:pt x="423" y="35"/>
                  </a:lnTo>
                  <a:lnTo>
                    <a:pt x="423" y="35"/>
                  </a:lnTo>
                  <a:lnTo>
                    <a:pt x="457" y="21"/>
                  </a:lnTo>
                  <a:lnTo>
                    <a:pt x="474" y="14"/>
                  </a:lnTo>
                  <a:lnTo>
                    <a:pt x="483" y="11"/>
                  </a:lnTo>
                  <a:lnTo>
                    <a:pt x="492" y="10"/>
                  </a:lnTo>
                  <a:lnTo>
                    <a:pt x="492" y="10"/>
                  </a:lnTo>
                  <a:lnTo>
                    <a:pt x="493" y="10"/>
                  </a:lnTo>
                  <a:lnTo>
                    <a:pt x="496" y="9"/>
                  </a:lnTo>
                  <a:lnTo>
                    <a:pt x="497" y="5"/>
                  </a:lnTo>
                  <a:lnTo>
                    <a:pt x="497" y="2"/>
                  </a:lnTo>
                  <a:lnTo>
                    <a:pt x="496" y="1"/>
                  </a:lnTo>
                  <a:lnTo>
                    <a:pt x="493" y="0"/>
                  </a:lnTo>
                  <a:lnTo>
                    <a:pt x="492" y="0"/>
                  </a:lnTo>
                  <a:lnTo>
                    <a:pt x="492"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79" name="Freeform 396"/>
            <p:cNvSpPr/>
            <p:nvPr/>
          </p:nvSpPr>
          <p:spPr bwMode="auto">
            <a:xfrm>
              <a:off x="5664201" y="1103313"/>
              <a:ext cx="76200" cy="76200"/>
            </a:xfrm>
            <a:custGeom>
              <a:avLst/>
              <a:gdLst/>
              <a:ahLst/>
              <a:cxnLst>
                <a:cxn ang="0">
                  <a:pos x="186" y="0"/>
                </a:cxn>
                <a:cxn ang="0">
                  <a:pos x="186" y="0"/>
                </a:cxn>
                <a:cxn ang="0">
                  <a:pos x="178" y="3"/>
                </a:cxn>
                <a:cxn ang="0">
                  <a:pos x="171" y="7"/>
                </a:cxn>
                <a:cxn ang="0">
                  <a:pos x="166" y="12"/>
                </a:cxn>
                <a:cxn ang="0">
                  <a:pos x="161" y="19"/>
                </a:cxn>
                <a:cxn ang="0">
                  <a:pos x="161" y="19"/>
                </a:cxn>
                <a:cxn ang="0">
                  <a:pos x="135" y="49"/>
                </a:cxn>
                <a:cxn ang="0">
                  <a:pos x="107" y="77"/>
                </a:cxn>
                <a:cxn ang="0">
                  <a:pos x="107" y="77"/>
                </a:cxn>
                <a:cxn ang="0">
                  <a:pos x="82" y="105"/>
                </a:cxn>
                <a:cxn ang="0">
                  <a:pos x="57" y="134"/>
                </a:cxn>
                <a:cxn ang="0">
                  <a:pos x="44" y="147"/>
                </a:cxn>
                <a:cxn ang="0">
                  <a:pos x="31" y="160"/>
                </a:cxn>
                <a:cxn ang="0">
                  <a:pos x="17" y="173"/>
                </a:cxn>
                <a:cxn ang="0">
                  <a:pos x="3" y="183"/>
                </a:cxn>
                <a:cxn ang="0">
                  <a:pos x="3" y="183"/>
                </a:cxn>
                <a:cxn ang="0">
                  <a:pos x="0" y="185"/>
                </a:cxn>
                <a:cxn ang="0">
                  <a:pos x="0" y="187"/>
                </a:cxn>
                <a:cxn ang="0">
                  <a:pos x="0" y="191"/>
                </a:cxn>
                <a:cxn ang="0">
                  <a:pos x="4" y="194"/>
                </a:cxn>
                <a:cxn ang="0">
                  <a:pos x="5" y="194"/>
                </a:cxn>
                <a:cxn ang="0">
                  <a:pos x="8" y="193"/>
                </a:cxn>
                <a:cxn ang="0">
                  <a:pos x="8" y="193"/>
                </a:cxn>
                <a:cxn ang="0">
                  <a:pos x="20" y="185"/>
                </a:cxn>
                <a:cxn ang="0">
                  <a:pos x="31" y="174"/>
                </a:cxn>
                <a:cxn ang="0">
                  <a:pos x="54" y="153"/>
                </a:cxn>
                <a:cxn ang="0">
                  <a:pos x="74" y="131"/>
                </a:cxn>
                <a:cxn ang="0">
                  <a:pos x="94" y="109"/>
                </a:cxn>
                <a:cxn ang="0">
                  <a:pos x="94" y="109"/>
                </a:cxn>
                <a:cxn ang="0">
                  <a:pos x="140" y="55"/>
                </a:cxn>
                <a:cxn ang="0">
                  <a:pos x="140" y="55"/>
                </a:cxn>
                <a:cxn ang="0">
                  <a:pos x="150" y="43"/>
                </a:cxn>
                <a:cxn ang="0">
                  <a:pos x="162" y="30"/>
                </a:cxn>
                <a:cxn ang="0">
                  <a:pos x="169" y="24"/>
                </a:cxn>
                <a:cxn ang="0">
                  <a:pos x="175" y="17"/>
                </a:cxn>
                <a:cxn ang="0">
                  <a:pos x="183" y="13"/>
                </a:cxn>
                <a:cxn ang="0">
                  <a:pos x="190" y="11"/>
                </a:cxn>
                <a:cxn ang="0">
                  <a:pos x="190" y="11"/>
                </a:cxn>
                <a:cxn ang="0">
                  <a:pos x="191" y="9"/>
                </a:cxn>
                <a:cxn ang="0">
                  <a:pos x="192" y="8"/>
                </a:cxn>
                <a:cxn ang="0">
                  <a:pos x="194" y="7"/>
                </a:cxn>
                <a:cxn ang="0">
                  <a:pos x="194" y="4"/>
                </a:cxn>
                <a:cxn ang="0">
                  <a:pos x="191" y="0"/>
                </a:cxn>
                <a:cxn ang="0">
                  <a:pos x="188" y="0"/>
                </a:cxn>
                <a:cxn ang="0">
                  <a:pos x="186" y="0"/>
                </a:cxn>
                <a:cxn ang="0">
                  <a:pos x="186" y="0"/>
                </a:cxn>
              </a:cxnLst>
              <a:rect l="0" t="0" r="r" b="b"/>
              <a:pathLst>
                <a:path w="194" h="194">
                  <a:moveTo>
                    <a:pt x="186" y="0"/>
                  </a:moveTo>
                  <a:lnTo>
                    <a:pt x="186" y="0"/>
                  </a:lnTo>
                  <a:lnTo>
                    <a:pt x="178" y="3"/>
                  </a:lnTo>
                  <a:lnTo>
                    <a:pt x="171" y="7"/>
                  </a:lnTo>
                  <a:lnTo>
                    <a:pt x="166" y="12"/>
                  </a:lnTo>
                  <a:lnTo>
                    <a:pt x="161" y="19"/>
                  </a:lnTo>
                  <a:lnTo>
                    <a:pt x="161" y="19"/>
                  </a:lnTo>
                  <a:lnTo>
                    <a:pt x="135" y="49"/>
                  </a:lnTo>
                  <a:lnTo>
                    <a:pt x="107" y="77"/>
                  </a:lnTo>
                  <a:lnTo>
                    <a:pt x="107" y="77"/>
                  </a:lnTo>
                  <a:lnTo>
                    <a:pt x="82" y="105"/>
                  </a:lnTo>
                  <a:lnTo>
                    <a:pt x="57" y="134"/>
                  </a:lnTo>
                  <a:lnTo>
                    <a:pt x="44" y="147"/>
                  </a:lnTo>
                  <a:lnTo>
                    <a:pt x="31" y="160"/>
                  </a:lnTo>
                  <a:lnTo>
                    <a:pt x="17" y="173"/>
                  </a:lnTo>
                  <a:lnTo>
                    <a:pt x="3" y="183"/>
                  </a:lnTo>
                  <a:lnTo>
                    <a:pt x="3" y="183"/>
                  </a:lnTo>
                  <a:lnTo>
                    <a:pt x="0" y="185"/>
                  </a:lnTo>
                  <a:lnTo>
                    <a:pt x="0" y="187"/>
                  </a:lnTo>
                  <a:lnTo>
                    <a:pt x="0" y="191"/>
                  </a:lnTo>
                  <a:lnTo>
                    <a:pt x="4" y="194"/>
                  </a:lnTo>
                  <a:lnTo>
                    <a:pt x="5" y="194"/>
                  </a:lnTo>
                  <a:lnTo>
                    <a:pt x="8" y="193"/>
                  </a:lnTo>
                  <a:lnTo>
                    <a:pt x="8" y="193"/>
                  </a:lnTo>
                  <a:lnTo>
                    <a:pt x="20" y="185"/>
                  </a:lnTo>
                  <a:lnTo>
                    <a:pt x="31" y="174"/>
                  </a:lnTo>
                  <a:lnTo>
                    <a:pt x="54" y="153"/>
                  </a:lnTo>
                  <a:lnTo>
                    <a:pt x="74" y="131"/>
                  </a:lnTo>
                  <a:lnTo>
                    <a:pt x="94" y="109"/>
                  </a:lnTo>
                  <a:lnTo>
                    <a:pt x="94" y="109"/>
                  </a:lnTo>
                  <a:lnTo>
                    <a:pt x="140" y="55"/>
                  </a:lnTo>
                  <a:lnTo>
                    <a:pt x="140" y="55"/>
                  </a:lnTo>
                  <a:lnTo>
                    <a:pt x="150" y="43"/>
                  </a:lnTo>
                  <a:lnTo>
                    <a:pt x="162" y="30"/>
                  </a:lnTo>
                  <a:lnTo>
                    <a:pt x="169" y="24"/>
                  </a:lnTo>
                  <a:lnTo>
                    <a:pt x="175" y="17"/>
                  </a:lnTo>
                  <a:lnTo>
                    <a:pt x="183" y="13"/>
                  </a:lnTo>
                  <a:lnTo>
                    <a:pt x="190" y="11"/>
                  </a:lnTo>
                  <a:lnTo>
                    <a:pt x="190" y="11"/>
                  </a:lnTo>
                  <a:lnTo>
                    <a:pt x="191" y="9"/>
                  </a:lnTo>
                  <a:lnTo>
                    <a:pt x="192" y="8"/>
                  </a:lnTo>
                  <a:lnTo>
                    <a:pt x="194" y="7"/>
                  </a:lnTo>
                  <a:lnTo>
                    <a:pt x="194" y="4"/>
                  </a:lnTo>
                  <a:lnTo>
                    <a:pt x="191" y="0"/>
                  </a:lnTo>
                  <a:lnTo>
                    <a:pt x="188" y="0"/>
                  </a:lnTo>
                  <a:lnTo>
                    <a:pt x="186" y="0"/>
                  </a:lnTo>
                  <a:lnTo>
                    <a:pt x="186"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80" name="Freeform 397"/>
            <p:cNvSpPr/>
            <p:nvPr/>
          </p:nvSpPr>
          <p:spPr bwMode="auto">
            <a:xfrm>
              <a:off x="5715001" y="1112838"/>
              <a:ext cx="82550" cy="103188"/>
            </a:xfrm>
            <a:custGeom>
              <a:avLst/>
              <a:gdLst/>
              <a:ahLst/>
              <a:cxnLst>
                <a:cxn ang="0">
                  <a:pos x="195" y="1"/>
                </a:cxn>
                <a:cxn ang="0">
                  <a:pos x="195" y="1"/>
                </a:cxn>
                <a:cxn ang="0">
                  <a:pos x="170" y="28"/>
                </a:cxn>
                <a:cxn ang="0">
                  <a:pos x="145" y="57"/>
                </a:cxn>
                <a:cxn ang="0">
                  <a:pos x="121" y="87"/>
                </a:cxn>
                <a:cxn ang="0">
                  <a:pos x="99" y="116"/>
                </a:cxn>
                <a:cxn ang="0">
                  <a:pos x="99" y="116"/>
                </a:cxn>
                <a:cxn ang="0">
                  <a:pos x="72" y="154"/>
                </a:cxn>
                <a:cxn ang="0">
                  <a:pos x="59" y="173"/>
                </a:cxn>
                <a:cxn ang="0">
                  <a:pos x="44" y="192"/>
                </a:cxn>
                <a:cxn ang="0">
                  <a:pos x="44" y="192"/>
                </a:cxn>
                <a:cxn ang="0">
                  <a:pos x="34" y="207"/>
                </a:cxn>
                <a:cxn ang="0">
                  <a:pos x="23" y="223"/>
                </a:cxn>
                <a:cxn ang="0">
                  <a:pos x="13" y="238"/>
                </a:cxn>
                <a:cxn ang="0">
                  <a:pos x="1" y="252"/>
                </a:cxn>
                <a:cxn ang="0">
                  <a:pos x="1" y="252"/>
                </a:cxn>
                <a:cxn ang="0">
                  <a:pos x="0" y="255"/>
                </a:cxn>
                <a:cxn ang="0">
                  <a:pos x="0" y="257"/>
                </a:cxn>
                <a:cxn ang="0">
                  <a:pos x="1" y="260"/>
                </a:cxn>
                <a:cxn ang="0">
                  <a:pos x="5" y="262"/>
                </a:cxn>
                <a:cxn ang="0">
                  <a:pos x="8" y="262"/>
                </a:cxn>
                <a:cxn ang="0">
                  <a:pos x="9" y="260"/>
                </a:cxn>
                <a:cxn ang="0">
                  <a:pos x="9" y="260"/>
                </a:cxn>
                <a:cxn ang="0">
                  <a:pos x="19" y="248"/>
                </a:cxn>
                <a:cxn ang="0">
                  <a:pos x="28" y="235"/>
                </a:cxn>
                <a:cxn ang="0">
                  <a:pos x="36" y="222"/>
                </a:cxn>
                <a:cxn ang="0">
                  <a:pos x="46" y="209"/>
                </a:cxn>
                <a:cxn ang="0">
                  <a:pos x="46" y="209"/>
                </a:cxn>
                <a:cxn ang="0">
                  <a:pos x="69" y="179"/>
                </a:cxn>
                <a:cxn ang="0">
                  <a:pos x="90" y="147"/>
                </a:cxn>
                <a:cxn ang="0">
                  <a:pos x="90" y="147"/>
                </a:cxn>
                <a:cxn ang="0">
                  <a:pos x="116" y="111"/>
                </a:cxn>
                <a:cxn ang="0">
                  <a:pos x="144" y="75"/>
                </a:cxn>
                <a:cxn ang="0">
                  <a:pos x="172" y="41"/>
                </a:cxn>
                <a:cxn ang="0">
                  <a:pos x="204" y="9"/>
                </a:cxn>
                <a:cxn ang="0">
                  <a:pos x="204" y="9"/>
                </a:cxn>
                <a:cxn ang="0">
                  <a:pos x="205" y="7"/>
                </a:cxn>
                <a:cxn ang="0">
                  <a:pos x="205" y="5"/>
                </a:cxn>
                <a:cxn ang="0">
                  <a:pos x="204" y="1"/>
                </a:cxn>
                <a:cxn ang="0">
                  <a:pos x="200" y="0"/>
                </a:cxn>
                <a:cxn ang="0">
                  <a:pos x="197" y="0"/>
                </a:cxn>
                <a:cxn ang="0">
                  <a:pos x="195" y="1"/>
                </a:cxn>
                <a:cxn ang="0">
                  <a:pos x="195" y="1"/>
                </a:cxn>
              </a:cxnLst>
              <a:rect l="0" t="0" r="r" b="b"/>
              <a:pathLst>
                <a:path w="205" h="262">
                  <a:moveTo>
                    <a:pt x="195" y="1"/>
                  </a:moveTo>
                  <a:lnTo>
                    <a:pt x="195" y="1"/>
                  </a:lnTo>
                  <a:lnTo>
                    <a:pt x="170" y="28"/>
                  </a:lnTo>
                  <a:lnTo>
                    <a:pt x="145" y="57"/>
                  </a:lnTo>
                  <a:lnTo>
                    <a:pt x="121" y="87"/>
                  </a:lnTo>
                  <a:lnTo>
                    <a:pt x="99" y="116"/>
                  </a:lnTo>
                  <a:lnTo>
                    <a:pt x="99" y="116"/>
                  </a:lnTo>
                  <a:lnTo>
                    <a:pt x="72" y="154"/>
                  </a:lnTo>
                  <a:lnTo>
                    <a:pt x="59" y="173"/>
                  </a:lnTo>
                  <a:lnTo>
                    <a:pt x="44" y="192"/>
                  </a:lnTo>
                  <a:lnTo>
                    <a:pt x="44" y="192"/>
                  </a:lnTo>
                  <a:lnTo>
                    <a:pt x="34" y="207"/>
                  </a:lnTo>
                  <a:lnTo>
                    <a:pt x="23" y="223"/>
                  </a:lnTo>
                  <a:lnTo>
                    <a:pt x="13" y="238"/>
                  </a:lnTo>
                  <a:lnTo>
                    <a:pt x="1" y="252"/>
                  </a:lnTo>
                  <a:lnTo>
                    <a:pt x="1" y="252"/>
                  </a:lnTo>
                  <a:lnTo>
                    <a:pt x="0" y="255"/>
                  </a:lnTo>
                  <a:lnTo>
                    <a:pt x="0" y="257"/>
                  </a:lnTo>
                  <a:lnTo>
                    <a:pt x="1" y="260"/>
                  </a:lnTo>
                  <a:lnTo>
                    <a:pt x="5" y="262"/>
                  </a:lnTo>
                  <a:lnTo>
                    <a:pt x="8" y="262"/>
                  </a:lnTo>
                  <a:lnTo>
                    <a:pt x="9" y="260"/>
                  </a:lnTo>
                  <a:lnTo>
                    <a:pt x="9" y="260"/>
                  </a:lnTo>
                  <a:lnTo>
                    <a:pt x="19" y="248"/>
                  </a:lnTo>
                  <a:lnTo>
                    <a:pt x="28" y="235"/>
                  </a:lnTo>
                  <a:lnTo>
                    <a:pt x="36" y="222"/>
                  </a:lnTo>
                  <a:lnTo>
                    <a:pt x="46" y="209"/>
                  </a:lnTo>
                  <a:lnTo>
                    <a:pt x="46" y="209"/>
                  </a:lnTo>
                  <a:lnTo>
                    <a:pt x="69" y="179"/>
                  </a:lnTo>
                  <a:lnTo>
                    <a:pt x="90" y="147"/>
                  </a:lnTo>
                  <a:lnTo>
                    <a:pt x="90" y="147"/>
                  </a:lnTo>
                  <a:lnTo>
                    <a:pt x="116" y="111"/>
                  </a:lnTo>
                  <a:lnTo>
                    <a:pt x="144" y="75"/>
                  </a:lnTo>
                  <a:lnTo>
                    <a:pt x="172" y="41"/>
                  </a:lnTo>
                  <a:lnTo>
                    <a:pt x="204" y="9"/>
                  </a:lnTo>
                  <a:lnTo>
                    <a:pt x="204" y="9"/>
                  </a:lnTo>
                  <a:lnTo>
                    <a:pt x="205" y="7"/>
                  </a:lnTo>
                  <a:lnTo>
                    <a:pt x="205" y="5"/>
                  </a:lnTo>
                  <a:lnTo>
                    <a:pt x="204" y="1"/>
                  </a:lnTo>
                  <a:lnTo>
                    <a:pt x="200" y="0"/>
                  </a:lnTo>
                  <a:lnTo>
                    <a:pt x="197" y="0"/>
                  </a:lnTo>
                  <a:lnTo>
                    <a:pt x="195" y="1"/>
                  </a:lnTo>
                  <a:lnTo>
                    <a:pt x="195"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81" name="Freeform 398"/>
            <p:cNvSpPr/>
            <p:nvPr/>
          </p:nvSpPr>
          <p:spPr bwMode="auto">
            <a:xfrm>
              <a:off x="5797551" y="1162051"/>
              <a:ext cx="90488" cy="42863"/>
            </a:xfrm>
            <a:custGeom>
              <a:avLst/>
              <a:gdLst/>
              <a:ahLst/>
              <a:cxnLst>
                <a:cxn ang="0">
                  <a:pos x="221" y="0"/>
                </a:cxn>
                <a:cxn ang="0">
                  <a:pos x="221" y="0"/>
                </a:cxn>
                <a:cxn ang="0">
                  <a:pos x="170" y="20"/>
                </a:cxn>
                <a:cxn ang="0">
                  <a:pos x="145" y="30"/>
                </a:cxn>
                <a:cxn ang="0">
                  <a:pos x="122" y="42"/>
                </a:cxn>
                <a:cxn ang="0">
                  <a:pos x="122" y="42"/>
                </a:cxn>
                <a:cxn ang="0">
                  <a:pos x="107" y="47"/>
                </a:cxn>
                <a:cxn ang="0">
                  <a:pos x="94" y="52"/>
                </a:cxn>
                <a:cxn ang="0">
                  <a:pos x="81" y="58"/>
                </a:cxn>
                <a:cxn ang="0">
                  <a:pos x="68" y="64"/>
                </a:cxn>
                <a:cxn ang="0">
                  <a:pos x="68" y="64"/>
                </a:cxn>
                <a:cxn ang="0">
                  <a:pos x="54" y="73"/>
                </a:cxn>
                <a:cxn ang="0">
                  <a:pos x="38" y="84"/>
                </a:cxn>
                <a:cxn ang="0">
                  <a:pos x="31" y="88"/>
                </a:cxn>
                <a:cxn ang="0">
                  <a:pos x="22" y="93"/>
                </a:cxn>
                <a:cxn ang="0">
                  <a:pos x="14" y="96"/>
                </a:cxn>
                <a:cxn ang="0">
                  <a:pos x="5" y="97"/>
                </a:cxn>
                <a:cxn ang="0">
                  <a:pos x="5" y="97"/>
                </a:cxn>
                <a:cxn ang="0">
                  <a:pos x="3" y="98"/>
                </a:cxn>
                <a:cxn ang="0">
                  <a:pos x="1" y="99"/>
                </a:cxn>
                <a:cxn ang="0">
                  <a:pos x="0" y="103"/>
                </a:cxn>
                <a:cxn ang="0">
                  <a:pos x="0" y="106"/>
                </a:cxn>
                <a:cxn ang="0">
                  <a:pos x="1" y="107"/>
                </a:cxn>
                <a:cxn ang="0">
                  <a:pos x="3" y="109"/>
                </a:cxn>
                <a:cxn ang="0">
                  <a:pos x="5" y="109"/>
                </a:cxn>
                <a:cxn ang="0">
                  <a:pos x="5" y="109"/>
                </a:cxn>
                <a:cxn ang="0">
                  <a:pos x="18" y="106"/>
                </a:cxn>
                <a:cxn ang="0">
                  <a:pos x="30" y="102"/>
                </a:cxn>
                <a:cxn ang="0">
                  <a:pos x="42" y="96"/>
                </a:cxn>
                <a:cxn ang="0">
                  <a:pos x="54" y="89"/>
                </a:cxn>
                <a:cxn ang="0">
                  <a:pos x="76" y="75"/>
                </a:cxn>
                <a:cxn ang="0">
                  <a:pos x="86" y="68"/>
                </a:cxn>
                <a:cxn ang="0">
                  <a:pos x="98" y="63"/>
                </a:cxn>
                <a:cxn ang="0">
                  <a:pos x="98" y="63"/>
                </a:cxn>
                <a:cxn ang="0">
                  <a:pos x="161" y="37"/>
                </a:cxn>
                <a:cxn ang="0">
                  <a:pos x="192" y="24"/>
                </a:cxn>
                <a:cxn ang="0">
                  <a:pos x="224" y="12"/>
                </a:cxn>
                <a:cxn ang="0">
                  <a:pos x="224" y="12"/>
                </a:cxn>
                <a:cxn ang="0">
                  <a:pos x="226" y="11"/>
                </a:cxn>
                <a:cxn ang="0">
                  <a:pos x="228" y="8"/>
                </a:cxn>
                <a:cxn ang="0">
                  <a:pos x="228" y="4"/>
                </a:cxn>
                <a:cxn ang="0">
                  <a:pos x="226" y="1"/>
                </a:cxn>
                <a:cxn ang="0">
                  <a:pos x="225" y="0"/>
                </a:cxn>
                <a:cxn ang="0">
                  <a:pos x="224" y="0"/>
                </a:cxn>
                <a:cxn ang="0">
                  <a:pos x="221" y="0"/>
                </a:cxn>
                <a:cxn ang="0">
                  <a:pos x="221" y="0"/>
                </a:cxn>
              </a:cxnLst>
              <a:rect l="0" t="0" r="r" b="b"/>
              <a:pathLst>
                <a:path w="228" h="109">
                  <a:moveTo>
                    <a:pt x="221" y="0"/>
                  </a:moveTo>
                  <a:lnTo>
                    <a:pt x="221" y="0"/>
                  </a:lnTo>
                  <a:lnTo>
                    <a:pt x="170" y="20"/>
                  </a:lnTo>
                  <a:lnTo>
                    <a:pt x="145" y="30"/>
                  </a:lnTo>
                  <a:lnTo>
                    <a:pt x="122" y="42"/>
                  </a:lnTo>
                  <a:lnTo>
                    <a:pt x="122" y="42"/>
                  </a:lnTo>
                  <a:lnTo>
                    <a:pt x="107" y="47"/>
                  </a:lnTo>
                  <a:lnTo>
                    <a:pt x="94" y="52"/>
                  </a:lnTo>
                  <a:lnTo>
                    <a:pt x="81" y="58"/>
                  </a:lnTo>
                  <a:lnTo>
                    <a:pt x="68" y="64"/>
                  </a:lnTo>
                  <a:lnTo>
                    <a:pt x="68" y="64"/>
                  </a:lnTo>
                  <a:lnTo>
                    <a:pt x="54" y="73"/>
                  </a:lnTo>
                  <a:lnTo>
                    <a:pt x="38" y="84"/>
                  </a:lnTo>
                  <a:lnTo>
                    <a:pt x="31" y="88"/>
                  </a:lnTo>
                  <a:lnTo>
                    <a:pt x="22" y="93"/>
                  </a:lnTo>
                  <a:lnTo>
                    <a:pt x="14" y="96"/>
                  </a:lnTo>
                  <a:lnTo>
                    <a:pt x="5" y="97"/>
                  </a:lnTo>
                  <a:lnTo>
                    <a:pt x="5" y="97"/>
                  </a:lnTo>
                  <a:lnTo>
                    <a:pt x="3" y="98"/>
                  </a:lnTo>
                  <a:lnTo>
                    <a:pt x="1" y="99"/>
                  </a:lnTo>
                  <a:lnTo>
                    <a:pt x="0" y="103"/>
                  </a:lnTo>
                  <a:lnTo>
                    <a:pt x="0" y="106"/>
                  </a:lnTo>
                  <a:lnTo>
                    <a:pt x="1" y="107"/>
                  </a:lnTo>
                  <a:lnTo>
                    <a:pt x="3" y="109"/>
                  </a:lnTo>
                  <a:lnTo>
                    <a:pt x="5" y="109"/>
                  </a:lnTo>
                  <a:lnTo>
                    <a:pt x="5" y="109"/>
                  </a:lnTo>
                  <a:lnTo>
                    <a:pt x="18" y="106"/>
                  </a:lnTo>
                  <a:lnTo>
                    <a:pt x="30" y="102"/>
                  </a:lnTo>
                  <a:lnTo>
                    <a:pt x="42" y="96"/>
                  </a:lnTo>
                  <a:lnTo>
                    <a:pt x="54" y="89"/>
                  </a:lnTo>
                  <a:lnTo>
                    <a:pt x="76" y="75"/>
                  </a:lnTo>
                  <a:lnTo>
                    <a:pt x="86" y="68"/>
                  </a:lnTo>
                  <a:lnTo>
                    <a:pt x="98" y="63"/>
                  </a:lnTo>
                  <a:lnTo>
                    <a:pt x="98" y="63"/>
                  </a:lnTo>
                  <a:lnTo>
                    <a:pt x="161" y="37"/>
                  </a:lnTo>
                  <a:lnTo>
                    <a:pt x="192" y="24"/>
                  </a:lnTo>
                  <a:lnTo>
                    <a:pt x="224" y="12"/>
                  </a:lnTo>
                  <a:lnTo>
                    <a:pt x="224" y="12"/>
                  </a:lnTo>
                  <a:lnTo>
                    <a:pt x="226" y="11"/>
                  </a:lnTo>
                  <a:lnTo>
                    <a:pt x="228" y="8"/>
                  </a:lnTo>
                  <a:lnTo>
                    <a:pt x="228" y="4"/>
                  </a:lnTo>
                  <a:lnTo>
                    <a:pt x="226" y="1"/>
                  </a:lnTo>
                  <a:lnTo>
                    <a:pt x="225" y="0"/>
                  </a:lnTo>
                  <a:lnTo>
                    <a:pt x="224" y="0"/>
                  </a:lnTo>
                  <a:lnTo>
                    <a:pt x="221" y="0"/>
                  </a:lnTo>
                  <a:lnTo>
                    <a:pt x="221"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82" name="Freeform 399"/>
            <p:cNvSpPr/>
            <p:nvPr/>
          </p:nvSpPr>
          <p:spPr bwMode="auto">
            <a:xfrm>
              <a:off x="5772151" y="1168401"/>
              <a:ext cx="136525" cy="65088"/>
            </a:xfrm>
            <a:custGeom>
              <a:avLst/>
              <a:gdLst/>
              <a:ahLst/>
              <a:cxnLst>
                <a:cxn ang="0">
                  <a:pos x="333" y="1"/>
                </a:cxn>
                <a:cxn ang="0">
                  <a:pos x="325" y="4"/>
                </a:cxn>
                <a:cxn ang="0">
                  <a:pos x="316" y="4"/>
                </a:cxn>
                <a:cxn ang="0">
                  <a:pos x="293" y="16"/>
                </a:cxn>
                <a:cxn ang="0">
                  <a:pos x="268" y="26"/>
                </a:cxn>
                <a:cxn ang="0">
                  <a:pos x="259" y="29"/>
                </a:cxn>
                <a:cxn ang="0">
                  <a:pos x="233" y="43"/>
                </a:cxn>
                <a:cxn ang="0">
                  <a:pos x="217" y="50"/>
                </a:cxn>
                <a:cxn ang="0">
                  <a:pos x="172" y="65"/>
                </a:cxn>
                <a:cxn ang="0">
                  <a:pos x="148" y="77"/>
                </a:cxn>
                <a:cxn ang="0">
                  <a:pos x="76" y="118"/>
                </a:cxn>
                <a:cxn ang="0">
                  <a:pos x="58" y="127"/>
                </a:cxn>
                <a:cxn ang="0">
                  <a:pos x="19" y="144"/>
                </a:cxn>
                <a:cxn ang="0">
                  <a:pos x="2" y="156"/>
                </a:cxn>
                <a:cxn ang="0">
                  <a:pos x="0" y="158"/>
                </a:cxn>
                <a:cxn ang="0">
                  <a:pos x="0" y="162"/>
                </a:cxn>
                <a:cxn ang="0">
                  <a:pos x="6" y="165"/>
                </a:cxn>
                <a:cxn ang="0">
                  <a:pos x="9" y="164"/>
                </a:cxn>
                <a:cxn ang="0">
                  <a:pos x="19" y="157"/>
                </a:cxn>
                <a:cxn ang="0">
                  <a:pos x="50" y="141"/>
                </a:cxn>
                <a:cxn ang="0">
                  <a:pos x="92" y="122"/>
                </a:cxn>
                <a:cxn ang="0">
                  <a:pos x="119" y="106"/>
                </a:cxn>
                <a:cxn ang="0">
                  <a:pos x="173" y="79"/>
                </a:cxn>
                <a:cxn ang="0">
                  <a:pos x="203" y="68"/>
                </a:cxn>
                <a:cxn ang="0">
                  <a:pos x="223" y="60"/>
                </a:cxn>
                <a:cxn ang="0">
                  <a:pos x="283" y="34"/>
                </a:cxn>
                <a:cxn ang="0">
                  <a:pos x="304" y="22"/>
                </a:cxn>
                <a:cxn ang="0">
                  <a:pos x="325" y="14"/>
                </a:cxn>
                <a:cxn ang="0">
                  <a:pos x="334" y="14"/>
                </a:cxn>
                <a:cxn ang="0">
                  <a:pos x="342" y="11"/>
                </a:cxn>
                <a:cxn ang="0">
                  <a:pos x="342" y="8"/>
                </a:cxn>
                <a:cxn ang="0">
                  <a:pos x="340" y="1"/>
                </a:cxn>
                <a:cxn ang="0">
                  <a:pos x="336" y="0"/>
                </a:cxn>
                <a:cxn ang="0">
                  <a:pos x="333" y="1"/>
                </a:cxn>
              </a:cxnLst>
              <a:rect l="0" t="0" r="r" b="b"/>
              <a:pathLst>
                <a:path w="343" h="165">
                  <a:moveTo>
                    <a:pt x="333" y="1"/>
                  </a:moveTo>
                  <a:lnTo>
                    <a:pt x="333" y="1"/>
                  </a:lnTo>
                  <a:lnTo>
                    <a:pt x="330" y="4"/>
                  </a:lnTo>
                  <a:lnTo>
                    <a:pt x="325" y="4"/>
                  </a:lnTo>
                  <a:lnTo>
                    <a:pt x="319" y="4"/>
                  </a:lnTo>
                  <a:lnTo>
                    <a:pt x="316" y="4"/>
                  </a:lnTo>
                  <a:lnTo>
                    <a:pt x="316" y="4"/>
                  </a:lnTo>
                  <a:lnTo>
                    <a:pt x="293" y="16"/>
                  </a:lnTo>
                  <a:lnTo>
                    <a:pt x="282" y="21"/>
                  </a:lnTo>
                  <a:lnTo>
                    <a:pt x="268" y="26"/>
                  </a:lnTo>
                  <a:lnTo>
                    <a:pt x="268" y="26"/>
                  </a:lnTo>
                  <a:lnTo>
                    <a:pt x="259" y="29"/>
                  </a:lnTo>
                  <a:lnTo>
                    <a:pt x="250" y="33"/>
                  </a:lnTo>
                  <a:lnTo>
                    <a:pt x="233" y="43"/>
                  </a:lnTo>
                  <a:lnTo>
                    <a:pt x="233" y="43"/>
                  </a:lnTo>
                  <a:lnTo>
                    <a:pt x="217" y="50"/>
                  </a:lnTo>
                  <a:lnTo>
                    <a:pt x="203" y="55"/>
                  </a:lnTo>
                  <a:lnTo>
                    <a:pt x="172" y="65"/>
                  </a:lnTo>
                  <a:lnTo>
                    <a:pt x="172" y="65"/>
                  </a:lnTo>
                  <a:lnTo>
                    <a:pt x="148" y="77"/>
                  </a:lnTo>
                  <a:lnTo>
                    <a:pt x="123" y="89"/>
                  </a:lnTo>
                  <a:lnTo>
                    <a:pt x="76" y="118"/>
                  </a:lnTo>
                  <a:lnTo>
                    <a:pt x="76" y="118"/>
                  </a:lnTo>
                  <a:lnTo>
                    <a:pt x="58" y="127"/>
                  </a:lnTo>
                  <a:lnTo>
                    <a:pt x="38" y="135"/>
                  </a:lnTo>
                  <a:lnTo>
                    <a:pt x="19" y="144"/>
                  </a:lnTo>
                  <a:lnTo>
                    <a:pt x="11" y="149"/>
                  </a:lnTo>
                  <a:lnTo>
                    <a:pt x="2" y="156"/>
                  </a:lnTo>
                  <a:lnTo>
                    <a:pt x="2" y="156"/>
                  </a:lnTo>
                  <a:lnTo>
                    <a:pt x="0" y="158"/>
                  </a:lnTo>
                  <a:lnTo>
                    <a:pt x="0" y="160"/>
                  </a:lnTo>
                  <a:lnTo>
                    <a:pt x="0" y="162"/>
                  </a:lnTo>
                  <a:lnTo>
                    <a:pt x="2" y="164"/>
                  </a:lnTo>
                  <a:lnTo>
                    <a:pt x="6" y="165"/>
                  </a:lnTo>
                  <a:lnTo>
                    <a:pt x="8" y="165"/>
                  </a:lnTo>
                  <a:lnTo>
                    <a:pt x="9" y="164"/>
                  </a:lnTo>
                  <a:lnTo>
                    <a:pt x="9" y="164"/>
                  </a:lnTo>
                  <a:lnTo>
                    <a:pt x="19" y="157"/>
                  </a:lnTo>
                  <a:lnTo>
                    <a:pt x="29" y="152"/>
                  </a:lnTo>
                  <a:lnTo>
                    <a:pt x="50" y="141"/>
                  </a:lnTo>
                  <a:lnTo>
                    <a:pt x="72" y="132"/>
                  </a:lnTo>
                  <a:lnTo>
                    <a:pt x="92" y="122"/>
                  </a:lnTo>
                  <a:lnTo>
                    <a:pt x="92" y="122"/>
                  </a:lnTo>
                  <a:lnTo>
                    <a:pt x="119" y="106"/>
                  </a:lnTo>
                  <a:lnTo>
                    <a:pt x="145" y="92"/>
                  </a:lnTo>
                  <a:lnTo>
                    <a:pt x="173" y="79"/>
                  </a:lnTo>
                  <a:lnTo>
                    <a:pt x="187" y="73"/>
                  </a:lnTo>
                  <a:lnTo>
                    <a:pt x="203" y="68"/>
                  </a:lnTo>
                  <a:lnTo>
                    <a:pt x="203" y="68"/>
                  </a:lnTo>
                  <a:lnTo>
                    <a:pt x="223" y="60"/>
                  </a:lnTo>
                  <a:lnTo>
                    <a:pt x="244" y="52"/>
                  </a:lnTo>
                  <a:lnTo>
                    <a:pt x="283" y="34"/>
                  </a:lnTo>
                  <a:lnTo>
                    <a:pt x="283" y="34"/>
                  </a:lnTo>
                  <a:lnTo>
                    <a:pt x="304" y="22"/>
                  </a:lnTo>
                  <a:lnTo>
                    <a:pt x="314" y="17"/>
                  </a:lnTo>
                  <a:lnTo>
                    <a:pt x="325" y="14"/>
                  </a:lnTo>
                  <a:lnTo>
                    <a:pt x="325" y="14"/>
                  </a:lnTo>
                  <a:lnTo>
                    <a:pt x="334" y="14"/>
                  </a:lnTo>
                  <a:lnTo>
                    <a:pt x="338" y="13"/>
                  </a:lnTo>
                  <a:lnTo>
                    <a:pt x="342" y="11"/>
                  </a:lnTo>
                  <a:lnTo>
                    <a:pt x="342" y="11"/>
                  </a:lnTo>
                  <a:lnTo>
                    <a:pt x="342" y="8"/>
                  </a:lnTo>
                  <a:lnTo>
                    <a:pt x="343" y="5"/>
                  </a:lnTo>
                  <a:lnTo>
                    <a:pt x="340" y="1"/>
                  </a:lnTo>
                  <a:lnTo>
                    <a:pt x="339" y="0"/>
                  </a:lnTo>
                  <a:lnTo>
                    <a:pt x="336" y="0"/>
                  </a:lnTo>
                  <a:lnTo>
                    <a:pt x="335" y="0"/>
                  </a:lnTo>
                  <a:lnTo>
                    <a:pt x="333" y="1"/>
                  </a:lnTo>
                  <a:lnTo>
                    <a:pt x="333"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83" name="Freeform 400"/>
            <p:cNvSpPr/>
            <p:nvPr/>
          </p:nvSpPr>
          <p:spPr bwMode="auto">
            <a:xfrm>
              <a:off x="5813426" y="1204913"/>
              <a:ext cx="111125" cy="57150"/>
            </a:xfrm>
            <a:custGeom>
              <a:avLst/>
              <a:gdLst/>
              <a:ahLst/>
              <a:cxnLst>
                <a:cxn ang="0">
                  <a:pos x="270" y="0"/>
                </a:cxn>
                <a:cxn ang="0">
                  <a:pos x="270" y="0"/>
                </a:cxn>
                <a:cxn ang="0">
                  <a:pos x="238" y="18"/>
                </a:cxn>
                <a:cxn ang="0">
                  <a:pos x="204" y="35"/>
                </a:cxn>
                <a:cxn ang="0">
                  <a:pos x="137" y="68"/>
                </a:cxn>
                <a:cxn ang="0">
                  <a:pos x="69" y="99"/>
                </a:cxn>
                <a:cxn ang="0">
                  <a:pos x="2" y="132"/>
                </a:cxn>
                <a:cxn ang="0">
                  <a:pos x="2" y="132"/>
                </a:cxn>
                <a:cxn ang="0">
                  <a:pos x="0" y="133"/>
                </a:cxn>
                <a:cxn ang="0">
                  <a:pos x="0" y="134"/>
                </a:cxn>
                <a:cxn ang="0">
                  <a:pos x="0" y="137"/>
                </a:cxn>
                <a:cxn ang="0">
                  <a:pos x="0" y="140"/>
                </a:cxn>
                <a:cxn ang="0">
                  <a:pos x="4" y="142"/>
                </a:cxn>
                <a:cxn ang="0">
                  <a:pos x="5" y="142"/>
                </a:cxn>
                <a:cxn ang="0">
                  <a:pos x="7" y="141"/>
                </a:cxn>
                <a:cxn ang="0">
                  <a:pos x="7" y="141"/>
                </a:cxn>
                <a:cxn ang="0">
                  <a:pos x="76" y="109"/>
                </a:cxn>
                <a:cxn ang="0">
                  <a:pos x="142" y="77"/>
                </a:cxn>
                <a:cxn ang="0">
                  <a:pos x="210" y="45"/>
                </a:cxn>
                <a:cxn ang="0">
                  <a:pos x="243" y="28"/>
                </a:cxn>
                <a:cxn ang="0">
                  <a:pos x="276" y="10"/>
                </a:cxn>
                <a:cxn ang="0">
                  <a:pos x="276" y="10"/>
                </a:cxn>
                <a:cxn ang="0">
                  <a:pos x="278" y="9"/>
                </a:cxn>
                <a:cxn ang="0">
                  <a:pos x="278" y="6"/>
                </a:cxn>
                <a:cxn ang="0">
                  <a:pos x="278" y="2"/>
                </a:cxn>
                <a:cxn ang="0">
                  <a:pos x="274" y="0"/>
                </a:cxn>
                <a:cxn ang="0">
                  <a:pos x="273" y="0"/>
                </a:cxn>
                <a:cxn ang="0">
                  <a:pos x="270" y="0"/>
                </a:cxn>
                <a:cxn ang="0">
                  <a:pos x="270" y="0"/>
                </a:cxn>
              </a:cxnLst>
              <a:rect l="0" t="0" r="r" b="b"/>
              <a:pathLst>
                <a:path w="278" h="142">
                  <a:moveTo>
                    <a:pt x="270" y="0"/>
                  </a:moveTo>
                  <a:lnTo>
                    <a:pt x="270" y="0"/>
                  </a:lnTo>
                  <a:lnTo>
                    <a:pt x="238" y="18"/>
                  </a:lnTo>
                  <a:lnTo>
                    <a:pt x="204" y="35"/>
                  </a:lnTo>
                  <a:lnTo>
                    <a:pt x="137" y="68"/>
                  </a:lnTo>
                  <a:lnTo>
                    <a:pt x="69" y="99"/>
                  </a:lnTo>
                  <a:lnTo>
                    <a:pt x="2" y="132"/>
                  </a:lnTo>
                  <a:lnTo>
                    <a:pt x="2" y="132"/>
                  </a:lnTo>
                  <a:lnTo>
                    <a:pt x="0" y="133"/>
                  </a:lnTo>
                  <a:lnTo>
                    <a:pt x="0" y="134"/>
                  </a:lnTo>
                  <a:lnTo>
                    <a:pt x="0" y="137"/>
                  </a:lnTo>
                  <a:lnTo>
                    <a:pt x="0" y="140"/>
                  </a:lnTo>
                  <a:lnTo>
                    <a:pt x="4" y="142"/>
                  </a:lnTo>
                  <a:lnTo>
                    <a:pt x="5" y="142"/>
                  </a:lnTo>
                  <a:lnTo>
                    <a:pt x="7" y="141"/>
                  </a:lnTo>
                  <a:lnTo>
                    <a:pt x="7" y="141"/>
                  </a:lnTo>
                  <a:lnTo>
                    <a:pt x="76" y="109"/>
                  </a:lnTo>
                  <a:lnTo>
                    <a:pt x="142" y="77"/>
                  </a:lnTo>
                  <a:lnTo>
                    <a:pt x="210" y="45"/>
                  </a:lnTo>
                  <a:lnTo>
                    <a:pt x="243" y="28"/>
                  </a:lnTo>
                  <a:lnTo>
                    <a:pt x="276" y="10"/>
                  </a:lnTo>
                  <a:lnTo>
                    <a:pt x="276" y="10"/>
                  </a:lnTo>
                  <a:lnTo>
                    <a:pt x="278" y="9"/>
                  </a:lnTo>
                  <a:lnTo>
                    <a:pt x="278" y="6"/>
                  </a:lnTo>
                  <a:lnTo>
                    <a:pt x="278" y="2"/>
                  </a:lnTo>
                  <a:lnTo>
                    <a:pt x="274" y="0"/>
                  </a:lnTo>
                  <a:lnTo>
                    <a:pt x="273" y="0"/>
                  </a:lnTo>
                  <a:lnTo>
                    <a:pt x="270" y="0"/>
                  </a:lnTo>
                  <a:lnTo>
                    <a:pt x="270"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84" name="Freeform 401"/>
            <p:cNvSpPr>
              <a:spLocks noEditPoints="1"/>
            </p:cNvSpPr>
            <p:nvPr/>
          </p:nvSpPr>
          <p:spPr bwMode="auto">
            <a:xfrm>
              <a:off x="5248276" y="1095376"/>
              <a:ext cx="727075" cy="561975"/>
            </a:xfrm>
            <a:custGeom>
              <a:avLst/>
              <a:gdLst/>
              <a:ahLst/>
              <a:cxnLst>
                <a:cxn ang="0">
                  <a:pos x="1801" y="361"/>
                </a:cxn>
                <a:cxn ang="0">
                  <a:pos x="1711" y="258"/>
                </a:cxn>
                <a:cxn ang="0">
                  <a:pos x="1610" y="119"/>
                </a:cxn>
                <a:cxn ang="0">
                  <a:pos x="1511" y="36"/>
                </a:cxn>
                <a:cxn ang="0">
                  <a:pos x="1477" y="7"/>
                </a:cxn>
                <a:cxn ang="0">
                  <a:pos x="1446" y="15"/>
                </a:cxn>
                <a:cxn ang="0">
                  <a:pos x="899" y="0"/>
                </a:cxn>
                <a:cxn ang="0">
                  <a:pos x="331" y="8"/>
                </a:cxn>
                <a:cxn ang="0">
                  <a:pos x="308" y="32"/>
                </a:cxn>
                <a:cxn ang="0">
                  <a:pos x="228" y="115"/>
                </a:cxn>
                <a:cxn ang="0">
                  <a:pos x="41" y="325"/>
                </a:cxn>
                <a:cxn ang="0">
                  <a:pos x="0" y="431"/>
                </a:cxn>
                <a:cxn ang="0">
                  <a:pos x="4" y="448"/>
                </a:cxn>
                <a:cxn ang="0">
                  <a:pos x="64" y="551"/>
                </a:cxn>
                <a:cxn ang="0">
                  <a:pos x="229" y="780"/>
                </a:cxn>
                <a:cxn ang="0">
                  <a:pos x="433" y="983"/>
                </a:cxn>
                <a:cxn ang="0">
                  <a:pos x="556" y="1103"/>
                </a:cxn>
                <a:cxn ang="0">
                  <a:pos x="729" y="1265"/>
                </a:cxn>
                <a:cxn ang="0">
                  <a:pos x="869" y="1377"/>
                </a:cxn>
                <a:cxn ang="0">
                  <a:pos x="914" y="1413"/>
                </a:cxn>
                <a:cxn ang="0">
                  <a:pos x="962" y="1400"/>
                </a:cxn>
                <a:cxn ang="0">
                  <a:pos x="1071" y="1317"/>
                </a:cxn>
                <a:cxn ang="0">
                  <a:pos x="1238" y="1188"/>
                </a:cxn>
                <a:cxn ang="0">
                  <a:pos x="1364" y="1054"/>
                </a:cxn>
                <a:cxn ang="0">
                  <a:pos x="1527" y="896"/>
                </a:cxn>
                <a:cxn ang="0">
                  <a:pos x="1677" y="741"/>
                </a:cxn>
                <a:cxn ang="0">
                  <a:pos x="1777" y="599"/>
                </a:cxn>
                <a:cxn ang="0">
                  <a:pos x="1825" y="518"/>
                </a:cxn>
                <a:cxn ang="0">
                  <a:pos x="1826" y="423"/>
                </a:cxn>
                <a:cxn ang="0">
                  <a:pos x="1756" y="547"/>
                </a:cxn>
                <a:cxn ang="0">
                  <a:pos x="1711" y="619"/>
                </a:cxn>
                <a:cxn ang="0">
                  <a:pos x="1541" y="819"/>
                </a:cxn>
                <a:cxn ang="0">
                  <a:pos x="1344" y="1009"/>
                </a:cxn>
                <a:cxn ang="0">
                  <a:pos x="1185" y="1173"/>
                </a:cxn>
                <a:cxn ang="0">
                  <a:pos x="980" y="1324"/>
                </a:cxn>
                <a:cxn ang="0">
                  <a:pos x="922" y="1355"/>
                </a:cxn>
                <a:cxn ang="0">
                  <a:pos x="911" y="1349"/>
                </a:cxn>
                <a:cxn ang="0">
                  <a:pos x="826" y="1286"/>
                </a:cxn>
                <a:cxn ang="0">
                  <a:pos x="699" y="1170"/>
                </a:cxn>
                <a:cxn ang="0">
                  <a:pos x="598" y="1075"/>
                </a:cxn>
                <a:cxn ang="0">
                  <a:pos x="530" y="1009"/>
                </a:cxn>
                <a:cxn ang="0">
                  <a:pos x="432" y="921"/>
                </a:cxn>
                <a:cxn ang="0">
                  <a:pos x="202" y="677"/>
                </a:cxn>
                <a:cxn ang="0">
                  <a:pos x="106" y="529"/>
                </a:cxn>
                <a:cxn ang="0">
                  <a:pos x="49" y="418"/>
                </a:cxn>
                <a:cxn ang="0">
                  <a:pos x="97" y="333"/>
                </a:cxn>
                <a:cxn ang="0">
                  <a:pos x="247" y="164"/>
                </a:cxn>
                <a:cxn ang="0">
                  <a:pos x="343" y="62"/>
                </a:cxn>
                <a:cxn ang="0">
                  <a:pos x="765" y="49"/>
                </a:cxn>
                <a:cxn ang="0">
                  <a:pos x="1316" y="58"/>
                </a:cxn>
                <a:cxn ang="0">
                  <a:pos x="1478" y="64"/>
                </a:cxn>
                <a:cxn ang="0">
                  <a:pos x="1586" y="163"/>
                </a:cxn>
                <a:cxn ang="0">
                  <a:pos x="1695" y="309"/>
                </a:cxn>
                <a:cxn ang="0">
                  <a:pos x="1765" y="389"/>
                </a:cxn>
                <a:cxn ang="0">
                  <a:pos x="1786" y="484"/>
                </a:cxn>
              </a:cxnLst>
              <a:rect l="0" t="0" r="r" b="b"/>
              <a:pathLst>
                <a:path w="1833" h="1415">
                  <a:moveTo>
                    <a:pt x="1812" y="374"/>
                  </a:moveTo>
                  <a:lnTo>
                    <a:pt x="1812" y="374"/>
                  </a:lnTo>
                  <a:lnTo>
                    <a:pt x="1808" y="367"/>
                  </a:lnTo>
                  <a:lnTo>
                    <a:pt x="1801" y="361"/>
                  </a:lnTo>
                  <a:lnTo>
                    <a:pt x="1801" y="361"/>
                  </a:lnTo>
                  <a:lnTo>
                    <a:pt x="1801" y="361"/>
                  </a:lnTo>
                  <a:lnTo>
                    <a:pt x="1801" y="361"/>
                  </a:lnTo>
                  <a:lnTo>
                    <a:pt x="1795" y="351"/>
                  </a:lnTo>
                  <a:lnTo>
                    <a:pt x="1788" y="342"/>
                  </a:lnTo>
                  <a:lnTo>
                    <a:pt x="1773" y="322"/>
                  </a:lnTo>
                  <a:lnTo>
                    <a:pt x="1737" y="288"/>
                  </a:lnTo>
                  <a:lnTo>
                    <a:pt x="1737" y="288"/>
                  </a:lnTo>
                  <a:lnTo>
                    <a:pt x="1724" y="274"/>
                  </a:lnTo>
                  <a:lnTo>
                    <a:pt x="1711" y="258"/>
                  </a:lnTo>
                  <a:lnTo>
                    <a:pt x="1689" y="227"/>
                  </a:lnTo>
                  <a:lnTo>
                    <a:pt x="1668" y="193"/>
                  </a:lnTo>
                  <a:lnTo>
                    <a:pt x="1657" y="177"/>
                  </a:lnTo>
                  <a:lnTo>
                    <a:pt x="1646" y="161"/>
                  </a:lnTo>
                  <a:lnTo>
                    <a:pt x="1646" y="161"/>
                  </a:lnTo>
                  <a:lnTo>
                    <a:pt x="1629" y="140"/>
                  </a:lnTo>
                  <a:lnTo>
                    <a:pt x="1610" y="119"/>
                  </a:lnTo>
                  <a:lnTo>
                    <a:pt x="1591" y="100"/>
                  </a:lnTo>
                  <a:lnTo>
                    <a:pt x="1570" y="83"/>
                  </a:lnTo>
                  <a:lnTo>
                    <a:pt x="1570" y="83"/>
                  </a:lnTo>
                  <a:lnTo>
                    <a:pt x="1552" y="70"/>
                  </a:lnTo>
                  <a:lnTo>
                    <a:pt x="1531" y="53"/>
                  </a:lnTo>
                  <a:lnTo>
                    <a:pt x="1520" y="45"/>
                  </a:lnTo>
                  <a:lnTo>
                    <a:pt x="1511" y="36"/>
                  </a:lnTo>
                  <a:lnTo>
                    <a:pt x="1503" y="27"/>
                  </a:lnTo>
                  <a:lnTo>
                    <a:pt x="1497" y="19"/>
                  </a:lnTo>
                  <a:lnTo>
                    <a:pt x="1497" y="19"/>
                  </a:lnTo>
                  <a:lnTo>
                    <a:pt x="1494" y="13"/>
                  </a:lnTo>
                  <a:lnTo>
                    <a:pt x="1489" y="11"/>
                  </a:lnTo>
                  <a:lnTo>
                    <a:pt x="1484" y="8"/>
                  </a:lnTo>
                  <a:lnTo>
                    <a:pt x="1477" y="7"/>
                  </a:lnTo>
                  <a:lnTo>
                    <a:pt x="1463" y="7"/>
                  </a:lnTo>
                  <a:lnTo>
                    <a:pt x="1463" y="7"/>
                  </a:lnTo>
                  <a:lnTo>
                    <a:pt x="1457" y="8"/>
                  </a:lnTo>
                  <a:lnTo>
                    <a:pt x="1452" y="10"/>
                  </a:lnTo>
                  <a:lnTo>
                    <a:pt x="1448" y="12"/>
                  </a:lnTo>
                  <a:lnTo>
                    <a:pt x="1446" y="15"/>
                  </a:lnTo>
                  <a:lnTo>
                    <a:pt x="1446" y="15"/>
                  </a:lnTo>
                  <a:lnTo>
                    <a:pt x="1376" y="13"/>
                  </a:lnTo>
                  <a:lnTo>
                    <a:pt x="1308" y="12"/>
                  </a:lnTo>
                  <a:lnTo>
                    <a:pt x="1172" y="7"/>
                  </a:lnTo>
                  <a:lnTo>
                    <a:pt x="1036" y="2"/>
                  </a:lnTo>
                  <a:lnTo>
                    <a:pt x="967" y="0"/>
                  </a:lnTo>
                  <a:lnTo>
                    <a:pt x="899" y="0"/>
                  </a:lnTo>
                  <a:lnTo>
                    <a:pt x="899" y="0"/>
                  </a:lnTo>
                  <a:lnTo>
                    <a:pt x="832" y="0"/>
                  </a:lnTo>
                  <a:lnTo>
                    <a:pt x="765" y="3"/>
                  </a:lnTo>
                  <a:lnTo>
                    <a:pt x="699" y="6"/>
                  </a:lnTo>
                  <a:lnTo>
                    <a:pt x="632" y="7"/>
                  </a:lnTo>
                  <a:lnTo>
                    <a:pt x="335" y="7"/>
                  </a:lnTo>
                  <a:lnTo>
                    <a:pt x="335" y="7"/>
                  </a:lnTo>
                  <a:lnTo>
                    <a:pt x="331" y="8"/>
                  </a:lnTo>
                  <a:lnTo>
                    <a:pt x="327" y="8"/>
                  </a:lnTo>
                  <a:lnTo>
                    <a:pt x="321" y="13"/>
                  </a:lnTo>
                  <a:lnTo>
                    <a:pt x="321" y="13"/>
                  </a:lnTo>
                  <a:lnTo>
                    <a:pt x="318" y="16"/>
                  </a:lnTo>
                  <a:lnTo>
                    <a:pt x="315" y="19"/>
                  </a:lnTo>
                  <a:lnTo>
                    <a:pt x="315" y="19"/>
                  </a:lnTo>
                  <a:lnTo>
                    <a:pt x="308" y="32"/>
                  </a:lnTo>
                  <a:lnTo>
                    <a:pt x="298" y="45"/>
                  </a:lnTo>
                  <a:lnTo>
                    <a:pt x="288" y="58"/>
                  </a:lnTo>
                  <a:lnTo>
                    <a:pt x="275" y="70"/>
                  </a:lnTo>
                  <a:lnTo>
                    <a:pt x="251" y="92"/>
                  </a:lnTo>
                  <a:lnTo>
                    <a:pt x="238" y="104"/>
                  </a:lnTo>
                  <a:lnTo>
                    <a:pt x="228" y="115"/>
                  </a:lnTo>
                  <a:lnTo>
                    <a:pt x="228" y="115"/>
                  </a:lnTo>
                  <a:lnTo>
                    <a:pt x="171" y="177"/>
                  </a:lnTo>
                  <a:lnTo>
                    <a:pt x="114" y="236"/>
                  </a:lnTo>
                  <a:lnTo>
                    <a:pt x="114" y="236"/>
                  </a:lnTo>
                  <a:lnTo>
                    <a:pt x="96" y="255"/>
                  </a:lnTo>
                  <a:lnTo>
                    <a:pt x="77" y="278"/>
                  </a:lnTo>
                  <a:lnTo>
                    <a:pt x="59" y="301"/>
                  </a:lnTo>
                  <a:lnTo>
                    <a:pt x="41" y="325"/>
                  </a:lnTo>
                  <a:lnTo>
                    <a:pt x="26" y="351"/>
                  </a:lnTo>
                  <a:lnTo>
                    <a:pt x="20" y="364"/>
                  </a:lnTo>
                  <a:lnTo>
                    <a:pt x="13" y="377"/>
                  </a:lnTo>
                  <a:lnTo>
                    <a:pt x="8" y="390"/>
                  </a:lnTo>
                  <a:lnTo>
                    <a:pt x="5" y="403"/>
                  </a:lnTo>
                  <a:lnTo>
                    <a:pt x="3" y="416"/>
                  </a:lnTo>
                  <a:lnTo>
                    <a:pt x="0" y="431"/>
                  </a:lnTo>
                  <a:lnTo>
                    <a:pt x="0" y="431"/>
                  </a:lnTo>
                  <a:lnTo>
                    <a:pt x="0" y="433"/>
                  </a:lnTo>
                  <a:lnTo>
                    <a:pt x="0" y="436"/>
                  </a:lnTo>
                  <a:lnTo>
                    <a:pt x="0" y="436"/>
                  </a:lnTo>
                  <a:lnTo>
                    <a:pt x="1" y="442"/>
                  </a:lnTo>
                  <a:lnTo>
                    <a:pt x="4" y="448"/>
                  </a:lnTo>
                  <a:lnTo>
                    <a:pt x="4" y="448"/>
                  </a:lnTo>
                  <a:lnTo>
                    <a:pt x="8" y="462"/>
                  </a:lnTo>
                  <a:lnTo>
                    <a:pt x="15" y="475"/>
                  </a:lnTo>
                  <a:lnTo>
                    <a:pt x="22" y="490"/>
                  </a:lnTo>
                  <a:lnTo>
                    <a:pt x="30" y="503"/>
                  </a:lnTo>
                  <a:lnTo>
                    <a:pt x="47" y="527"/>
                  </a:lnTo>
                  <a:lnTo>
                    <a:pt x="64" y="551"/>
                  </a:lnTo>
                  <a:lnTo>
                    <a:pt x="64" y="551"/>
                  </a:lnTo>
                  <a:lnTo>
                    <a:pt x="90" y="590"/>
                  </a:lnTo>
                  <a:lnTo>
                    <a:pt x="115" y="629"/>
                  </a:lnTo>
                  <a:lnTo>
                    <a:pt x="141" y="667"/>
                  </a:lnTo>
                  <a:lnTo>
                    <a:pt x="169" y="705"/>
                  </a:lnTo>
                  <a:lnTo>
                    <a:pt x="169" y="705"/>
                  </a:lnTo>
                  <a:lnTo>
                    <a:pt x="198" y="743"/>
                  </a:lnTo>
                  <a:lnTo>
                    <a:pt x="229" y="780"/>
                  </a:lnTo>
                  <a:lnTo>
                    <a:pt x="260" y="816"/>
                  </a:lnTo>
                  <a:lnTo>
                    <a:pt x="293" y="850"/>
                  </a:lnTo>
                  <a:lnTo>
                    <a:pt x="327" y="886"/>
                  </a:lnTo>
                  <a:lnTo>
                    <a:pt x="362" y="918"/>
                  </a:lnTo>
                  <a:lnTo>
                    <a:pt x="398" y="951"/>
                  </a:lnTo>
                  <a:lnTo>
                    <a:pt x="433" y="983"/>
                  </a:lnTo>
                  <a:lnTo>
                    <a:pt x="433" y="983"/>
                  </a:lnTo>
                  <a:lnTo>
                    <a:pt x="449" y="998"/>
                  </a:lnTo>
                  <a:lnTo>
                    <a:pt x="465" y="1013"/>
                  </a:lnTo>
                  <a:lnTo>
                    <a:pt x="495" y="1044"/>
                  </a:lnTo>
                  <a:lnTo>
                    <a:pt x="525" y="1074"/>
                  </a:lnTo>
                  <a:lnTo>
                    <a:pt x="539" y="1090"/>
                  </a:lnTo>
                  <a:lnTo>
                    <a:pt x="556" y="1103"/>
                  </a:lnTo>
                  <a:lnTo>
                    <a:pt x="556" y="1103"/>
                  </a:lnTo>
                  <a:lnTo>
                    <a:pt x="593" y="1133"/>
                  </a:lnTo>
                  <a:lnTo>
                    <a:pt x="627" y="1164"/>
                  </a:lnTo>
                  <a:lnTo>
                    <a:pt x="661" y="1197"/>
                  </a:lnTo>
                  <a:lnTo>
                    <a:pt x="693" y="1231"/>
                  </a:lnTo>
                  <a:lnTo>
                    <a:pt x="693" y="1231"/>
                  </a:lnTo>
                  <a:lnTo>
                    <a:pt x="710" y="1248"/>
                  </a:lnTo>
                  <a:lnTo>
                    <a:pt x="729" y="1265"/>
                  </a:lnTo>
                  <a:lnTo>
                    <a:pt x="747" y="1281"/>
                  </a:lnTo>
                  <a:lnTo>
                    <a:pt x="765" y="1295"/>
                  </a:lnTo>
                  <a:lnTo>
                    <a:pt x="803" y="1324"/>
                  </a:lnTo>
                  <a:lnTo>
                    <a:pt x="841" y="1354"/>
                  </a:lnTo>
                  <a:lnTo>
                    <a:pt x="841" y="1354"/>
                  </a:lnTo>
                  <a:lnTo>
                    <a:pt x="853" y="1364"/>
                  </a:lnTo>
                  <a:lnTo>
                    <a:pt x="869" y="1377"/>
                  </a:lnTo>
                  <a:lnTo>
                    <a:pt x="884" y="1391"/>
                  </a:lnTo>
                  <a:lnTo>
                    <a:pt x="892" y="1396"/>
                  </a:lnTo>
                  <a:lnTo>
                    <a:pt x="900" y="1398"/>
                  </a:lnTo>
                  <a:lnTo>
                    <a:pt x="900" y="1398"/>
                  </a:lnTo>
                  <a:lnTo>
                    <a:pt x="904" y="1406"/>
                  </a:lnTo>
                  <a:lnTo>
                    <a:pt x="911" y="1411"/>
                  </a:lnTo>
                  <a:lnTo>
                    <a:pt x="914" y="1413"/>
                  </a:lnTo>
                  <a:lnTo>
                    <a:pt x="918" y="1414"/>
                  </a:lnTo>
                  <a:lnTo>
                    <a:pt x="922" y="1415"/>
                  </a:lnTo>
                  <a:lnTo>
                    <a:pt x="928" y="1414"/>
                  </a:lnTo>
                  <a:lnTo>
                    <a:pt x="928" y="1414"/>
                  </a:lnTo>
                  <a:lnTo>
                    <a:pt x="941" y="1411"/>
                  </a:lnTo>
                  <a:lnTo>
                    <a:pt x="951" y="1406"/>
                  </a:lnTo>
                  <a:lnTo>
                    <a:pt x="962" y="1400"/>
                  </a:lnTo>
                  <a:lnTo>
                    <a:pt x="972" y="1391"/>
                  </a:lnTo>
                  <a:lnTo>
                    <a:pt x="972" y="1391"/>
                  </a:lnTo>
                  <a:lnTo>
                    <a:pt x="996" y="1371"/>
                  </a:lnTo>
                  <a:lnTo>
                    <a:pt x="1020" y="1353"/>
                  </a:lnTo>
                  <a:lnTo>
                    <a:pt x="1045" y="1334"/>
                  </a:lnTo>
                  <a:lnTo>
                    <a:pt x="1071" y="1317"/>
                  </a:lnTo>
                  <a:lnTo>
                    <a:pt x="1071" y="1317"/>
                  </a:lnTo>
                  <a:lnTo>
                    <a:pt x="1092" y="1303"/>
                  </a:lnTo>
                  <a:lnTo>
                    <a:pt x="1115" y="1287"/>
                  </a:lnTo>
                  <a:lnTo>
                    <a:pt x="1155" y="1255"/>
                  </a:lnTo>
                  <a:lnTo>
                    <a:pt x="1196" y="1221"/>
                  </a:lnTo>
                  <a:lnTo>
                    <a:pt x="1217" y="1204"/>
                  </a:lnTo>
                  <a:lnTo>
                    <a:pt x="1238" y="1188"/>
                  </a:lnTo>
                  <a:lnTo>
                    <a:pt x="1238" y="1188"/>
                  </a:lnTo>
                  <a:lnTo>
                    <a:pt x="1256" y="1175"/>
                  </a:lnTo>
                  <a:lnTo>
                    <a:pt x="1273" y="1159"/>
                  </a:lnTo>
                  <a:lnTo>
                    <a:pt x="1289" y="1143"/>
                  </a:lnTo>
                  <a:lnTo>
                    <a:pt x="1304" y="1126"/>
                  </a:lnTo>
                  <a:lnTo>
                    <a:pt x="1336" y="1091"/>
                  </a:lnTo>
                  <a:lnTo>
                    <a:pt x="1364" y="1054"/>
                  </a:lnTo>
                  <a:lnTo>
                    <a:pt x="1364" y="1054"/>
                  </a:lnTo>
                  <a:lnTo>
                    <a:pt x="1379" y="1037"/>
                  </a:lnTo>
                  <a:lnTo>
                    <a:pt x="1395" y="1020"/>
                  </a:lnTo>
                  <a:lnTo>
                    <a:pt x="1426" y="990"/>
                  </a:lnTo>
                  <a:lnTo>
                    <a:pt x="1460" y="960"/>
                  </a:lnTo>
                  <a:lnTo>
                    <a:pt x="1494" y="929"/>
                  </a:lnTo>
                  <a:lnTo>
                    <a:pt x="1494" y="929"/>
                  </a:lnTo>
                  <a:lnTo>
                    <a:pt x="1527" y="896"/>
                  </a:lnTo>
                  <a:lnTo>
                    <a:pt x="1559" y="862"/>
                  </a:lnTo>
                  <a:lnTo>
                    <a:pt x="1592" y="830"/>
                  </a:lnTo>
                  <a:lnTo>
                    <a:pt x="1626" y="796"/>
                  </a:lnTo>
                  <a:lnTo>
                    <a:pt x="1626" y="796"/>
                  </a:lnTo>
                  <a:lnTo>
                    <a:pt x="1644" y="779"/>
                  </a:lnTo>
                  <a:lnTo>
                    <a:pt x="1661" y="759"/>
                  </a:lnTo>
                  <a:lnTo>
                    <a:pt x="1677" y="741"/>
                  </a:lnTo>
                  <a:lnTo>
                    <a:pt x="1691" y="720"/>
                  </a:lnTo>
                  <a:lnTo>
                    <a:pt x="1722" y="680"/>
                  </a:lnTo>
                  <a:lnTo>
                    <a:pt x="1752" y="640"/>
                  </a:lnTo>
                  <a:lnTo>
                    <a:pt x="1752" y="640"/>
                  </a:lnTo>
                  <a:lnTo>
                    <a:pt x="1761" y="627"/>
                  </a:lnTo>
                  <a:lnTo>
                    <a:pt x="1770" y="614"/>
                  </a:lnTo>
                  <a:lnTo>
                    <a:pt x="1777" y="599"/>
                  </a:lnTo>
                  <a:lnTo>
                    <a:pt x="1783" y="585"/>
                  </a:lnTo>
                  <a:lnTo>
                    <a:pt x="1783" y="585"/>
                  </a:lnTo>
                  <a:lnTo>
                    <a:pt x="1787" y="575"/>
                  </a:lnTo>
                  <a:lnTo>
                    <a:pt x="1794" y="565"/>
                  </a:lnTo>
                  <a:lnTo>
                    <a:pt x="1807" y="547"/>
                  </a:lnTo>
                  <a:lnTo>
                    <a:pt x="1818" y="527"/>
                  </a:lnTo>
                  <a:lnTo>
                    <a:pt x="1825" y="518"/>
                  </a:lnTo>
                  <a:lnTo>
                    <a:pt x="1829" y="507"/>
                  </a:lnTo>
                  <a:lnTo>
                    <a:pt x="1829" y="507"/>
                  </a:lnTo>
                  <a:lnTo>
                    <a:pt x="1831" y="491"/>
                  </a:lnTo>
                  <a:lnTo>
                    <a:pt x="1833" y="474"/>
                  </a:lnTo>
                  <a:lnTo>
                    <a:pt x="1833" y="457"/>
                  </a:lnTo>
                  <a:lnTo>
                    <a:pt x="1830" y="440"/>
                  </a:lnTo>
                  <a:lnTo>
                    <a:pt x="1826" y="423"/>
                  </a:lnTo>
                  <a:lnTo>
                    <a:pt x="1821" y="406"/>
                  </a:lnTo>
                  <a:lnTo>
                    <a:pt x="1812" y="374"/>
                  </a:lnTo>
                  <a:lnTo>
                    <a:pt x="1812" y="374"/>
                  </a:lnTo>
                  <a:close/>
                  <a:moveTo>
                    <a:pt x="1778" y="513"/>
                  </a:moveTo>
                  <a:lnTo>
                    <a:pt x="1778" y="513"/>
                  </a:lnTo>
                  <a:lnTo>
                    <a:pt x="1767" y="531"/>
                  </a:lnTo>
                  <a:lnTo>
                    <a:pt x="1756" y="547"/>
                  </a:lnTo>
                  <a:lnTo>
                    <a:pt x="1744" y="564"/>
                  </a:lnTo>
                  <a:lnTo>
                    <a:pt x="1739" y="572"/>
                  </a:lnTo>
                  <a:lnTo>
                    <a:pt x="1735" y="582"/>
                  </a:lnTo>
                  <a:lnTo>
                    <a:pt x="1735" y="582"/>
                  </a:lnTo>
                  <a:lnTo>
                    <a:pt x="1729" y="592"/>
                  </a:lnTo>
                  <a:lnTo>
                    <a:pt x="1724" y="601"/>
                  </a:lnTo>
                  <a:lnTo>
                    <a:pt x="1711" y="619"/>
                  </a:lnTo>
                  <a:lnTo>
                    <a:pt x="1684" y="656"/>
                  </a:lnTo>
                  <a:lnTo>
                    <a:pt x="1684" y="656"/>
                  </a:lnTo>
                  <a:lnTo>
                    <a:pt x="1657" y="690"/>
                  </a:lnTo>
                  <a:lnTo>
                    <a:pt x="1630" y="722"/>
                  </a:lnTo>
                  <a:lnTo>
                    <a:pt x="1601" y="755"/>
                  </a:lnTo>
                  <a:lnTo>
                    <a:pt x="1571" y="788"/>
                  </a:lnTo>
                  <a:lnTo>
                    <a:pt x="1541" y="819"/>
                  </a:lnTo>
                  <a:lnTo>
                    <a:pt x="1511" y="849"/>
                  </a:lnTo>
                  <a:lnTo>
                    <a:pt x="1448" y="909"/>
                  </a:lnTo>
                  <a:lnTo>
                    <a:pt x="1448" y="909"/>
                  </a:lnTo>
                  <a:lnTo>
                    <a:pt x="1395" y="958"/>
                  </a:lnTo>
                  <a:lnTo>
                    <a:pt x="1368" y="983"/>
                  </a:lnTo>
                  <a:lnTo>
                    <a:pt x="1344" y="1009"/>
                  </a:lnTo>
                  <a:lnTo>
                    <a:pt x="1344" y="1009"/>
                  </a:lnTo>
                  <a:lnTo>
                    <a:pt x="1313" y="1043"/>
                  </a:lnTo>
                  <a:lnTo>
                    <a:pt x="1285" y="1077"/>
                  </a:lnTo>
                  <a:lnTo>
                    <a:pt x="1256" y="1109"/>
                  </a:lnTo>
                  <a:lnTo>
                    <a:pt x="1240" y="1125"/>
                  </a:lnTo>
                  <a:lnTo>
                    <a:pt x="1225" y="1141"/>
                  </a:lnTo>
                  <a:lnTo>
                    <a:pt x="1225" y="1141"/>
                  </a:lnTo>
                  <a:lnTo>
                    <a:pt x="1185" y="1173"/>
                  </a:lnTo>
                  <a:lnTo>
                    <a:pt x="1146" y="1206"/>
                  </a:lnTo>
                  <a:lnTo>
                    <a:pt x="1065" y="1266"/>
                  </a:lnTo>
                  <a:lnTo>
                    <a:pt x="1065" y="1266"/>
                  </a:lnTo>
                  <a:lnTo>
                    <a:pt x="1044" y="1282"/>
                  </a:lnTo>
                  <a:lnTo>
                    <a:pt x="1023" y="1295"/>
                  </a:lnTo>
                  <a:lnTo>
                    <a:pt x="980" y="1324"/>
                  </a:lnTo>
                  <a:lnTo>
                    <a:pt x="980" y="1324"/>
                  </a:lnTo>
                  <a:lnTo>
                    <a:pt x="968" y="1333"/>
                  </a:lnTo>
                  <a:lnTo>
                    <a:pt x="956" y="1343"/>
                  </a:lnTo>
                  <a:lnTo>
                    <a:pt x="945" y="1354"/>
                  </a:lnTo>
                  <a:lnTo>
                    <a:pt x="931" y="1363"/>
                  </a:lnTo>
                  <a:lnTo>
                    <a:pt x="931" y="1363"/>
                  </a:lnTo>
                  <a:lnTo>
                    <a:pt x="928" y="1358"/>
                  </a:lnTo>
                  <a:lnTo>
                    <a:pt x="922" y="1355"/>
                  </a:lnTo>
                  <a:lnTo>
                    <a:pt x="916" y="1354"/>
                  </a:lnTo>
                  <a:lnTo>
                    <a:pt x="908" y="1355"/>
                  </a:lnTo>
                  <a:lnTo>
                    <a:pt x="908" y="1355"/>
                  </a:lnTo>
                  <a:lnTo>
                    <a:pt x="911" y="1354"/>
                  </a:lnTo>
                  <a:lnTo>
                    <a:pt x="912" y="1353"/>
                  </a:lnTo>
                  <a:lnTo>
                    <a:pt x="912" y="1350"/>
                  </a:lnTo>
                  <a:lnTo>
                    <a:pt x="911" y="1349"/>
                  </a:lnTo>
                  <a:lnTo>
                    <a:pt x="907" y="1343"/>
                  </a:lnTo>
                  <a:lnTo>
                    <a:pt x="901" y="1340"/>
                  </a:lnTo>
                  <a:lnTo>
                    <a:pt x="886" y="1329"/>
                  </a:lnTo>
                  <a:lnTo>
                    <a:pt x="874" y="1321"/>
                  </a:lnTo>
                  <a:lnTo>
                    <a:pt x="874" y="1321"/>
                  </a:lnTo>
                  <a:lnTo>
                    <a:pt x="850" y="1303"/>
                  </a:lnTo>
                  <a:lnTo>
                    <a:pt x="826" y="1286"/>
                  </a:lnTo>
                  <a:lnTo>
                    <a:pt x="826" y="1286"/>
                  </a:lnTo>
                  <a:lnTo>
                    <a:pt x="807" y="1274"/>
                  </a:lnTo>
                  <a:lnTo>
                    <a:pt x="790" y="1261"/>
                  </a:lnTo>
                  <a:lnTo>
                    <a:pt x="775" y="1247"/>
                  </a:lnTo>
                  <a:lnTo>
                    <a:pt x="759" y="1232"/>
                  </a:lnTo>
                  <a:lnTo>
                    <a:pt x="729" y="1202"/>
                  </a:lnTo>
                  <a:lnTo>
                    <a:pt x="699" y="1170"/>
                  </a:lnTo>
                  <a:lnTo>
                    <a:pt x="699" y="1170"/>
                  </a:lnTo>
                  <a:lnTo>
                    <a:pt x="676" y="1146"/>
                  </a:lnTo>
                  <a:lnTo>
                    <a:pt x="652" y="1120"/>
                  </a:lnTo>
                  <a:lnTo>
                    <a:pt x="638" y="1107"/>
                  </a:lnTo>
                  <a:lnTo>
                    <a:pt x="625" y="1095"/>
                  </a:lnTo>
                  <a:lnTo>
                    <a:pt x="612" y="1085"/>
                  </a:lnTo>
                  <a:lnTo>
                    <a:pt x="598" y="1075"/>
                  </a:lnTo>
                  <a:lnTo>
                    <a:pt x="598" y="1075"/>
                  </a:lnTo>
                  <a:lnTo>
                    <a:pt x="587" y="1069"/>
                  </a:lnTo>
                  <a:lnTo>
                    <a:pt x="578" y="1062"/>
                  </a:lnTo>
                  <a:lnTo>
                    <a:pt x="561" y="1045"/>
                  </a:lnTo>
                  <a:lnTo>
                    <a:pt x="546" y="1027"/>
                  </a:lnTo>
                  <a:lnTo>
                    <a:pt x="530" y="1009"/>
                  </a:lnTo>
                  <a:lnTo>
                    <a:pt x="530" y="1009"/>
                  </a:lnTo>
                  <a:lnTo>
                    <a:pt x="523" y="1000"/>
                  </a:lnTo>
                  <a:lnTo>
                    <a:pt x="516" y="993"/>
                  </a:lnTo>
                  <a:lnTo>
                    <a:pt x="500" y="979"/>
                  </a:lnTo>
                  <a:lnTo>
                    <a:pt x="482" y="964"/>
                  </a:lnTo>
                  <a:lnTo>
                    <a:pt x="466" y="951"/>
                  </a:lnTo>
                  <a:lnTo>
                    <a:pt x="466" y="951"/>
                  </a:lnTo>
                  <a:lnTo>
                    <a:pt x="432" y="921"/>
                  </a:lnTo>
                  <a:lnTo>
                    <a:pt x="399" y="890"/>
                  </a:lnTo>
                  <a:lnTo>
                    <a:pt x="366" y="858"/>
                  </a:lnTo>
                  <a:lnTo>
                    <a:pt x="335" y="826"/>
                  </a:lnTo>
                  <a:lnTo>
                    <a:pt x="275" y="759"/>
                  </a:lnTo>
                  <a:lnTo>
                    <a:pt x="215" y="691"/>
                  </a:lnTo>
                  <a:lnTo>
                    <a:pt x="215" y="691"/>
                  </a:lnTo>
                  <a:lnTo>
                    <a:pt x="202" y="677"/>
                  </a:lnTo>
                  <a:lnTo>
                    <a:pt x="190" y="661"/>
                  </a:lnTo>
                  <a:lnTo>
                    <a:pt x="166" y="628"/>
                  </a:lnTo>
                  <a:lnTo>
                    <a:pt x="145" y="594"/>
                  </a:lnTo>
                  <a:lnTo>
                    <a:pt x="127" y="559"/>
                  </a:lnTo>
                  <a:lnTo>
                    <a:pt x="127" y="559"/>
                  </a:lnTo>
                  <a:lnTo>
                    <a:pt x="118" y="543"/>
                  </a:lnTo>
                  <a:lnTo>
                    <a:pt x="106" y="529"/>
                  </a:lnTo>
                  <a:lnTo>
                    <a:pt x="83" y="497"/>
                  </a:lnTo>
                  <a:lnTo>
                    <a:pt x="71" y="482"/>
                  </a:lnTo>
                  <a:lnTo>
                    <a:pt x="60" y="466"/>
                  </a:lnTo>
                  <a:lnTo>
                    <a:pt x="52" y="449"/>
                  </a:lnTo>
                  <a:lnTo>
                    <a:pt x="46" y="432"/>
                  </a:lnTo>
                  <a:lnTo>
                    <a:pt x="46" y="432"/>
                  </a:lnTo>
                  <a:lnTo>
                    <a:pt x="49" y="418"/>
                  </a:lnTo>
                  <a:lnTo>
                    <a:pt x="51" y="404"/>
                  </a:lnTo>
                  <a:lnTo>
                    <a:pt x="56" y="391"/>
                  </a:lnTo>
                  <a:lnTo>
                    <a:pt x="63" y="380"/>
                  </a:lnTo>
                  <a:lnTo>
                    <a:pt x="71" y="368"/>
                  </a:lnTo>
                  <a:lnTo>
                    <a:pt x="79" y="356"/>
                  </a:lnTo>
                  <a:lnTo>
                    <a:pt x="97" y="333"/>
                  </a:lnTo>
                  <a:lnTo>
                    <a:pt x="97" y="333"/>
                  </a:lnTo>
                  <a:lnTo>
                    <a:pt x="120" y="302"/>
                  </a:lnTo>
                  <a:lnTo>
                    <a:pt x="145" y="272"/>
                  </a:lnTo>
                  <a:lnTo>
                    <a:pt x="171" y="245"/>
                  </a:lnTo>
                  <a:lnTo>
                    <a:pt x="199" y="216"/>
                  </a:lnTo>
                  <a:lnTo>
                    <a:pt x="199" y="216"/>
                  </a:lnTo>
                  <a:lnTo>
                    <a:pt x="224" y="191"/>
                  </a:lnTo>
                  <a:lnTo>
                    <a:pt x="247" y="164"/>
                  </a:lnTo>
                  <a:lnTo>
                    <a:pt x="270" y="138"/>
                  </a:lnTo>
                  <a:lnTo>
                    <a:pt x="294" y="112"/>
                  </a:lnTo>
                  <a:lnTo>
                    <a:pt x="294" y="112"/>
                  </a:lnTo>
                  <a:lnTo>
                    <a:pt x="315" y="91"/>
                  </a:lnTo>
                  <a:lnTo>
                    <a:pt x="336" y="71"/>
                  </a:lnTo>
                  <a:lnTo>
                    <a:pt x="336" y="71"/>
                  </a:lnTo>
                  <a:lnTo>
                    <a:pt x="343" y="62"/>
                  </a:lnTo>
                  <a:lnTo>
                    <a:pt x="345" y="57"/>
                  </a:lnTo>
                  <a:lnTo>
                    <a:pt x="345" y="54"/>
                  </a:lnTo>
                  <a:lnTo>
                    <a:pt x="343" y="53"/>
                  </a:lnTo>
                  <a:lnTo>
                    <a:pt x="632" y="53"/>
                  </a:lnTo>
                  <a:lnTo>
                    <a:pt x="632" y="53"/>
                  </a:lnTo>
                  <a:lnTo>
                    <a:pt x="699" y="51"/>
                  </a:lnTo>
                  <a:lnTo>
                    <a:pt x="765" y="49"/>
                  </a:lnTo>
                  <a:lnTo>
                    <a:pt x="832" y="46"/>
                  </a:lnTo>
                  <a:lnTo>
                    <a:pt x="899" y="45"/>
                  </a:lnTo>
                  <a:lnTo>
                    <a:pt x="899" y="45"/>
                  </a:lnTo>
                  <a:lnTo>
                    <a:pt x="968" y="46"/>
                  </a:lnTo>
                  <a:lnTo>
                    <a:pt x="1037" y="47"/>
                  </a:lnTo>
                  <a:lnTo>
                    <a:pt x="1176" y="53"/>
                  </a:lnTo>
                  <a:lnTo>
                    <a:pt x="1316" y="58"/>
                  </a:lnTo>
                  <a:lnTo>
                    <a:pt x="1385" y="61"/>
                  </a:lnTo>
                  <a:lnTo>
                    <a:pt x="1455" y="61"/>
                  </a:lnTo>
                  <a:lnTo>
                    <a:pt x="1455" y="61"/>
                  </a:lnTo>
                  <a:lnTo>
                    <a:pt x="1463" y="59"/>
                  </a:lnTo>
                  <a:lnTo>
                    <a:pt x="1468" y="57"/>
                  </a:lnTo>
                  <a:lnTo>
                    <a:pt x="1468" y="57"/>
                  </a:lnTo>
                  <a:lnTo>
                    <a:pt x="1478" y="64"/>
                  </a:lnTo>
                  <a:lnTo>
                    <a:pt x="1489" y="72"/>
                  </a:lnTo>
                  <a:lnTo>
                    <a:pt x="1489" y="72"/>
                  </a:lnTo>
                  <a:lnTo>
                    <a:pt x="1515" y="93"/>
                  </a:lnTo>
                  <a:lnTo>
                    <a:pt x="1540" y="114"/>
                  </a:lnTo>
                  <a:lnTo>
                    <a:pt x="1563" y="138"/>
                  </a:lnTo>
                  <a:lnTo>
                    <a:pt x="1586" y="163"/>
                  </a:lnTo>
                  <a:lnTo>
                    <a:pt x="1586" y="163"/>
                  </a:lnTo>
                  <a:lnTo>
                    <a:pt x="1609" y="191"/>
                  </a:lnTo>
                  <a:lnTo>
                    <a:pt x="1633" y="221"/>
                  </a:lnTo>
                  <a:lnTo>
                    <a:pt x="1654" y="251"/>
                  </a:lnTo>
                  <a:lnTo>
                    <a:pt x="1674" y="283"/>
                  </a:lnTo>
                  <a:lnTo>
                    <a:pt x="1674" y="283"/>
                  </a:lnTo>
                  <a:lnTo>
                    <a:pt x="1685" y="296"/>
                  </a:lnTo>
                  <a:lnTo>
                    <a:pt x="1695" y="309"/>
                  </a:lnTo>
                  <a:lnTo>
                    <a:pt x="1720" y="333"/>
                  </a:lnTo>
                  <a:lnTo>
                    <a:pt x="1732" y="344"/>
                  </a:lnTo>
                  <a:lnTo>
                    <a:pt x="1744" y="357"/>
                  </a:lnTo>
                  <a:lnTo>
                    <a:pt x="1753" y="370"/>
                  </a:lnTo>
                  <a:lnTo>
                    <a:pt x="1762" y="384"/>
                  </a:lnTo>
                  <a:lnTo>
                    <a:pt x="1762" y="384"/>
                  </a:lnTo>
                  <a:lnTo>
                    <a:pt x="1765" y="389"/>
                  </a:lnTo>
                  <a:lnTo>
                    <a:pt x="1770" y="393"/>
                  </a:lnTo>
                  <a:lnTo>
                    <a:pt x="1770" y="393"/>
                  </a:lnTo>
                  <a:lnTo>
                    <a:pt x="1778" y="421"/>
                  </a:lnTo>
                  <a:lnTo>
                    <a:pt x="1782" y="437"/>
                  </a:lnTo>
                  <a:lnTo>
                    <a:pt x="1784" y="453"/>
                  </a:lnTo>
                  <a:lnTo>
                    <a:pt x="1786" y="469"/>
                  </a:lnTo>
                  <a:lnTo>
                    <a:pt x="1786" y="484"/>
                  </a:lnTo>
                  <a:lnTo>
                    <a:pt x="1783" y="500"/>
                  </a:lnTo>
                  <a:lnTo>
                    <a:pt x="1778" y="513"/>
                  </a:lnTo>
                  <a:lnTo>
                    <a:pt x="1778" y="513"/>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85" name="Freeform 402"/>
            <p:cNvSpPr/>
            <p:nvPr/>
          </p:nvSpPr>
          <p:spPr bwMode="auto">
            <a:xfrm>
              <a:off x="5257801" y="1255713"/>
              <a:ext cx="703263" cy="26988"/>
            </a:xfrm>
            <a:custGeom>
              <a:avLst/>
              <a:gdLst/>
              <a:ahLst/>
              <a:cxnLst>
                <a:cxn ang="0">
                  <a:pos x="1763" y="29"/>
                </a:cxn>
                <a:cxn ang="0">
                  <a:pos x="1744" y="21"/>
                </a:cxn>
                <a:cxn ang="0">
                  <a:pos x="1720" y="18"/>
                </a:cxn>
                <a:cxn ang="0">
                  <a:pos x="1673" y="20"/>
                </a:cxn>
                <a:cxn ang="0">
                  <a:pos x="1592" y="22"/>
                </a:cxn>
                <a:cxn ang="0">
                  <a:pos x="1510" y="22"/>
                </a:cxn>
                <a:cxn ang="0">
                  <a:pos x="1451" y="21"/>
                </a:cxn>
                <a:cxn ang="0">
                  <a:pos x="1332" y="13"/>
                </a:cxn>
                <a:cxn ang="0">
                  <a:pos x="1273" y="12"/>
                </a:cxn>
                <a:cxn ang="0">
                  <a:pos x="1145" y="15"/>
                </a:cxn>
                <a:cxn ang="0">
                  <a:pos x="1016" y="16"/>
                </a:cxn>
                <a:cxn ang="0">
                  <a:pos x="769" y="13"/>
                </a:cxn>
                <a:cxn ang="0">
                  <a:pos x="273" y="3"/>
                </a:cxn>
                <a:cxn ang="0">
                  <a:pos x="26" y="0"/>
                </a:cxn>
                <a:cxn ang="0">
                  <a:pos x="20" y="0"/>
                </a:cxn>
                <a:cxn ang="0">
                  <a:pos x="10" y="4"/>
                </a:cxn>
                <a:cxn ang="0">
                  <a:pos x="4" y="11"/>
                </a:cxn>
                <a:cxn ang="0">
                  <a:pos x="0" y="18"/>
                </a:cxn>
                <a:cxn ang="0">
                  <a:pos x="0" y="28"/>
                </a:cxn>
                <a:cxn ang="0">
                  <a:pos x="4" y="35"/>
                </a:cxn>
                <a:cxn ang="0">
                  <a:pos x="10" y="42"/>
                </a:cxn>
                <a:cxn ang="0">
                  <a:pos x="20" y="45"/>
                </a:cxn>
                <a:cxn ang="0">
                  <a:pos x="26" y="46"/>
                </a:cxn>
                <a:cxn ang="0">
                  <a:pos x="256" y="49"/>
                </a:cxn>
                <a:cxn ang="0">
                  <a:pos x="717" y="59"/>
                </a:cxn>
                <a:cxn ang="0">
                  <a:pos x="947" y="60"/>
                </a:cxn>
                <a:cxn ang="0">
                  <a:pos x="1009" y="60"/>
                </a:cxn>
                <a:cxn ang="0">
                  <a:pos x="1196" y="55"/>
                </a:cxn>
                <a:cxn ang="0">
                  <a:pos x="1320" y="56"/>
                </a:cxn>
                <a:cxn ang="0">
                  <a:pos x="1413" y="62"/>
                </a:cxn>
                <a:cxn ang="0">
                  <a:pos x="1443" y="66"/>
                </a:cxn>
                <a:cxn ang="0">
                  <a:pos x="1527" y="69"/>
                </a:cxn>
                <a:cxn ang="0">
                  <a:pos x="1610" y="68"/>
                </a:cxn>
                <a:cxn ang="0">
                  <a:pos x="1673" y="66"/>
                </a:cxn>
                <a:cxn ang="0">
                  <a:pos x="1707" y="67"/>
                </a:cxn>
                <a:cxn ang="0">
                  <a:pos x="1727" y="64"/>
                </a:cxn>
                <a:cxn ang="0">
                  <a:pos x="1725" y="62"/>
                </a:cxn>
                <a:cxn ang="0">
                  <a:pos x="1731" y="66"/>
                </a:cxn>
                <a:cxn ang="0">
                  <a:pos x="1741" y="68"/>
                </a:cxn>
                <a:cxn ang="0">
                  <a:pos x="1750" y="68"/>
                </a:cxn>
                <a:cxn ang="0">
                  <a:pos x="1763" y="62"/>
                </a:cxn>
                <a:cxn ang="0">
                  <a:pos x="1770" y="50"/>
                </a:cxn>
                <a:cxn ang="0">
                  <a:pos x="1771" y="42"/>
                </a:cxn>
                <a:cxn ang="0">
                  <a:pos x="1767" y="34"/>
                </a:cxn>
                <a:cxn ang="0">
                  <a:pos x="1763" y="29"/>
                </a:cxn>
              </a:cxnLst>
              <a:rect l="0" t="0" r="r" b="b"/>
              <a:pathLst>
                <a:path w="1771" h="69">
                  <a:moveTo>
                    <a:pt x="1763" y="29"/>
                  </a:moveTo>
                  <a:lnTo>
                    <a:pt x="1763" y="29"/>
                  </a:lnTo>
                  <a:lnTo>
                    <a:pt x="1754" y="24"/>
                  </a:lnTo>
                  <a:lnTo>
                    <a:pt x="1744" y="21"/>
                  </a:lnTo>
                  <a:lnTo>
                    <a:pt x="1732" y="18"/>
                  </a:lnTo>
                  <a:lnTo>
                    <a:pt x="1720" y="18"/>
                  </a:lnTo>
                  <a:lnTo>
                    <a:pt x="1695" y="18"/>
                  </a:lnTo>
                  <a:lnTo>
                    <a:pt x="1673" y="20"/>
                  </a:lnTo>
                  <a:lnTo>
                    <a:pt x="1673" y="20"/>
                  </a:lnTo>
                  <a:lnTo>
                    <a:pt x="1592" y="22"/>
                  </a:lnTo>
                  <a:lnTo>
                    <a:pt x="1510" y="22"/>
                  </a:lnTo>
                  <a:lnTo>
                    <a:pt x="1510" y="22"/>
                  </a:lnTo>
                  <a:lnTo>
                    <a:pt x="1481" y="22"/>
                  </a:lnTo>
                  <a:lnTo>
                    <a:pt x="1451" y="21"/>
                  </a:lnTo>
                  <a:lnTo>
                    <a:pt x="1392" y="17"/>
                  </a:lnTo>
                  <a:lnTo>
                    <a:pt x="1332" y="13"/>
                  </a:lnTo>
                  <a:lnTo>
                    <a:pt x="1303" y="12"/>
                  </a:lnTo>
                  <a:lnTo>
                    <a:pt x="1273" y="12"/>
                  </a:lnTo>
                  <a:lnTo>
                    <a:pt x="1273" y="12"/>
                  </a:lnTo>
                  <a:lnTo>
                    <a:pt x="1145" y="15"/>
                  </a:lnTo>
                  <a:lnTo>
                    <a:pt x="1016" y="16"/>
                  </a:lnTo>
                  <a:lnTo>
                    <a:pt x="1016" y="16"/>
                  </a:lnTo>
                  <a:lnTo>
                    <a:pt x="893" y="15"/>
                  </a:lnTo>
                  <a:lnTo>
                    <a:pt x="769" y="13"/>
                  </a:lnTo>
                  <a:lnTo>
                    <a:pt x="521" y="8"/>
                  </a:lnTo>
                  <a:lnTo>
                    <a:pt x="273" y="3"/>
                  </a:lnTo>
                  <a:lnTo>
                    <a:pt x="149" y="0"/>
                  </a:lnTo>
                  <a:lnTo>
                    <a:pt x="26" y="0"/>
                  </a:lnTo>
                  <a:lnTo>
                    <a:pt x="26" y="0"/>
                  </a:lnTo>
                  <a:lnTo>
                    <a:pt x="20" y="0"/>
                  </a:lnTo>
                  <a:lnTo>
                    <a:pt x="14" y="1"/>
                  </a:lnTo>
                  <a:lnTo>
                    <a:pt x="10" y="4"/>
                  </a:lnTo>
                  <a:lnTo>
                    <a:pt x="7" y="7"/>
                  </a:lnTo>
                  <a:lnTo>
                    <a:pt x="4" y="11"/>
                  </a:lnTo>
                  <a:lnTo>
                    <a:pt x="1" y="15"/>
                  </a:lnTo>
                  <a:lnTo>
                    <a:pt x="0" y="18"/>
                  </a:lnTo>
                  <a:lnTo>
                    <a:pt x="0" y="22"/>
                  </a:lnTo>
                  <a:lnTo>
                    <a:pt x="0" y="28"/>
                  </a:lnTo>
                  <a:lnTo>
                    <a:pt x="1" y="32"/>
                  </a:lnTo>
                  <a:lnTo>
                    <a:pt x="4" y="35"/>
                  </a:lnTo>
                  <a:lnTo>
                    <a:pt x="7" y="38"/>
                  </a:lnTo>
                  <a:lnTo>
                    <a:pt x="10" y="42"/>
                  </a:lnTo>
                  <a:lnTo>
                    <a:pt x="14" y="43"/>
                  </a:lnTo>
                  <a:lnTo>
                    <a:pt x="20" y="45"/>
                  </a:lnTo>
                  <a:lnTo>
                    <a:pt x="26" y="46"/>
                  </a:lnTo>
                  <a:lnTo>
                    <a:pt x="26" y="46"/>
                  </a:lnTo>
                  <a:lnTo>
                    <a:pt x="141" y="46"/>
                  </a:lnTo>
                  <a:lnTo>
                    <a:pt x="256" y="49"/>
                  </a:lnTo>
                  <a:lnTo>
                    <a:pt x="487" y="54"/>
                  </a:lnTo>
                  <a:lnTo>
                    <a:pt x="717" y="59"/>
                  </a:lnTo>
                  <a:lnTo>
                    <a:pt x="832" y="60"/>
                  </a:lnTo>
                  <a:lnTo>
                    <a:pt x="947" y="60"/>
                  </a:lnTo>
                  <a:lnTo>
                    <a:pt x="947" y="60"/>
                  </a:lnTo>
                  <a:lnTo>
                    <a:pt x="1009" y="60"/>
                  </a:lnTo>
                  <a:lnTo>
                    <a:pt x="1071" y="59"/>
                  </a:lnTo>
                  <a:lnTo>
                    <a:pt x="1196" y="55"/>
                  </a:lnTo>
                  <a:lnTo>
                    <a:pt x="1258" y="55"/>
                  </a:lnTo>
                  <a:lnTo>
                    <a:pt x="1320" y="56"/>
                  </a:lnTo>
                  <a:lnTo>
                    <a:pt x="1381" y="59"/>
                  </a:lnTo>
                  <a:lnTo>
                    <a:pt x="1413" y="62"/>
                  </a:lnTo>
                  <a:lnTo>
                    <a:pt x="1443" y="66"/>
                  </a:lnTo>
                  <a:lnTo>
                    <a:pt x="1443" y="66"/>
                  </a:lnTo>
                  <a:lnTo>
                    <a:pt x="1485" y="68"/>
                  </a:lnTo>
                  <a:lnTo>
                    <a:pt x="1527" y="69"/>
                  </a:lnTo>
                  <a:lnTo>
                    <a:pt x="1568" y="69"/>
                  </a:lnTo>
                  <a:lnTo>
                    <a:pt x="1610" y="68"/>
                  </a:lnTo>
                  <a:lnTo>
                    <a:pt x="1610" y="68"/>
                  </a:lnTo>
                  <a:lnTo>
                    <a:pt x="1673" y="66"/>
                  </a:lnTo>
                  <a:lnTo>
                    <a:pt x="1673" y="66"/>
                  </a:lnTo>
                  <a:lnTo>
                    <a:pt x="1707" y="67"/>
                  </a:lnTo>
                  <a:lnTo>
                    <a:pt x="1723" y="66"/>
                  </a:lnTo>
                  <a:lnTo>
                    <a:pt x="1727" y="64"/>
                  </a:lnTo>
                  <a:lnTo>
                    <a:pt x="1727" y="63"/>
                  </a:lnTo>
                  <a:lnTo>
                    <a:pt x="1725" y="62"/>
                  </a:lnTo>
                  <a:lnTo>
                    <a:pt x="1725" y="62"/>
                  </a:lnTo>
                  <a:lnTo>
                    <a:pt x="1731" y="66"/>
                  </a:lnTo>
                  <a:lnTo>
                    <a:pt x="1736" y="67"/>
                  </a:lnTo>
                  <a:lnTo>
                    <a:pt x="1741" y="68"/>
                  </a:lnTo>
                  <a:lnTo>
                    <a:pt x="1745" y="68"/>
                  </a:lnTo>
                  <a:lnTo>
                    <a:pt x="1750" y="68"/>
                  </a:lnTo>
                  <a:lnTo>
                    <a:pt x="1755" y="66"/>
                  </a:lnTo>
                  <a:lnTo>
                    <a:pt x="1763" y="62"/>
                  </a:lnTo>
                  <a:lnTo>
                    <a:pt x="1769" y="54"/>
                  </a:lnTo>
                  <a:lnTo>
                    <a:pt x="1770" y="50"/>
                  </a:lnTo>
                  <a:lnTo>
                    <a:pt x="1771" y="46"/>
                  </a:lnTo>
                  <a:lnTo>
                    <a:pt x="1771" y="42"/>
                  </a:lnTo>
                  <a:lnTo>
                    <a:pt x="1770" y="38"/>
                  </a:lnTo>
                  <a:lnTo>
                    <a:pt x="1767" y="34"/>
                  </a:lnTo>
                  <a:lnTo>
                    <a:pt x="1763" y="29"/>
                  </a:lnTo>
                  <a:lnTo>
                    <a:pt x="1763" y="29"/>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86" name="Freeform 403"/>
            <p:cNvSpPr/>
            <p:nvPr/>
          </p:nvSpPr>
          <p:spPr bwMode="auto">
            <a:xfrm>
              <a:off x="5435601" y="1260476"/>
              <a:ext cx="180975" cy="381000"/>
            </a:xfrm>
            <a:custGeom>
              <a:avLst/>
              <a:gdLst/>
              <a:ahLst/>
              <a:cxnLst>
                <a:cxn ang="0">
                  <a:pos x="454" y="924"/>
                </a:cxn>
                <a:cxn ang="0">
                  <a:pos x="432" y="877"/>
                </a:cxn>
                <a:cxn ang="0">
                  <a:pos x="394" y="782"/>
                </a:cxn>
                <a:cxn ang="0">
                  <a:pos x="373" y="735"/>
                </a:cxn>
                <a:cxn ang="0">
                  <a:pos x="343" y="672"/>
                </a:cxn>
                <a:cxn ang="0">
                  <a:pos x="245" y="488"/>
                </a:cxn>
                <a:cxn ang="0">
                  <a:pos x="232" y="464"/>
                </a:cxn>
                <a:cxn ang="0">
                  <a:pos x="187" y="395"/>
                </a:cxn>
                <a:cxn ang="0">
                  <a:pos x="160" y="348"/>
                </a:cxn>
                <a:cxn ang="0">
                  <a:pos x="135" y="298"/>
                </a:cxn>
                <a:cxn ang="0">
                  <a:pos x="122" y="264"/>
                </a:cxn>
                <a:cxn ang="0">
                  <a:pos x="100" y="193"/>
                </a:cxn>
                <a:cxn ang="0">
                  <a:pos x="87" y="158"/>
                </a:cxn>
                <a:cxn ang="0">
                  <a:pos x="62" y="91"/>
                </a:cxn>
                <a:cxn ang="0">
                  <a:pos x="51" y="57"/>
                </a:cxn>
                <a:cxn ang="0">
                  <a:pos x="46" y="22"/>
                </a:cxn>
                <a:cxn ang="0">
                  <a:pos x="45" y="17"/>
                </a:cxn>
                <a:cxn ang="0">
                  <a:pos x="41" y="9"/>
                </a:cxn>
                <a:cxn ang="0">
                  <a:pos x="34" y="4"/>
                </a:cxn>
                <a:cxn ang="0">
                  <a:pos x="23" y="0"/>
                </a:cxn>
                <a:cxn ang="0">
                  <a:pos x="10" y="4"/>
                </a:cxn>
                <a:cxn ang="0">
                  <a:pos x="4" y="9"/>
                </a:cxn>
                <a:cxn ang="0">
                  <a:pos x="0" y="17"/>
                </a:cxn>
                <a:cxn ang="0">
                  <a:pos x="0" y="22"/>
                </a:cxn>
                <a:cxn ang="0">
                  <a:pos x="4" y="52"/>
                </a:cxn>
                <a:cxn ang="0">
                  <a:pos x="19" y="108"/>
                </a:cxn>
                <a:cxn ang="0">
                  <a:pos x="29" y="136"/>
                </a:cxn>
                <a:cxn ang="0">
                  <a:pos x="51" y="199"/>
                </a:cxn>
                <a:cxn ang="0">
                  <a:pos x="71" y="261"/>
                </a:cxn>
                <a:cxn ang="0">
                  <a:pos x="81" y="289"/>
                </a:cxn>
                <a:cxn ang="0">
                  <a:pos x="118" y="369"/>
                </a:cxn>
                <a:cxn ang="0">
                  <a:pos x="126" y="383"/>
                </a:cxn>
                <a:cxn ang="0">
                  <a:pos x="152" y="422"/>
                </a:cxn>
                <a:cxn ang="0">
                  <a:pos x="178" y="462"/>
                </a:cxn>
                <a:cxn ang="0">
                  <a:pos x="186" y="475"/>
                </a:cxn>
                <a:cxn ang="0">
                  <a:pos x="220" y="539"/>
                </a:cxn>
                <a:cxn ang="0">
                  <a:pos x="254" y="601"/>
                </a:cxn>
                <a:cxn ang="0">
                  <a:pos x="269" y="635"/>
                </a:cxn>
                <a:cxn ang="0">
                  <a:pos x="291" y="690"/>
                </a:cxn>
                <a:cxn ang="0">
                  <a:pos x="309" y="724"/>
                </a:cxn>
                <a:cxn ang="0">
                  <a:pos x="320" y="739"/>
                </a:cxn>
                <a:cxn ang="0">
                  <a:pos x="333" y="758"/>
                </a:cxn>
                <a:cxn ang="0">
                  <a:pos x="339" y="781"/>
                </a:cxn>
                <a:cxn ang="0">
                  <a:pos x="351" y="812"/>
                </a:cxn>
                <a:cxn ang="0">
                  <a:pos x="356" y="821"/>
                </a:cxn>
                <a:cxn ang="0">
                  <a:pos x="373" y="851"/>
                </a:cxn>
                <a:cxn ang="0">
                  <a:pos x="388" y="883"/>
                </a:cxn>
                <a:cxn ang="0">
                  <a:pos x="407" y="931"/>
                </a:cxn>
                <a:cxn ang="0">
                  <a:pos x="415" y="947"/>
                </a:cxn>
                <a:cxn ang="0">
                  <a:pos x="420" y="955"/>
                </a:cxn>
                <a:cxn ang="0">
                  <a:pos x="428" y="958"/>
                </a:cxn>
                <a:cxn ang="0">
                  <a:pos x="437" y="958"/>
                </a:cxn>
                <a:cxn ang="0">
                  <a:pos x="452" y="949"/>
                </a:cxn>
                <a:cxn ang="0">
                  <a:pos x="456" y="941"/>
                </a:cxn>
                <a:cxn ang="0">
                  <a:pos x="457" y="934"/>
                </a:cxn>
                <a:cxn ang="0">
                  <a:pos x="454" y="924"/>
                </a:cxn>
              </a:cxnLst>
              <a:rect l="0" t="0" r="r" b="b"/>
              <a:pathLst>
                <a:path w="457" h="958">
                  <a:moveTo>
                    <a:pt x="454" y="924"/>
                  </a:moveTo>
                  <a:lnTo>
                    <a:pt x="454" y="924"/>
                  </a:lnTo>
                  <a:lnTo>
                    <a:pt x="442" y="901"/>
                  </a:lnTo>
                  <a:lnTo>
                    <a:pt x="432" y="877"/>
                  </a:lnTo>
                  <a:lnTo>
                    <a:pt x="412" y="830"/>
                  </a:lnTo>
                  <a:lnTo>
                    <a:pt x="394" y="782"/>
                  </a:lnTo>
                  <a:lnTo>
                    <a:pt x="384" y="758"/>
                  </a:lnTo>
                  <a:lnTo>
                    <a:pt x="373" y="735"/>
                  </a:lnTo>
                  <a:lnTo>
                    <a:pt x="373" y="735"/>
                  </a:lnTo>
                  <a:lnTo>
                    <a:pt x="343" y="672"/>
                  </a:lnTo>
                  <a:lnTo>
                    <a:pt x="310" y="611"/>
                  </a:lnTo>
                  <a:lnTo>
                    <a:pt x="245" y="488"/>
                  </a:lnTo>
                  <a:lnTo>
                    <a:pt x="245" y="488"/>
                  </a:lnTo>
                  <a:lnTo>
                    <a:pt x="232" y="464"/>
                  </a:lnTo>
                  <a:lnTo>
                    <a:pt x="217" y="441"/>
                  </a:lnTo>
                  <a:lnTo>
                    <a:pt x="187" y="395"/>
                  </a:lnTo>
                  <a:lnTo>
                    <a:pt x="173" y="371"/>
                  </a:lnTo>
                  <a:lnTo>
                    <a:pt x="160" y="348"/>
                  </a:lnTo>
                  <a:lnTo>
                    <a:pt x="147" y="324"/>
                  </a:lnTo>
                  <a:lnTo>
                    <a:pt x="135" y="298"/>
                  </a:lnTo>
                  <a:lnTo>
                    <a:pt x="135" y="298"/>
                  </a:lnTo>
                  <a:lnTo>
                    <a:pt x="122" y="264"/>
                  </a:lnTo>
                  <a:lnTo>
                    <a:pt x="110" y="229"/>
                  </a:lnTo>
                  <a:lnTo>
                    <a:pt x="100" y="193"/>
                  </a:lnTo>
                  <a:lnTo>
                    <a:pt x="87" y="158"/>
                  </a:lnTo>
                  <a:lnTo>
                    <a:pt x="87" y="158"/>
                  </a:lnTo>
                  <a:lnTo>
                    <a:pt x="74" y="125"/>
                  </a:lnTo>
                  <a:lnTo>
                    <a:pt x="62" y="91"/>
                  </a:lnTo>
                  <a:lnTo>
                    <a:pt x="55" y="74"/>
                  </a:lnTo>
                  <a:lnTo>
                    <a:pt x="51" y="57"/>
                  </a:lnTo>
                  <a:lnTo>
                    <a:pt x="47" y="40"/>
                  </a:lnTo>
                  <a:lnTo>
                    <a:pt x="46" y="22"/>
                  </a:lnTo>
                  <a:lnTo>
                    <a:pt x="46" y="22"/>
                  </a:lnTo>
                  <a:lnTo>
                    <a:pt x="45" y="17"/>
                  </a:lnTo>
                  <a:lnTo>
                    <a:pt x="44" y="13"/>
                  </a:lnTo>
                  <a:lnTo>
                    <a:pt x="41" y="9"/>
                  </a:lnTo>
                  <a:lnTo>
                    <a:pt x="38" y="5"/>
                  </a:lnTo>
                  <a:lnTo>
                    <a:pt x="34" y="4"/>
                  </a:lnTo>
                  <a:lnTo>
                    <a:pt x="30" y="1"/>
                  </a:lnTo>
                  <a:lnTo>
                    <a:pt x="23" y="0"/>
                  </a:lnTo>
                  <a:lnTo>
                    <a:pt x="13" y="1"/>
                  </a:lnTo>
                  <a:lnTo>
                    <a:pt x="10" y="4"/>
                  </a:lnTo>
                  <a:lnTo>
                    <a:pt x="7" y="5"/>
                  </a:lnTo>
                  <a:lnTo>
                    <a:pt x="4" y="9"/>
                  </a:lnTo>
                  <a:lnTo>
                    <a:pt x="2" y="13"/>
                  </a:lnTo>
                  <a:lnTo>
                    <a:pt x="0" y="17"/>
                  </a:lnTo>
                  <a:lnTo>
                    <a:pt x="0" y="22"/>
                  </a:lnTo>
                  <a:lnTo>
                    <a:pt x="0" y="22"/>
                  </a:lnTo>
                  <a:lnTo>
                    <a:pt x="2" y="36"/>
                  </a:lnTo>
                  <a:lnTo>
                    <a:pt x="4" y="52"/>
                  </a:lnTo>
                  <a:lnTo>
                    <a:pt x="10" y="80"/>
                  </a:lnTo>
                  <a:lnTo>
                    <a:pt x="19" y="108"/>
                  </a:lnTo>
                  <a:lnTo>
                    <a:pt x="29" y="136"/>
                  </a:lnTo>
                  <a:lnTo>
                    <a:pt x="29" y="136"/>
                  </a:lnTo>
                  <a:lnTo>
                    <a:pt x="41" y="167"/>
                  </a:lnTo>
                  <a:lnTo>
                    <a:pt x="51" y="199"/>
                  </a:lnTo>
                  <a:lnTo>
                    <a:pt x="61" y="230"/>
                  </a:lnTo>
                  <a:lnTo>
                    <a:pt x="71" y="261"/>
                  </a:lnTo>
                  <a:lnTo>
                    <a:pt x="71" y="261"/>
                  </a:lnTo>
                  <a:lnTo>
                    <a:pt x="81" y="289"/>
                  </a:lnTo>
                  <a:lnTo>
                    <a:pt x="93" y="315"/>
                  </a:lnTo>
                  <a:lnTo>
                    <a:pt x="118" y="369"/>
                  </a:lnTo>
                  <a:lnTo>
                    <a:pt x="118" y="369"/>
                  </a:lnTo>
                  <a:lnTo>
                    <a:pt x="126" y="383"/>
                  </a:lnTo>
                  <a:lnTo>
                    <a:pt x="134" y="396"/>
                  </a:lnTo>
                  <a:lnTo>
                    <a:pt x="152" y="422"/>
                  </a:lnTo>
                  <a:lnTo>
                    <a:pt x="170" y="448"/>
                  </a:lnTo>
                  <a:lnTo>
                    <a:pt x="178" y="462"/>
                  </a:lnTo>
                  <a:lnTo>
                    <a:pt x="186" y="475"/>
                  </a:lnTo>
                  <a:lnTo>
                    <a:pt x="186" y="475"/>
                  </a:lnTo>
                  <a:lnTo>
                    <a:pt x="202" y="507"/>
                  </a:lnTo>
                  <a:lnTo>
                    <a:pt x="220" y="539"/>
                  </a:lnTo>
                  <a:lnTo>
                    <a:pt x="254" y="601"/>
                  </a:lnTo>
                  <a:lnTo>
                    <a:pt x="254" y="601"/>
                  </a:lnTo>
                  <a:lnTo>
                    <a:pt x="262" y="617"/>
                  </a:lnTo>
                  <a:lnTo>
                    <a:pt x="269" y="635"/>
                  </a:lnTo>
                  <a:lnTo>
                    <a:pt x="283" y="672"/>
                  </a:lnTo>
                  <a:lnTo>
                    <a:pt x="291" y="690"/>
                  </a:lnTo>
                  <a:lnTo>
                    <a:pt x="300" y="709"/>
                  </a:lnTo>
                  <a:lnTo>
                    <a:pt x="309" y="724"/>
                  </a:lnTo>
                  <a:lnTo>
                    <a:pt x="320" y="739"/>
                  </a:lnTo>
                  <a:lnTo>
                    <a:pt x="320" y="739"/>
                  </a:lnTo>
                  <a:lnTo>
                    <a:pt x="326" y="748"/>
                  </a:lnTo>
                  <a:lnTo>
                    <a:pt x="333" y="758"/>
                  </a:lnTo>
                  <a:lnTo>
                    <a:pt x="337" y="770"/>
                  </a:lnTo>
                  <a:lnTo>
                    <a:pt x="339" y="781"/>
                  </a:lnTo>
                  <a:lnTo>
                    <a:pt x="346" y="802"/>
                  </a:lnTo>
                  <a:lnTo>
                    <a:pt x="351" y="812"/>
                  </a:lnTo>
                  <a:lnTo>
                    <a:pt x="356" y="821"/>
                  </a:lnTo>
                  <a:lnTo>
                    <a:pt x="356" y="821"/>
                  </a:lnTo>
                  <a:lnTo>
                    <a:pt x="365" y="836"/>
                  </a:lnTo>
                  <a:lnTo>
                    <a:pt x="373" y="851"/>
                  </a:lnTo>
                  <a:lnTo>
                    <a:pt x="381" y="867"/>
                  </a:lnTo>
                  <a:lnTo>
                    <a:pt x="388" y="883"/>
                  </a:lnTo>
                  <a:lnTo>
                    <a:pt x="399" y="915"/>
                  </a:lnTo>
                  <a:lnTo>
                    <a:pt x="407" y="931"/>
                  </a:lnTo>
                  <a:lnTo>
                    <a:pt x="415" y="947"/>
                  </a:lnTo>
                  <a:lnTo>
                    <a:pt x="415" y="947"/>
                  </a:lnTo>
                  <a:lnTo>
                    <a:pt x="418" y="951"/>
                  </a:lnTo>
                  <a:lnTo>
                    <a:pt x="420" y="955"/>
                  </a:lnTo>
                  <a:lnTo>
                    <a:pt x="424" y="957"/>
                  </a:lnTo>
                  <a:lnTo>
                    <a:pt x="428" y="958"/>
                  </a:lnTo>
                  <a:lnTo>
                    <a:pt x="433" y="958"/>
                  </a:lnTo>
                  <a:lnTo>
                    <a:pt x="437" y="958"/>
                  </a:lnTo>
                  <a:lnTo>
                    <a:pt x="445" y="955"/>
                  </a:lnTo>
                  <a:lnTo>
                    <a:pt x="452" y="949"/>
                  </a:lnTo>
                  <a:lnTo>
                    <a:pt x="454" y="945"/>
                  </a:lnTo>
                  <a:lnTo>
                    <a:pt x="456" y="941"/>
                  </a:lnTo>
                  <a:lnTo>
                    <a:pt x="457" y="938"/>
                  </a:lnTo>
                  <a:lnTo>
                    <a:pt x="457" y="934"/>
                  </a:lnTo>
                  <a:lnTo>
                    <a:pt x="456" y="928"/>
                  </a:lnTo>
                  <a:lnTo>
                    <a:pt x="454" y="924"/>
                  </a:lnTo>
                  <a:lnTo>
                    <a:pt x="454" y="924"/>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87" name="Freeform 404"/>
            <p:cNvSpPr/>
            <p:nvPr/>
          </p:nvSpPr>
          <p:spPr bwMode="auto">
            <a:xfrm>
              <a:off x="5607051" y="1260476"/>
              <a:ext cx="146050" cy="387350"/>
            </a:xfrm>
            <a:custGeom>
              <a:avLst/>
              <a:gdLst/>
              <a:ahLst/>
              <a:cxnLst>
                <a:cxn ang="0">
                  <a:pos x="321" y="22"/>
                </a:cxn>
                <a:cxn ang="0">
                  <a:pos x="310" y="85"/>
                </a:cxn>
                <a:cxn ang="0">
                  <a:pos x="292" y="148"/>
                </a:cxn>
                <a:cxn ang="0">
                  <a:pos x="249" y="271"/>
                </a:cxn>
                <a:cxn ang="0">
                  <a:pos x="229" y="333"/>
                </a:cxn>
                <a:cxn ang="0">
                  <a:pos x="189" y="458"/>
                </a:cxn>
                <a:cxn ang="0">
                  <a:pos x="173" y="520"/>
                </a:cxn>
                <a:cxn ang="0">
                  <a:pos x="166" y="553"/>
                </a:cxn>
                <a:cxn ang="0">
                  <a:pos x="148" y="617"/>
                </a:cxn>
                <a:cxn ang="0">
                  <a:pos x="126" y="680"/>
                </a:cxn>
                <a:cxn ang="0">
                  <a:pos x="98" y="741"/>
                </a:cxn>
                <a:cxn ang="0">
                  <a:pos x="84" y="771"/>
                </a:cxn>
                <a:cxn ang="0">
                  <a:pos x="59" y="812"/>
                </a:cxn>
                <a:cxn ang="0">
                  <a:pos x="30" y="856"/>
                </a:cxn>
                <a:cxn ang="0">
                  <a:pos x="12" y="893"/>
                </a:cxn>
                <a:cxn ang="0">
                  <a:pos x="4" y="917"/>
                </a:cxn>
                <a:cxn ang="0">
                  <a:pos x="0" y="939"/>
                </a:cxn>
                <a:cxn ang="0">
                  <a:pos x="2" y="951"/>
                </a:cxn>
                <a:cxn ang="0">
                  <a:pos x="4" y="960"/>
                </a:cxn>
                <a:cxn ang="0">
                  <a:pos x="11" y="968"/>
                </a:cxn>
                <a:cxn ang="0">
                  <a:pos x="26" y="973"/>
                </a:cxn>
                <a:cxn ang="0">
                  <a:pos x="38" y="969"/>
                </a:cxn>
                <a:cxn ang="0">
                  <a:pos x="45" y="964"/>
                </a:cxn>
                <a:cxn ang="0">
                  <a:pos x="47" y="956"/>
                </a:cxn>
                <a:cxn ang="0">
                  <a:pos x="47" y="951"/>
                </a:cxn>
                <a:cxn ang="0">
                  <a:pos x="50" y="928"/>
                </a:cxn>
                <a:cxn ang="0">
                  <a:pos x="59" y="905"/>
                </a:cxn>
                <a:cxn ang="0">
                  <a:pos x="84" y="862"/>
                </a:cxn>
                <a:cxn ang="0">
                  <a:pos x="119" y="802"/>
                </a:cxn>
                <a:cxn ang="0">
                  <a:pos x="151" y="739"/>
                </a:cxn>
                <a:cxn ang="0">
                  <a:pos x="164" y="713"/>
                </a:cxn>
                <a:cxn ang="0">
                  <a:pos x="185" y="658"/>
                </a:cxn>
                <a:cxn ang="0">
                  <a:pos x="202" y="601"/>
                </a:cxn>
                <a:cxn ang="0">
                  <a:pos x="221" y="515"/>
                </a:cxn>
                <a:cxn ang="0">
                  <a:pos x="229" y="484"/>
                </a:cxn>
                <a:cxn ang="0">
                  <a:pos x="246" y="421"/>
                </a:cxn>
                <a:cxn ang="0">
                  <a:pos x="278" y="328"/>
                </a:cxn>
                <a:cxn ang="0">
                  <a:pos x="299" y="265"/>
                </a:cxn>
                <a:cxn ang="0">
                  <a:pos x="339" y="145"/>
                </a:cxn>
                <a:cxn ang="0">
                  <a:pos x="357" y="84"/>
                </a:cxn>
                <a:cxn ang="0">
                  <a:pos x="367" y="22"/>
                </a:cxn>
                <a:cxn ang="0">
                  <a:pos x="367" y="17"/>
                </a:cxn>
                <a:cxn ang="0">
                  <a:pos x="364" y="9"/>
                </a:cxn>
                <a:cxn ang="0">
                  <a:pos x="357" y="4"/>
                </a:cxn>
                <a:cxn ang="0">
                  <a:pos x="346" y="0"/>
                </a:cxn>
                <a:cxn ang="0">
                  <a:pos x="333" y="4"/>
                </a:cxn>
                <a:cxn ang="0">
                  <a:pos x="326" y="9"/>
                </a:cxn>
                <a:cxn ang="0">
                  <a:pos x="322" y="17"/>
                </a:cxn>
                <a:cxn ang="0">
                  <a:pos x="321" y="22"/>
                </a:cxn>
              </a:cxnLst>
              <a:rect l="0" t="0" r="r" b="b"/>
              <a:pathLst>
                <a:path w="367" h="973">
                  <a:moveTo>
                    <a:pt x="321" y="22"/>
                  </a:moveTo>
                  <a:lnTo>
                    <a:pt x="321" y="22"/>
                  </a:lnTo>
                  <a:lnTo>
                    <a:pt x="317" y="53"/>
                  </a:lnTo>
                  <a:lnTo>
                    <a:pt x="310" y="85"/>
                  </a:lnTo>
                  <a:lnTo>
                    <a:pt x="302" y="116"/>
                  </a:lnTo>
                  <a:lnTo>
                    <a:pt x="292" y="148"/>
                  </a:lnTo>
                  <a:lnTo>
                    <a:pt x="270" y="210"/>
                  </a:lnTo>
                  <a:lnTo>
                    <a:pt x="249" y="271"/>
                  </a:lnTo>
                  <a:lnTo>
                    <a:pt x="249" y="271"/>
                  </a:lnTo>
                  <a:lnTo>
                    <a:pt x="229" y="333"/>
                  </a:lnTo>
                  <a:lnTo>
                    <a:pt x="208" y="395"/>
                  </a:lnTo>
                  <a:lnTo>
                    <a:pt x="189" y="458"/>
                  </a:lnTo>
                  <a:lnTo>
                    <a:pt x="181" y="489"/>
                  </a:lnTo>
                  <a:lnTo>
                    <a:pt x="173" y="520"/>
                  </a:lnTo>
                  <a:lnTo>
                    <a:pt x="173" y="520"/>
                  </a:lnTo>
                  <a:lnTo>
                    <a:pt x="166" y="553"/>
                  </a:lnTo>
                  <a:lnTo>
                    <a:pt x="157" y="586"/>
                  </a:lnTo>
                  <a:lnTo>
                    <a:pt x="148" y="617"/>
                  </a:lnTo>
                  <a:lnTo>
                    <a:pt x="138" y="650"/>
                  </a:lnTo>
                  <a:lnTo>
                    <a:pt x="126" y="680"/>
                  </a:lnTo>
                  <a:lnTo>
                    <a:pt x="113" y="711"/>
                  </a:lnTo>
                  <a:lnTo>
                    <a:pt x="98" y="741"/>
                  </a:lnTo>
                  <a:lnTo>
                    <a:pt x="84" y="771"/>
                  </a:lnTo>
                  <a:lnTo>
                    <a:pt x="84" y="771"/>
                  </a:lnTo>
                  <a:lnTo>
                    <a:pt x="72" y="791"/>
                  </a:lnTo>
                  <a:lnTo>
                    <a:pt x="59" y="812"/>
                  </a:lnTo>
                  <a:lnTo>
                    <a:pt x="45" y="834"/>
                  </a:lnTo>
                  <a:lnTo>
                    <a:pt x="30" y="856"/>
                  </a:lnTo>
                  <a:lnTo>
                    <a:pt x="17" y="880"/>
                  </a:lnTo>
                  <a:lnTo>
                    <a:pt x="12" y="893"/>
                  </a:lnTo>
                  <a:lnTo>
                    <a:pt x="8" y="905"/>
                  </a:lnTo>
                  <a:lnTo>
                    <a:pt x="4" y="917"/>
                  </a:lnTo>
                  <a:lnTo>
                    <a:pt x="2" y="928"/>
                  </a:lnTo>
                  <a:lnTo>
                    <a:pt x="0" y="939"/>
                  </a:lnTo>
                  <a:lnTo>
                    <a:pt x="2" y="951"/>
                  </a:lnTo>
                  <a:lnTo>
                    <a:pt x="2" y="951"/>
                  </a:lnTo>
                  <a:lnTo>
                    <a:pt x="3" y="956"/>
                  </a:lnTo>
                  <a:lnTo>
                    <a:pt x="4" y="960"/>
                  </a:lnTo>
                  <a:lnTo>
                    <a:pt x="7" y="964"/>
                  </a:lnTo>
                  <a:lnTo>
                    <a:pt x="11" y="968"/>
                  </a:lnTo>
                  <a:lnTo>
                    <a:pt x="17" y="972"/>
                  </a:lnTo>
                  <a:lnTo>
                    <a:pt x="26" y="973"/>
                  </a:lnTo>
                  <a:lnTo>
                    <a:pt x="34" y="972"/>
                  </a:lnTo>
                  <a:lnTo>
                    <a:pt x="38" y="969"/>
                  </a:lnTo>
                  <a:lnTo>
                    <a:pt x="42" y="968"/>
                  </a:lnTo>
                  <a:lnTo>
                    <a:pt x="45" y="964"/>
                  </a:lnTo>
                  <a:lnTo>
                    <a:pt x="46" y="960"/>
                  </a:lnTo>
                  <a:lnTo>
                    <a:pt x="47" y="956"/>
                  </a:lnTo>
                  <a:lnTo>
                    <a:pt x="47" y="951"/>
                  </a:lnTo>
                  <a:lnTo>
                    <a:pt x="47" y="951"/>
                  </a:lnTo>
                  <a:lnTo>
                    <a:pt x="47" y="940"/>
                  </a:lnTo>
                  <a:lnTo>
                    <a:pt x="50" y="928"/>
                  </a:lnTo>
                  <a:lnTo>
                    <a:pt x="54" y="917"/>
                  </a:lnTo>
                  <a:lnTo>
                    <a:pt x="59" y="905"/>
                  </a:lnTo>
                  <a:lnTo>
                    <a:pt x="72" y="881"/>
                  </a:lnTo>
                  <a:lnTo>
                    <a:pt x="84" y="862"/>
                  </a:lnTo>
                  <a:lnTo>
                    <a:pt x="84" y="862"/>
                  </a:lnTo>
                  <a:lnTo>
                    <a:pt x="119" y="802"/>
                  </a:lnTo>
                  <a:lnTo>
                    <a:pt x="135" y="770"/>
                  </a:lnTo>
                  <a:lnTo>
                    <a:pt x="151" y="739"/>
                  </a:lnTo>
                  <a:lnTo>
                    <a:pt x="151" y="739"/>
                  </a:lnTo>
                  <a:lnTo>
                    <a:pt x="164" y="713"/>
                  </a:lnTo>
                  <a:lnTo>
                    <a:pt x="174" y="685"/>
                  </a:lnTo>
                  <a:lnTo>
                    <a:pt x="185" y="658"/>
                  </a:lnTo>
                  <a:lnTo>
                    <a:pt x="193" y="629"/>
                  </a:lnTo>
                  <a:lnTo>
                    <a:pt x="202" y="601"/>
                  </a:lnTo>
                  <a:lnTo>
                    <a:pt x="208" y="573"/>
                  </a:lnTo>
                  <a:lnTo>
                    <a:pt x="221" y="515"/>
                  </a:lnTo>
                  <a:lnTo>
                    <a:pt x="221" y="515"/>
                  </a:lnTo>
                  <a:lnTo>
                    <a:pt x="229" y="484"/>
                  </a:lnTo>
                  <a:lnTo>
                    <a:pt x="237" y="452"/>
                  </a:lnTo>
                  <a:lnTo>
                    <a:pt x="246" y="421"/>
                  </a:lnTo>
                  <a:lnTo>
                    <a:pt x="257" y="390"/>
                  </a:lnTo>
                  <a:lnTo>
                    <a:pt x="278" y="328"/>
                  </a:lnTo>
                  <a:lnTo>
                    <a:pt x="299" y="265"/>
                  </a:lnTo>
                  <a:lnTo>
                    <a:pt x="299" y="265"/>
                  </a:lnTo>
                  <a:lnTo>
                    <a:pt x="320" y="207"/>
                  </a:lnTo>
                  <a:lnTo>
                    <a:pt x="339" y="145"/>
                  </a:lnTo>
                  <a:lnTo>
                    <a:pt x="350" y="115"/>
                  </a:lnTo>
                  <a:lnTo>
                    <a:pt x="357" y="84"/>
                  </a:lnTo>
                  <a:lnTo>
                    <a:pt x="363" y="53"/>
                  </a:lnTo>
                  <a:lnTo>
                    <a:pt x="367" y="22"/>
                  </a:lnTo>
                  <a:lnTo>
                    <a:pt x="367" y="22"/>
                  </a:lnTo>
                  <a:lnTo>
                    <a:pt x="367" y="17"/>
                  </a:lnTo>
                  <a:lnTo>
                    <a:pt x="365" y="13"/>
                  </a:lnTo>
                  <a:lnTo>
                    <a:pt x="364" y="9"/>
                  </a:lnTo>
                  <a:lnTo>
                    <a:pt x="361" y="5"/>
                  </a:lnTo>
                  <a:lnTo>
                    <a:pt x="357" y="4"/>
                  </a:lnTo>
                  <a:lnTo>
                    <a:pt x="354" y="1"/>
                  </a:lnTo>
                  <a:lnTo>
                    <a:pt x="346" y="0"/>
                  </a:lnTo>
                  <a:lnTo>
                    <a:pt x="337" y="1"/>
                  </a:lnTo>
                  <a:lnTo>
                    <a:pt x="333" y="4"/>
                  </a:lnTo>
                  <a:lnTo>
                    <a:pt x="330" y="5"/>
                  </a:lnTo>
                  <a:lnTo>
                    <a:pt x="326" y="9"/>
                  </a:lnTo>
                  <a:lnTo>
                    <a:pt x="323" y="13"/>
                  </a:lnTo>
                  <a:lnTo>
                    <a:pt x="322" y="17"/>
                  </a:lnTo>
                  <a:lnTo>
                    <a:pt x="321" y="22"/>
                  </a:lnTo>
                  <a:lnTo>
                    <a:pt x="321" y="22"/>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88" name="Freeform 405"/>
            <p:cNvSpPr/>
            <p:nvPr/>
          </p:nvSpPr>
          <p:spPr bwMode="auto">
            <a:xfrm>
              <a:off x="5372101" y="1096963"/>
              <a:ext cx="247650" cy="176213"/>
            </a:xfrm>
            <a:custGeom>
              <a:avLst/>
              <a:gdLst/>
              <a:ahLst/>
              <a:cxnLst>
                <a:cxn ang="0">
                  <a:pos x="586" y="6"/>
                </a:cxn>
                <a:cxn ang="0">
                  <a:pos x="529" y="63"/>
                </a:cxn>
                <a:cxn ang="0">
                  <a:pos x="407" y="169"/>
                </a:cxn>
                <a:cxn ang="0">
                  <a:pos x="346" y="220"/>
                </a:cxn>
                <a:cxn ang="0">
                  <a:pos x="321" y="243"/>
                </a:cxn>
                <a:cxn ang="0">
                  <a:pos x="276" y="293"/>
                </a:cxn>
                <a:cxn ang="0">
                  <a:pos x="253" y="316"/>
                </a:cxn>
                <a:cxn ang="0">
                  <a:pos x="241" y="328"/>
                </a:cxn>
                <a:cxn ang="0">
                  <a:pos x="210" y="367"/>
                </a:cxn>
                <a:cxn ang="0">
                  <a:pos x="198" y="379"/>
                </a:cxn>
                <a:cxn ang="0">
                  <a:pos x="186" y="390"/>
                </a:cxn>
                <a:cxn ang="0">
                  <a:pos x="180" y="384"/>
                </a:cxn>
                <a:cxn ang="0">
                  <a:pos x="169" y="341"/>
                </a:cxn>
                <a:cxn ang="0">
                  <a:pos x="146" y="256"/>
                </a:cxn>
                <a:cxn ang="0">
                  <a:pos x="131" y="216"/>
                </a:cxn>
                <a:cxn ang="0">
                  <a:pos x="92" y="115"/>
                </a:cxn>
                <a:cxn ang="0">
                  <a:pos x="70" y="64"/>
                </a:cxn>
                <a:cxn ang="0">
                  <a:pos x="44" y="20"/>
                </a:cxn>
                <a:cxn ang="0">
                  <a:pos x="41" y="16"/>
                </a:cxn>
                <a:cxn ang="0">
                  <a:pos x="33" y="10"/>
                </a:cxn>
                <a:cxn ang="0">
                  <a:pos x="24" y="9"/>
                </a:cxn>
                <a:cxn ang="0">
                  <a:pos x="12" y="13"/>
                </a:cxn>
                <a:cxn ang="0">
                  <a:pos x="3" y="21"/>
                </a:cxn>
                <a:cxn ang="0">
                  <a:pos x="0" y="29"/>
                </a:cxn>
                <a:cxn ang="0">
                  <a:pos x="2" y="38"/>
                </a:cxn>
                <a:cxn ang="0">
                  <a:pos x="4" y="42"/>
                </a:cxn>
                <a:cxn ang="0">
                  <a:pos x="28" y="84"/>
                </a:cxn>
                <a:cxn ang="0">
                  <a:pos x="45" y="128"/>
                </a:cxn>
                <a:cxn ang="0">
                  <a:pos x="71" y="196"/>
                </a:cxn>
                <a:cxn ang="0">
                  <a:pos x="82" y="217"/>
                </a:cxn>
                <a:cxn ang="0">
                  <a:pos x="102" y="264"/>
                </a:cxn>
                <a:cxn ang="0">
                  <a:pos x="117" y="315"/>
                </a:cxn>
                <a:cxn ang="0">
                  <a:pos x="139" y="417"/>
                </a:cxn>
                <a:cxn ang="0">
                  <a:pos x="142" y="422"/>
                </a:cxn>
                <a:cxn ang="0">
                  <a:pos x="148" y="430"/>
                </a:cxn>
                <a:cxn ang="0">
                  <a:pos x="157" y="434"/>
                </a:cxn>
                <a:cxn ang="0">
                  <a:pos x="168" y="433"/>
                </a:cxn>
                <a:cxn ang="0">
                  <a:pos x="173" y="430"/>
                </a:cxn>
                <a:cxn ang="0">
                  <a:pos x="181" y="438"/>
                </a:cxn>
                <a:cxn ang="0">
                  <a:pos x="191" y="442"/>
                </a:cxn>
                <a:cxn ang="0">
                  <a:pos x="203" y="439"/>
                </a:cxn>
                <a:cxn ang="0">
                  <a:pos x="211" y="430"/>
                </a:cxn>
                <a:cxn ang="0">
                  <a:pos x="215" y="425"/>
                </a:cxn>
                <a:cxn ang="0">
                  <a:pos x="231" y="408"/>
                </a:cxn>
                <a:cxn ang="0">
                  <a:pos x="252" y="387"/>
                </a:cxn>
                <a:cxn ang="0">
                  <a:pos x="274" y="361"/>
                </a:cxn>
                <a:cxn ang="0">
                  <a:pos x="299" y="336"/>
                </a:cxn>
                <a:cxn ang="0">
                  <a:pos x="312" y="326"/>
                </a:cxn>
                <a:cxn ang="0">
                  <a:pos x="344" y="289"/>
                </a:cxn>
                <a:cxn ang="0">
                  <a:pos x="378" y="252"/>
                </a:cxn>
                <a:cxn ang="0">
                  <a:pos x="392" y="241"/>
                </a:cxn>
                <a:cxn ang="0">
                  <a:pos x="508" y="142"/>
                </a:cxn>
                <a:cxn ang="0">
                  <a:pos x="619" y="39"/>
                </a:cxn>
                <a:cxn ang="0">
                  <a:pos x="622" y="35"/>
                </a:cxn>
                <a:cxn ang="0">
                  <a:pos x="626" y="27"/>
                </a:cxn>
                <a:cxn ang="0">
                  <a:pos x="624" y="18"/>
                </a:cxn>
                <a:cxn ang="0">
                  <a:pos x="619" y="8"/>
                </a:cxn>
                <a:cxn ang="0">
                  <a:pos x="607" y="1"/>
                </a:cxn>
                <a:cxn ang="0">
                  <a:pos x="600" y="0"/>
                </a:cxn>
                <a:cxn ang="0">
                  <a:pos x="590" y="4"/>
                </a:cxn>
                <a:cxn ang="0">
                  <a:pos x="586" y="6"/>
                </a:cxn>
              </a:cxnLst>
              <a:rect l="0" t="0" r="r" b="b"/>
              <a:pathLst>
                <a:path w="626" h="442">
                  <a:moveTo>
                    <a:pt x="586" y="6"/>
                  </a:moveTo>
                  <a:lnTo>
                    <a:pt x="586" y="6"/>
                  </a:lnTo>
                  <a:lnTo>
                    <a:pt x="558" y="35"/>
                  </a:lnTo>
                  <a:lnTo>
                    <a:pt x="529" y="63"/>
                  </a:lnTo>
                  <a:lnTo>
                    <a:pt x="469" y="116"/>
                  </a:lnTo>
                  <a:lnTo>
                    <a:pt x="407" y="169"/>
                  </a:lnTo>
                  <a:lnTo>
                    <a:pt x="346" y="220"/>
                  </a:lnTo>
                  <a:lnTo>
                    <a:pt x="346" y="220"/>
                  </a:lnTo>
                  <a:lnTo>
                    <a:pt x="333" y="231"/>
                  </a:lnTo>
                  <a:lnTo>
                    <a:pt x="321" y="243"/>
                  </a:lnTo>
                  <a:lnTo>
                    <a:pt x="299" y="268"/>
                  </a:lnTo>
                  <a:lnTo>
                    <a:pt x="276" y="293"/>
                  </a:lnTo>
                  <a:lnTo>
                    <a:pt x="265" y="305"/>
                  </a:lnTo>
                  <a:lnTo>
                    <a:pt x="253" y="316"/>
                  </a:lnTo>
                  <a:lnTo>
                    <a:pt x="253" y="316"/>
                  </a:lnTo>
                  <a:lnTo>
                    <a:pt x="241" y="328"/>
                  </a:lnTo>
                  <a:lnTo>
                    <a:pt x="231" y="341"/>
                  </a:lnTo>
                  <a:lnTo>
                    <a:pt x="210" y="367"/>
                  </a:lnTo>
                  <a:lnTo>
                    <a:pt x="210" y="367"/>
                  </a:lnTo>
                  <a:lnTo>
                    <a:pt x="198" y="379"/>
                  </a:lnTo>
                  <a:lnTo>
                    <a:pt x="186" y="390"/>
                  </a:lnTo>
                  <a:lnTo>
                    <a:pt x="186" y="390"/>
                  </a:lnTo>
                  <a:lnTo>
                    <a:pt x="184" y="387"/>
                  </a:lnTo>
                  <a:lnTo>
                    <a:pt x="180" y="384"/>
                  </a:lnTo>
                  <a:lnTo>
                    <a:pt x="180" y="384"/>
                  </a:lnTo>
                  <a:lnTo>
                    <a:pt x="169" y="341"/>
                  </a:lnTo>
                  <a:lnTo>
                    <a:pt x="159" y="298"/>
                  </a:lnTo>
                  <a:lnTo>
                    <a:pt x="146" y="256"/>
                  </a:lnTo>
                  <a:lnTo>
                    <a:pt x="131" y="216"/>
                  </a:lnTo>
                  <a:lnTo>
                    <a:pt x="131" y="216"/>
                  </a:lnTo>
                  <a:lnTo>
                    <a:pt x="112" y="166"/>
                  </a:lnTo>
                  <a:lnTo>
                    <a:pt x="92" y="115"/>
                  </a:lnTo>
                  <a:lnTo>
                    <a:pt x="82" y="89"/>
                  </a:lnTo>
                  <a:lnTo>
                    <a:pt x="70" y="64"/>
                  </a:lnTo>
                  <a:lnTo>
                    <a:pt x="58" y="40"/>
                  </a:lnTo>
                  <a:lnTo>
                    <a:pt x="44" y="20"/>
                  </a:lnTo>
                  <a:lnTo>
                    <a:pt x="44" y="20"/>
                  </a:lnTo>
                  <a:lnTo>
                    <a:pt x="41" y="16"/>
                  </a:lnTo>
                  <a:lnTo>
                    <a:pt x="37" y="12"/>
                  </a:lnTo>
                  <a:lnTo>
                    <a:pt x="33" y="10"/>
                  </a:lnTo>
                  <a:lnTo>
                    <a:pt x="28" y="9"/>
                  </a:lnTo>
                  <a:lnTo>
                    <a:pt x="24" y="9"/>
                  </a:lnTo>
                  <a:lnTo>
                    <a:pt x="20" y="9"/>
                  </a:lnTo>
                  <a:lnTo>
                    <a:pt x="12" y="13"/>
                  </a:lnTo>
                  <a:lnTo>
                    <a:pt x="6" y="18"/>
                  </a:lnTo>
                  <a:lnTo>
                    <a:pt x="3" y="21"/>
                  </a:lnTo>
                  <a:lnTo>
                    <a:pt x="2" y="25"/>
                  </a:lnTo>
                  <a:lnTo>
                    <a:pt x="0" y="29"/>
                  </a:lnTo>
                  <a:lnTo>
                    <a:pt x="0" y="34"/>
                  </a:lnTo>
                  <a:lnTo>
                    <a:pt x="2" y="38"/>
                  </a:lnTo>
                  <a:lnTo>
                    <a:pt x="4" y="42"/>
                  </a:lnTo>
                  <a:lnTo>
                    <a:pt x="4" y="42"/>
                  </a:lnTo>
                  <a:lnTo>
                    <a:pt x="17" y="63"/>
                  </a:lnTo>
                  <a:lnTo>
                    <a:pt x="28" y="84"/>
                  </a:lnTo>
                  <a:lnTo>
                    <a:pt x="37" y="106"/>
                  </a:lnTo>
                  <a:lnTo>
                    <a:pt x="45" y="128"/>
                  </a:lnTo>
                  <a:lnTo>
                    <a:pt x="62" y="174"/>
                  </a:lnTo>
                  <a:lnTo>
                    <a:pt x="71" y="196"/>
                  </a:lnTo>
                  <a:lnTo>
                    <a:pt x="82" y="217"/>
                  </a:lnTo>
                  <a:lnTo>
                    <a:pt x="82" y="217"/>
                  </a:lnTo>
                  <a:lnTo>
                    <a:pt x="92" y="239"/>
                  </a:lnTo>
                  <a:lnTo>
                    <a:pt x="102" y="264"/>
                  </a:lnTo>
                  <a:lnTo>
                    <a:pt x="110" y="289"/>
                  </a:lnTo>
                  <a:lnTo>
                    <a:pt x="117" y="315"/>
                  </a:lnTo>
                  <a:lnTo>
                    <a:pt x="130" y="367"/>
                  </a:lnTo>
                  <a:lnTo>
                    <a:pt x="139" y="417"/>
                  </a:lnTo>
                  <a:lnTo>
                    <a:pt x="139" y="417"/>
                  </a:lnTo>
                  <a:lnTo>
                    <a:pt x="142" y="422"/>
                  </a:lnTo>
                  <a:lnTo>
                    <a:pt x="144" y="426"/>
                  </a:lnTo>
                  <a:lnTo>
                    <a:pt x="148" y="430"/>
                  </a:lnTo>
                  <a:lnTo>
                    <a:pt x="152" y="433"/>
                  </a:lnTo>
                  <a:lnTo>
                    <a:pt x="157" y="434"/>
                  </a:lnTo>
                  <a:lnTo>
                    <a:pt x="163" y="434"/>
                  </a:lnTo>
                  <a:lnTo>
                    <a:pt x="168" y="433"/>
                  </a:lnTo>
                  <a:lnTo>
                    <a:pt x="173" y="430"/>
                  </a:lnTo>
                  <a:lnTo>
                    <a:pt x="173" y="430"/>
                  </a:lnTo>
                  <a:lnTo>
                    <a:pt x="177" y="435"/>
                  </a:lnTo>
                  <a:lnTo>
                    <a:pt x="181" y="438"/>
                  </a:lnTo>
                  <a:lnTo>
                    <a:pt x="186" y="441"/>
                  </a:lnTo>
                  <a:lnTo>
                    <a:pt x="191" y="442"/>
                  </a:lnTo>
                  <a:lnTo>
                    <a:pt x="198" y="441"/>
                  </a:lnTo>
                  <a:lnTo>
                    <a:pt x="203" y="439"/>
                  </a:lnTo>
                  <a:lnTo>
                    <a:pt x="207" y="435"/>
                  </a:lnTo>
                  <a:lnTo>
                    <a:pt x="211" y="430"/>
                  </a:lnTo>
                  <a:lnTo>
                    <a:pt x="211" y="430"/>
                  </a:lnTo>
                  <a:lnTo>
                    <a:pt x="215" y="425"/>
                  </a:lnTo>
                  <a:lnTo>
                    <a:pt x="220" y="420"/>
                  </a:lnTo>
                  <a:lnTo>
                    <a:pt x="231" y="408"/>
                  </a:lnTo>
                  <a:lnTo>
                    <a:pt x="242" y="397"/>
                  </a:lnTo>
                  <a:lnTo>
                    <a:pt x="252" y="387"/>
                  </a:lnTo>
                  <a:lnTo>
                    <a:pt x="252" y="387"/>
                  </a:lnTo>
                  <a:lnTo>
                    <a:pt x="274" y="361"/>
                  </a:lnTo>
                  <a:lnTo>
                    <a:pt x="287" y="348"/>
                  </a:lnTo>
                  <a:lnTo>
                    <a:pt x="299" y="336"/>
                  </a:lnTo>
                  <a:lnTo>
                    <a:pt x="299" y="336"/>
                  </a:lnTo>
                  <a:lnTo>
                    <a:pt x="312" y="326"/>
                  </a:lnTo>
                  <a:lnTo>
                    <a:pt x="322" y="314"/>
                  </a:lnTo>
                  <a:lnTo>
                    <a:pt x="344" y="289"/>
                  </a:lnTo>
                  <a:lnTo>
                    <a:pt x="367" y="264"/>
                  </a:lnTo>
                  <a:lnTo>
                    <a:pt x="378" y="252"/>
                  </a:lnTo>
                  <a:lnTo>
                    <a:pt x="392" y="241"/>
                  </a:lnTo>
                  <a:lnTo>
                    <a:pt x="392" y="241"/>
                  </a:lnTo>
                  <a:lnTo>
                    <a:pt x="450" y="192"/>
                  </a:lnTo>
                  <a:lnTo>
                    <a:pt x="508" y="142"/>
                  </a:lnTo>
                  <a:lnTo>
                    <a:pt x="564" y="91"/>
                  </a:lnTo>
                  <a:lnTo>
                    <a:pt x="619" y="39"/>
                  </a:lnTo>
                  <a:lnTo>
                    <a:pt x="619" y="39"/>
                  </a:lnTo>
                  <a:lnTo>
                    <a:pt x="622" y="35"/>
                  </a:lnTo>
                  <a:lnTo>
                    <a:pt x="624" y="31"/>
                  </a:lnTo>
                  <a:lnTo>
                    <a:pt x="626" y="27"/>
                  </a:lnTo>
                  <a:lnTo>
                    <a:pt x="626" y="22"/>
                  </a:lnTo>
                  <a:lnTo>
                    <a:pt x="624" y="18"/>
                  </a:lnTo>
                  <a:lnTo>
                    <a:pt x="623" y="14"/>
                  </a:lnTo>
                  <a:lnTo>
                    <a:pt x="619" y="8"/>
                  </a:lnTo>
                  <a:lnTo>
                    <a:pt x="611" y="3"/>
                  </a:lnTo>
                  <a:lnTo>
                    <a:pt x="607" y="1"/>
                  </a:lnTo>
                  <a:lnTo>
                    <a:pt x="603" y="0"/>
                  </a:lnTo>
                  <a:lnTo>
                    <a:pt x="600" y="0"/>
                  </a:lnTo>
                  <a:lnTo>
                    <a:pt x="596" y="1"/>
                  </a:lnTo>
                  <a:lnTo>
                    <a:pt x="590" y="4"/>
                  </a:lnTo>
                  <a:lnTo>
                    <a:pt x="586" y="6"/>
                  </a:lnTo>
                  <a:lnTo>
                    <a:pt x="586" y="6"/>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89" name="Freeform 407"/>
            <p:cNvSpPr/>
            <p:nvPr/>
          </p:nvSpPr>
          <p:spPr bwMode="auto">
            <a:xfrm>
              <a:off x="5599113" y="1095375"/>
              <a:ext cx="249238" cy="177800"/>
            </a:xfrm>
            <a:custGeom>
              <a:avLst/>
              <a:gdLst/>
              <a:ahLst/>
              <a:cxnLst>
                <a:cxn ang="0">
                  <a:pos x="577" y="76"/>
                </a:cxn>
                <a:cxn ang="0">
                  <a:pos x="538" y="154"/>
                </a:cxn>
                <a:cxn ang="0">
                  <a:pos x="474" y="255"/>
                </a:cxn>
                <a:cxn ang="0">
                  <a:pos x="426" y="320"/>
                </a:cxn>
                <a:cxn ang="0">
                  <a:pos x="403" y="358"/>
                </a:cxn>
                <a:cxn ang="0">
                  <a:pos x="382" y="385"/>
                </a:cxn>
                <a:cxn ang="0">
                  <a:pos x="367" y="394"/>
                </a:cxn>
                <a:cxn ang="0">
                  <a:pos x="348" y="386"/>
                </a:cxn>
                <a:cxn ang="0">
                  <a:pos x="317" y="344"/>
                </a:cxn>
                <a:cxn ang="0">
                  <a:pos x="278" y="286"/>
                </a:cxn>
                <a:cxn ang="0">
                  <a:pos x="224" y="225"/>
                </a:cxn>
                <a:cxn ang="0">
                  <a:pos x="151" y="140"/>
                </a:cxn>
                <a:cxn ang="0">
                  <a:pos x="99" y="72"/>
                </a:cxn>
                <a:cxn ang="0">
                  <a:pos x="59" y="35"/>
                </a:cxn>
                <a:cxn ang="0">
                  <a:pos x="49" y="22"/>
                </a:cxn>
                <a:cxn ang="0">
                  <a:pos x="38" y="8"/>
                </a:cxn>
                <a:cxn ang="0">
                  <a:pos x="27" y="0"/>
                </a:cxn>
                <a:cxn ang="0">
                  <a:pos x="15" y="1"/>
                </a:cxn>
                <a:cxn ang="0">
                  <a:pos x="2" y="18"/>
                </a:cxn>
                <a:cxn ang="0">
                  <a:pos x="2" y="31"/>
                </a:cxn>
                <a:cxn ang="0">
                  <a:pos x="6" y="39"/>
                </a:cxn>
                <a:cxn ang="0">
                  <a:pos x="122" y="178"/>
                </a:cxn>
                <a:cxn ang="0">
                  <a:pos x="182" y="247"/>
                </a:cxn>
                <a:cxn ang="0">
                  <a:pos x="246" y="319"/>
                </a:cxn>
                <a:cxn ang="0">
                  <a:pos x="266" y="352"/>
                </a:cxn>
                <a:cxn ang="0">
                  <a:pos x="287" y="387"/>
                </a:cxn>
                <a:cxn ang="0">
                  <a:pos x="326" y="430"/>
                </a:cxn>
                <a:cxn ang="0">
                  <a:pos x="346" y="446"/>
                </a:cxn>
                <a:cxn ang="0">
                  <a:pos x="359" y="449"/>
                </a:cxn>
                <a:cxn ang="0">
                  <a:pos x="375" y="441"/>
                </a:cxn>
                <a:cxn ang="0">
                  <a:pos x="392" y="438"/>
                </a:cxn>
                <a:cxn ang="0">
                  <a:pos x="401" y="430"/>
                </a:cxn>
                <a:cxn ang="0">
                  <a:pos x="411" y="419"/>
                </a:cxn>
                <a:cxn ang="0">
                  <a:pos x="435" y="390"/>
                </a:cxn>
                <a:cxn ang="0">
                  <a:pos x="499" y="301"/>
                </a:cxn>
                <a:cxn ang="0">
                  <a:pos x="535" y="243"/>
                </a:cxn>
                <a:cxn ang="0">
                  <a:pos x="606" y="124"/>
                </a:cxn>
                <a:cxn ang="0">
                  <a:pos x="631" y="60"/>
                </a:cxn>
                <a:cxn ang="0">
                  <a:pos x="631" y="50"/>
                </a:cxn>
                <a:cxn ang="0">
                  <a:pos x="626" y="39"/>
                </a:cxn>
                <a:cxn ang="0">
                  <a:pos x="606" y="31"/>
                </a:cxn>
                <a:cxn ang="0">
                  <a:pos x="594" y="35"/>
                </a:cxn>
                <a:cxn ang="0">
                  <a:pos x="586" y="48"/>
                </a:cxn>
              </a:cxnLst>
              <a:rect l="0" t="0" r="r" b="b"/>
              <a:pathLst>
                <a:path w="631" h="449">
                  <a:moveTo>
                    <a:pt x="586" y="48"/>
                  </a:moveTo>
                  <a:lnTo>
                    <a:pt x="586" y="48"/>
                  </a:lnTo>
                  <a:lnTo>
                    <a:pt x="577" y="76"/>
                  </a:lnTo>
                  <a:lnTo>
                    <a:pt x="567" y="102"/>
                  </a:lnTo>
                  <a:lnTo>
                    <a:pt x="552" y="130"/>
                  </a:lnTo>
                  <a:lnTo>
                    <a:pt x="538" y="154"/>
                  </a:lnTo>
                  <a:lnTo>
                    <a:pt x="507" y="205"/>
                  </a:lnTo>
                  <a:lnTo>
                    <a:pt x="474" y="255"/>
                  </a:lnTo>
                  <a:lnTo>
                    <a:pt x="474" y="255"/>
                  </a:lnTo>
                  <a:lnTo>
                    <a:pt x="463" y="272"/>
                  </a:lnTo>
                  <a:lnTo>
                    <a:pt x="452" y="288"/>
                  </a:lnTo>
                  <a:lnTo>
                    <a:pt x="426" y="320"/>
                  </a:lnTo>
                  <a:lnTo>
                    <a:pt x="426" y="320"/>
                  </a:lnTo>
                  <a:lnTo>
                    <a:pt x="415" y="337"/>
                  </a:lnTo>
                  <a:lnTo>
                    <a:pt x="403" y="358"/>
                  </a:lnTo>
                  <a:lnTo>
                    <a:pt x="397" y="369"/>
                  </a:lnTo>
                  <a:lnTo>
                    <a:pt x="389" y="378"/>
                  </a:lnTo>
                  <a:lnTo>
                    <a:pt x="382" y="385"/>
                  </a:lnTo>
                  <a:lnTo>
                    <a:pt x="375" y="390"/>
                  </a:lnTo>
                  <a:lnTo>
                    <a:pt x="375" y="390"/>
                  </a:lnTo>
                  <a:lnTo>
                    <a:pt x="367" y="394"/>
                  </a:lnTo>
                  <a:lnTo>
                    <a:pt x="361" y="399"/>
                  </a:lnTo>
                  <a:lnTo>
                    <a:pt x="361" y="399"/>
                  </a:lnTo>
                  <a:lnTo>
                    <a:pt x="348" y="386"/>
                  </a:lnTo>
                  <a:lnTo>
                    <a:pt x="338" y="373"/>
                  </a:lnTo>
                  <a:lnTo>
                    <a:pt x="327" y="358"/>
                  </a:lnTo>
                  <a:lnTo>
                    <a:pt x="317" y="344"/>
                  </a:lnTo>
                  <a:lnTo>
                    <a:pt x="299" y="315"/>
                  </a:lnTo>
                  <a:lnTo>
                    <a:pt x="278" y="286"/>
                  </a:lnTo>
                  <a:lnTo>
                    <a:pt x="278" y="286"/>
                  </a:lnTo>
                  <a:lnTo>
                    <a:pt x="261" y="266"/>
                  </a:lnTo>
                  <a:lnTo>
                    <a:pt x="242" y="246"/>
                  </a:lnTo>
                  <a:lnTo>
                    <a:pt x="224" y="225"/>
                  </a:lnTo>
                  <a:lnTo>
                    <a:pt x="206" y="205"/>
                  </a:lnTo>
                  <a:lnTo>
                    <a:pt x="206" y="205"/>
                  </a:lnTo>
                  <a:lnTo>
                    <a:pt x="151" y="140"/>
                  </a:lnTo>
                  <a:lnTo>
                    <a:pt x="125" y="106"/>
                  </a:lnTo>
                  <a:lnTo>
                    <a:pt x="99" y="72"/>
                  </a:lnTo>
                  <a:lnTo>
                    <a:pt x="99" y="72"/>
                  </a:lnTo>
                  <a:lnTo>
                    <a:pt x="89" y="60"/>
                  </a:lnTo>
                  <a:lnTo>
                    <a:pt x="82" y="52"/>
                  </a:lnTo>
                  <a:lnTo>
                    <a:pt x="59" y="35"/>
                  </a:lnTo>
                  <a:lnTo>
                    <a:pt x="59" y="35"/>
                  </a:lnTo>
                  <a:lnTo>
                    <a:pt x="54" y="29"/>
                  </a:lnTo>
                  <a:lnTo>
                    <a:pt x="49" y="22"/>
                  </a:lnTo>
                  <a:lnTo>
                    <a:pt x="44" y="14"/>
                  </a:lnTo>
                  <a:lnTo>
                    <a:pt x="38" y="8"/>
                  </a:lnTo>
                  <a:lnTo>
                    <a:pt x="38" y="8"/>
                  </a:lnTo>
                  <a:lnTo>
                    <a:pt x="34" y="4"/>
                  </a:lnTo>
                  <a:lnTo>
                    <a:pt x="30" y="1"/>
                  </a:lnTo>
                  <a:lnTo>
                    <a:pt x="27" y="0"/>
                  </a:lnTo>
                  <a:lnTo>
                    <a:pt x="23" y="0"/>
                  </a:lnTo>
                  <a:lnTo>
                    <a:pt x="19" y="0"/>
                  </a:lnTo>
                  <a:lnTo>
                    <a:pt x="15" y="1"/>
                  </a:lnTo>
                  <a:lnTo>
                    <a:pt x="8" y="7"/>
                  </a:lnTo>
                  <a:lnTo>
                    <a:pt x="3" y="14"/>
                  </a:lnTo>
                  <a:lnTo>
                    <a:pt x="2" y="18"/>
                  </a:lnTo>
                  <a:lnTo>
                    <a:pt x="0" y="22"/>
                  </a:lnTo>
                  <a:lnTo>
                    <a:pt x="0" y="26"/>
                  </a:lnTo>
                  <a:lnTo>
                    <a:pt x="2" y="31"/>
                  </a:lnTo>
                  <a:lnTo>
                    <a:pt x="3" y="35"/>
                  </a:lnTo>
                  <a:lnTo>
                    <a:pt x="6" y="39"/>
                  </a:lnTo>
                  <a:lnTo>
                    <a:pt x="6" y="39"/>
                  </a:lnTo>
                  <a:lnTo>
                    <a:pt x="44" y="84"/>
                  </a:lnTo>
                  <a:lnTo>
                    <a:pt x="83" y="130"/>
                  </a:lnTo>
                  <a:lnTo>
                    <a:pt x="122" y="178"/>
                  </a:lnTo>
                  <a:lnTo>
                    <a:pt x="161" y="224"/>
                  </a:lnTo>
                  <a:lnTo>
                    <a:pt x="161" y="224"/>
                  </a:lnTo>
                  <a:lnTo>
                    <a:pt x="182" y="247"/>
                  </a:lnTo>
                  <a:lnTo>
                    <a:pt x="204" y="271"/>
                  </a:lnTo>
                  <a:lnTo>
                    <a:pt x="225" y="294"/>
                  </a:lnTo>
                  <a:lnTo>
                    <a:pt x="246" y="319"/>
                  </a:lnTo>
                  <a:lnTo>
                    <a:pt x="246" y="319"/>
                  </a:lnTo>
                  <a:lnTo>
                    <a:pt x="257" y="335"/>
                  </a:lnTo>
                  <a:lnTo>
                    <a:pt x="266" y="352"/>
                  </a:lnTo>
                  <a:lnTo>
                    <a:pt x="276" y="370"/>
                  </a:lnTo>
                  <a:lnTo>
                    <a:pt x="287" y="387"/>
                  </a:lnTo>
                  <a:lnTo>
                    <a:pt x="287" y="387"/>
                  </a:lnTo>
                  <a:lnTo>
                    <a:pt x="299" y="403"/>
                  </a:lnTo>
                  <a:lnTo>
                    <a:pt x="312" y="417"/>
                  </a:lnTo>
                  <a:lnTo>
                    <a:pt x="326" y="430"/>
                  </a:lnTo>
                  <a:lnTo>
                    <a:pt x="341" y="443"/>
                  </a:lnTo>
                  <a:lnTo>
                    <a:pt x="341" y="443"/>
                  </a:lnTo>
                  <a:lnTo>
                    <a:pt x="346" y="446"/>
                  </a:lnTo>
                  <a:lnTo>
                    <a:pt x="350" y="447"/>
                  </a:lnTo>
                  <a:lnTo>
                    <a:pt x="355" y="449"/>
                  </a:lnTo>
                  <a:lnTo>
                    <a:pt x="359" y="449"/>
                  </a:lnTo>
                  <a:lnTo>
                    <a:pt x="363" y="447"/>
                  </a:lnTo>
                  <a:lnTo>
                    <a:pt x="368" y="446"/>
                  </a:lnTo>
                  <a:lnTo>
                    <a:pt x="375" y="441"/>
                  </a:lnTo>
                  <a:lnTo>
                    <a:pt x="375" y="441"/>
                  </a:lnTo>
                  <a:lnTo>
                    <a:pt x="384" y="441"/>
                  </a:lnTo>
                  <a:lnTo>
                    <a:pt x="392" y="438"/>
                  </a:lnTo>
                  <a:lnTo>
                    <a:pt x="395" y="437"/>
                  </a:lnTo>
                  <a:lnTo>
                    <a:pt x="398" y="433"/>
                  </a:lnTo>
                  <a:lnTo>
                    <a:pt x="401" y="430"/>
                  </a:lnTo>
                  <a:lnTo>
                    <a:pt x="402" y="425"/>
                  </a:lnTo>
                  <a:lnTo>
                    <a:pt x="402" y="425"/>
                  </a:lnTo>
                  <a:lnTo>
                    <a:pt x="411" y="419"/>
                  </a:lnTo>
                  <a:lnTo>
                    <a:pt x="419" y="409"/>
                  </a:lnTo>
                  <a:lnTo>
                    <a:pt x="435" y="390"/>
                  </a:lnTo>
                  <a:lnTo>
                    <a:pt x="435" y="390"/>
                  </a:lnTo>
                  <a:lnTo>
                    <a:pt x="467" y="347"/>
                  </a:lnTo>
                  <a:lnTo>
                    <a:pt x="484" y="324"/>
                  </a:lnTo>
                  <a:lnTo>
                    <a:pt x="499" y="301"/>
                  </a:lnTo>
                  <a:lnTo>
                    <a:pt x="499" y="301"/>
                  </a:lnTo>
                  <a:lnTo>
                    <a:pt x="517" y="272"/>
                  </a:lnTo>
                  <a:lnTo>
                    <a:pt x="535" y="243"/>
                  </a:lnTo>
                  <a:lnTo>
                    <a:pt x="573" y="184"/>
                  </a:lnTo>
                  <a:lnTo>
                    <a:pt x="590" y="154"/>
                  </a:lnTo>
                  <a:lnTo>
                    <a:pt x="606" y="124"/>
                  </a:lnTo>
                  <a:lnTo>
                    <a:pt x="620" y="93"/>
                  </a:lnTo>
                  <a:lnTo>
                    <a:pt x="626" y="76"/>
                  </a:lnTo>
                  <a:lnTo>
                    <a:pt x="631" y="60"/>
                  </a:lnTo>
                  <a:lnTo>
                    <a:pt x="631" y="60"/>
                  </a:lnTo>
                  <a:lnTo>
                    <a:pt x="631" y="55"/>
                  </a:lnTo>
                  <a:lnTo>
                    <a:pt x="631" y="50"/>
                  </a:lnTo>
                  <a:lnTo>
                    <a:pt x="630" y="46"/>
                  </a:lnTo>
                  <a:lnTo>
                    <a:pt x="628" y="42"/>
                  </a:lnTo>
                  <a:lnTo>
                    <a:pt x="626" y="39"/>
                  </a:lnTo>
                  <a:lnTo>
                    <a:pt x="622" y="37"/>
                  </a:lnTo>
                  <a:lnTo>
                    <a:pt x="614" y="33"/>
                  </a:lnTo>
                  <a:lnTo>
                    <a:pt x="606" y="31"/>
                  </a:lnTo>
                  <a:lnTo>
                    <a:pt x="602" y="33"/>
                  </a:lnTo>
                  <a:lnTo>
                    <a:pt x="598" y="34"/>
                  </a:lnTo>
                  <a:lnTo>
                    <a:pt x="594" y="35"/>
                  </a:lnTo>
                  <a:lnTo>
                    <a:pt x="590" y="39"/>
                  </a:lnTo>
                  <a:lnTo>
                    <a:pt x="588" y="43"/>
                  </a:lnTo>
                  <a:lnTo>
                    <a:pt x="586" y="48"/>
                  </a:lnTo>
                  <a:lnTo>
                    <a:pt x="586" y="48"/>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grpSp>
      <p:sp>
        <p:nvSpPr>
          <p:cNvPr id="90" name="文本框 89"/>
          <p:cNvSpPr txBox="1"/>
          <p:nvPr/>
        </p:nvSpPr>
        <p:spPr>
          <a:xfrm>
            <a:off x="2833453" y="3140572"/>
            <a:ext cx="3446304" cy="467820"/>
          </a:xfrm>
          <a:prstGeom prst="rect">
            <a:avLst/>
          </a:prstGeom>
          <a:noFill/>
        </p:spPr>
        <p:txBody>
          <a:bodyPr wrap="square" rtlCol="0">
            <a:spAutoFit/>
          </a:bodyPr>
          <a:lstStyle/>
          <a:p>
            <a:r>
              <a:rPr lang="zh-CN" altLang="en-US" sz="2440">
                <a:solidFill>
                  <a:schemeClr val="bg1"/>
                </a:solidFill>
                <a:cs typeface="+mn-ea"/>
                <a:sym typeface="+mn-lt"/>
              </a:rPr>
              <a:t>设计模式 </a:t>
            </a:r>
            <a:r>
              <a:rPr lang="en-US" altLang="zh-CN" sz="2440">
                <a:solidFill>
                  <a:schemeClr val="bg1"/>
                </a:solidFill>
                <a:cs typeface="+mn-ea"/>
                <a:sym typeface="+mn-lt"/>
              </a:rPr>
              <a:t>C++</a:t>
            </a:r>
            <a:endParaRPr lang="zh-CN" altLang="en-US" sz="2440">
              <a:solidFill>
                <a:schemeClr val="bg1"/>
              </a:solidFill>
              <a:cs typeface="+mn-ea"/>
              <a:sym typeface="+mn-lt"/>
            </a:endParaRPr>
          </a:p>
        </p:txBody>
      </p:sp>
      <p:grpSp>
        <p:nvGrpSpPr>
          <p:cNvPr id="160" name="组合 1274"/>
          <p:cNvGrpSpPr/>
          <p:nvPr/>
        </p:nvGrpSpPr>
        <p:grpSpPr>
          <a:xfrm>
            <a:off x="6245741" y="3237675"/>
            <a:ext cx="338686" cy="261779"/>
            <a:chOff x="5248276" y="1095375"/>
            <a:chExt cx="727075" cy="561976"/>
          </a:xfrm>
        </p:grpSpPr>
        <p:sp>
          <p:nvSpPr>
            <p:cNvPr id="162" name="Freeform 378"/>
            <p:cNvSpPr/>
            <p:nvPr/>
          </p:nvSpPr>
          <p:spPr bwMode="auto">
            <a:xfrm>
              <a:off x="5367339" y="1268413"/>
              <a:ext cx="39688" cy="144463"/>
            </a:xfrm>
            <a:custGeom>
              <a:avLst/>
              <a:gdLst/>
              <a:ahLst/>
              <a:cxnLst>
                <a:cxn ang="0">
                  <a:pos x="90" y="5"/>
                </a:cxn>
                <a:cxn ang="0">
                  <a:pos x="90" y="5"/>
                </a:cxn>
                <a:cxn ang="0">
                  <a:pos x="89" y="17"/>
                </a:cxn>
                <a:cxn ang="0">
                  <a:pos x="87" y="28"/>
                </a:cxn>
                <a:cxn ang="0">
                  <a:pos x="81" y="49"/>
                </a:cxn>
                <a:cxn ang="0">
                  <a:pos x="64" y="89"/>
                </a:cxn>
                <a:cxn ang="0">
                  <a:pos x="64" y="89"/>
                </a:cxn>
                <a:cxn ang="0">
                  <a:pos x="56" y="113"/>
                </a:cxn>
                <a:cxn ang="0">
                  <a:pos x="49" y="136"/>
                </a:cxn>
                <a:cxn ang="0">
                  <a:pos x="36" y="185"/>
                </a:cxn>
                <a:cxn ang="0">
                  <a:pos x="36" y="185"/>
                </a:cxn>
                <a:cxn ang="0">
                  <a:pos x="31" y="207"/>
                </a:cxn>
                <a:cxn ang="0">
                  <a:pos x="26" y="230"/>
                </a:cxn>
                <a:cxn ang="0">
                  <a:pos x="18" y="277"/>
                </a:cxn>
                <a:cxn ang="0">
                  <a:pos x="18" y="277"/>
                </a:cxn>
                <a:cxn ang="0">
                  <a:pos x="13" y="298"/>
                </a:cxn>
                <a:cxn ang="0">
                  <a:pos x="8" y="318"/>
                </a:cxn>
                <a:cxn ang="0">
                  <a:pos x="2" y="339"/>
                </a:cxn>
                <a:cxn ang="0">
                  <a:pos x="1" y="349"/>
                </a:cxn>
                <a:cxn ang="0">
                  <a:pos x="0" y="360"/>
                </a:cxn>
                <a:cxn ang="0">
                  <a:pos x="0" y="360"/>
                </a:cxn>
                <a:cxn ang="0">
                  <a:pos x="0" y="362"/>
                </a:cxn>
                <a:cxn ang="0">
                  <a:pos x="1" y="364"/>
                </a:cxn>
                <a:cxn ang="0">
                  <a:pos x="2" y="365"/>
                </a:cxn>
                <a:cxn ang="0">
                  <a:pos x="5" y="365"/>
                </a:cxn>
                <a:cxn ang="0">
                  <a:pos x="9" y="364"/>
                </a:cxn>
                <a:cxn ang="0">
                  <a:pos x="10" y="362"/>
                </a:cxn>
                <a:cxn ang="0">
                  <a:pos x="10" y="360"/>
                </a:cxn>
                <a:cxn ang="0">
                  <a:pos x="10" y="360"/>
                </a:cxn>
                <a:cxn ang="0">
                  <a:pos x="13" y="349"/>
                </a:cxn>
                <a:cxn ang="0">
                  <a:pos x="15" y="340"/>
                </a:cxn>
                <a:cxn ang="0">
                  <a:pos x="19" y="331"/>
                </a:cxn>
                <a:cxn ang="0">
                  <a:pos x="22" y="322"/>
                </a:cxn>
                <a:cxn ang="0">
                  <a:pos x="31" y="270"/>
                </a:cxn>
                <a:cxn ang="0">
                  <a:pos x="31" y="270"/>
                </a:cxn>
                <a:cxn ang="0">
                  <a:pos x="39" y="223"/>
                </a:cxn>
                <a:cxn ang="0">
                  <a:pos x="49" y="177"/>
                </a:cxn>
                <a:cxn ang="0">
                  <a:pos x="49" y="177"/>
                </a:cxn>
                <a:cxn ang="0">
                  <a:pos x="64" y="128"/>
                </a:cxn>
                <a:cxn ang="0">
                  <a:pos x="79" y="81"/>
                </a:cxn>
                <a:cxn ang="0">
                  <a:pos x="79" y="81"/>
                </a:cxn>
                <a:cxn ang="0">
                  <a:pos x="93" y="45"/>
                </a:cxn>
                <a:cxn ang="0">
                  <a:pos x="99" y="25"/>
                </a:cxn>
                <a:cxn ang="0">
                  <a:pos x="100" y="16"/>
                </a:cxn>
                <a:cxn ang="0">
                  <a:pos x="102" y="5"/>
                </a:cxn>
                <a:cxn ang="0">
                  <a:pos x="102" y="5"/>
                </a:cxn>
                <a:cxn ang="0">
                  <a:pos x="102" y="4"/>
                </a:cxn>
                <a:cxn ang="0">
                  <a:pos x="100" y="1"/>
                </a:cxn>
                <a:cxn ang="0">
                  <a:pos x="99" y="1"/>
                </a:cxn>
                <a:cxn ang="0">
                  <a:pos x="96" y="0"/>
                </a:cxn>
                <a:cxn ang="0">
                  <a:pos x="93" y="1"/>
                </a:cxn>
                <a:cxn ang="0">
                  <a:pos x="91" y="4"/>
                </a:cxn>
                <a:cxn ang="0">
                  <a:pos x="90" y="5"/>
                </a:cxn>
                <a:cxn ang="0">
                  <a:pos x="90" y="5"/>
                </a:cxn>
              </a:cxnLst>
              <a:rect l="0" t="0" r="r" b="b"/>
              <a:pathLst>
                <a:path w="102" h="365">
                  <a:moveTo>
                    <a:pt x="90" y="5"/>
                  </a:moveTo>
                  <a:lnTo>
                    <a:pt x="90" y="5"/>
                  </a:lnTo>
                  <a:lnTo>
                    <a:pt x="89" y="17"/>
                  </a:lnTo>
                  <a:lnTo>
                    <a:pt x="87" y="28"/>
                  </a:lnTo>
                  <a:lnTo>
                    <a:pt x="81" y="49"/>
                  </a:lnTo>
                  <a:lnTo>
                    <a:pt x="64" y="89"/>
                  </a:lnTo>
                  <a:lnTo>
                    <a:pt x="64" y="89"/>
                  </a:lnTo>
                  <a:lnTo>
                    <a:pt x="56" y="113"/>
                  </a:lnTo>
                  <a:lnTo>
                    <a:pt x="49" y="136"/>
                  </a:lnTo>
                  <a:lnTo>
                    <a:pt x="36" y="185"/>
                  </a:lnTo>
                  <a:lnTo>
                    <a:pt x="36" y="185"/>
                  </a:lnTo>
                  <a:lnTo>
                    <a:pt x="31" y="207"/>
                  </a:lnTo>
                  <a:lnTo>
                    <a:pt x="26" y="230"/>
                  </a:lnTo>
                  <a:lnTo>
                    <a:pt x="18" y="277"/>
                  </a:lnTo>
                  <a:lnTo>
                    <a:pt x="18" y="277"/>
                  </a:lnTo>
                  <a:lnTo>
                    <a:pt x="13" y="298"/>
                  </a:lnTo>
                  <a:lnTo>
                    <a:pt x="8" y="318"/>
                  </a:lnTo>
                  <a:lnTo>
                    <a:pt x="2" y="339"/>
                  </a:lnTo>
                  <a:lnTo>
                    <a:pt x="1" y="349"/>
                  </a:lnTo>
                  <a:lnTo>
                    <a:pt x="0" y="360"/>
                  </a:lnTo>
                  <a:lnTo>
                    <a:pt x="0" y="360"/>
                  </a:lnTo>
                  <a:lnTo>
                    <a:pt x="0" y="362"/>
                  </a:lnTo>
                  <a:lnTo>
                    <a:pt x="1" y="364"/>
                  </a:lnTo>
                  <a:lnTo>
                    <a:pt x="2" y="365"/>
                  </a:lnTo>
                  <a:lnTo>
                    <a:pt x="5" y="365"/>
                  </a:lnTo>
                  <a:lnTo>
                    <a:pt x="9" y="364"/>
                  </a:lnTo>
                  <a:lnTo>
                    <a:pt x="10" y="362"/>
                  </a:lnTo>
                  <a:lnTo>
                    <a:pt x="10" y="360"/>
                  </a:lnTo>
                  <a:lnTo>
                    <a:pt x="10" y="360"/>
                  </a:lnTo>
                  <a:lnTo>
                    <a:pt x="13" y="349"/>
                  </a:lnTo>
                  <a:lnTo>
                    <a:pt x="15" y="340"/>
                  </a:lnTo>
                  <a:lnTo>
                    <a:pt x="19" y="331"/>
                  </a:lnTo>
                  <a:lnTo>
                    <a:pt x="22" y="322"/>
                  </a:lnTo>
                  <a:lnTo>
                    <a:pt x="31" y="270"/>
                  </a:lnTo>
                  <a:lnTo>
                    <a:pt x="31" y="270"/>
                  </a:lnTo>
                  <a:lnTo>
                    <a:pt x="39" y="223"/>
                  </a:lnTo>
                  <a:lnTo>
                    <a:pt x="49" y="177"/>
                  </a:lnTo>
                  <a:lnTo>
                    <a:pt x="49" y="177"/>
                  </a:lnTo>
                  <a:lnTo>
                    <a:pt x="64" y="128"/>
                  </a:lnTo>
                  <a:lnTo>
                    <a:pt x="79" y="81"/>
                  </a:lnTo>
                  <a:lnTo>
                    <a:pt x="79" y="81"/>
                  </a:lnTo>
                  <a:lnTo>
                    <a:pt x="93" y="45"/>
                  </a:lnTo>
                  <a:lnTo>
                    <a:pt x="99" y="25"/>
                  </a:lnTo>
                  <a:lnTo>
                    <a:pt x="100" y="16"/>
                  </a:lnTo>
                  <a:lnTo>
                    <a:pt x="102" y="5"/>
                  </a:lnTo>
                  <a:lnTo>
                    <a:pt x="102" y="5"/>
                  </a:lnTo>
                  <a:lnTo>
                    <a:pt x="102" y="4"/>
                  </a:lnTo>
                  <a:lnTo>
                    <a:pt x="100" y="1"/>
                  </a:lnTo>
                  <a:lnTo>
                    <a:pt x="99" y="1"/>
                  </a:lnTo>
                  <a:lnTo>
                    <a:pt x="96" y="0"/>
                  </a:lnTo>
                  <a:lnTo>
                    <a:pt x="93" y="1"/>
                  </a:lnTo>
                  <a:lnTo>
                    <a:pt x="91" y="4"/>
                  </a:lnTo>
                  <a:lnTo>
                    <a:pt x="90" y="5"/>
                  </a:lnTo>
                  <a:lnTo>
                    <a:pt x="90" y="5"/>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63" name="Freeform 379"/>
            <p:cNvSpPr/>
            <p:nvPr/>
          </p:nvSpPr>
          <p:spPr bwMode="auto">
            <a:xfrm>
              <a:off x="5426076" y="1354138"/>
              <a:ext cx="33338" cy="128588"/>
            </a:xfrm>
            <a:custGeom>
              <a:avLst/>
              <a:gdLst/>
              <a:ahLst/>
              <a:cxnLst>
                <a:cxn ang="0">
                  <a:pos x="75" y="3"/>
                </a:cxn>
                <a:cxn ang="0">
                  <a:pos x="75" y="3"/>
                </a:cxn>
                <a:cxn ang="0">
                  <a:pos x="71" y="11"/>
                </a:cxn>
                <a:cxn ang="0">
                  <a:pos x="69" y="20"/>
                </a:cxn>
                <a:cxn ang="0">
                  <a:pos x="63" y="37"/>
                </a:cxn>
                <a:cxn ang="0">
                  <a:pos x="55" y="71"/>
                </a:cxn>
                <a:cxn ang="0">
                  <a:pos x="55" y="71"/>
                </a:cxn>
                <a:cxn ang="0">
                  <a:pos x="49" y="91"/>
                </a:cxn>
                <a:cxn ang="0">
                  <a:pos x="42" y="110"/>
                </a:cxn>
                <a:cxn ang="0">
                  <a:pos x="36" y="130"/>
                </a:cxn>
                <a:cxn ang="0">
                  <a:pos x="32" y="149"/>
                </a:cxn>
                <a:cxn ang="0">
                  <a:pos x="32" y="149"/>
                </a:cxn>
                <a:cxn ang="0">
                  <a:pos x="27" y="196"/>
                </a:cxn>
                <a:cxn ang="0">
                  <a:pos x="23" y="220"/>
                </a:cxn>
                <a:cxn ang="0">
                  <a:pos x="19" y="244"/>
                </a:cxn>
                <a:cxn ang="0">
                  <a:pos x="19" y="244"/>
                </a:cxn>
                <a:cxn ang="0">
                  <a:pos x="15" y="261"/>
                </a:cxn>
                <a:cxn ang="0">
                  <a:pos x="11" y="279"/>
                </a:cxn>
                <a:cxn ang="0">
                  <a:pos x="11" y="279"/>
                </a:cxn>
                <a:cxn ang="0">
                  <a:pos x="8" y="288"/>
                </a:cxn>
                <a:cxn ang="0">
                  <a:pos x="7" y="298"/>
                </a:cxn>
                <a:cxn ang="0">
                  <a:pos x="6" y="309"/>
                </a:cxn>
                <a:cxn ang="0">
                  <a:pos x="3" y="313"/>
                </a:cxn>
                <a:cxn ang="0">
                  <a:pos x="2" y="317"/>
                </a:cxn>
                <a:cxn ang="0">
                  <a:pos x="2" y="317"/>
                </a:cxn>
                <a:cxn ang="0">
                  <a:pos x="0" y="319"/>
                </a:cxn>
                <a:cxn ang="0">
                  <a:pos x="0" y="321"/>
                </a:cxn>
                <a:cxn ang="0">
                  <a:pos x="2" y="323"/>
                </a:cxn>
                <a:cxn ang="0">
                  <a:pos x="3" y="325"/>
                </a:cxn>
                <a:cxn ang="0">
                  <a:pos x="7" y="325"/>
                </a:cxn>
                <a:cxn ang="0">
                  <a:pos x="10" y="325"/>
                </a:cxn>
                <a:cxn ang="0">
                  <a:pos x="11" y="323"/>
                </a:cxn>
                <a:cxn ang="0">
                  <a:pos x="11" y="323"/>
                </a:cxn>
                <a:cxn ang="0">
                  <a:pos x="15" y="317"/>
                </a:cxn>
                <a:cxn ang="0">
                  <a:pos x="18" y="310"/>
                </a:cxn>
                <a:cxn ang="0">
                  <a:pos x="21" y="295"/>
                </a:cxn>
                <a:cxn ang="0">
                  <a:pos x="24" y="279"/>
                </a:cxn>
                <a:cxn ang="0">
                  <a:pos x="27" y="264"/>
                </a:cxn>
                <a:cxn ang="0">
                  <a:pos x="27" y="264"/>
                </a:cxn>
                <a:cxn ang="0">
                  <a:pos x="31" y="245"/>
                </a:cxn>
                <a:cxn ang="0">
                  <a:pos x="33" y="227"/>
                </a:cxn>
                <a:cxn ang="0">
                  <a:pos x="38" y="187"/>
                </a:cxn>
                <a:cxn ang="0">
                  <a:pos x="38" y="187"/>
                </a:cxn>
                <a:cxn ang="0">
                  <a:pos x="42" y="164"/>
                </a:cxn>
                <a:cxn ang="0">
                  <a:pos x="46" y="140"/>
                </a:cxn>
                <a:cxn ang="0">
                  <a:pos x="52" y="117"/>
                </a:cxn>
                <a:cxn ang="0">
                  <a:pos x="59" y="94"/>
                </a:cxn>
                <a:cxn ang="0">
                  <a:pos x="59" y="94"/>
                </a:cxn>
                <a:cxn ang="0">
                  <a:pos x="66" y="72"/>
                </a:cxn>
                <a:cxn ang="0">
                  <a:pos x="71" y="51"/>
                </a:cxn>
                <a:cxn ang="0">
                  <a:pos x="76" y="29"/>
                </a:cxn>
                <a:cxn ang="0">
                  <a:pos x="80" y="19"/>
                </a:cxn>
                <a:cxn ang="0">
                  <a:pos x="86" y="9"/>
                </a:cxn>
                <a:cxn ang="0">
                  <a:pos x="86" y="9"/>
                </a:cxn>
                <a:cxn ang="0">
                  <a:pos x="87" y="7"/>
                </a:cxn>
                <a:cxn ang="0">
                  <a:pos x="86" y="4"/>
                </a:cxn>
                <a:cxn ang="0">
                  <a:pos x="83" y="2"/>
                </a:cxn>
                <a:cxn ang="0">
                  <a:pos x="79" y="0"/>
                </a:cxn>
                <a:cxn ang="0">
                  <a:pos x="78" y="2"/>
                </a:cxn>
                <a:cxn ang="0">
                  <a:pos x="75" y="3"/>
                </a:cxn>
                <a:cxn ang="0">
                  <a:pos x="75" y="3"/>
                </a:cxn>
              </a:cxnLst>
              <a:rect l="0" t="0" r="r" b="b"/>
              <a:pathLst>
                <a:path w="87" h="325">
                  <a:moveTo>
                    <a:pt x="75" y="3"/>
                  </a:moveTo>
                  <a:lnTo>
                    <a:pt x="75" y="3"/>
                  </a:lnTo>
                  <a:lnTo>
                    <a:pt x="71" y="11"/>
                  </a:lnTo>
                  <a:lnTo>
                    <a:pt x="69" y="20"/>
                  </a:lnTo>
                  <a:lnTo>
                    <a:pt x="63" y="37"/>
                  </a:lnTo>
                  <a:lnTo>
                    <a:pt x="55" y="71"/>
                  </a:lnTo>
                  <a:lnTo>
                    <a:pt x="55" y="71"/>
                  </a:lnTo>
                  <a:lnTo>
                    <a:pt x="49" y="91"/>
                  </a:lnTo>
                  <a:lnTo>
                    <a:pt x="42" y="110"/>
                  </a:lnTo>
                  <a:lnTo>
                    <a:pt x="36" y="130"/>
                  </a:lnTo>
                  <a:lnTo>
                    <a:pt x="32" y="149"/>
                  </a:lnTo>
                  <a:lnTo>
                    <a:pt x="32" y="149"/>
                  </a:lnTo>
                  <a:lnTo>
                    <a:pt x="27" y="196"/>
                  </a:lnTo>
                  <a:lnTo>
                    <a:pt x="23" y="220"/>
                  </a:lnTo>
                  <a:lnTo>
                    <a:pt x="19" y="244"/>
                  </a:lnTo>
                  <a:lnTo>
                    <a:pt x="19" y="244"/>
                  </a:lnTo>
                  <a:lnTo>
                    <a:pt x="15" y="261"/>
                  </a:lnTo>
                  <a:lnTo>
                    <a:pt x="11" y="279"/>
                  </a:lnTo>
                  <a:lnTo>
                    <a:pt x="11" y="279"/>
                  </a:lnTo>
                  <a:lnTo>
                    <a:pt x="8" y="288"/>
                  </a:lnTo>
                  <a:lnTo>
                    <a:pt x="7" y="298"/>
                  </a:lnTo>
                  <a:lnTo>
                    <a:pt x="6" y="309"/>
                  </a:lnTo>
                  <a:lnTo>
                    <a:pt x="3" y="313"/>
                  </a:lnTo>
                  <a:lnTo>
                    <a:pt x="2" y="317"/>
                  </a:lnTo>
                  <a:lnTo>
                    <a:pt x="2" y="317"/>
                  </a:lnTo>
                  <a:lnTo>
                    <a:pt x="0" y="319"/>
                  </a:lnTo>
                  <a:lnTo>
                    <a:pt x="0" y="321"/>
                  </a:lnTo>
                  <a:lnTo>
                    <a:pt x="2" y="323"/>
                  </a:lnTo>
                  <a:lnTo>
                    <a:pt x="3" y="325"/>
                  </a:lnTo>
                  <a:lnTo>
                    <a:pt x="7" y="325"/>
                  </a:lnTo>
                  <a:lnTo>
                    <a:pt x="10" y="325"/>
                  </a:lnTo>
                  <a:lnTo>
                    <a:pt x="11" y="323"/>
                  </a:lnTo>
                  <a:lnTo>
                    <a:pt x="11" y="323"/>
                  </a:lnTo>
                  <a:lnTo>
                    <a:pt x="15" y="317"/>
                  </a:lnTo>
                  <a:lnTo>
                    <a:pt x="18" y="310"/>
                  </a:lnTo>
                  <a:lnTo>
                    <a:pt x="21" y="295"/>
                  </a:lnTo>
                  <a:lnTo>
                    <a:pt x="24" y="279"/>
                  </a:lnTo>
                  <a:lnTo>
                    <a:pt x="27" y="264"/>
                  </a:lnTo>
                  <a:lnTo>
                    <a:pt x="27" y="264"/>
                  </a:lnTo>
                  <a:lnTo>
                    <a:pt x="31" y="245"/>
                  </a:lnTo>
                  <a:lnTo>
                    <a:pt x="33" y="227"/>
                  </a:lnTo>
                  <a:lnTo>
                    <a:pt x="38" y="187"/>
                  </a:lnTo>
                  <a:lnTo>
                    <a:pt x="38" y="187"/>
                  </a:lnTo>
                  <a:lnTo>
                    <a:pt x="42" y="164"/>
                  </a:lnTo>
                  <a:lnTo>
                    <a:pt x="46" y="140"/>
                  </a:lnTo>
                  <a:lnTo>
                    <a:pt x="52" y="117"/>
                  </a:lnTo>
                  <a:lnTo>
                    <a:pt x="59" y="94"/>
                  </a:lnTo>
                  <a:lnTo>
                    <a:pt x="59" y="94"/>
                  </a:lnTo>
                  <a:lnTo>
                    <a:pt x="66" y="72"/>
                  </a:lnTo>
                  <a:lnTo>
                    <a:pt x="71" y="51"/>
                  </a:lnTo>
                  <a:lnTo>
                    <a:pt x="76" y="29"/>
                  </a:lnTo>
                  <a:lnTo>
                    <a:pt x="80" y="19"/>
                  </a:lnTo>
                  <a:lnTo>
                    <a:pt x="86" y="9"/>
                  </a:lnTo>
                  <a:lnTo>
                    <a:pt x="86" y="9"/>
                  </a:lnTo>
                  <a:lnTo>
                    <a:pt x="87" y="7"/>
                  </a:lnTo>
                  <a:lnTo>
                    <a:pt x="86" y="4"/>
                  </a:lnTo>
                  <a:lnTo>
                    <a:pt x="83" y="2"/>
                  </a:lnTo>
                  <a:lnTo>
                    <a:pt x="79" y="0"/>
                  </a:lnTo>
                  <a:lnTo>
                    <a:pt x="78" y="2"/>
                  </a:lnTo>
                  <a:lnTo>
                    <a:pt x="75" y="3"/>
                  </a:lnTo>
                  <a:lnTo>
                    <a:pt x="75" y="3"/>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64" name="Freeform 380"/>
            <p:cNvSpPr/>
            <p:nvPr/>
          </p:nvSpPr>
          <p:spPr bwMode="auto">
            <a:xfrm>
              <a:off x="5492751" y="1465263"/>
              <a:ext cx="25400" cy="90488"/>
            </a:xfrm>
            <a:custGeom>
              <a:avLst/>
              <a:gdLst/>
              <a:ahLst/>
              <a:cxnLst>
                <a:cxn ang="0">
                  <a:pos x="52" y="3"/>
                </a:cxn>
                <a:cxn ang="0">
                  <a:pos x="52" y="3"/>
                </a:cxn>
                <a:cxn ang="0">
                  <a:pos x="46" y="13"/>
                </a:cxn>
                <a:cxn ang="0">
                  <a:pos x="42" y="24"/>
                </a:cxn>
                <a:cxn ang="0">
                  <a:pos x="34" y="45"/>
                </a:cxn>
                <a:cxn ang="0">
                  <a:pos x="29" y="67"/>
                </a:cxn>
                <a:cxn ang="0">
                  <a:pos x="23" y="90"/>
                </a:cxn>
                <a:cxn ang="0">
                  <a:pos x="23" y="90"/>
                </a:cxn>
                <a:cxn ang="0">
                  <a:pos x="16" y="122"/>
                </a:cxn>
                <a:cxn ang="0">
                  <a:pos x="10" y="154"/>
                </a:cxn>
                <a:cxn ang="0">
                  <a:pos x="0" y="221"/>
                </a:cxn>
                <a:cxn ang="0">
                  <a:pos x="0" y="221"/>
                </a:cxn>
                <a:cxn ang="0">
                  <a:pos x="0" y="224"/>
                </a:cxn>
                <a:cxn ang="0">
                  <a:pos x="1" y="225"/>
                </a:cxn>
                <a:cxn ang="0">
                  <a:pos x="5" y="228"/>
                </a:cxn>
                <a:cxn ang="0">
                  <a:pos x="6" y="228"/>
                </a:cxn>
                <a:cxn ang="0">
                  <a:pos x="9" y="228"/>
                </a:cxn>
                <a:cxn ang="0">
                  <a:pos x="10" y="226"/>
                </a:cxn>
                <a:cxn ang="0">
                  <a:pos x="12" y="224"/>
                </a:cxn>
                <a:cxn ang="0">
                  <a:pos x="12" y="224"/>
                </a:cxn>
                <a:cxn ang="0">
                  <a:pos x="16" y="194"/>
                </a:cxn>
                <a:cxn ang="0">
                  <a:pos x="22" y="164"/>
                </a:cxn>
                <a:cxn ang="0">
                  <a:pos x="27" y="134"/>
                </a:cxn>
                <a:cxn ang="0">
                  <a:pos x="33" y="103"/>
                </a:cxn>
                <a:cxn ang="0">
                  <a:pos x="33" y="103"/>
                </a:cxn>
                <a:cxn ang="0">
                  <a:pos x="36" y="79"/>
                </a:cxn>
                <a:cxn ang="0">
                  <a:pos x="42" y="54"/>
                </a:cxn>
                <a:cxn ang="0">
                  <a:pos x="46" y="42"/>
                </a:cxn>
                <a:cxn ang="0">
                  <a:pos x="51" y="30"/>
                </a:cxn>
                <a:cxn ang="0">
                  <a:pos x="56" y="18"/>
                </a:cxn>
                <a:cxn ang="0">
                  <a:pos x="61" y="8"/>
                </a:cxn>
                <a:cxn ang="0">
                  <a:pos x="61" y="8"/>
                </a:cxn>
                <a:cxn ang="0">
                  <a:pos x="63" y="7"/>
                </a:cxn>
                <a:cxn ang="0">
                  <a:pos x="63" y="4"/>
                </a:cxn>
                <a:cxn ang="0">
                  <a:pos x="61" y="3"/>
                </a:cxn>
                <a:cxn ang="0">
                  <a:pos x="60" y="1"/>
                </a:cxn>
                <a:cxn ang="0">
                  <a:pos x="56" y="0"/>
                </a:cxn>
                <a:cxn ang="0">
                  <a:pos x="53" y="1"/>
                </a:cxn>
                <a:cxn ang="0">
                  <a:pos x="52" y="3"/>
                </a:cxn>
                <a:cxn ang="0">
                  <a:pos x="52" y="3"/>
                </a:cxn>
              </a:cxnLst>
              <a:rect l="0" t="0" r="r" b="b"/>
              <a:pathLst>
                <a:path w="63" h="228">
                  <a:moveTo>
                    <a:pt x="52" y="3"/>
                  </a:moveTo>
                  <a:lnTo>
                    <a:pt x="52" y="3"/>
                  </a:lnTo>
                  <a:lnTo>
                    <a:pt x="46" y="13"/>
                  </a:lnTo>
                  <a:lnTo>
                    <a:pt x="42" y="24"/>
                  </a:lnTo>
                  <a:lnTo>
                    <a:pt x="34" y="45"/>
                  </a:lnTo>
                  <a:lnTo>
                    <a:pt x="29" y="67"/>
                  </a:lnTo>
                  <a:lnTo>
                    <a:pt x="23" y="90"/>
                  </a:lnTo>
                  <a:lnTo>
                    <a:pt x="23" y="90"/>
                  </a:lnTo>
                  <a:lnTo>
                    <a:pt x="16" y="122"/>
                  </a:lnTo>
                  <a:lnTo>
                    <a:pt x="10" y="154"/>
                  </a:lnTo>
                  <a:lnTo>
                    <a:pt x="0" y="221"/>
                  </a:lnTo>
                  <a:lnTo>
                    <a:pt x="0" y="221"/>
                  </a:lnTo>
                  <a:lnTo>
                    <a:pt x="0" y="224"/>
                  </a:lnTo>
                  <a:lnTo>
                    <a:pt x="1" y="225"/>
                  </a:lnTo>
                  <a:lnTo>
                    <a:pt x="5" y="228"/>
                  </a:lnTo>
                  <a:lnTo>
                    <a:pt x="6" y="228"/>
                  </a:lnTo>
                  <a:lnTo>
                    <a:pt x="9" y="228"/>
                  </a:lnTo>
                  <a:lnTo>
                    <a:pt x="10" y="226"/>
                  </a:lnTo>
                  <a:lnTo>
                    <a:pt x="12" y="224"/>
                  </a:lnTo>
                  <a:lnTo>
                    <a:pt x="12" y="224"/>
                  </a:lnTo>
                  <a:lnTo>
                    <a:pt x="16" y="194"/>
                  </a:lnTo>
                  <a:lnTo>
                    <a:pt x="22" y="164"/>
                  </a:lnTo>
                  <a:lnTo>
                    <a:pt x="27" y="134"/>
                  </a:lnTo>
                  <a:lnTo>
                    <a:pt x="33" y="103"/>
                  </a:lnTo>
                  <a:lnTo>
                    <a:pt x="33" y="103"/>
                  </a:lnTo>
                  <a:lnTo>
                    <a:pt x="36" y="79"/>
                  </a:lnTo>
                  <a:lnTo>
                    <a:pt x="42" y="54"/>
                  </a:lnTo>
                  <a:lnTo>
                    <a:pt x="46" y="42"/>
                  </a:lnTo>
                  <a:lnTo>
                    <a:pt x="51" y="30"/>
                  </a:lnTo>
                  <a:lnTo>
                    <a:pt x="56" y="18"/>
                  </a:lnTo>
                  <a:lnTo>
                    <a:pt x="61" y="8"/>
                  </a:lnTo>
                  <a:lnTo>
                    <a:pt x="61" y="8"/>
                  </a:lnTo>
                  <a:lnTo>
                    <a:pt x="63" y="7"/>
                  </a:lnTo>
                  <a:lnTo>
                    <a:pt x="63" y="4"/>
                  </a:lnTo>
                  <a:lnTo>
                    <a:pt x="61" y="3"/>
                  </a:lnTo>
                  <a:lnTo>
                    <a:pt x="60" y="1"/>
                  </a:lnTo>
                  <a:lnTo>
                    <a:pt x="56" y="0"/>
                  </a:lnTo>
                  <a:lnTo>
                    <a:pt x="53" y="1"/>
                  </a:lnTo>
                  <a:lnTo>
                    <a:pt x="52" y="3"/>
                  </a:lnTo>
                  <a:lnTo>
                    <a:pt x="52" y="3"/>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65" name="Freeform 381"/>
            <p:cNvSpPr/>
            <p:nvPr/>
          </p:nvSpPr>
          <p:spPr bwMode="auto">
            <a:xfrm>
              <a:off x="5516564" y="1489076"/>
              <a:ext cx="17463" cy="76200"/>
            </a:xfrm>
            <a:custGeom>
              <a:avLst/>
              <a:gdLst/>
              <a:ahLst/>
              <a:cxnLst>
                <a:cxn ang="0">
                  <a:pos x="34" y="4"/>
                </a:cxn>
                <a:cxn ang="0">
                  <a:pos x="34" y="4"/>
                </a:cxn>
                <a:cxn ang="0">
                  <a:pos x="21" y="48"/>
                </a:cxn>
                <a:cxn ang="0">
                  <a:pos x="11" y="94"/>
                </a:cxn>
                <a:cxn ang="0">
                  <a:pos x="7" y="117"/>
                </a:cxn>
                <a:cxn ang="0">
                  <a:pos x="3" y="141"/>
                </a:cxn>
                <a:cxn ang="0">
                  <a:pos x="0" y="163"/>
                </a:cxn>
                <a:cxn ang="0">
                  <a:pos x="0" y="188"/>
                </a:cxn>
                <a:cxn ang="0">
                  <a:pos x="0" y="188"/>
                </a:cxn>
                <a:cxn ang="0">
                  <a:pos x="0" y="189"/>
                </a:cxn>
                <a:cxn ang="0">
                  <a:pos x="2" y="192"/>
                </a:cxn>
                <a:cxn ang="0">
                  <a:pos x="6" y="193"/>
                </a:cxn>
                <a:cxn ang="0">
                  <a:pos x="10" y="192"/>
                </a:cxn>
                <a:cxn ang="0">
                  <a:pos x="11" y="189"/>
                </a:cxn>
                <a:cxn ang="0">
                  <a:pos x="11" y="188"/>
                </a:cxn>
                <a:cxn ang="0">
                  <a:pos x="11" y="188"/>
                </a:cxn>
                <a:cxn ang="0">
                  <a:pos x="12" y="164"/>
                </a:cxn>
                <a:cxn ang="0">
                  <a:pos x="15" y="141"/>
                </a:cxn>
                <a:cxn ang="0">
                  <a:pos x="17" y="119"/>
                </a:cxn>
                <a:cxn ang="0">
                  <a:pos x="23" y="95"/>
                </a:cxn>
                <a:cxn ang="0">
                  <a:pos x="33" y="51"/>
                </a:cxn>
                <a:cxn ang="0">
                  <a:pos x="45" y="6"/>
                </a:cxn>
                <a:cxn ang="0">
                  <a:pos x="45" y="6"/>
                </a:cxn>
                <a:cxn ang="0">
                  <a:pos x="46" y="4"/>
                </a:cxn>
                <a:cxn ang="0">
                  <a:pos x="45" y="2"/>
                </a:cxn>
                <a:cxn ang="0">
                  <a:pos x="41" y="0"/>
                </a:cxn>
                <a:cxn ang="0">
                  <a:pos x="37" y="0"/>
                </a:cxn>
                <a:cxn ang="0">
                  <a:pos x="36" y="1"/>
                </a:cxn>
                <a:cxn ang="0">
                  <a:pos x="34" y="4"/>
                </a:cxn>
                <a:cxn ang="0">
                  <a:pos x="34" y="4"/>
                </a:cxn>
              </a:cxnLst>
              <a:rect l="0" t="0" r="r" b="b"/>
              <a:pathLst>
                <a:path w="46" h="193">
                  <a:moveTo>
                    <a:pt x="34" y="4"/>
                  </a:moveTo>
                  <a:lnTo>
                    <a:pt x="34" y="4"/>
                  </a:lnTo>
                  <a:lnTo>
                    <a:pt x="21" y="48"/>
                  </a:lnTo>
                  <a:lnTo>
                    <a:pt x="11" y="94"/>
                  </a:lnTo>
                  <a:lnTo>
                    <a:pt x="7" y="117"/>
                  </a:lnTo>
                  <a:lnTo>
                    <a:pt x="3" y="141"/>
                  </a:lnTo>
                  <a:lnTo>
                    <a:pt x="0" y="163"/>
                  </a:lnTo>
                  <a:lnTo>
                    <a:pt x="0" y="188"/>
                  </a:lnTo>
                  <a:lnTo>
                    <a:pt x="0" y="188"/>
                  </a:lnTo>
                  <a:lnTo>
                    <a:pt x="0" y="189"/>
                  </a:lnTo>
                  <a:lnTo>
                    <a:pt x="2" y="192"/>
                  </a:lnTo>
                  <a:lnTo>
                    <a:pt x="6" y="193"/>
                  </a:lnTo>
                  <a:lnTo>
                    <a:pt x="10" y="192"/>
                  </a:lnTo>
                  <a:lnTo>
                    <a:pt x="11" y="189"/>
                  </a:lnTo>
                  <a:lnTo>
                    <a:pt x="11" y="188"/>
                  </a:lnTo>
                  <a:lnTo>
                    <a:pt x="11" y="188"/>
                  </a:lnTo>
                  <a:lnTo>
                    <a:pt x="12" y="164"/>
                  </a:lnTo>
                  <a:lnTo>
                    <a:pt x="15" y="141"/>
                  </a:lnTo>
                  <a:lnTo>
                    <a:pt x="17" y="119"/>
                  </a:lnTo>
                  <a:lnTo>
                    <a:pt x="23" y="95"/>
                  </a:lnTo>
                  <a:lnTo>
                    <a:pt x="33" y="51"/>
                  </a:lnTo>
                  <a:lnTo>
                    <a:pt x="45" y="6"/>
                  </a:lnTo>
                  <a:lnTo>
                    <a:pt x="45" y="6"/>
                  </a:lnTo>
                  <a:lnTo>
                    <a:pt x="46" y="4"/>
                  </a:lnTo>
                  <a:lnTo>
                    <a:pt x="45" y="2"/>
                  </a:lnTo>
                  <a:lnTo>
                    <a:pt x="41" y="0"/>
                  </a:lnTo>
                  <a:lnTo>
                    <a:pt x="37" y="0"/>
                  </a:lnTo>
                  <a:lnTo>
                    <a:pt x="36" y="1"/>
                  </a:lnTo>
                  <a:lnTo>
                    <a:pt x="34" y="4"/>
                  </a:lnTo>
                  <a:lnTo>
                    <a:pt x="34" y="4"/>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66" name="Freeform 382"/>
            <p:cNvSpPr/>
            <p:nvPr/>
          </p:nvSpPr>
          <p:spPr bwMode="auto">
            <a:xfrm>
              <a:off x="5478464" y="1268413"/>
              <a:ext cx="228600" cy="104775"/>
            </a:xfrm>
            <a:custGeom>
              <a:avLst/>
              <a:gdLst/>
              <a:ahLst/>
              <a:cxnLst>
                <a:cxn ang="0">
                  <a:pos x="569" y="0"/>
                </a:cxn>
                <a:cxn ang="0">
                  <a:pos x="540" y="9"/>
                </a:cxn>
                <a:cxn ang="0">
                  <a:pos x="512" y="22"/>
                </a:cxn>
                <a:cxn ang="0">
                  <a:pos x="460" y="51"/>
                </a:cxn>
                <a:cxn ang="0">
                  <a:pos x="418" y="72"/>
                </a:cxn>
                <a:cxn ang="0">
                  <a:pos x="333" y="107"/>
                </a:cxn>
                <a:cxn ang="0">
                  <a:pos x="290" y="123"/>
                </a:cxn>
                <a:cxn ang="0">
                  <a:pos x="217" y="151"/>
                </a:cxn>
                <a:cxn ang="0">
                  <a:pos x="145" y="183"/>
                </a:cxn>
                <a:cxn ang="0">
                  <a:pos x="109" y="200"/>
                </a:cxn>
                <a:cxn ang="0">
                  <a:pos x="74" y="217"/>
                </a:cxn>
                <a:cxn ang="0">
                  <a:pos x="22" y="246"/>
                </a:cxn>
                <a:cxn ang="0">
                  <a:pos x="4" y="251"/>
                </a:cxn>
                <a:cxn ang="0">
                  <a:pos x="1" y="253"/>
                </a:cxn>
                <a:cxn ang="0">
                  <a:pos x="0" y="258"/>
                </a:cxn>
                <a:cxn ang="0">
                  <a:pos x="4" y="263"/>
                </a:cxn>
                <a:cxn ang="0">
                  <a:pos x="6" y="263"/>
                </a:cxn>
                <a:cxn ang="0">
                  <a:pos x="36" y="253"/>
                </a:cxn>
                <a:cxn ang="0">
                  <a:pos x="64" y="237"/>
                </a:cxn>
                <a:cxn ang="0">
                  <a:pos x="81" y="228"/>
                </a:cxn>
                <a:cxn ang="0">
                  <a:pos x="132" y="202"/>
                </a:cxn>
                <a:cxn ang="0">
                  <a:pos x="171" y="183"/>
                </a:cxn>
                <a:cxn ang="0">
                  <a:pos x="252" y="149"/>
                </a:cxn>
                <a:cxn ang="0">
                  <a:pos x="294" y="135"/>
                </a:cxn>
                <a:cxn ang="0">
                  <a:pos x="370" y="105"/>
                </a:cxn>
                <a:cxn ang="0">
                  <a:pos x="446" y="71"/>
                </a:cxn>
                <a:cxn ang="0">
                  <a:pos x="482" y="54"/>
                </a:cxn>
                <a:cxn ang="0">
                  <a:pos x="519" y="34"/>
                </a:cxn>
                <a:cxn ang="0">
                  <a:pos x="532" y="28"/>
                </a:cxn>
                <a:cxn ang="0">
                  <a:pos x="558" y="16"/>
                </a:cxn>
                <a:cxn ang="0">
                  <a:pos x="571" y="12"/>
                </a:cxn>
                <a:cxn ang="0">
                  <a:pos x="575" y="9"/>
                </a:cxn>
                <a:cxn ang="0">
                  <a:pos x="573" y="1"/>
                </a:cxn>
                <a:cxn ang="0">
                  <a:pos x="569" y="0"/>
                </a:cxn>
              </a:cxnLst>
              <a:rect l="0" t="0" r="r" b="b"/>
              <a:pathLst>
                <a:path w="575" h="263">
                  <a:moveTo>
                    <a:pt x="569" y="0"/>
                  </a:moveTo>
                  <a:lnTo>
                    <a:pt x="569" y="0"/>
                  </a:lnTo>
                  <a:lnTo>
                    <a:pt x="554" y="4"/>
                  </a:lnTo>
                  <a:lnTo>
                    <a:pt x="540" y="9"/>
                  </a:lnTo>
                  <a:lnTo>
                    <a:pt x="527" y="16"/>
                  </a:lnTo>
                  <a:lnTo>
                    <a:pt x="512" y="22"/>
                  </a:lnTo>
                  <a:lnTo>
                    <a:pt x="486" y="38"/>
                  </a:lnTo>
                  <a:lnTo>
                    <a:pt x="460" y="51"/>
                  </a:lnTo>
                  <a:lnTo>
                    <a:pt x="460" y="51"/>
                  </a:lnTo>
                  <a:lnTo>
                    <a:pt x="418" y="72"/>
                  </a:lnTo>
                  <a:lnTo>
                    <a:pt x="376" y="90"/>
                  </a:lnTo>
                  <a:lnTo>
                    <a:pt x="333" y="107"/>
                  </a:lnTo>
                  <a:lnTo>
                    <a:pt x="290" y="123"/>
                  </a:lnTo>
                  <a:lnTo>
                    <a:pt x="290" y="123"/>
                  </a:lnTo>
                  <a:lnTo>
                    <a:pt x="253" y="138"/>
                  </a:lnTo>
                  <a:lnTo>
                    <a:pt x="217" y="151"/>
                  </a:lnTo>
                  <a:lnTo>
                    <a:pt x="180" y="166"/>
                  </a:lnTo>
                  <a:lnTo>
                    <a:pt x="145" y="183"/>
                  </a:lnTo>
                  <a:lnTo>
                    <a:pt x="145" y="183"/>
                  </a:lnTo>
                  <a:lnTo>
                    <a:pt x="109" y="200"/>
                  </a:lnTo>
                  <a:lnTo>
                    <a:pt x="74" y="217"/>
                  </a:lnTo>
                  <a:lnTo>
                    <a:pt x="74" y="217"/>
                  </a:lnTo>
                  <a:lnTo>
                    <a:pt x="40" y="237"/>
                  </a:lnTo>
                  <a:lnTo>
                    <a:pt x="22" y="246"/>
                  </a:lnTo>
                  <a:lnTo>
                    <a:pt x="13" y="249"/>
                  </a:lnTo>
                  <a:lnTo>
                    <a:pt x="4" y="251"/>
                  </a:lnTo>
                  <a:lnTo>
                    <a:pt x="4" y="251"/>
                  </a:lnTo>
                  <a:lnTo>
                    <a:pt x="1" y="253"/>
                  </a:lnTo>
                  <a:lnTo>
                    <a:pt x="0" y="254"/>
                  </a:lnTo>
                  <a:lnTo>
                    <a:pt x="0" y="258"/>
                  </a:lnTo>
                  <a:lnTo>
                    <a:pt x="2" y="262"/>
                  </a:lnTo>
                  <a:lnTo>
                    <a:pt x="4" y="263"/>
                  </a:lnTo>
                  <a:lnTo>
                    <a:pt x="6" y="263"/>
                  </a:lnTo>
                  <a:lnTo>
                    <a:pt x="6" y="263"/>
                  </a:lnTo>
                  <a:lnTo>
                    <a:pt x="22" y="258"/>
                  </a:lnTo>
                  <a:lnTo>
                    <a:pt x="36" y="253"/>
                  </a:lnTo>
                  <a:lnTo>
                    <a:pt x="51" y="245"/>
                  </a:lnTo>
                  <a:lnTo>
                    <a:pt x="64" y="237"/>
                  </a:lnTo>
                  <a:lnTo>
                    <a:pt x="64" y="237"/>
                  </a:lnTo>
                  <a:lnTo>
                    <a:pt x="81" y="228"/>
                  </a:lnTo>
                  <a:lnTo>
                    <a:pt x="98" y="219"/>
                  </a:lnTo>
                  <a:lnTo>
                    <a:pt x="132" y="202"/>
                  </a:lnTo>
                  <a:lnTo>
                    <a:pt x="132" y="202"/>
                  </a:lnTo>
                  <a:lnTo>
                    <a:pt x="171" y="183"/>
                  </a:lnTo>
                  <a:lnTo>
                    <a:pt x="212" y="165"/>
                  </a:lnTo>
                  <a:lnTo>
                    <a:pt x="252" y="149"/>
                  </a:lnTo>
                  <a:lnTo>
                    <a:pt x="294" y="135"/>
                  </a:lnTo>
                  <a:lnTo>
                    <a:pt x="294" y="135"/>
                  </a:lnTo>
                  <a:lnTo>
                    <a:pt x="332" y="121"/>
                  </a:lnTo>
                  <a:lnTo>
                    <a:pt x="370" y="105"/>
                  </a:lnTo>
                  <a:lnTo>
                    <a:pt x="408" y="88"/>
                  </a:lnTo>
                  <a:lnTo>
                    <a:pt x="446" y="71"/>
                  </a:lnTo>
                  <a:lnTo>
                    <a:pt x="446" y="71"/>
                  </a:lnTo>
                  <a:lnTo>
                    <a:pt x="482" y="54"/>
                  </a:lnTo>
                  <a:lnTo>
                    <a:pt x="501" y="45"/>
                  </a:lnTo>
                  <a:lnTo>
                    <a:pt x="519" y="34"/>
                  </a:lnTo>
                  <a:lnTo>
                    <a:pt x="519" y="34"/>
                  </a:lnTo>
                  <a:lnTo>
                    <a:pt x="532" y="28"/>
                  </a:lnTo>
                  <a:lnTo>
                    <a:pt x="544" y="21"/>
                  </a:lnTo>
                  <a:lnTo>
                    <a:pt x="558" y="16"/>
                  </a:lnTo>
                  <a:lnTo>
                    <a:pt x="571" y="12"/>
                  </a:lnTo>
                  <a:lnTo>
                    <a:pt x="571" y="12"/>
                  </a:lnTo>
                  <a:lnTo>
                    <a:pt x="574" y="11"/>
                  </a:lnTo>
                  <a:lnTo>
                    <a:pt x="575" y="9"/>
                  </a:lnTo>
                  <a:lnTo>
                    <a:pt x="575" y="5"/>
                  </a:lnTo>
                  <a:lnTo>
                    <a:pt x="573" y="1"/>
                  </a:lnTo>
                  <a:lnTo>
                    <a:pt x="571" y="0"/>
                  </a:lnTo>
                  <a:lnTo>
                    <a:pt x="569" y="0"/>
                  </a:lnTo>
                  <a:lnTo>
                    <a:pt x="569"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67" name="Freeform 383"/>
            <p:cNvSpPr/>
            <p:nvPr/>
          </p:nvSpPr>
          <p:spPr bwMode="auto">
            <a:xfrm>
              <a:off x="5513389" y="1352551"/>
              <a:ext cx="195263" cy="92075"/>
            </a:xfrm>
            <a:custGeom>
              <a:avLst/>
              <a:gdLst/>
              <a:ahLst/>
              <a:cxnLst>
                <a:cxn ang="0">
                  <a:pos x="484" y="0"/>
                </a:cxn>
                <a:cxn ang="0">
                  <a:pos x="484" y="0"/>
                </a:cxn>
                <a:cxn ang="0">
                  <a:pos x="452" y="11"/>
                </a:cxn>
                <a:cxn ang="0">
                  <a:pos x="422" y="24"/>
                </a:cxn>
                <a:cxn ang="0">
                  <a:pos x="392" y="38"/>
                </a:cxn>
                <a:cxn ang="0">
                  <a:pos x="361" y="51"/>
                </a:cxn>
                <a:cxn ang="0">
                  <a:pos x="361" y="51"/>
                </a:cxn>
                <a:cxn ang="0">
                  <a:pos x="299" y="77"/>
                </a:cxn>
                <a:cxn ang="0">
                  <a:pos x="239" y="103"/>
                </a:cxn>
                <a:cxn ang="0">
                  <a:pos x="239" y="103"/>
                </a:cxn>
                <a:cxn ang="0">
                  <a:pos x="179" y="130"/>
                </a:cxn>
                <a:cxn ang="0">
                  <a:pos x="119" y="157"/>
                </a:cxn>
                <a:cxn ang="0">
                  <a:pos x="119" y="157"/>
                </a:cxn>
                <a:cxn ang="0">
                  <a:pos x="90" y="171"/>
                </a:cxn>
                <a:cxn ang="0">
                  <a:pos x="61" y="190"/>
                </a:cxn>
                <a:cxn ang="0">
                  <a:pos x="33" y="207"/>
                </a:cxn>
                <a:cxn ang="0">
                  <a:pos x="4" y="222"/>
                </a:cxn>
                <a:cxn ang="0">
                  <a:pos x="4" y="222"/>
                </a:cxn>
                <a:cxn ang="0">
                  <a:pos x="1" y="225"/>
                </a:cxn>
                <a:cxn ang="0">
                  <a:pos x="0" y="226"/>
                </a:cxn>
                <a:cxn ang="0">
                  <a:pos x="1" y="230"/>
                </a:cxn>
                <a:cxn ang="0">
                  <a:pos x="4" y="233"/>
                </a:cxn>
                <a:cxn ang="0">
                  <a:pos x="6" y="233"/>
                </a:cxn>
                <a:cxn ang="0">
                  <a:pos x="9" y="233"/>
                </a:cxn>
                <a:cxn ang="0">
                  <a:pos x="9" y="233"/>
                </a:cxn>
                <a:cxn ang="0">
                  <a:pos x="36" y="218"/>
                </a:cxn>
                <a:cxn ang="0">
                  <a:pos x="64" y="203"/>
                </a:cxn>
                <a:cxn ang="0">
                  <a:pos x="91" y="187"/>
                </a:cxn>
                <a:cxn ang="0">
                  <a:pos x="118" y="170"/>
                </a:cxn>
                <a:cxn ang="0">
                  <a:pos x="118" y="170"/>
                </a:cxn>
                <a:cxn ang="0">
                  <a:pos x="131" y="162"/>
                </a:cxn>
                <a:cxn ang="0">
                  <a:pos x="146" y="157"/>
                </a:cxn>
                <a:cxn ang="0">
                  <a:pos x="161" y="152"/>
                </a:cxn>
                <a:cxn ang="0">
                  <a:pos x="175" y="145"/>
                </a:cxn>
                <a:cxn ang="0">
                  <a:pos x="175" y="145"/>
                </a:cxn>
                <a:cxn ang="0">
                  <a:pos x="235" y="118"/>
                </a:cxn>
                <a:cxn ang="0">
                  <a:pos x="235" y="118"/>
                </a:cxn>
                <a:cxn ang="0">
                  <a:pos x="299" y="89"/>
                </a:cxn>
                <a:cxn ang="0">
                  <a:pos x="365" y="62"/>
                </a:cxn>
                <a:cxn ang="0">
                  <a:pos x="365" y="62"/>
                </a:cxn>
                <a:cxn ang="0">
                  <a:pos x="396" y="48"/>
                </a:cxn>
                <a:cxn ang="0">
                  <a:pos x="412" y="42"/>
                </a:cxn>
                <a:cxn ang="0">
                  <a:pos x="428" y="37"/>
                </a:cxn>
                <a:cxn ang="0">
                  <a:pos x="428" y="37"/>
                </a:cxn>
                <a:cxn ang="0">
                  <a:pos x="442" y="31"/>
                </a:cxn>
                <a:cxn ang="0">
                  <a:pos x="458" y="24"/>
                </a:cxn>
                <a:cxn ang="0">
                  <a:pos x="472" y="17"/>
                </a:cxn>
                <a:cxn ang="0">
                  <a:pos x="488" y="11"/>
                </a:cxn>
                <a:cxn ang="0">
                  <a:pos x="488" y="11"/>
                </a:cxn>
                <a:cxn ang="0">
                  <a:pos x="489" y="9"/>
                </a:cxn>
                <a:cxn ang="0">
                  <a:pos x="490" y="8"/>
                </a:cxn>
                <a:cxn ang="0">
                  <a:pos x="490" y="4"/>
                </a:cxn>
                <a:cxn ang="0">
                  <a:pos x="489" y="0"/>
                </a:cxn>
                <a:cxn ang="0">
                  <a:pos x="486" y="0"/>
                </a:cxn>
                <a:cxn ang="0">
                  <a:pos x="484" y="0"/>
                </a:cxn>
                <a:cxn ang="0">
                  <a:pos x="484" y="0"/>
                </a:cxn>
              </a:cxnLst>
              <a:rect l="0" t="0" r="r" b="b"/>
              <a:pathLst>
                <a:path w="490" h="233">
                  <a:moveTo>
                    <a:pt x="484" y="0"/>
                  </a:moveTo>
                  <a:lnTo>
                    <a:pt x="484" y="0"/>
                  </a:lnTo>
                  <a:lnTo>
                    <a:pt x="452" y="11"/>
                  </a:lnTo>
                  <a:lnTo>
                    <a:pt x="422" y="24"/>
                  </a:lnTo>
                  <a:lnTo>
                    <a:pt x="392" y="38"/>
                  </a:lnTo>
                  <a:lnTo>
                    <a:pt x="361" y="51"/>
                  </a:lnTo>
                  <a:lnTo>
                    <a:pt x="361" y="51"/>
                  </a:lnTo>
                  <a:lnTo>
                    <a:pt x="299" y="77"/>
                  </a:lnTo>
                  <a:lnTo>
                    <a:pt x="239" y="103"/>
                  </a:lnTo>
                  <a:lnTo>
                    <a:pt x="239" y="103"/>
                  </a:lnTo>
                  <a:lnTo>
                    <a:pt x="179" y="130"/>
                  </a:lnTo>
                  <a:lnTo>
                    <a:pt x="119" y="157"/>
                  </a:lnTo>
                  <a:lnTo>
                    <a:pt x="119" y="157"/>
                  </a:lnTo>
                  <a:lnTo>
                    <a:pt x="90" y="171"/>
                  </a:lnTo>
                  <a:lnTo>
                    <a:pt x="61" y="190"/>
                  </a:lnTo>
                  <a:lnTo>
                    <a:pt x="33" y="207"/>
                  </a:lnTo>
                  <a:lnTo>
                    <a:pt x="4" y="222"/>
                  </a:lnTo>
                  <a:lnTo>
                    <a:pt x="4" y="222"/>
                  </a:lnTo>
                  <a:lnTo>
                    <a:pt x="1" y="225"/>
                  </a:lnTo>
                  <a:lnTo>
                    <a:pt x="0" y="226"/>
                  </a:lnTo>
                  <a:lnTo>
                    <a:pt x="1" y="230"/>
                  </a:lnTo>
                  <a:lnTo>
                    <a:pt x="4" y="233"/>
                  </a:lnTo>
                  <a:lnTo>
                    <a:pt x="6" y="233"/>
                  </a:lnTo>
                  <a:lnTo>
                    <a:pt x="9" y="233"/>
                  </a:lnTo>
                  <a:lnTo>
                    <a:pt x="9" y="233"/>
                  </a:lnTo>
                  <a:lnTo>
                    <a:pt x="36" y="218"/>
                  </a:lnTo>
                  <a:lnTo>
                    <a:pt x="64" y="203"/>
                  </a:lnTo>
                  <a:lnTo>
                    <a:pt x="91" y="187"/>
                  </a:lnTo>
                  <a:lnTo>
                    <a:pt x="118" y="170"/>
                  </a:lnTo>
                  <a:lnTo>
                    <a:pt x="118" y="170"/>
                  </a:lnTo>
                  <a:lnTo>
                    <a:pt x="131" y="162"/>
                  </a:lnTo>
                  <a:lnTo>
                    <a:pt x="146" y="157"/>
                  </a:lnTo>
                  <a:lnTo>
                    <a:pt x="161" y="152"/>
                  </a:lnTo>
                  <a:lnTo>
                    <a:pt x="175" y="145"/>
                  </a:lnTo>
                  <a:lnTo>
                    <a:pt x="175" y="145"/>
                  </a:lnTo>
                  <a:lnTo>
                    <a:pt x="235" y="118"/>
                  </a:lnTo>
                  <a:lnTo>
                    <a:pt x="235" y="118"/>
                  </a:lnTo>
                  <a:lnTo>
                    <a:pt x="299" y="89"/>
                  </a:lnTo>
                  <a:lnTo>
                    <a:pt x="365" y="62"/>
                  </a:lnTo>
                  <a:lnTo>
                    <a:pt x="365" y="62"/>
                  </a:lnTo>
                  <a:lnTo>
                    <a:pt x="396" y="48"/>
                  </a:lnTo>
                  <a:lnTo>
                    <a:pt x="412" y="42"/>
                  </a:lnTo>
                  <a:lnTo>
                    <a:pt x="428" y="37"/>
                  </a:lnTo>
                  <a:lnTo>
                    <a:pt x="428" y="37"/>
                  </a:lnTo>
                  <a:lnTo>
                    <a:pt x="442" y="31"/>
                  </a:lnTo>
                  <a:lnTo>
                    <a:pt x="458" y="24"/>
                  </a:lnTo>
                  <a:lnTo>
                    <a:pt x="472" y="17"/>
                  </a:lnTo>
                  <a:lnTo>
                    <a:pt x="488" y="11"/>
                  </a:lnTo>
                  <a:lnTo>
                    <a:pt x="488" y="11"/>
                  </a:lnTo>
                  <a:lnTo>
                    <a:pt x="489" y="9"/>
                  </a:lnTo>
                  <a:lnTo>
                    <a:pt x="490" y="8"/>
                  </a:lnTo>
                  <a:lnTo>
                    <a:pt x="490" y="4"/>
                  </a:lnTo>
                  <a:lnTo>
                    <a:pt x="489" y="0"/>
                  </a:lnTo>
                  <a:lnTo>
                    <a:pt x="486" y="0"/>
                  </a:lnTo>
                  <a:lnTo>
                    <a:pt x="484" y="0"/>
                  </a:lnTo>
                  <a:lnTo>
                    <a:pt x="484"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68" name="Freeform 384"/>
            <p:cNvSpPr/>
            <p:nvPr/>
          </p:nvSpPr>
          <p:spPr bwMode="auto">
            <a:xfrm>
              <a:off x="5568951" y="1484313"/>
              <a:ext cx="117475" cy="55563"/>
            </a:xfrm>
            <a:custGeom>
              <a:avLst/>
              <a:gdLst/>
              <a:ahLst/>
              <a:cxnLst>
                <a:cxn ang="0">
                  <a:pos x="291" y="0"/>
                </a:cxn>
                <a:cxn ang="0">
                  <a:pos x="291" y="0"/>
                </a:cxn>
                <a:cxn ang="0">
                  <a:pos x="283" y="1"/>
                </a:cxn>
                <a:cxn ang="0">
                  <a:pos x="276" y="4"/>
                </a:cxn>
                <a:cxn ang="0">
                  <a:pos x="263" y="12"/>
                </a:cxn>
                <a:cxn ang="0">
                  <a:pos x="238" y="27"/>
                </a:cxn>
                <a:cxn ang="0">
                  <a:pos x="238" y="27"/>
                </a:cxn>
                <a:cxn ang="0">
                  <a:pos x="217" y="38"/>
                </a:cxn>
                <a:cxn ang="0">
                  <a:pos x="195" y="47"/>
                </a:cxn>
                <a:cxn ang="0">
                  <a:pos x="151" y="64"/>
                </a:cxn>
                <a:cxn ang="0">
                  <a:pos x="151" y="64"/>
                </a:cxn>
                <a:cxn ang="0">
                  <a:pos x="119" y="78"/>
                </a:cxn>
                <a:cxn ang="0">
                  <a:pos x="87" y="93"/>
                </a:cxn>
                <a:cxn ang="0">
                  <a:pos x="87" y="93"/>
                </a:cxn>
                <a:cxn ang="0">
                  <a:pos x="68" y="103"/>
                </a:cxn>
                <a:cxn ang="0">
                  <a:pos x="47" y="115"/>
                </a:cxn>
                <a:cxn ang="0">
                  <a:pos x="37" y="120"/>
                </a:cxn>
                <a:cxn ang="0">
                  <a:pos x="26" y="125"/>
                </a:cxn>
                <a:cxn ang="0">
                  <a:pos x="16" y="129"/>
                </a:cxn>
                <a:cxn ang="0">
                  <a:pos x="5" y="131"/>
                </a:cxn>
                <a:cxn ang="0">
                  <a:pos x="5" y="131"/>
                </a:cxn>
                <a:cxn ang="0">
                  <a:pos x="4" y="132"/>
                </a:cxn>
                <a:cxn ang="0">
                  <a:pos x="2" y="133"/>
                </a:cxn>
                <a:cxn ang="0">
                  <a:pos x="0" y="137"/>
                </a:cxn>
                <a:cxn ang="0">
                  <a:pos x="2" y="140"/>
                </a:cxn>
                <a:cxn ang="0">
                  <a:pos x="2" y="141"/>
                </a:cxn>
                <a:cxn ang="0">
                  <a:pos x="4" y="142"/>
                </a:cxn>
                <a:cxn ang="0">
                  <a:pos x="5" y="142"/>
                </a:cxn>
                <a:cxn ang="0">
                  <a:pos x="5" y="142"/>
                </a:cxn>
                <a:cxn ang="0">
                  <a:pos x="13" y="141"/>
                </a:cxn>
                <a:cxn ang="0">
                  <a:pos x="20" y="139"/>
                </a:cxn>
                <a:cxn ang="0">
                  <a:pos x="33" y="133"/>
                </a:cxn>
                <a:cxn ang="0">
                  <a:pos x="58" y="120"/>
                </a:cxn>
                <a:cxn ang="0">
                  <a:pos x="58" y="120"/>
                </a:cxn>
                <a:cxn ang="0">
                  <a:pos x="101" y="98"/>
                </a:cxn>
                <a:cxn ang="0">
                  <a:pos x="122" y="89"/>
                </a:cxn>
                <a:cxn ang="0">
                  <a:pos x="144" y="80"/>
                </a:cxn>
                <a:cxn ang="0">
                  <a:pos x="144" y="80"/>
                </a:cxn>
                <a:cxn ang="0">
                  <a:pos x="182" y="65"/>
                </a:cxn>
                <a:cxn ang="0">
                  <a:pos x="219" y="50"/>
                </a:cxn>
                <a:cxn ang="0">
                  <a:pos x="219" y="50"/>
                </a:cxn>
                <a:cxn ang="0">
                  <a:pos x="228" y="46"/>
                </a:cxn>
                <a:cxn ang="0">
                  <a:pos x="237" y="40"/>
                </a:cxn>
                <a:cxn ang="0">
                  <a:pos x="255" y="29"/>
                </a:cxn>
                <a:cxn ang="0">
                  <a:pos x="274" y="17"/>
                </a:cxn>
                <a:cxn ang="0">
                  <a:pos x="283" y="13"/>
                </a:cxn>
                <a:cxn ang="0">
                  <a:pos x="293" y="10"/>
                </a:cxn>
                <a:cxn ang="0">
                  <a:pos x="293" y="10"/>
                </a:cxn>
                <a:cxn ang="0">
                  <a:pos x="296" y="10"/>
                </a:cxn>
                <a:cxn ang="0">
                  <a:pos x="297" y="8"/>
                </a:cxn>
                <a:cxn ang="0">
                  <a:pos x="297" y="6"/>
                </a:cxn>
                <a:cxn ang="0">
                  <a:pos x="297" y="4"/>
                </a:cxn>
                <a:cxn ang="0">
                  <a:pos x="295" y="1"/>
                </a:cxn>
                <a:cxn ang="0">
                  <a:pos x="292" y="0"/>
                </a:cxn>
                <a:cxn ang="0">
                  <a:pos x="291" y="0"/>
                </a:cxn>
                <a:cxn ang="0">
                  <a:pos x="291" y="0"/>
                </a:cxn>
              </a:cxnLst>
              <a:rect l="0" t="0" r="r" b="b"/>
              <a:pathLst>
                <a:path w="297" h="142">
                  <a:moveTo>
                    <a:pt x="291" y="0"/>
                  </a:moveTo>
                  <a:lnTo>
                    <a:pt x="291" y="0"/>
                  </a:lnTo>
                  <a:lnTo>
                    <a:pt x="283" y="1"/>
                  </a:lnTo>
                  <a:lnTo>
                    <a:pt x="276" y="4"/>
                  </a:lnTo>
                  <a:lnTo>
                    <a:pt x="263" y="12"/>
                  </a:lnTo>
                  <a:lnTo>
                    <a:pt x="238" y="27"/>
                  </a:lnTo>
                  <a:lnTo>
                    <a:pt x="238" y="27"/>
                  </a:lnTo>
                  <a:lnTo>
                    <a:pt x="217" y="38"/>
                  </a:lnTo>
                  <a:lnTo>
                    <a:pt x="195" y="47"/>
                  </a:lnTo>
                  <a:lnTo>
                    <a:pt x="151" y="64"/>
                  </a:lnTo>
                  <a:lnTo>
                    <a:pt x="151" y="64"/>
                  </a:lnTo>
                  <a:lnTo>
                    <a:pt x="119" y="78"/>
                  </a:lnTo>
                  <a:lnTo>
                    <a:pt x="87" y="93"/>
                  </a:lnTo>
                  <a:lnTo>
                    <a:pt x="87" y="93"/>
                  </a:lnTo>
                  <a:lnTo>
                    <a:pt x="68" y="103"/>
                  </a:lnTo>
                  <a:lnTo>
                    <a:pt x="47" y="115"/>
                  </a:lnTo>
                  <a:lnTo>
                    <a:pt x="37" y="120"/>
                  </a:lnTo>
                  <a:lnTo>
                    <a:pt x="26" y="125"/>
                  </a:lnTo>
                  <a:lnTo>
                    <a:pt x="16" y="129"/>
                  </a:lnTo>
                  <a:lnTo>
                    <a:pt x="5" y="131"/>
                  </a:lnTo>
                  <a:lnTo>
                    <a:pt x="5" y="131"/>
                  </a:lnTo>
                  <a:lnTo>
                    <a:pt x="4" y="132"/>
                  </a:lnTo>
                  <a:lnTo>
                    <a:pt x="2" y="133"/>
                  </a:lnTo>
                  <a:lnTo>
                    <a:pt x="0" y="137"/>
                  </a:lnTo>
                  <a:lnTo>
                    <a:pt x="2" y="140"/>
                  </a:lnTo>
                  <a:lnTo>
                    <a:pt x="2" y="141"/>
                  </a:lnTo>
                  <a:lnTo>
                    <a:pt x="4" y="142"/>
                  </a:lnTo>
                  <a:lnTo>
                    <a:pt x="5" y="142"/>
                  </a:lnTo>
                  <a:lnTo>
                    <a:pt x="5" y="142"/>
                  </a:lnTo>
                  <a:lnTo>
                    <a:pt x="13" y="141"/>
                  </a:lnTo>
                  <a:lnTo>
                    <a:pt x="20" y="139"/>
                  </a:lnTo>
                  <a:lnTo>
                    <a:pt x="33" y="133"/>
                  </a:lnTo>
                  <a:lnTo>
                    <a:pt x="58" y="120"/>
                  </a:lnTo>
                  <a:lnTo>
                    <a:pt x="58" y="120"/>
                  </a:lnTo>
                  <a:lnTo>
                    <a:pt x="101" y="98"/>
                  </a:lnTo>
                  <a:lnTo>
                    <a:pt x="122" y="89"/>
                  </a:lnTo>
                  <a:lnTo>
                    <a:pt x="144" y="80"/>
                  </a:lnTo>
                  <a:lnTo>
                    <a:pt x="144" y="80"/>
                  </a:lnTo>
                  <a:lnTo>
                    <a:pt x="182" y="65"/>
                  </a:lnTo>
                  <a:lnTo>
                    <a:pt x="219" y="50"/>
                  </a:lnTo>
                  <a:lnTo>
                    <a:pt x="219" y="50"/>
                  </a:lnTo>
                  <a:lnTo>
                    <a:pt x="228" y="46"/>
                  </a:lnTo>
                  <a:lnTo>
                    <a:pt x="237" y="40"/>
                  </a:lnTo>
                  <a:lnTo>
                    <a:pt x="255" y="29"/>
                  </a:lnTo>
                  <a:lnTo>
                    <a:pt x="274" y="17"/>
                  </a:lnTo>
                  <a:lnTo>
                    <a:pt x="283" y="13"/>
                  </a:lnTo>
                  <a:lnTo>
                    <a:pt x="293" y="10"/>
                  </a:lnTo>
                  <a:lnTo>
                    <a:pt x="293" y="10"/>
                  </a:lnTo>
                  <a:lnTo>
                    <a:pt x="296" y="10"/>
                  </a:lnTo>
                  <a:lnTo>
                    <a:pt x="297" y="8"/>
                  </a:lnTo>
                  <a:lnTo>
                    <a:pt x="297" y="6"/>
                  </a:lnTo>
                  <a:lnTo>
                    <a:pt x="297" y="4"/>
                  </a:lnTo>
                  <a:lnTo>
                    <a:pt x="295" y="1"/>
                  </a:lnTo>
                  <a:lnTo>
                    <a:pt x="292" y="0"/>
                  </a:lnTo>
                  <a:lnTo>
                    <a:pt x="291" y="0"/>
                  </a:lnTo>
                  <a:lnTo>
                    <a:pt x="291"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69" name="Freeform 385"/>
            <p:cNvSpPr/>
            <p:nvPr/>
          </p:nvSpPr>
          <p:spPr bwMode="auto">
            <a:xfrm>
              <a:off x="5468939" y="1271588"/>
              <a:ext cx="187325" cy="80963"/>
            </a:xfrm>
            <a:custGeom>
              <a:avLst/>
              <a:gdLst/>
              <a:ahLst/>
              <a:cxnLst>
                <a:cxn ang="0">
                  <a:pos x="467" y="0"/>
                </a:cxn>
                <a:cxn ang="0">
                  <a:pos x="467" y="0"/>
                </a:cxn>
                <a:cxn ang="0">
                  <a:pos x="458" y="1"/>
                </a:cxn>
                <a:cxn ang="0">
                  <a:pos x="449" y="4"/>
                </a:cxn>
                <a:cxn ang="0">
                  <a:pos x="432" y="11"/>
                </a:cxn>
                <a:cxn ang="0">
                  <a:pos x="432" y="11"/>
                </a:cxn>
                <a:cxn ang="0">
                  <a:pos x="417" y="17"/>
                </a:cxn>
                <a:cxn ang="0">
                  <a:pos x="404" y="21"/>
                </a:cxn>
                <a:cxn ang="0">
                  <a:pos x="391" y="26"/>
                </a:cxn>
                <a:cxn ang="0">
                  <a:pos x="378" y="32"/>
                </a:cxn>
                <a:cxn ang="0">
                  <a:pos x="378" y="32"/>
                </a:cxn>
                <a:cxn ang="0">
                  <a:pos x="324" y="57"/>
                </a:cxn>
                <a:cxn ang="0">
                  <a:pos x="271" y="82"/>
                </a:cxn>
                <a:cxn ang="0">
                  <a:pos x="271" y="82"/>
                </a:cxn>
                <a:cxn ang="0">
                  <a:pos x="237" y="97"/>
                </a:cxn>
                <a:cxn ang="0">
                  <a:pos x="204" y="111"/>
                </a:cxn>
                <a:cxn ang="0">
                  <a:pos x="136" y="137"/>
                </a:cxn>
                <a:cxn ang="0">
                  <a:pos x="69" y="165"/>
                </a:cxn>
                <a:cxn ang="0">
                  <a:pos x="35" y="179"/>
                </a:cxn>
                <a:cxn ang="0">
                  <a:pos x="3" y="193"/>
                </a:cxn>
                <a:cxn ang="0">
                  <a:pos x="3" y="193"/>
                </a:cxn>
                <a:cxn ang="0">
                  <a:pos x="1" y="196"/>
                </a:cxn>
                <a:cxn ang="0">
                  <a:pos x="0" y="197"/>
                </a:cxn>
                <a:cxn ang="0">
                  <a:pos x="0" y="200"/>
                </a:cxn>
                <a:cxn ang="0">
                  <a:pos x="1" y="201"/>
                </a:cxn>
                <a:cxn ang="0">
                  <a:pos x="4" y="204"/>
                </a:cxn>
                <a:cxn ang="0">
                  <a:pos x="7" y="205"/>
                </a:cxn>
                <a:cxn ang="0">
                  <a:pos x="9" y="204"/>
                </a:cxn>
                <a:cxn ang="0">
                  <a:pos x="9" y="204"/>
                </a:cxn>
                <a:cxn ang="0">
                  <a:pos x="39" y="189"/>
                </a:cxn>
                <a:cxn ang="0">
                  <a:pos x="69" y="176"/>
                </a:cxn>
                <a:cxn ang="0">
                  <a:pos x="132" y="150"/>
                </a:cxn>
                <a:cxn ang="0">
                  <a:pos x="195" y="127"/>
                </a:cxn>
                <a:cxn ang="0">
                  <a:pos x="256" y="100"/>
                </a:cxn>
                <a:cxn ang="0">
                  <a:pos x="256" y="100"/>
                </a:cxn>
                <a:cxn ang="0">
                  <a:pos x="289" y="86"/>
                </a:cxn>
                <a:cxn ang="0">
                  <a:pos x="323" y="73"/>
                </a:cxn>
                <a:cxn ang="0">
                  <a:pos x="323" y="73"/>
                </a:cxn>
                <a:cxn ang="0">
                  <a:pos x="344" y="65"/>
                </a:cxn>
                <a:cxn ang="0">
                  <a:pos x="356" y="60"/>
                </a:cxn>
                <a:cxn ang="0">
                  <a:pos x="364" y="55"/>
                </a:cxn>
                <a:cxn ang="0">
                  <a:pos x="364" y="55"/>
                </a:cxn>
                <a:cxn ang="0">
                  <a:pos x="377" y="46"/>
                </a:cxn>
                <a:cxn ang="0">
                  <a:pos x="391" y="39"/>
                </a:cxn>
                <a:cxn ang="0">
                  <a:pos x="407" y="32"/>
                </a:cxn>
                <a:cxn ang="0">
                  <a:pos x="421" y="27"/>
                </a:cxn>
                <a:cxn ang="0">
                  <a:pos x="421" y="27"/>
                </a:cxn>
                <a:cxn ang="0">
                  <a:pos x="445" y="18"/>
                </a:cxn>
                <a:cxn ang="0">
                  <a:pos x="458" y="13"/>
                </a:cxn>
                <a:cxn ang="0">
                  <a:pos x="470" y="10"/>
                </a:cxn>
                <a:cxn ang="0">
                  <a:pos x="470" y="10"/>
                </a:cxn>
                <a:cxn ang="0">
                  <a:pos x="472" y="9"/>
                </a:cxn>
                <a:cxn ang="0">
                  <a:pos x="474" y="8"/>
                </a:cxn>
                <a:cxn ang="0">
                  <a:pos x="474" y="6"/>
                </a:cxn>
                <a:cxn ang="0">
                  <a:pos x="474" y="4"/>
                </a:cxn>
                <a:cxn ang="0">
                  <a:pos x="471" y="0"/>
                </a:cxn>
                <a:cxn ang="0">
                  <a:pos x="470" y="0"/>
                </a:cxn>
                <a:cxn ang="0">
                  <a:pos x="467" y="0"/>
                </a:cxn>
                <a:cxn ang="0">
                  <a:pos x="467" y="0"/>
                </a:cxn>
              </a:cxnLst>
              <a:rect l="0" t="0" r="r" b="b"/>
              <a:pathLst>
                <a:path w="474" h="205">
                  <a:moveTo>
                    <a:pt x="467" y="0"/>
                  </a:moveTo>
                  <a:lnTo>
                    <a:pt x="467" y="0"/>
                  </a:lnTo>
                  <a:lnTo>
                    <a:pt x="458" y="1"/>
                  </a:lnTo>
                  <a:lnTo>
                    <a:pt x="449" y="4"/>
                  </a:lnTo>
                  <a:lnTo>
                    <a:pt x="432" y="11"/>
                  </a:lnTo>
                  <a:lnTo>
                    <a:pt x="432" y="11"/>
                  </a:lnTo>
                  <a:lnTo>
                    <a:pt x="417" y="17"/>
                  </a:lnTo>
                  <a:lnTo>
                    <a:pt x="404" y="21"/>
                  </a:lnTo>
                  <a:lnTo>
                    <a:pt x="391" y="26"/>
                  </a:lnTo>
                  <a:lnTo>
                    <a:pt x="378" y="32"/>
                  </a:lnTo>
                  <a:lnTo>
                    <a:pt x="378" y="32"/>
                  </a:lnTo>
                  <a:lnTo>
                    <a:pt x="324" y="57"/>
                  </a:lnTo>
                  <a:lnTo>
                    <a:pt x="271" y="82"/>
                  </a:lnTo>
                  <a:lnTo>
                    <a:pt x="271" y="82"/>
                  </a:lnTo>
                  <a:lnTo>
                    <a:pt x="237" y="97"/>
                  </a:lnTo>
                  <a:lnTo>
                    <a:pt x="204" y="111"/>
                  </a:lnTo>
                  <a:lnTo>
                    <a:pt x="136" y="137"/>
                  </a:lnTo>
                  <a:lnTo>
                    <a:pt x="69" y="165"/>
                  </a:lnTo>
                  <a:lnTo>
                    <a:pt x="35" y="179"/>
                  </a:lnTo>
                  <a:lnTo>
                    <a:pt x="3" y="193"/>
                  </a:lnTo>
                  <a:lnTo>
                    <a:pt x="3" y="193"/>
                  </a:lnTo>
                  <a:lnTo>
                    <a:pt x="1" y="196"/>
                  </a:lnTo>
                  <a:lnTo>
                    <a:pt x="0" y="197"/>
                  </a:lnTo>
                  <a:lnTo>
                    <a:pt x="0" y="200"/>
                  </a:lnTo>
                  <a:lnTo>
                    <a:pt x="1" y="201"/>
                  </a:lnTo>
                  <a:lnTo>
                    <a:pt x="4" y="204"/>
                  </a:lnTo>
                  <a:lnTo>
                    <a:pt x="7" y="205"/>
                  </a:lnTo>
                  <a:lnTo>
                    <a:pt x="9" y="204"/>
                  </a:lnTo>
                  <a:lnTo>
                    <a:pt x="9" y="204"/>
                  </a:lnTo>
                  <a:lnTo>
                    <a:pt x="39" y="189"/>
                  </a:lnTo>
                  <a:lnTo>
                    <a:pt x="69" y="176"/>
                  </a:lnTo>
                  <a:lnTo>
                    <a:pt x="132" y="150"/>
                  </a:lnTo>
                  <a:lnTo>
                    <a:pt x="195" y="127"/>
                  </a:lnTo>
                  <a:lnTo>
                    <a:pt x="256" y="100"/>
                  </a:lnTo>
                  <a:lnTo>
                    <a:pt x="256" y="100"/>
                  </a:lnTo>
                  <a:lnTo>
                    <a:pt x="289" y="86"/>
                  </a:lnTo>
                  <a:lnTo>
                    <a:pt x="323" y="73"/>
                  </a:lnTo>
                  <a:lnTo>
                    <a:pt x="323" y="73"/>
                  </a:lnTo>
                  <a:lnTo>
                    <a:pt x="344" y="65"/>
                  </a:lnTo>
                  <a:lnTo>
                    <a:pt x="356" y="60"/>
                  </a:lnTo>
                  <a:lnTo>
                    <a:pt x="364" y="55"/>
                  </a:lnTo>
                  <a:lnTo>
                    <a:pt x="364" y="55"/>
                  </a:lnTo>
                  <a:lnTo>
                    <a:pt x="377" y="46"/>
                  </a:lnTo>
                  <a:lnTo>
                    <a:pt x="391" y="39"/>
                  </a:lnTo>
                  <a:lnTo>
                    <a:pt x="407" y="32"/>
                  </a:lnTo>
                  <a:lnTo>
                    <a:pt x="421" y="27"/>
                  </a:lnTo>
                  <a:lnTo>
                    <a:pt x="421" y="27"/>
                  </a:lnTo>
                  <a:lnTo>
                    <a:pt x="445" y="18"/>
                  </a:lnTo>
                  <a:lnTo>
                    <a:pt x="458" y="13"/>
                  </a:lnTo>
                  <a:lnTo>
                    <a:pt x="470" y="10"/>
                  </a:lnTo>
                  <a:lnTo>
                    <a:pt x="470" y="10"/>
                  </a:lnTo>
                  <a:lnTo>
                    <a:pt x="472" y="9"/>
                  </a:lnTo>
                  <a:lnTo>
                    <a:pt x="474" y="8"/>
                  </a:lnTo>
                  <a:lnTo>
                    <a:pt x="474" y="6"/>
                  </a:lnTo>
                  <a:lnTo>
                    <a:pt x="474" y="4"/>
                  </a:lnTo>
                  <a:lnTo>
                    <a:pt x="471" y="0"/>
                  </a:lnTo>
                  <a:lnTo>
                    <a:pt x="470" y="0"/>
                  </a:lnTo>
                  <a:lnTo>
                    <a:pt x="467" y="0"/>
                  </a:lnTo>
                  <a:lnTo>
                    <a:pt x="467"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70" name="Freeform 386"/>
            <p:cNvSpPr/>
            <p:nvPr/>
          </p:nvSpPr>
          <p:spPr bwMode="auto">
            <a:xfrm>
              <a:off x="5697539" y="1277938"/>
              <a:ext cx="190500" cy="130175"/>
            </a:xfrm>
            <a:custGeom>
              <a:avLst/>
              <a:gdLst/>
              <a:ahLst/>
              <a:cxnLst>
                <a:cxn ang="0">
                  <a:pos x="470" y="1"/>
                </a:cxn>
                <a:cxn ang="0">
                  <a:pos x="470" y="1"/>
                </a:cxn>
                <a:cxn ang="0">
                  <a:pos x="439" y="23"/>
                </a:cxn>
                <a:cxn ang="0">
                  <a:pos x="408" y="46"/>
                </a:cxn>
                <a:cxn ang="0">
                  <a:pos x="344" y="89"/>
                </a:cxn>
                <a:cxn ang="0">
                  <a:pos x="280" y="131"/>
                </a:cxn>
                <a:cxn ang="0">
                  <a:pos x="248" y="153"/>
                </a:cxn>
                <a:cxn ang="0">
                  <a:pos x="218" y="176"/>
                </a:cxn>
                <a:cxn ang="0">
                  <a:pos x="218" y="176"/>
                </a:cxn>
                <a:cxn ang="0">
                  <a:pos x="184" y="204"/>
                </a:cxn>
                <a:cxn ang="0">
                  <a:pos x="148" y="229"/>
                </a:cxn>
                <a:cxn ang="0">
                  <a:pos x="111" y="252"/>
                </a:cxn>
                <a:cxn ang="0">
                  <a:pos x="73" y="273"/>
                </a:cxn>
                <a:cxn ang="0">
                  <a:pos x="73" y="273"/>
                </a:cxn>
                <a:cxn ang="0">
                  <a:pos x="59" y="281"/>
                </a:cxn>
                <a:cxn ang="0">
                  <a:pos x="46" y="290"/>
                </a:cxn>
                <a:cxn ang="0">
                  <a:pos x="33" y="299"/>
                </a:cxn>
                <a:cxn ang="0">
                  <a:pos x="18" y="306"/>
                </a:cxn>
                <a:cxn ang="0">
                  <a:pos x="18" y="306"/>
                </a:cxn>
                <a:cxn ang="0">
                  <a:pos x="12" y="310"/>
                </a:cxn>
                <a:cxn ang="0">
                  <a:pos x="6" y="312"/>
                </a:cxn>
                <a:cxn ang="0">
                  <a:pos x="3" y="316"/>
                </a:cxn>
                <a:cxn ang="0">
                  <a:pos x="0" y="323"/>
                </a:cxn>
                <a:cxn ang="0">
                  <a:pos x="0" y="323"/>
                </a:cxn>
                <a:cxn ang="0">
                  <a:pos x="0" y="325"/>
                </a:cxn>
                <a:cxn ang="0">
                  <a:pos x="1" y="328"/>
                </a:cxn>
                <a:cxn ang="0">
                  <a:pos x="4" y="329"/>
                </a:cxn>
                <a:cxn ang="0">
                  <a:pos x="8" y="329"/>
                </a:cxn>
                <a:cxn ang="0">
                  <a:pos x="10" y="328"/>
                </a:cxn>
                <a:cxn ang="0">
                  <a:pos x="10" y="327"/>
                </a:cxn>
                <a:cxn ang="0">
                  <a:pos x="10" y="327"/>
                </a:cxn>
                <a:cxn ang="0">
                  <a:pos x="13" y="323"/>
                </a:cxn>
                <a:cxn ang="0">
                  <a:pos x="18" y="319"/>
                </a:cxn>
                <a:cxn ang="0">
                  <a:pos x="31" y="311"/>
                </a:cxn>
                <a:cxn ang="0">
                  <a:pos x="54" y="298"/>
                </a:cxn>
                <a:cxn ang="0">
                  <a:pos x="54" y="298"/>
                </a:cxn>
                <a:cxn ang="0">
                  <a:pos x="85" y="280"/>
                </a:cxn>
                <a:cxn ang="0">
                  <a:pos x="116" y="261"/>
                </a:cxn>
                <a:cxn ang="0">
                  <a:pos x="116" y="261"/>
                </a:cxn>
                <a:cxn ang="0">
                  <a:pos x="148" y="242"/>
                </a:cxn>
                <a:cxn ang="0">
                  <a:pos x="178" y="222"/>
                </a:cxn>
                <a:cxn ang="0">
                  <a:pos x="207" y="200"/>
                </a:cxn>
                <a:cxn ang="0">
                  <a:pos x="235" y="178"/>
                </a:cxn>
                <a:cxn ang="0">
                  <a:pos x="235" y="178"/>
                </a:cxn>
                <a:cxn ang="0">
                  <a:pos x="264" y="155"/>
                </a:cxn>
                <a:cxn ang="0">
                  <a:pos x="294" y="134"/>
                </a:cxn>
                <a:cxn ang="0">
                  <a:pos x="356" y="93"/>
                </a:cxn>
                <a:cxn ang="0">
                  <a:pos x="417" y="52"/>
                </a:cxn>
                <a:cxn ang="0">
                  <a:pos x="449" y="31"/>
                </a:cxn>
                <a:cxn ang="0">
                  <a:pos x="477" y="9"/>
                </a:cxn>
                <a:cxn ang="0">
                  <a:pos x="477" y="9"/>
                </a:cxn>
                <a:cxn ang="0">
                  <a:pos x="479" y="8"/>
                </a:cxn>
                <a:cxn ang="0">
                  <a:pos x="480" y="5"/>
                </a:cxn>
                <a:cxn ang="0">
                  <a:pos x="479" y="4"/>
                </a:cxn>
                <a:cxn ang="0">
                  <a:pos x="477" y="1"/>
                </a:cxn>
                <a:cxn ang="0">
                  <a:pos x="475" y="0"/>
                </a:cxn>
                <a:cxn ang="0">
                  <a:pos x="472" y="0"/>
                </a:cxn>
                <a:cxn ang="0">
                  <a:pos x="470" y="1"/>
                </a:cxn>
                <a:cxn ang="0">
                  <a:pos x="470" y="1"/>
                </a:cxn>
              </a:cxnLst>
              <a:rect l="0" t="0" r="r" b="b"/>
              <a:pathLst>
                <a:path w="480" h="329">
                  <a:moveTo>
                    <a:pt x="470" y="1"/>
                  </a:moveTo>
                  <a:lnTo>
                    <a:pt x="470" y="1"/>
                  </a:lnTo>
                  <a:lnTo>
                    <a:pt x="439" y="23"/>
                  </a:lnTo>
                  <a:lnTo>
                    <a:pt x="408" y="46"/>
                  </a:lnTo>
                  <a:lnTo>
                    <a:pt x="344" y="89"/>
                  </a:lnTo>
                  <a:lnTo>
                    <a:pt x="280" y="131"/>
                  </a:lnTo>
                  <a:lnTo>
                    <a:pt x="248" y="153"/>
                  </a:lnTo>
                  <a:lnTo>
                    <a:pt x="218" y="176"/>
                  </a:lnTo>
                  <a:lnTo>
                    <a:pt x="218" y="176"/>
                  </a:lnTo>
                  <a:lnTo>
                    <a:pt x="184" y="204"/>
                  </a:lnTo>
                  <a:lnTo>
                    <a:pt x="148" y="229"/>
                  </a:lnTo>
                  <a:lnTo>
                    <a:pt x="111" y="252"/>
                  </a:lnTo>
                  <a:lnTo>
                    <a:pt x="73" y="273"/>
                  </a:lnTo>
                  <a:lnTo>
                    <a:pt x="73" y="273"/>
                  </a:lnTo>
                  <a:lnTo>
                    <a:pt x="59" y="281"/>
                  </a:lnTo>
                  <a:lnTo>
                    <a:pt x="46" y="290"/>
                  </a:lnTo>
                  <a:lnTo>
                    <a:pt x="33" y="299"/>
                  </a:lnTo>
                  <a:lnTo>
                    <a:pt x="18" y="306"/>
                  </a:lnTo>
                  <a:lnTo>
                    <a:pt x="18" y="306"/>
                  </a:lnTo>
                  <a:lnTo>
                    <a:pt x="12" y="310"/>
                  </a:lnTo>
                  <a:lnTo>
                    <a:pt x="6" y="312"/>
                  </a:lnTo>
                  <a:lnTo>
                    <a:pt x="3" y="316"/>
                  </a:lnTo>
                  <a:lnTo>
                    <a:pt x="0" y="323"/>
                  </a:lnTo>
                  <a:lnTo>
                    <a:pt x="0" y="323"/>
                  </a:lnTo>
                  <a:lnTo>
                    <a:pt x="0" y="325"/>
                  </a:lnTo>
                  <a:lnTo>
                    <a:pt x="1" y="328"/>
                  </a:lnTo>
                  <a:lnTo>
                    <a:pt x="4" y="329"/>
                  </a:lnTo>
                  <a:lnTo>
                    <a:pt x="8" y="329"/>
                  </a:lnTo>
                  <a:lnTo>
                    <a:pt x="10" y="328"/>
                  </a:lnTo>
                  <a:lnTo>
                    <a:pt x="10" y="327"/>
                  </a:lnTo>
                  <a:lnTo>
                    <a:pt x="10" y="327"/>
                  </a:lnTo>
                  <a:lnTo>
                    <a:pt x="13" y="323"/>
                  </a:lnTo>
                  <a:lnTo>
                    <a:pt x="18" y="319"/>
                  </a:lnTo>
                  <a:lnTo>
                    <a:pt x="31" y="311"/>
                  </a:lnTo>
                  <a:lnTo>
                    <a:pt x="54" y="298"/>
                  </a:lnTo>
                  <a:lnTo>
                    <a:pt x="54" y="298"/>
                  </a:lnTo>
                  <a:lnTo>
                    <a:pt x="85" y="280"/>
                  </a:lnTo>
                  <a:lnTo>
                    <a:pt x="116" y="261"/>
                  </a:lnTo>
                  <a:lnTo>
                    <a:pt x="116" y="261"/>
                  </a:lnTo>
                  <a:lnTo>
                    <a:pt x="148" y="242"/>
                  </a:lnTo>
                  <a:lnTo>
                    <a:pt x="178" y="222"/>
                  </a:lnTo>
                  <a:lnTo>
                    <a:pt x="207" y="200"/>
                  </a:lnTo>
                  <a:lnTo>
                    <a:pt x="235" y="178"/>
                  </a:lnTo>
                  <a:lnTo>
                    <a:pt x="235" y="178"/>
                  </a:lnTo>
                  <a:lnTo>
                    <a:pt x="264" y="155"/>
                  </a:lnTo>
                  <a:lnTo>
                    <a:pt x="294" y="134"/>
                  </a:lnTo>
                  <a:lnTo>
                    <a:pt x="356" y="93"/>
                  </a:lnTo>
                  <a:lnTo>
                    <a:pt x="417" y="52"/>
                  </a:lnTo>
                  <a:lnTo>
                    <a:pt x="449" y="31"/>
                  </a:lnTo>
                  <a:lnTo>
                    <a:pt x="477" y="9"/>
                  </a:lnTo>
                  <a:lnTo>
                    <a:pt x="477" y="9"/>
                  </a:lnTo>
                  <a:lnTo>
                    <a:pt x="479" y="8"/>
                  </a:lnTo>
                  <a:lnTo>
                    <a:pt x="480" y="5"/>
                  </a:lnTo>
                  <a:lnTo>
                    <a:pt x="479" y="4"/>
                  </a:lnTo>
                  <a:lnTo>
                    <a:pt x="477" y="1"/>
                  </a:lnTo>
                  <a:lnTo>
                    <a:pt x="475" y="0"/>
                  </a:lnTo>
                  <a:lnTo>
                    <a:pt x="472" y="0"/>
                  </a:lnTo>
                  <a:lnTo>
                    <a:pt x="470" y="1"/>
                  </a:lnTo>
                  <a:lnTo>
                    <a:pt x="470"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71" name="Freeform 387"/>
            <p:cNvSpPr/>
            <p:nvPr/>
          </p:nvSpPr>
          <p:spPr bwMode="auto">
            <a:xfrm>
              <a:off x="5686426" y="1303338"/>
              <a:ext cx="265113" cy="166688"/>
            </a:xfrm>
            <a:custGeom>
              <a:avLst/>
              <a:gdLst/>
              <a:ahLst/>
              <a:cxnLst>
                <a:cxn ang="0">
                  <a:pos x="657" y="6"/>
                </a:cxn>
                <a:cxn ang="0">
                  <a:pos x="650" y="9"/>
                </a:cxn>
                <a:cxn ang="0">
                  <a:pos x="631" y="19"/>
                </a:cxn>
                <a:cxn ang="0">
                  <a:pos x="604" y="34"/>
                </a:cxn>
                <a:cxn ang="0">
                  <a:pos x="595" y="37"/>
                </a:cxn>
                <a:cxn ang="0">
                  <a:pos x="581" y="51"/>
                </a:cxn>
                <a:cxn ang="0">
                  <a:pos x="573" y="57"/>
                </a:cxn>
                <a:cxn ang="0">
                  <a:pos x="526" y="90"/>
                </a:cxn>
                <a:cxn ang="0">
                  <a:pos x="437" y="146"/>
                </a:cxn>
                <a:cxn ang="0">
                  <a:pos x="345" y="200"/>
                </a:cxn>
                <a:cxn ang="0">
                  <a:pos x="243" y="260"/>
                </a:cxn>
                <a:cxn ang="0">
                  <a:pos x="140" y="320"/>
                </a:cxn>
                <a:cxn ang="0">
                  <a:pos x="97" y="347"/>
                </a:cxn>
                <a:cxn ang="0">
                  <a:pos x="86" y="354"/>
                </a:cxn>
                <a:cxn ang="0">
                  <a:pos x="51" y="371"/>
                </a:cxn>
                <a:cxn ang="0">
                  <a:pos x="37" y="379"/>
                </a:cxn>
                <a:cxn ang="0">
                  <a:pos x="11" y="400"/>
                </a:cxn>
                <a:cxn ang="0">
                  <a:pos x="1" y="413"/>
                </a:cxn>
                <a:cxn ang="0">
                  <a:pos x="0" y="415"/>
                </a:cxn>
                <a:cxn ang="0">
                  <a:pos x="3" y="421"/>
                </a:cxn>
                <a:cxn ang="0">
                  <a:pos x="9" y="421"/>
                </a:cxn>
                <a:cxn ang="0">
                  <a:pos x="11" y="418"/>
                </a:cxn>
                <a:cxn ang="0">
                  <a:pos x="24" y="404"/>
                </a:cxn>
                <a:cxn ang="0">
                  <a:pos x="39" y="392"/>
                </a:cxn>
                <a:cxn ang="0">
                  <a:pos x="73" y="372"/>
                </a:cxn>
                <a:cxn ang="0">
                  <a:pos x="94" y="362"/>
                </a:cxn>
                <a:cxn ang="0">
                  <a:pos x="135" y="336"/>
                </a:cxn>
                <a:cxn ang="0">
                  <a:pos x="156" y="324"/>
                </a:cxn>
                <a:cxn ang="0">
                  <a:pos x="352" y="209"/>
                </a:cxn>
                <a:cxn ang="0">
                  <a:pos x="517" y="109"/>
                </a:cxn>
                <a:cxn ang="0">
                  <a:pos x="536" y="96"/>
                </a:cxn>
                <a:cxn ang="0">
                  <a:pos x="594" y="56"/>
                </a:cxn>
                <a:cxn ang="0">
                  <a:pos x="610" y="44"/>
                </a:cxn>
                <a:cxn ang="0">
                  <a:pos x="636" y="27"/>
                </a:cxn>
                <a:cxn ang="0">
                  <a:pos x="654" y="18"/>
                </a:cxn>
                <a:cxn ang="0">
                  <a:pos x="662" y="17"/>
                </a:cxn>
                <a:cxn ang="0">
                  <a:pos x="667" y="13"/>
                </a:cxn>
                <a:cxn ang="0">
                  <a:pos x="669" y="5"/>
                </a:cxn>
                <a:cxn ang="0">
                  <a:pos x="667" y="2"/>
                </a:cxn>
                <a:cxn ang="0">
                  <a:pos x="662" y="0"/>
                </a:cxn>
                <a:cxn ang="0">
                  <a:pos x="657" y="2"/>
                </a:cxn>
                <a:cxn ang="0">
                  <a:pos x="657" y="5"/>
                </a:cxn>
              </a:cxnLst>
              <a:rect l="0" t="0" r="r" b="b"/>
              <a:pathLst>
                <a:path w="669" h="421">
                  <a:moveTo>
                    <a:pt x="657" y="5"/>
                  </a:moveTo>
                  <a:lnTo>
                    <a:pt x="657" y="6"/>
                  </a:lnTo>
                  <a:lnTo>
                    <a:pt x="657" y="6"/>
                  </a:lnTo>
                  <a:lnTo>
                    <a:pt x="650" y="9"/>
                  </a:lnTo>
                  <a:lnTo>
                    <a:pt x="642" y="11"/>
                  </a:lnTo>
                  <a:lnTo>
                    <a:pt x="631" y="19"/>
                  </a:lnTo>
                  <a:lnTo>
                    <a:pt x="618" y="27"/>
                  </a:lnTo>
                  <a:lnTo>
                    <a:pt x="604" y="34"/>
                  </a:lnTo>
                  <a:lnTo>
                    <a:pt x="604" y="34"/>
                  </a:lnTo>
                  <a:lnTo>
                    <a:pt x="595" y="37"/>
                  </a:lnTo>
                  <a:lnTo>
                    <a:pt x="589" y="44"/>
                  </a:lnTo>
                  <a:lnTo>
                    <a:pt x="581" y="51"/>
                  </a:lnTo>
                  <a:lnTo>
                    <a:pt x="573" y="57"/>
                  </a:lnTo>
                  <a:lnTo>
                    <a:pt x="573" y="57"/>
                  </a:lnTo>
                  <a:lnTo>
                    <a:pt x="526" y="90"/>
                  </a:lnTo>
                  <a:lnTo>
                    <a:pt x="526" y="90"/>
                  </a:lnTo>
                  <a:lnTo>
                    <a:pt x="482" y="119"/>
                  </a:lnTo>
                  <a:lnTo>
                    <a:pt x="437" y="146"/>
                  </a:lnTo>
                  <a:lnTo>
                    <a:pt x="391" y="172"/>
                  </a:lnTo>
                  <a:lnTo>
                    <a:pt x="345" y="200"/>
                  </a:lnTo>
                  <a:lnTo>
                    <a:pt x="345" y="200"/>
                  </a:lnTo>
                  <a:lnTo>
                    <a:pt x="243" y="260"/>
                  </a:lnTo>
                  <a:lnTo>
                    <a:pt x="140" y="320"/>
                  </a:lnTo>
                  <a:lnTo>
                    <a:pt x="140" y="320"/>
                  </a:lnTo>
                  <a:lnTo>
                    <a:pt x="118" y="333"/>
                  </a:lnTo>
                  <a:lnTo>
                    <a:pt x="97" y="347"/>
                  </a:lnTo>
                  <a:lnTo>
                    <a:pt x="97" y="347"/>
                  </a:lnTo>
                  <a:lnTo>
                    <a:pt x="86" y="354"/>
                  </a:lnTo>
                  <a:lnTo>
                    <a:pt x="75" y="360"/>
                  </a:lnTo>
                  <a:lnTo>
                    <a:pt x="51" y="371"/>
                  </a:lnTo>
                  <a:lnTo>
                    <a:pt x="51" y="371"/>
                  </a:lnTo>
                  <a:lnTo>
                    <a:pt x="37" y="379"/>
                  </a:lnTo>
                  <a:lnTo>
                    <a:pt x="24" y="389"/>
                  </a:lnTo>
                  <a:lnTo>
                    <a:pt x="11" y="400"/>
                  </a:lnTo>
                  <a:lnTo>
                    <a:pt x="5" y="406"/>
                  </a:lnTo>
                  <a:lnTo>
                    <a:pt x="1" y="413"/>
                  </a:lnTo>
                  <a:lnTo>
                    <a:pt x="1" y="413"/>
                  </a:lnTo>
                  <a:lnTo>
                    <a:pt x="0" y="415"/>
                  </a:lnTo>
                  <a:lnTo>
                    <a:pt x="0" y="417"/>
                  </a:lnTo>
                  <a:lnTo>
                    <a:pt x="3" y="421"/>
                  </a:lnTo>
                  <a:lnTo>
                    <a:pt x="7" y="421"/>
                  </a:lnTo>
                  <a:lnTo>
                    <a:pt x="9" y="421"/>
                  </a:lnTo>
                  <a:lnTo>
                    <a:pt x="11" y="418"/>
                  </a:lnTo>
                  <a:lnTo>
                    <a:pt x="11" y="418"/>
                  </a:lnTo>
                  <a:lnTo>
                    <a:pt x="17" y="410"/>
                  </a:lnTo>
                  <a:lnTo>
                    <a:pt x="24" y="404"/>
                  </a:lnTo>
                  <a:lnTo>
                    <a:pt x="32" y="397"/>
                  </a:lnTo>
                  <a:lnTo>
                    <a:pt x="39" y="392"/>
                  </a:lnTo>
                  <a:lnTo>
                    <a:pt x="56" y="381"/>
                  </a:lnTo>
                  <a:lnTo>
                    <a:pt x="73" y="372"/>
                  </a:lnTo>
                  <a:lnTo>
                    <a:pt x="73" y="372"/>
                  </a:lnTo>
                  <a:lnTo>
                    <a:pt x="94" y="362"/>
                  </a:lnTo>
                  <a:lnTo>
                    <a:pt x="115" y="349"/>
                  </a:lnTo>
                  <a:lnTo>
                    <a:pt x="135" y="336"/>
                  </a:lnTo>
                  <a:lnTo>
                    <a:pt x="156" y="324"/>
                  </a:lnTo>
                  <a:lnTo>
                    <a:pt x="156" y="324"/>
                  </a:lnTo>
                  <a:lnTo>
                    <a:pt x="352" y="209"/>
                  </a:lnTo>
                  <a:lnTo>
                    <a:pt x="352" y="209"/>
                  </a:lnTo>
                  <a:lnTo>
                    <a:pt x="434" y="159"/>
                  </a:lnTo>
                  <a:lnTo>
                    <a:pt x="517" y="109"/>
                  </a:lnTo>
                  <a:lnTo>
                    <a:pt x="517" y="109"/>
                  </a:lnTo>
                  <a:lnTo>
                    <a:pt x="536" y="96"/>
                  </a:lnTo>
                  <a:lnTo>
                    <a:pt x="556" y="83"/>
                  </a:lnTo>
                  <a:lnTo>
                    <a:pt x="594" y="56"/>
                  </a:lnTo>
                  <a:lnTo>
                    <a:pt x="594" y="56"/>
                  </a:lnTo>
                  <a:lnTo>
                    <a:pt x="610" y="44"/>
                  </a:lnTo>
                  <a:lnTo>
                    <a:pt x="627" y="32"/>
                  </a:lnTo>
                  <a:lnTo>
                    <a:pt x="636" y="27"/>
                  </a:lnTo>
                  <a:lnTo>
                    <a:pt x="645" y="22"/>
                  </a:lnTo>
                  <a:lnTo>
                    <a:pt x="654" y="18"/>
                  </a:lnTo>
                  <a:lnTo>
                    <a:pt x="662" y="17"/>
                  </a:lnTo>
                  <a:lnTo>
                    <a:pt x="662" y="17"/>
                  </a:lnTo>
                  <a:lnTo>
                    <a:pt x="666" y="14"/>
                  </a:lnTo>
                  <a:lnTo>
                    <a:pt x="667" y="13"/>
                  </a:lnTo>
                  <a:lnTo>
                    <a:pt x="669" y="10"/>
                  </a:lnTo>
                  <a:lnTo>
                    <a:pt x="669" y="5"/>
                  </a:lnTo>
                  <a:lnTo>
                    <a:pt x="669" y="5"/>
                  </a:lnTo>
                  <a:lnTo>
                    <a:pt x="667" y="2"/>
                  </a:lnTo>
                  <a:lnTo>
                    <a:pt x="666" y="1"/>
                  </a:lnTo>
                  <a:lnTo>
                    <a:pt x="662" y="0"/>
                  </a:lnTo>
                  <a:lnTo>
                    <a:pt x="658" y="1"/>
                  </a:lnTo>
                  <a:lnTo>
                    <a:pt x="657" y="2"/>
                  </a:lnTo>
                  <a:lnTo>
                    <a:pt x="657" y="5"/>
                  </a:lnTo>
                  <a:lnTo>
                    <a:pt x="657" y="5"/>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72" name="Freeform 388"/>
            <p:cNvSpPr/>
            <p:nvPr/>
          </p:nvSpPr>
          <p:spPr bwMode="auto">
            <a:xfrm>
              <a:off x="5648326" y="1501776"/>
              <a:ext cx="149225" cy="60325"/>
            </a:xfrm>
            <a:custGeom>
              <a:avLst/>
              <a:gdLst/>
              <a:ahLst/>
              <a:cxnLst>
                <a:cxn ang="0">
                  <a:pos x="372" y="0"/>
                </a:cxn>
                <a:cxn ang="0">
                  <a:pos x="372" y="0"/>
                </a:cxn>
                <a:cxn ang="0">
                  <a:pos x="361" y="1"/>
                </a:cxn>
                <a:cxn ang="0">
                  <a:pos x="352" y="4"/>
                </a:cxn>
                <a:cxn ang="0">
                  <a:pos x="334" y="10"/>
                </a:cxn>
                <a:cxn ang="0">
                  <a:pos x="297" y="26"/>
                </a:cxn>
                <a:cxn ang="0">
                  <a:pos x="297" y="26"/>
                </a:cxn>
                <a:cxn ang="0">
                  <a:pos x="271" y="36"/>
                </a:cxn>
                <a:cxn ang="0">
                  <a:pos x="244" y="45"/>
                </a:cxn>
                <a:cxn ang="0">
                  <a:pos x="218" y="55"/>
                </a:cxn>
                <a:cxn ang="0">
                  <a:pos x="191" y="64"/>
                </a:cxn>
                <a:cxn ang="0">
                  <a:pos x="191" y="64"/>
                </a:cxn>
                <a:cxn ang="0">
                  <a:pos x="102" y="99"/>
                </a:cxn>
                <a:cxn ang="0">
                  <a:pos x="58" y="117"/>
                </a:cxn>
                <a:cxn ang="0">
                  <a:pos x="15" y="137"/>
                </a:cxn>
                <a:cxn ang="0">
                  <a:pos x="15" y="137"/>
                </a:cxn>
                <a:cxn ang="0">
                  <a:pos x="11" y="136"/>
                </a:cxn>
                <a:cxn ang="0">
                  <a:pos x="10" y="137"/>
                </a:cxn>
                <a:cxn ang="0">
                  <a:pos x="8" y="138"/>
                </a:cxn>
                <a:cxn ang="0">
                  <a:pos x="2" y="144"/>
                </a:cxn>
                <a:cxn ang="0">
                  <a:pos x="2" y="144"/>
                </a:cxn>
                <a:cxn ang="0">
                  <a:pos x="0" y="145"/>
                </a:cxn>
                <a:cxn ang="0">
                  <a:pos x="0" y="147"/>
                </a:cxn>
                <a:cxn ang="0">
                  <a:pos x="2" y="151"/>
                </a:cxn>
                <a:cxn ang="0">
                  <a:pos x="4" y="153"/>
                </a:cxn>
                <a:cxn ang="0">
                  <a:pos x="7" y="153"/>
                </a:cxn>
                <a:cxn ang="0">
                  <a:pos x="8" y="153"/>
                </a:cxn>
                <a:cxn ang="0">
                  <a:pos x="8" y="153"/>
                </a:cxn>
                <a:cxn ang="0">
                  <a:pos x="54" y="132"/>
                </a:cxn>
                <a:cxn ang="0">
                  <a:pos x="101" y="112"/>
                </a:cxn>
                <a:cxn ang="0">
                  <a:pos x="194" y="76"/>
                </a:cxn>
                <a:cxn ang="0">
                  <a:pos x="194" y="76"/>
                </a:cxn>
                <a:cxn ang="0">
                  <a:pos x="215" y="66"/>
                </a:cxn>
                <a:cxn ang="0">
                  <a:pos x="237" y="59"/>
                </a:cxn>
                <a:cxn ang="0">
                  <a:pos x="282" y="44"/>
                </a:cxn>
                <a:cxn ang="0">
                  <a:pos x="282" y="44"/>
                </a:cxn>
                <a:cxn ang="0">
                  <a:pos x="304" y="35"/>
                </a:cxn>
                <a:cxn ang="0">
                  <a:pos x="326" y="25"/>
                </a:cxn>
                <a:cxn ang="0">
                  <a:pos x="348" y="15"/>
                </a:cxn>
                <a:cxn ang="0">
                  <a:pos x="360" y="13"/>
                </a:cxn>
                <a:cxn ang="0">
                  <a:pos x="372" y="10"/>
                </a:cxn>
                <a:cxn ang="0">
                  <a:pos x="372" y="10"/>
                </a:cxn>
                <a:cxn ang="0">
                  <a:pos x="373" y="10"/>
                </a:cxn>
                <a:cxn ang="0">
                  <a:pos x="376" y="9"/>
                </a:cxn>
                <a:cxn ang="0">
                  <a:pos x="377" y="5"/>
                </a:cxn>
                <a:cxn ang="0">
                  <a:pos x="377" y="2"/>
                </a:cxn>
                <a:cxn ang="0">
                  <a:pos x="376" y="1"/>
                </a:cxn>
                <a:cxn ang="0">
                  <a:pos x="373" y="0"/>
                </a:cxn>
                <a:cxn ang="0">
                  <a:pos x="372" y="0"/>
                </a:cxn>
                <a:cxn ang="0">
                  <a:pos x="372" y="0"/>
                </a:cxn>
              </a:cxnLst>
              <a:rect l="0" t="0" r="r" b="b"/>
              <a:pathLst>
                <a:path w="377" h="153">
                  <a:moveTo>
                    <a:pt x="372" y="0"/>
                  </a:moveTo>
                  <a:lnTo>
                    <a:pt x="372" y="0"/>
                  </a:lnTo>
                  <a:lnTo>
                    <a:pt x="361" y="1"/>
                  </a:lnTo>
                  <a:lnTo>
                    <a:pt x="352" y="4"/>
                  </a:lnTo>
                  <a:lnTo>
                    <a:pt x="334" y="10"/>
                  </a:lnTo>
                  <a:lnTo>
                    <a:pt x="297" y="26"/>
                  </a:lnTo>
                  <a:lnTo>
                    <a:pt x="297" y="26"/>
                  </a:lnTo>
                  <a:lnTo>
                    <a:pt x="271" y="36"/>
                  </a:lnTo>
                  <a:lnTo>
                    <a:pt x="244" y="45"/>
                  </a:lnTo>
                  <a:lnTo>
                    <a:pt x="218" y="55"/>
                  </a:lnTo>
                  <a:lnTo>
                    <a:pt x="191" y="64"/>
                  </a:lnTo>
                  <a:lnTo>
                    <a:pt x="191" y="64"/>
                  </a:lnTo>
                  <a:lnTo>
                    <a:pt x="102" y="99"/>
                  </a:lnTo>
                  <a:lnTo>
                    <a:pt x="58" y="117"/>
                  </a:lnTo>
                  <a:lnTo>
                    <a:pt x="15" y="137"/>
                  </a:lnTo>
                  <a:lnTo>
                    <a:pt x="15" y="137"/>
                  </a:lnTo>
                  <a:lnTo>
                    <a:pt x="11" y="136"/>
                  </a:lnTo>
                  <a:lnTo>
                    <a:pt x="10" y="137"/>
                  </a:lnTo>
                  <a:lnTo>
                    <a:pt x="8" y="138"/>
                  </a:lnTo>
                  <a:lnTo>
                    <a:pt x="2" y="144"/>
                  </a:lnTo>
                  <a:lnTo>
                    <a:pt x="2" y="144"/>
                  </a:lnTo>
                  <a:lnTo>
                    <a:pt x="0" y="145"/>
                  </a:lnTo>
                  <a:lnTo>
                    <a:pt x="0" y="147"/>
                  </a:lnTo>
                  <a:lnTo>
                    <a:pt x="2" y="151"/>
                  </a:lnTo>
                  <a:lnTo>
                    <a:pt x="4" y="153"/>
                  </a:lnTo>
                  <a:lnTo>
                    <a:pt x="7" y="153"/>
                  </a:lnTo>
                  <a:lnTo>
                    <a:pt x="8" y="153"/>
                  </a:lnTo>
                  <a:lnTo>
                    <a:pt x="8" y="153"/>
                  </a:lnTo>
                  <a:lnTo>
                    <a:pt x="54" y="132"/>
                  </a:lnTo>
                  <a:lnTo>
                    <a:pt x="101" y="112"/>
                  </a:lnTo>
                  <a:lnTo>
                    <a:pt x="194" y="76"/>
                  </a:lnTo>
                  <a:lnTo>
                    <a:pt x="194" y="76"/>
                  </a:lnTo>
                  <a:lnTo>
                    <a:pt x="215" y="66"/>
                  </a:lnTo>
                  <a:lnTo>
                    <a:pt x="237" y="59"/>
                  </a:lnTo>
                  <a:lnTo>
                    <a:pt x="282" y="44"/>
                  </a:lnTo>
                  <a:lnTo>
                    <a:pt x="282" y="44"/>
                  </a:lnTo>
                  <a:lnTo>
                    <a:pt x="304" y="35"/>
                  </a:lnTo>
                  <a:lnTo>
                    <a:pt x="326" y="25"/>
                  </a:lnTo>
                  <a:lnTo>
                    <a:pt x="348" y="15"/>
                  </a:lnTo>
                  <a:lnTo>
                    <a:pt x="360" y="13"/>
                  </a:lnTo>
                  <a:lnTo>
                    <a:pt x="372" y="10"/>
                  </a:lnTo>
                  <a:lnTo>
                    <a:pt x="372" y="10"/>
                  </a:lnTo>
                  <a:lnTo>
                    <a:pt x="373" y="10"/>
                  </a:lnTo>
                  <a:lnTo>
                    <a:pt x="376" y="9"/>
                  </a:lnTo>
                  <a:lnTo>
                    <a:pt x="377" y="5"/>
                  </a:lnTo>
                  <a:lnTo>
                    <a:pt x="377" y="2"/>
                  </a:lnTo>
                  <a:lnTo>
                    <a:pt x="376" y="1"/>
                  </a:lnTo>
                  <a:lnTo>
                    <a:pt x="373" y="0"/>
                  </a:lnTo>
                  <a:lnTo>
                    <a:pt x="372" y="0"/>
                  </a:lnTo>
                  <a:lnTo>
                    <a:pt x="372"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73" name="Freeform 389"/>
            <p:cNvSpPr/>
            <p:nvPr/>
          </p:nvSpPr>
          <p:spPr bwMode="auto">
            <a:xfrm>
              <a:off x="5649914" y="1543051"/>
              <a:ext cx="96838" cy="36513"/>
            </a:xfrm>
            <a:custGeom>
              <a:avLst/>
              <a:gdLst/>
              <a:ahLst/>
              <a:cxnLst>
                <a:cxn ang="0">
                  <a:pos x="238" y="0"/>
                </a:cxn>
                <a:cxn ang="0">
                  <a:pos x="238" y="0"/>
                </a:cxn>
                <a:cxn ang="0">
                  <a:pos x="226" y="4"/>
                </a:cxn>
                <a:cxn ang="0">
                  <a:pos x="214" y="9"/>
                </a:cxn>
                <a:cxn ang="0">
                  <a:pos x="201" y="14"/>
                </a:cxn>
                <a:cxn ang="0">
                  <a:pos x="194" y="15"/>
                </a:cxn>
                <a:cxn ang="0">
                  <a:pos x="188" y="17"/>
                </a:cxn>
                <a:cxn ang="0">
                  <a:pos x="188" y="17"/>
                </a:cxn>
                <a:cxn ang="0">
                  <a:pos x="174" y="19"/>
                </a:cxn>
                <a:cxn ang="0">
                  <a:pos x="158" y="25"/>
                </a:cxn>
                <a:cxn ang="0">
                  <a:pos x="130" y="36"/>
                </a:cxn>
                <a:cxn ang="0">
                  <a:pos x="130" y="36"/>
                </a:cxn>
                <a:cxn ang="0">
                  <a:pos x="115" y="42"/>
                </a:cxn>
                <a:cxn ang="0">
                  <a:pos x="99" y="49"/>
                </a:cxn>
                <a:cxn ang="0">
                  <a:pos x="69" y="62"/>
                </a:cxn>
                <a:cxn ang="0">
                  <a:pos x="53" y="69"/>
                </a:cxn>
                <a:cxn ang="0">
                  <a:pos x="38" y="74"/>
                </a:cxn>
                <a:cxn ang="0">
                  <a:pos x="22" y="78"/>
                </a:cxn>
                <a:cxn ang="0">
                  <a:pos x="6" y="79"/>
                </a:cxn>
                <a:cxn ang="0">
                  <a:pos x="6" y="79"/>
                </a:cxn>
                <a:cxn ang="0">
                  <a:pos x="4" y="81"/>
                </a:cxn>
                <a:cxn ang="0">
                  <a:pos x="1" y="82"/>
                </a:cxn>
                <a:cxn ang="0">
                  <a:pos x="0" y="86"/>
                </a:cxn>
                <a:cxn ang="0">
                  <a:pos x="1" y="90"/>
                </a:cxn>
                <a:cxn ang="0">
                  <a:pos x="4" y="91"/>
                </a:cxn>
                <a:cxn ang="0">
                  <a:pos x="6" y="91"/>
                </a:cxn>
                <a:cxn ang="0">
                  <a:pos x="6" y="91"/>
                </a:cxn>
                <a:cxn ang="0">
                  <a:pos x="21" y="90"/>
                </a:cxn>
                <a:cxn ang="0">
                  <a:pos x="35" y="87"/>
                </a:cxn>
                <a:cxn ang="0">
                  <a:pos x="49" y="82"/>
                </a:cxn>
                <a:cxn ang="0">
                  <a:pos x="64" y="78"/>
                </a:cxn>
                <a:cxn ang="0">
                  <a:pos x="92" y="65"/>
                </a:cxn>
                <a:cxn ang="0">
                  <a:pos x="119" y="53"/>
                </a:cxn>
                <a:cxn ang="0">
                  <a:pos x="119" y="53"/>
                </a:cxn>
                <a:cxn ang="0">
                  <a:pos x="137" y="44"/>
                </a:cxn>
                <a:cxn ang="0">
                  <a:pos x="157" y="38"/>
                </a:cxn>
                <a:cxn ang="0">
                  <a:pos x="176" y="31"/>
                </a:cxn>
                <a:cxn ang="0">
                  <a:pos x="194" y="28"/>
                </a:cxn>
                <a:cxn ang="0">
                  <a:pos x="194" y="28"/>
                </a:cxn>
                <a:cxn ang="0">
                  <a:pos x="201" y="27"/>
                </a:cxn>
                <a:cxn ang="0">
                  <a:pos x="208" y="25"/>
                </a:cxn>
                <a:cxn ang="0">
                  <a:pos x="218" y="21"/>
                </a:cxn>
                <a:cxn ang="0">
                  <a:pos x="230" y="15"/>
                </a:cxn>
                <a:cxn ang="0">
                  <a:pos x="242" y="11"/>
                </a:cxn>
                <a:cxn ang="0">
                  <a:pos x="242" y="11"/>
                </a:cxn>
                <a:cxn ang="0">
                  <a:pos x="243" y="10"/>
                </a:cxn>
                <a:cxn ang="0">
                  <a:pos x="244" y="9"/>
                </a:cxn>
                <a:cxn ang="0">
                  <a:pos x="246" y="6"/>
                </a:cxn>
                <a:cxn ang="0">
                  <a:pos x="246" y="5"/>
                </a:cxn>
                <a:cxn ang="0">
                  <a:pos x="243" y="1"/>
                </a:cxn>
                <a:cxn ang="0">
                  <a:pos x="240" y="0"/>
                </a:cxn>
                <a:cxn ang="0">
                  <a:pos x="238" y="0"/>
                </a:cxn>
                <a:cxn ang="0">
                  <a:pos x="238" y="0"/>
                </a:cxn>
              </a:cxnLst>
              <a:rect l="0" t="0" r="r" b="b"/>
              <a:pathLst>
                <a:path w="246" h="91">
                  <a:moveTo>
                    <a:pt x="238" y="0"/>
                  </a:moveTo>
                  <a:lnTo>
                    <a:pt x="238" y="0"/>
                  </a:lnTo>
                  <a:lnTo>
                    <a:pt x="226" y="4"/>
                  </a:lnTo>
                  <a:lnTo>
                    <a:pt x="214" y="9"/>
                  </a:lnTo>
                  <a:lnTo>
                    <a:pt x="201" y="14"/>
                  </a:lnTo>
                  <a:lnTo>
                    <a:pt x="194" y="15"/>
                  </a:lnTo>
                  <a:lnTo>
                    <a:pt x="188" y="17"/>
                  </a:lnTo>
                  <a:lnTo>
                    <a:pt x="188" y="17"/>
                  </a:lnTo>
                  <a:lnTo>
                    <a:pt x="174" y="19"/>
                  </a:lnTo>
                  <a:lnTo>
                    <a:pt x="158" y="25"/>
                  </a:lnTo>
                  <a:lnTo>
                    <a:pt x="130" y="36"/>
                  </a:lnTo>
                  <a:lnTo>
                    <a:pt x="130" y="36"/>
                  </a:lnTo>
                  <a:lnTo>
                    <a:pt x="115" y="42"/>
                  </a:lnTo>
                  <a:lnTo>
                    <a:pt x="99" y="49"/>
                  </a:lnTo>
                  <a:lnTo>
                    <a:pt x="69" y="62"/>
                  </a:lnTo>
                  <a:lnTo>
                    <a:pt x="53" y="69"/>
                  </a:lnTo>
                  <a:lnTo>
                    <a:pt x="38" y="74"/>
                  </a:lnTo>
                  <a:lnTo>
                    <a:pt x="22" y="78"/>
                  </a:lnTo>
                  <a:lnTo>
                    <a:pt x="6" y="79"/>
                  </a:lnTo>
                  <a:lnTo>
                    <a:pt x="6" y="79"/>
                  </a:lnTo>
                  <a:lnTo>
                    <a:pt x="4" y="81"/>
                  </a:lnTo>
                  <a:lnTo>
                    <a:pt x="1" y="82"/>
                  </a:lnTo>
                  <a:lnTo>
                    <a:pt x="0" y="86"/>
                  </a:lnTo>
                  <a:lnTo>
                    <a:pt x="1" y="90"/>
                  </a:lnTo>
                  <a:lnTo>
                    <a:pt x="4" y="91"/>
                  </a:lnTo>
                  <a:lnTo>
                    <a:pt x="6" y="91"/>
                  </a:lnTo>
                  <a:lnTo>
                    <a:pt x="6" y="91"/>
                  </a:lnTo>
                  <a:lnTo>
                    <a:pt x="21" y="90"/>
                  </a:lnTo>
                  <a:lnTo>
                    <a:pt x="35" y="87"/>
                  </a:lnTo>
                  <a:lnTo>
                    <a:pt x="49" y="82"/>
                  </a:lnTo>
                  <a:lnTo>
                    <a:pt x="64" y="78"/>
                  </a:lnTo>
                  <a:lnTo>
                    <a:pt x="92" y="65"/>
                  </a:lnTo>
                  <a:lnTo>
                    <a:pt x="119" y="53"/>
                  </a:lnTo>
                  <a:lnTo>
                    <a:pt x="119" y="53"/>
                  </a:lnTo>
                  <a:lnTo>
                    <a:pt x="137" y="44"/>
                  </a:lnTo>
                  <a:lnTo>
                    <a:pt x="157" y="38"/>
                  </a:lnTo>
                  <a:lnTo>
                    <a:pt x="176" y="31"/>
                  </a:lnTo>
                  <a:lnTo>
                    <a:pt x="194" y="28"/>
                  </a:lnTo>
                  <a:lnTo>
                    <a:pt x="194" y="28"/>
                  </a:lnTo>
                  <a:lnTo>
                    <a:pt x="201" y="27"/>
                  </a:lnTo>
                  <a:lnTo>
                    <a:pt x="208" y="25"/>
                  </a:lnTo>
                  <a:lnTo>
                    <a:pt x="218" y="21"/>
                  </a:lnTo>
                  <a:lnTo>
                    <a:pt x="230" y="15"/>
                  </a:lnTo>
                  <a:lnTo>
                    <a:pt x="242" y="11"/>
                  </a:lnTo>
                  <a:lnTo>
                    <a:pt x="242" y="11"/>
                  </a:lnTo>
                  <a:lnTo>
                    <a:pt x="243" y="10"/>
                  </a:lnTo>
                  <a:lnTo>
                    <a:pt x="244" y="9"/>
                  </a:lnTo>
                  <a:lnTo>
                    <a:pt x="246" y="6"/>
                  </a:lnTo>
                  <a:lnTo>
                    <a:pt x="246" y="5"/>
                  </a:lnTo>
                  <a:lnTo>
                    <a:pt x="243" y="1"/>
                  </a:lnTo>
                  <a:lnTo>
                    <a:pt x="240" y="0"/>
                  </a:lnTo>
                  <a:lnTo>
                    <a:pt x="238" y="0"/>
                  </a:lnTo>
                  <a:lnTo>
                    <a:pt x="238"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74" name="Freeform 390"/>
            <p:cNvSpPr/>
            <p:nvPr/>
          </p:nvSpPr>
          <p:spPr bwMode="auto">
            <a:xfrm>
              <a:off x="5273676" y="1162051"/>
              <a:ext cx="122238" cy="95250"/>
            </a:xfrm>
            <a:custGeom>
              <a:avLst/>
              <a:gdLst/>
              <a:ahLst/>
              <a:cxnLst>
                <a:cxn ang="0">
                  <a:pos x="298" y="1"/>
                </a:cxn>
                <a:cxn ang="0">
                  <a:pos x="298" y="1"/>
                </a:cxn>
                <a:cxn ang="0">
                  <a:pos x="277" y="21"/>
                </a:cxn>
                <a:cxn ang="0">
                  <a:pos x="256" y="39"/>
                </a:cxn>
                <a:cxn ang="0">
                  <a:pos x="234" y="56"/>
                </a:cxn>
                <a:cxn ang="0">
                  <a:pos x="210" y="72"/>
                </a:cxn>
                <a:cxn ang="0">
                  <a:pos x="163" y="103"/>
                </a:cxn>
                <a:cxn ang="0">
                  <a:pos x="116" y="136"/>
                </a:cxn>
                <a:cxn ang="0">
                  <a:pos x="116" y="136"/>
                </a:cxn>
                <a:cxn ang="0">
                  <a:pos x="96" y="152"/>
                </a:cxn>
                <a:cxn ang="0">
                  <a:pos x="77" y="167"/>
                </a:cxn>
                <a:cxn ang="0">
                  <a:pos x="56" y="183"/>
                </a:cxn>
                <a:cxn ang="0">
                  <a:pos x="35" y="198"/>
                </a:cxn>
                <a:cxn ang="0">
                  <a:pos x="35" y="198"/>
                </a:cxn>
                <a:cxn ang="0">
                  <a:pos x="24" y="204"/>
                </a:cxn>
                <a:cxn ang="0">
                  <a:pos x="14" y="212"/>
                </a:cxn>
                <a:cxn ang="0">
                  <a:pos x="6" y="221"/>
                </a:cxn>
                <a:cxn ang="0">
                  <a:pos x="2" y="226"/>
                </a:cxn>
                <a:cxn ang="0">
                  <a:pos x="0" y="233"/>
                </a:cxn>
                <a:cxn ang="0">
                  <a:pos x="0" y="233"/>
                </a:cxn>
                <a:cxn ang="0">
                  <a:pos x="0" y="235"/>
                </a:cxn>
                <a:cxn ang="0">
                  <a:pos x="0" y="237"/>
                </a:cxn>
                <a:cxn ang="0">
                  <a:pos x="1" y="238"/>
                </a:cxn>
                <a:cxn ang="0">
                  <a:pos x="3" y="239"/>
                </a:cxn>
                <a:cxn ang="0">
                  <a:pos x="7" y="239"/>
                </a:cxn>
                <a:cxn ang="0">
                  <a:pos x="9" y="238"/>
                </a:cxn>
                <a:cxn ang="0">
                  <a:pos x="10" y="235"/>
                </a:cxn>
                <a:cxn ang="0">
                  <a:pos x="10" y="235"/>
                </a:cxn>
                <a:cxn ang="0">
                  <a:pos x="14" y="229"/>
                </a:cxn>
                <a:cxn ang="0">
                  <a:pos x="19" y="222"/>
                </a:cxn>
                <a:cxn ang="0">
                  <a:pos x="26" y="216"/>
                </a:cxn>
                <a:cxn ang="0">
                  <a:pos x="34" y="211"/>
                </a:cxn>
                <a:cxn ang="0">
                  <a:pos x="49" y="201"/>
                </a:cxn>
                <a:cxn ang="0">
                  <a:pos x="62" y="194"/>
                </a:cxn>
                <a:cxn ang="0">
                  <a:pos x="62" y="194"/>
                </a:cxn>
                <a:cxn ang="0">
                  <a:pos x="83" y="178"/>
                </a:cxn>
                <a:cxn ang="0">
                  <a:pos x="103" y="161"/>
                </a:cxn>
                <a:cxn ang="0">
                  <a:pos x="124" y="145"/>
                </a:cxn>
                <a:cxn ang="0">
                  <a:pos x="145" y="130"/>
                </a:cxn>
                <a:cxn ang="0">
                  <a:pos x="145" y="130"/>
                </a:cxn>
                <a:cxn ang="0">
                  <a:pos x="187" y="102"/>
                </a:cxn>
                <a:cxn ang="0">
                  <a:pos x="228" y="73"/>
                </a:cxn>
                <a:cxn ang="0">
                  <a:pos x="249" y="59"/>
                </a:cxn>
                <a:cxn ang="0">
                  <a:pos x="269" y="43"/>
                </a:cxn>
                <a:cxn ang="0">
                  <a:pos x="287" y="26"/>
                </a:cxn>
                <a:cxn ang="0">
                  <a:pos x="306" y="9"/>
                </a:cxn>
                <a:cxn ang="0">
                  <a:pos x="306" y="9"/>
                </a:cxn>
                <a:cxn ang="0">
                  <a:pos x="307" y="8"/>
                </a:cxn>
                <a:cxn ang="0">
                  <a:pos x="307" y="5"/>
                </a:cxn>
                <a:cxn ang="0">
                  <a:pos x="306" y="1"/>
                </a:cxn>
                <a:cxn ang="0">
                  <a:pos x="302" y="0"/>
                </a:cxn>
                <a:cxn ang="0">
                  <a:pos x="300" y="0"/>
                </a:cxn>
                <a:cxn ang="0">
                  <a:pos x="298" y="1"/>
                </a:cxn>
                <a:cxn ang="0">
                  <a:pos x="298" y="1"/>
                </a:cxn>
              </a:cxnLst>
              <a:rect l="0" t="0" r="r" b="b"/>
              <a:pathLst>
                <a:path w="307" h="239">
                  <a:moveTo>
                    <a:pt x="298" y="1"/>
                  </a:moveTo>
                  <a:lnTo>
                    <a:pt x="298" y="1"/>
                  </a:lnTo>
                  <a:lnTo>
                    <a:pt x="277" y="21"/>
                  </a:lnTo>
                  <a:lnTo>
                    <a:pt x="256" y="39"/>
                  </a:lnTo>
                  <a:lnTo>
                    <a:pt x="234" y="56"/>
                  </a:lnTo>
                  <a:lnTo>
                    <a:pt x="210" y="72"/>
                  </a:lnTo>
                  <a:lnTo>
                    <a:pt x="163" y="103"/>
                  </a:lnTo>
                  <a:lnTo>
                    <a:pt x="116" y="136"/>
                  </a:lnTo>
                  <a:lnTo>
                    <a:pt x="116" y="136"/>
                  </a:lnTo>
                  <a:lnTo>
                    <a:pt x="96" y="152"/>
                  </a:lnTo>
                  <a:lnTo>
                    <a:pt x="77" y="167"/>
                  </a:lnTo>
                  <a:lnTo>
                    <a:pt x="56" y="183"/>
                  </a:lnTo>
                  <a:lnTo>
                    <a:pt x="35" y="198"/>
                  </a:lnTo>
                  <a:lnTo>
                    <a:pt x="35" y="198"/>
                  </a:lnTo>
                  <a:lnTo>
                    <a:pt x="24" y="204"/>
                  </a:lnTo>
                  <a:lnTo>
                    <a:pt x="14" y="212"/>
                  </a:lnTo>
                  <a:lnTo>
                    <a:pt x="6" y="221"/>
                  </a:lnTo>
                  <a:lnTo>
                    <a:pt x="2" y="226"/>
                  </a:lnTo>
                  <a:lnTo>
                    <a:pt x="0" y="233"/>
                  </a:lnTo>
                  <a:lnTo>
                    <a:pt x="0" y="233"/>
                  </a:lnTo>
                  <a:lnTo>
                    <a:pt x="0" y="235"/>
                  </a:lnTo>
                  <a:lnTo>
                    <a:pt x="0" y="237"/>
                  </a:lnTo>
                  <a:lnTo>
                    <a:pt x="1" y="238"/>
                  </a:lnTo>
                  <a:lnTo>
                    <a:pt x="3" y="239"/>
                  </a:lnTo>
                  <a:lnTo>
                    <a:pt x="7" y="239"/>
                  </a:lnTo>
                  <a:lnTo>
                    <a:pt x="9" y="238"/>
                  </a:lnTo>
                  <a:lnTo>
                    <a:pt x="10" y="235"/>
                  </a:lnTo>
                  <a:lnTo>
                    <a:pt x="10" y="235"/>
                  </a:lnTo>
                  <a:lnTo>
                    <a:pt x="14" y="229"/>
                  </a:lnTo>
                  <a:lnTo>
                    <a:pt x="19" y="222"/>
                  </a:lnTo>
                  <a:lnTo>
                    <a:pt x="26" y="216"/>
                  </a:lnTo>
                  <a:lnTo>
                    <a:pt x="34" y="211"/>
                  </a:lnTo>
                  <a:lnTo>
                    <a:pt x="49" y="201"/>
                  </a:lnTo>
                  <a:lnTo>
                    <a:pt x="62" y="194"/>
                  </a:lnTo>
                  <a:lnTo>
                    <a:pt x="62" y="194"/>
                  </a:lnTo>
                  <a:lnTo>
                    <a:pt x="83" y="178"/>
                  </a:lnTo>
                  <a:lnTo>
                    <a:pt x="103" y="161"/>
                  </a:lnTo>
                  <a:lnTo>
                    <a:pt x="124" y="145"/>
                  </a:lnTo>
                  <a:lnTo>
                    <a:pt x="145" y="130"/>
                  </a:lnTo>
                  <a:lnTo>
                    <a:pt x="145" y="130"/>
                  </a:lnTo>
                  <a:lnTo>
                    <a:pt x="187" y="102"/>
                  </a:lnTo>
                  <a:lnTo>
                    <a:pt x="228" y="73"/>
                  </a:lnTo>
                  <a:lnTo>
                    <a:pt x="249" y="59"/>
                  </a:lnTo>
                  <a:lnTo>
                    <a:pt x="269" y="43"/>
                  </a:lnTo>
                  <a:lnTo>
                    <a:pt x="287" y="26"/>
                  </a:lnTo>
                  <a:lnTo>
                    <a:pt x="306" y="9"/>
                  </a:lnTo>
                  <a:lnTo>
                    <a:pt x="306" y="9"/>
                  </a:lnTo>
                  <a:lnTo>
                    <a:pt x="307" y="8"/>
                  </a:lnTo>
                  <a:lnTo>
                    <a:pt x="307" y="5"/>
                  </a:lnTo>
                  <a:lnTo>
                    <a:pt x="306" y="1"/>
                  </a:lnTo>
                  <a:lnTo>
                    <a:pt x="302" y="0"/>
                  </a:lnTo>
                  <a:lnTo>
                    <a:pt x="300" y="0"/>
                  </a:lnTo>
                  <a:lnTo>
                    <a:pt x="298" y="1"/>
                  </a:lnTo>
                  <a:lnTo>
                    <a:pt x="298"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75" name="Freeform 391"/>
            <p:cNvSpPr/>
            <p:nvPr/>
          </p:nvSpPr>
          <p:spPr bwMode="auto">
            <a:xfrm>
              <a:off x="5329239" y="1193801"/>
              <a:ext cx="87313" cy="68263"/>
            </a:xfrm>
            <a:custGeom>
              <a:avLst/>
              <a:gdLst/>
              <a:ahLst/>
              <a:cxnLst>
                <a:cxn ang="0">
                  <a:pos x="210" y="0"/>
                </a:cxn>
                <a:cxn ang="0">
                  <a:pos x="210" y="0"/>
                </a:cxn>
                <a:cxn ang="0">
                  <a:pos x="203" y="2"/>
                </a:cxn>
                <a:cxn ang="0">
                  <a:pos x="193" y="5"/>
                </a:cxn>
                <a:cxn ang="0">
                  <a:pos x="176" y="13"/>
                </a:cxn>
                <a:cxn ang="0">
                  <a:pos x="161" y="22"/>
                </a:cxn>
                <a:cxn ang="0">
                  <a:pos x="145" y="34"/>
                </a:cxn>
                <a:cxn ang="0">
                  <a:pos x="116" y="59"/>
                </a:cxn>
                <a:cxn ang="0">
                  <a:pos x="87" y="81"/>
                </a:cxn>
                <a:cxn ang="0">
                  <a:pos x="87" y="81"/>
                </a:cxn>
                <a:cxn ang="0">
                  <a:pos x="56" y="106"/>
                </a:cxn>
                <a:cxn ang="0">
                  <a:pos x="40" y="119"/>
                </a:cxn>
                <a:cxn ang="0">
                  <a:pos x="26" y="133"/>
                </a:cxn>
                <a:cxn ang="0">
                  <a:pos x="26" y="133"/>
                </a:cxn>
                <a:cxn ang="0">
                  <a:pos x="12" y="146"/>
                </a:cxn>
                <a:cxn ang="0">
                  <a:pos x="5" y="154"/>
                </a:cxn>
                <a:cxn ang="0">
                  <a:pos x="0" y="163"/>
                </a:cxn>
                <a:cxn ang="0">
                  <a:pos x="0" y="163"/>
                </a:cxn>
                <a:cxn ang="0">
                  <a:pos x="0" y="166"/>
                </a:cxn>
                <a:cxn ang="0">
                  <a:pos x="1" y="169"/>
                </a:cxn>
                <a:cxn ang="0">
                  <a:pos x="1" y="169"/>
                </a:cxn>
                <a:cxn ang="0">
                  <a:pos x="2" y="170"/>
                </a:cxn>
                <a:cxn ang="0">
                  <a:pos x="2" y="170"/>
                </a:cxn>
                <a:cxn ang="0">
                  <a:pos x="5" y="171"/>
                </a:cxn>
                <a:cxn ang="0">
                  <a:pos x="6" y="171"/>
                </a:cxn>
                <a:cxn ang="0">
                  <a:pos x="10" y="169"/>
                </a:cxn>
                <a:cxn ang="0">
                  <a:pos x="12" y="167"/>
                </a:cxn>
                <a:cxn ang="0">
                  <a:pos x="13" y="166"/>
                </a:cxn>
                <a:cxn ang="0">
                  <a:pos x="12" y="163"/>
                </a:cxn>
                <a:cxn ang="0">
                  <a:pos x="10" y="162"/>
                </a:cxn>
                <a:cxn ang="0">
                  <a:pos x="10" y="162"/>
                </a:cxn>
                <a:cxn ang="0">
                  <a:pos x="102" y="85"/>
                </a:cxn>
                <a:cxn ang="0">
                  <a:pos x="102" y="85"/>
                </a:cxn>
                <a:cxn ang="0">
                  <a:pos x="127" y="64"/>
                </a:cxn>
                <a:cxn ang="0">
                  <a:pos x="154" y="42"/>
                </a:cxn>
                <a:cxn ang="0">
                  <a:pos x="169" y="31"/>
                </a:cxn>
                <a:cxn ang="0">
                  <a:pos x="183" y="22"/>
                </a:cxn>
                <a:cxn ang="0">
                  <a:pos x="197" y="16"/>
                </a:cxn>
                <a:cxn ang="0">
                  <a:pos x="213" y="12"/>
                </a:cxn>
                <a:cxn ang="0">
                  <a:pos x="213" y="12"/>
                </a:cxn>
                <a:cxn ang="0">
                  <a:pos x="216" y="10"/>
                </a:cxn>
                <a:cxn ang="0">
                  <a:pos x="217" y="9"/>
                </a:cxn>
                <a:cxn ang="0">
                  <a:pos x="218" y="6"/>
                </a:cxn>
                <a:cxn ang="0">
                  <a:pos x="217" y="5"/>
                </a:cxn>
                <a:cxn ang="0">
                  <a:pos x="216" y="1"/>
                </a:cxn>
                <a:cxn ang="0">
                  <a:pos x="213" y="0"/>
                </a:cxn>
                <a:cxn ang="0">
                  <a:pos x="210" y="0"/>
                </a:cxn>
                <a:cxn ang="0">
                  <a:pos x="210" y="0"/>
                </a:cxn>
              </a:cxnLst>
              <a:rect l="0" t="0" r="r" b="b"/>
              <a:pathLst>
                <a:path w="218" h="171">
                  <a:moveTo>
                    <a:pt x="210" y="0"/>
                  </a:moveTo>
                  <a:lnTo>
                    <a:pt x="210" y="0"/>
                  </a:lnTo>
                  <a:lnTo>
                    <a:pt x="203" y="2"/>
                  </a:lnTo>
                  <a:lnTo>
                    <a:pt x="193" y="5"/>
                  </a:lnTo>
                  <a:lnTo>
                    <a:pt x="176" y="13"/>
                  </a:lnTo>
                  <a:lnTo>
                    <a:pt x="161" y="22"/>
                  </a:lnTo>
                  <a:lnTo>
                    <a:pt x="145" y="34"/>
                  </a:lnTo>
                  <a:lnTo>
                    <a:pt x="116" y="59"/>
                  </a:lnTo>
                  <a:lnTo>
                    <a:pt x="87" y="81"/>
                  </a:lnTo>
                  <a:lnTo>
                    <a:pt x="87" y="81"/>
                  </a:lnTo>
                  <a:lnTo>
                    <a:pt x="56" y="106"/>
                  </a:lnTo>
                  <a:lnTo>
                    <a:pt x="40" y="119"/>
                  </a:lnTo>
                  <a:lnTo>
                    <a:pt x="26" y="133"/>
                  </a:lnTo>
                  <a:lnTo>
                    <a:pt x="26" y="133"/>
                  </a:lnTo>
                  <a:lnTo>
                    <a:pt x="12" y="146"/>
                  </a:lnTo>
                  <a:lnTo>
                    <a:pt x="5" y="154"/>
                  </a:lnTo>
                  <a:lnTo>
                    <a:pt x="0" y="163"/>
                  </a:lnTo>
                  <a:lnTo>
                    <a:pt x="0" y="163"/>
                  </a:lnTo>
                  <a:lnTo>
                    <a:pt x="0" y="166"/>
                  </a:lnTo>
                  <a:lnTo>
                    <a:pt x="1" y="169"/>
                  </a:lnTo>
                  <a:lnTo>
                    <a:pt x="1" y="169"/>
                  </a:lnTo>
                  <a:lnTo>
                    <a:pt x="2" y="170"/>
                  </a:lnTo>
                  <a:lnTo>
                    <a:pt x="2" y="170"/>
                  </a:lnTo>
                  <a:lnTo>
                    <a:pt x="5" y="171"/>
                  </a:lnTo>
                  <a:lnTo>
                    <a:pt x="6" y="171"/>
                  </a:lnTo>
                  <a:lnTo>
                    <a:pt x="10" y="169"/>
                  </a:lnTo>
                  <a:lnTo>
                    <a:pt x="12" y="167"/>
                  </a:lnTo>
                  <a:lnTo>
                    <a:pt x="13" y="166"/>
                  </a:lnTo>
                  <a:lnTo>
                    <a:pt x="12" y="163"/>
                  </a:lnTo>
                  <a:lnTo>
                    <a:pt x="10" y="162"/>
                  </a:lnTo>
                  <a:lnTo>
                    <a:pt x="10" y="162"/>
                  </a:lnTo>
                  <a:lnTo>
                    <a:pt x="102" y="85"/>
                  </a:lnTo>
                  <a:lnTo>
                    <a:pt x="102" y="85"/>
                  </a:lnTo>
                  <a:lnTo>
                    <a:pt x="127" y="64"/>
                  </a:lnTo>
                  <a:lnTo>
                    <a:pt x="154" y="42"/>
                  </a:lnTo>
                  <a:lnTo>
                    <a:pt x="169" y="31"/>
                  </a:lnTo>
                  <a:lnTo>
                    <a:pt x="183" y="22"/>
                  </a:lnTo>
                  <a:lnTo>
                    <a:pt x="197" y="16"/>
                  </a:lnTo>
                  <a:lnTo>
                    <a:pt x="213" y="12"/>
                  </a:lnTo>
                  <a:lnTo>
                    <a:pt x="213" y="12"/>
                  </a:lnTo>
                  <a:lnTo>
                    <a:pt x="216" y="10"/>
                  </a:lnTo>
                  <a:lnTo>
                    <a:pt x="217" y="9"/>
                  </a:lnTo>
                  <a:lnTo>
                    <a:pt x="218" y="6"/>
                  </a:lnTo>
                  <a:lnTo>
                    <a:pt x="217" y="5"/>
                  </a:lnTo>
                  <a:lnTo>
                    <a:pt x="216" y="1"/>
                  </a:lnTo>
                  <a:lnTo>
                    <a:pt x="213" y="0"/>
                  </a:lnTo>
                  <a:lnTo>
                    <a:pt x="210" y="0"/>
                  </a:lnTo>
                  <a:lnTo>
                    <a:pt x="210"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76" name="Freeform 392"/>
            <p:cNvSpPr/>
            <p:nvPr/>
          </p:nvSpPr>
          <p:spPr bwMode="auto">
            <a:xfrm>
              <a:off x="5395914" y="1125538"/>
              <a:ext cx="141288" cy="26988"/>
            </a:xfrm>
            <a:custGeom>
              <a:avLst/>
              <a:gdLst/>
              <a:ahLst/>
              <a:cxnLst>
                <a:cxn ang="0">
                  <a:pos x="348" y="0"/>
                </a:cxn>
                <a:cxn ang="0">
                  <a:pos x="348" y="0"/>
                </a:cxn>
                <a:cxn ang="0">
                  <a:pos x="326" y="2"/>
                </a:cxn>
                <a:cxn ang="0">
                  <a:pos x="305" y="5"/>
                </a:cxn>
                <a:cxn ang="0">
                  <a:pos x="263" y="14"/>
                </a:cxn>
                <a:cxn ang="0">
                  <a:pos x="221" y="23"/>
                </a:cxn>
                <a:cxn ang="0">
                  <a:pos x="199" y="27"/>
                </a:cxn>
                <a:cxn ang="0">
                  <a:pos x="178" y="30"/>
                </a:cxn>
                <a:cxn ang="0">
                  <a:pos x="178" y="30"/>
                </a:cxn>
                <a:cxn ang="0">
                  <a:pos x="156" y="32"/>
                </a:cxn>
                <a:cxn ang="0">
                  <a:pos x="135" y="36"/>
                </a:cxn>
                <a:cxn ang="0">
                  <a:pos x="92" y="45"/>
                </a:cxn>
                <a:cxn ang="0">
                  <a:pos x="49" y="53"/>
                </a:cxn>
                <a:cxn ang="0">
                  <a:pos x="28" y="56"/>
                </a:cxn>
                <a:cxn ang="0">
                  <a:pos x="5" y="57"/>
                </a:cxn>
                <a:cxn ang="0">
                  <a:pos x="5" y="57"/>
                </a:cxn>
                <a:cxn ang="0">
                  <a:pos x="3" y="57"/>
                </a:cxn>
                <a:cxn ang="0">
                  <a:pos x="2" y="58"/>
                </a:cxn>
                <a:cxn ang="0">
                  <a:pos x="0" y="62"/>
                </a:cxn>
                <a:cxn ang="0">
                  <a:pos x="2" y="66"/>
                </a:cxn>
                <a:cxn ang="0">
                  <a:pos x="3" y="68"/>
                </a:cxn>
                <a:cxn ang="0">
                  <a:pos x="5" y="69"/>
                </a:cxn>
                <a:cxn ang="0">
                  <a:pos x="16" y="69"/>
                </a:cxn>
                <a:cxn ang="0">
                  <a:pos x="16" y="69"/>
                </a:cxn>
                <a:cxn ang="0">
                  <a:pos x="20" y="68"/>
                </a:cxn>
                <a:cxn ang="0">
                  <a:pos x="20" y="68"/>
                </a:cxn>
                <a:cxn ang="0">
                  <a:pos x="38" y="66"/>
                </a:cxn>
                <a:cxn ang="0">
                  <a:pos x="58" y="64"/>
                </a:cxn>
                <a:cxn ang="0">
                  <a:pos x="94" y="57"/>
                </a:cxn>
                <a:cxn ang="0">
                  <a:pos x="132" y="49"/>
                </a:cxn>
                <a:cxn ang="0">
                  <a:pos x="170" y="41"/>
                </a:cxn>
                <a:cxn ang="0">
                  <a:pos x="170" y="41"/>
                </a:cxn>
                <a:cxn ang="0">
                  <a:pos x="215" y="34"/>
                </a:cxn>
                <a:cxn ang="0">
                  <a:pos x="259" y="24"/>
                </a:cxn>
                <a:cxn ang="0">
                  <a:pos x="304" y="17"/>
                </a:cxn>
                <a:cxn ang="0">
                  <a:pos x="326" y="14"/>
                </a:cxn>
                <a:cxn ang="0">
                  <a:pos x="348" y="11"/>
                </a:cxn>
                <a:cxn ang="0">
                  <a:pos x="348" y="11"/>
                </a:cxn>
                <a:cxn ang="0">
                  <a:pos x="350" y="10"/>
                </a:cxn>
                <a:cxn ang="0">
                  <a:pos x="352" y="9"/>
                </a:cxn>
                <a:cxn ang="0">
                  <a:pos x="353" y="5"/>
                </a:cxn>
                <a:cxn ang="0">
                  <a:pos x="353" y="3"/>
                </a:cxn>
                <a:cxn ang="0">
                  <a:pos x="352" y="1"/>
                </a:cxn>
                <a:cxn ang="0">
                  <a:pos x="350" y="0"/>
                </a:cxn>
                <a:cxn ang="0">
                  <a:pos x="348" y="0"/>
                </a:cxn>
                <a:cxn ang="0">
                  <a:pos x="348" y="0"/>
                </a:cxn>
              </a:cxnLst>
              <a:rect l="0" t="0" r="r" b="b"/>
              <a:pathLst>
                <a:path w="353" h="69">
                  <a:moveTo>
                    <a:pt x="348" y="0"/>
                  </a:moveTo>
                  <a:lnTo>
                    <a:pt x="348" y="0"/>
                  </a:lnTo>
                  <a:lnTo>
                    <a:pt x="326" y="2"/>
                  </a:lnTo>
                  <a:lnTo>
                    <a:pt x="305" y="5"/>
                  </a:lnTo>
                  <a:lnTo>
                    <a:pt x="263" y="14"/>
                  </a:lnTo>
                  <a:lnTo>
                    <a:pt x="221" y="23"/>
                  </a:lnTo>
                  <a:lnTo>
                    <a:pt x="199" y="27"/>
                  </a:lnTo>
                  <a:lnTo>
                    <a:pt x="178" y="30"/>
                  </a:lnTo>
                  <a:lnTo>
                    <a:pt x="178" y="30"/>
                  </a:lnTo>
                  <a:lnTo>
                    <a:pt x="156" y="32"/>
                  </a:lnTo>
                  <a:lnTo>
                    <a:pt x="135" y="36"/>
                  </a:lnTo>
                  <a:lnTo>
                    <a:pt x="92" y="45"/>
                  </a:lnTo>
                  <a:lnTo>
                    <a:pt x="49" y="53"/>
                  </a:lnTo>
                  <a:lnTo>
                    <a:pt x="28" y="56"/>
                  </a:lnTo>
                  <a:lnTo>
                    <a:pt x="5" y="57"/>
                  </a:lnTo>
                  <a:lnTo>
                    <a:pt x="5" y="57"/>
                  </a:lnTo>
                  <a:lnTo>
                    <a:pt x="3" y="57"/>
                  </a:lnTo>
                  <a:lnTo>
                    <a:pt x="2" y="58"/>
                  </a:lnTo>
                  <a:lnTo>
                    <a:pt x="0" y="62"/>
                  </a:lnTo>
                  <a:lnTo>
                    <a:pt x="2" y="66"/>
                  </a:lnTo>
                  <a:lnTo>
                    <a:pt x="3" y="68"/>
                  </a:lnTo>
                  <a:lnTo>
                    <a:pt x="5" y="69"/>
                  </a:lnTo>
                  <a:lnTo>
                    <a:pt x="16" y="69"/>
                  </a:lnTo>
                  <a:lnTo>
                    <a:pt x="16" y="69"/>
                  </a:lnTo>
                  <a:lnTo>
                    <a:pt x="20" y="68"/>
                  </a:lnTo>
                  <a:lnTo>
                    <a:pt x="20" y="68"/>
                  </a:lnTo>
                  <a:lnTo>
                    <a:pt x="38" y="66"/>
                  </a:lnTo>
                  <a:lnTo>
                    <a:pt x="58" y="64"/>
                  </a:lnTo>
                  <a:lnTo>
                    <a:pt x="94" y="57"/>
                  </a:lnTo>
                  <a:lnTo>
                    <a:pt x="132" y="49"/>
                  </a:lnTo>
                  <a:lnTo>
                    <a:pt x="170" y="41"/>
                  </a:lnTo>
                  <a:lnTo>
                    <a:pt x="170" y="41"/>
                  </a:lnTo>
                  <a:lnTo>
                    <a:pt x="215" y="34"/>
                  </a:lnTo>
                  <a:lnTo>
                    <a:pt x="259" y="24"/>
                  </a:lnTo>
                  <a:lnTo>
                    <a:pt x="304" y="17"/>
                  </a:lnTo>
                  <a:lnTo>
                    <a:pt x="326" y="14"/>
                  </a:lnTo>
                  <a:lnTo>
                    <a:pt x="348" y="11"/>
                  </a:lnTo>
                  <a:lnTo>
                    <a:pt x="348" y="11"/>
                  </a:lnTo>
                  <a:lnTo>
                    <a:pt x="350" y="10"/>
                  </a:lnTo>
                  <a:lnTo>
                    <a:pt x="352" y="9"/>
                  </a:lnTo>
                  <a:lnTo>
                    <a:pt x="353" y="5"/>
                  </a:lnTo>
                  <a:lnTo>
                    <a:pt x="353" y="3"/>
                  </a:lnTo>
                  <a:lnTo>
                    <a:pt x="352" y="1"/>
                  </a:lnTo>
                  <a:lnTo>
                    <a:pt x="350" y="0"/>
                  </a:lnTo>
                  <a:lnTo>
                    <a:pt x="348" y="0"/>
                  </a:lnTo>
                  <a:lnTo>
                    <a:pt x="348"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77" name="Freeform 393"/>
            <p:cNvSpPr/>
            <p:nvPr/>
          </p:nvSpPr>
          <p:spPr bwMode="auto">
            <a:xfrm>
              <a:off x="5421314" y="1193801"/>
              <a:ext cx="92075" cy="20638"/>
            </a:xfrm>
            <a:custGeom>
              <a:avLst/>
              <a:gdLst/>
              <a:ahLst/>
              <a:cxnLst>
                <a:cxn ang="0">
                  <a:pos x="225" y="1"/>
                </a:cxn>
                <a:cxn ang="0">
                  <a:pos x="225" y="1"/>
                </a:cxn>
                <a:cxn ang="0">
                  <a:pos x="217" y="4"/>
                </a:cxn>
                <a:cxn ang="0">
                  <a:pos x="209" y="5"/>
                </a:cxn>
                <a:cxn ang="0">
                  <a:pos x="194" y="5"/>
                </a:cxn>
                <a:cxn ang="0">
                  <a:pos x="194" y="5"/>
                </a:cxn>
                <a:cxn ang="0">
                  <a:pos x="179" y="6"/>
                </a:cxn>
                <a:cxn ang="0">
                  <a:pos x="166" y="10"/>
                </a:cxn>
                <a:cxn ang="0">
                  <a:pos x="139" y="17"/>
                </a:cxn>
                <a:cxn ang="0">
                  <a:pos x="139" y="17"/>
                </a:cxn>
                <a:cxn ang="0">
                  <a:pos x="72" y="31"/>
                </a:cxn>
                <a:cxn ang="0">
                  <a:pos x="38" y="36"/>
                </a:cxn>
                <a:cxn ang="0">
                  <a:pos x="22" y="39"/>
                </a:cxn>
                <a:cxn ang="0">
                  <a:pos x="5" y="40"/>
                </a:cxn>
                <a:cxn ang="0">
                  <a:pos x="5" y="40"/>
                </a:cxn>
                <a:cxn ang="0">
                  <a:pos x="3" y="40"/>
                </a:cxn>
                <a:cxn ang="0">
                  <a:pos x="1" y="42"/>
                </a:cxn>
                <a:cxn ang="0">
                  <a:pos x="0" y="46"/>
                </a:cxn>
                <a:cxn ang="0">
                  <a:pos x="1" y="50"/>
                </a:cxn>
                <a:cxn ang="0">
                  <a:pos x="3" y="51"/>
                </a:cxn>
                <a:cxn ang="0">
                  <a:pos x="5" y="51"/>
                </a:cxn>
                <a:cxn ang="0">
                  <a:pos x="5" y="51"/>
                </a:cxn>
                <a:cxn ang="0">
                  <a:pos x="21" y="51"/>
                </a:cxn>
                <a:cxn ang="0">
                  <a:pos x="37" y="48"/>
                </a:cxn>
                <a:cxn ang="0">
                  <a:pos x="68" y="43"/>
                </a:cxn>
                <a:cxn ang="0">
                  <a:pos x="131" y="30"/>
                </a:cxn>
                <a:cxn ang="0">
                  <a:pos x="131" y="30"/>
                </a:cxn>
                <a:cxn ang="0">
                  <a:pos x="166" y="22"/>
                </a:cxn>
                <a:cxn ang="0">
                  <a:pos x="184" y="18"/>
                </a:cxn>
                <a:cxn ang="0">
                  <a:pos x="201" y="17"/>
                </a:cxn>
                <a:cxn ang="0">
                  <a:pos x="201" y="17"/>
                </a:cxn>
                <a:cxn ang="0">
                  <a:pos x="217" y="16"/>
                </a:cxn>
                <a:cxn ang="0">
                  <a:pos x="224" y="14"/>
                </a:cxn>
                <a:cxn ang="0">
                  <a:pos x="230" y="10"/>
                </a:cxn>
                <a:cxn ang="0">
                  <a:pos x="230" y="10"/>
                </a:cxn>
                <a:cxn ang="0">
                  <a:pos x="233" y="9"/>
                </a:cxn>
                <a:cxn ang="0">
                  <a:pos x="233" y="6"/>
                </a:cxn>
                <a:cxn ang="0">
                  <a:pos x="233" y="2"/>
                </a:cxn>
                <a:cxn ang="0">
                  <a:pos x="229" y="0"/>
                </a:cxn>
                <a:cxn ang="0">
                  <a:pos x="228" y="0"/>
                </a:cxn>
                <a:cxn ang="0">
                  <a:pos x="225" y="1"/>
                </a:cxn>
                <a:cxn ang="0">
                  <a:pos x="225" y="1"/>
                </a:cxn>
              </a:cxnLst>
              <a:rect l="0" t="0" r="r" b="b"/>
              <a:pathLst>
                <a:path w="233" h="51">
                  <a:moveTo>
                    <a:pt x="225" y="1"/>
                  </a:moveTo>
                  <a:lnTo>
                    <a:pt x="225" y="1"/>
                  </a:lnTo>
                  <a:lnTo>
                    <a:pt x="217" y="4"/>
                  </a:lnTo>
                  <a:lnTo>
                    <a:pt x="209" y="5"/>
                  </a:lnTo>
                  <a:lnTo>
                    <a:pt x="194" y="5"/>
                  </a:lnTo>
                  <a:lnTo>
                    <a:pt x="194" y="5"/>
                  </a:lnTo>
                  <a:lnTo>
                    <a:pt x="179" y="6"/>
                  </a:lnTo>
                  <a:lnTo>
                    <a:pt x="166" y="10"/>
                  </a:lnTo>
                  <a:lnTo>
                    <a:pt x="139" y="17"/>
                  </a:lnTo>
                  <a:lnTo>
                    <a:pt x="139" y="17"/>
                  </a:lnTo>
                  <a:lnTo>
                    <a:pt x="72" y="31"/>
                  </a:lnTo>
                  <a:lnTo>
                    <a:pt x="38" y="36"/>
                  </a:lnTo>
                  <a:lnTo>
                    <a:pt x="22" y="39"/>
                  </a:lnTo>
                  <a:lnTo>
                    <a:pt x="5" y="40"/>
                  </a:lnTo>
                  <a:lnTo>
                    <a:pt x="5" y="40"/>
                  </a:lnTo>
                  <a:lnTo>
                    <a:pt x="3" y="40"/>
                  </a:lnTo>
                  <a:lnTo>
                    <a:pt x="1" y="42"/>
                  </a:lnTo>
                  <a:lnTo>
                    <a:pt x="0" y="46"/>
                  </a:lnTo>
                  <a:lnTo>
                    <a:pt x="1" y="50"/>
                  </a:lnTo>
                  <a:lnTo>
                    <a:pt x="3" y="51"/>
                  </a:lnTo>
                  <a:lnTo>
                    <a:pt x="5" y="51"/>
                  </a:lnTo>
                  <a:lnTo>
                    <a:pt x="5" y="51"/>
                  </a:lnTo>
                  <a:lnTo>
                    <a:pt x="21" y="51"/>
                  </a:lnTo>
                  <a:lnTo>
                    <a:pt x="37" y="48"/>
                  </a:lnTo>
                  <a:lnTo>
                    <a:pt x="68" y="43"/>
                  </a:lnTo>
                  <a:lnTo>
                    <a:pt x="131" y="30"/>
                  </a:lnTo>
                  <a:lnTo>
                    <a:pt x="131" y="30"/>
                  </a:lnTo>
                  <a:lnTo>
                    <a:pt x="166" y="22"/>
                  </a:lnTo>
                  <a:lnTo>
                    <a:pt x="184" y="18"/>
                  </a:lnTo>
                  <a:lnTo>
                    <a:pt x="201" y="17"/>
                  </a:lnTo>
                  <a:lnTo>
                    <a:pt x="201" y="17"/>
                  </a:lnTo>
                  <a:lnTo>
                    <a:pt x="217" y="16"/>
                  </a:lnTo>
                  <a:lnTo>
                    <a:pt x="224" y="14"/>
                  </a:lnTo>
                  <a:lnTo>
                    <a:pt x="230" y="10"/>
                  </a:lnTo>
                  <a:lnTo>
                    <a:pt x="230" y="10"/>
                  </a:lnTo>
                  <a:lnTo>
                    <a:pt x="233" y="9"/>
                  </a:lnTo>
                  <a:lnTo>
                    <a:pt x="233" y="6"/>
                  </a:lnTo>
                  <a:lnTo>
                    <a:pt x="233" y="2"/>
                  </a:lnTo>
                  <a:lnTo>
                    <a:pt x="229" y="0"/>
                  </a:lnTo>
                  <a:lnTo>
                    <a:pt x="228" y="0"/>
                  </a:lnTo>
                  <a:lnTo>
                    <a:pt x="225" y="1"/>
                  </a:lnTo>
                  <a:lnTo>
                    <a:pt x="225"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78" name="Freeform 394"/>
            <p:cNvSpPr/>
            <p:nvPr/>
          </p:nvSpPr>
          <p:spPr bwMode="auto">
            <a:xfrm>
              <a:off x="5537201" y="1117601"/>
              <a:ext cx="44450" cy="11113"/>
            </a:xfrm>
            <a:custGeom>
              <a:avLst/>
              <a:gdLst/>
              <a:ahLst/>
              <a:cxnLst>
                <a:cxn ang="0">
                  <a:pos x="108" y="0"/>
                </a:cxn>
                <a:cxn ang="0">
                  <a:pos x="108" y="0"/>
                </a:cxn>
                <a:cxn ang="0">
                  <a:pos x="57" y="11"/>
                </a:cxn>
                <a:cxn ang="0">
                  <a:pos x="32" y="15"/>
                </a:cxn>
                <a:cxn ang="0">
                  <a:pos x="6" y="17"/>
                </a:cxn>
                <a:cxn ang="0">
                  <a:pos x="6" y="17"/>
                </a:cxn>
                <a:cxn ang="0">
                  <a:pos x="4" y="17"/>
                </a:cxn>
                <a:cxn ang="0">
                  <a:pos x="2" y="19"/>
                </a:cxn>
                <a:cxn ang="0">
                  <a:pos x="0" y="23"/>
                </a:cxn>
                <a:cxn ang="0">
                  <a:pos x="2" y="26"/>
                </a:cxn>
                <a:cxn ang="0">
                  <a:pos x="4" y="28"/>
                </a:cxn>
                <a:cxn ang="0">
                  <a:pos x="6" y="29"/>
                </a:cxn>
                <a:cxn ang="0">
                  <a:pos x="6" y="29"/>
                </a:cxn>
                <a:cxn ang="0">
                  <a:pos x="20" y="28"/>
                </a:cxn>
                <a:cxn ang="0">
                  <a:pos x="33" y="26"/>
                </a:cxn>
                <a:cxn ang="0">
                  <a:pos x="58" y="21"/>
                </a:cxn>
                <a:cxn ang="0">
                  <a:pos x="110" y="11"/>
                </a:cxn>
                <a:cxn ang="0">
                  <a:pos x="110" y="11"/>
                </a:cxn>
                <a:cxn ang="0">
                  <a:pos x="113" y="11"/>
                </a:cxn>
                <a:cxn ang="0">
                  <a:pos x="114" y="8"/>
                </a:cxn>
                <a:cxn ang="0">
                  <a:pos x="114" y="7"/>
                </a:cxn>
                <a:cxn ang="0">
                  <a:pos x="114" y="4"/>
                </a:cxn>
                <a:cxn ang="0">
                  <a:pos x="112" y="2"/>
                </a:cxn>
                <a:cxn ang="0">
                  <a:pos x="110" y="0"/>
                </a:cxn>
                <a:cxn ang="0">
                  <a:pos x="108" y="0"/>
                </a:cxn>
                <a:cxn ang="0">
                  <a:pos x="108" y="0"/>
                </a:cxn>
              </a:cxnLst>
              <a:rect l="0" t="0" r="r" b="b"/>
              <a:pathLst>
                <a:path w="114" h="29">
                  <a:moveTo>
                    <a:pt x="108" y="0"/>
                  </a:moveTo>
                  <a:lnTo>
                    <a:pt x="108" y="0"/>
                  </a:lnTo>
                  <a:lnTo>
                    <a:pt x="57" y="11"/>
                  </a:lnTo>
                  <a:lnTo>
                    <a:pt x="32" y="15"/>
                  </a:lnTo>
                  <a:lnTo>
                    <a:pt x="6" y="17"/>
                  </a:lnTo>
                  <a:lnTo>
                    <a:pt x="6" y="17"/>
                  </a:lnTo>
                  <a:lnTo>
                    <a:pt x="4" y="17"/>
                  </a:lnTo>
                  <a:lnTo>
                    <a:pt x="2" y="19"/>
                  </a:lnTo>
                  <a:lnTo>
                    <a:pt x="0" y="23"/>
                  </a:lnTo>
                  <a:lnTo>
                    <a:pt x="2" y="26"/>
                  </a:lnTo>
                  <a:lnTo>
                    <a:pt x="4" y="28"/>
                  </a:lnTo>
                  <a:lnTo>
                    <a:pt x="6" y="29"/>
                  </a:lnTo>
                  <a:lnTo>
                    <a:pt x="6" y="29"/>
                  </a:lnTo>
                  <a:lnTo>
                    <a:pt x="20" y="28"/>
                  </a:lnTo>
                  <a:lnTo>
                    <a:pt x="33" y="26"/>
                  </a:lnTo>
                  <a:lnTo>
                    <a:pt x="58" y="21"/>
                  </a:lnTo>
                  <a:lnTo>
                    <a:pt x="110" y="11"/>
                  </a:lnTo>
                  <a:lnTo>
                    <a:pt x="110" y="11"/>
                  </a:lnTo>
                  <a:lnTo>
                    <a:pt x="113" y="11"/>
                  </a:lnTo>
                  <a:lnTo>
                    <a:pt x="114" y="8"/>
                  </a:lnTo>
                  <a:lnTo>
                    <a:pt x="114" y="7"/>
                  </a:lnTo>
                  <a:lnTo>
                    <a:pt x="114" y="4"/>
                  </a:lnTo>
                  <a:lnTo>
                    <a:pt x="112" y="2"/>
                  </a:lnTo>
                  <a:lnTo>
                    <a:pt x="110" y="0"/>
                  </a:lnTo>
                  <a:lnTo>
                    <a:pt x="108" y="0"/>
                  </a:lnTo>
                  <a:lnTo>
                    <a:pt x="108"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79" name="Freeform 395"/>
            <p:cNvSpPr/>
            <p:nvPr/>
          </p:nvSpPr>
          <p:spPr bwMode="auto">
            <a:xfrm>
              <a:off x="5481639" y="1184276"/>
              <a:ext cx="198438" cy="82550"/>
            </a:xfrm>
            <a:custGeom>
              <a:avLst/>
              <a:gdLst/>
              <a:ahLst/>
              <a:cxnLst>
                <a:cxn ang="0">
                  <a:pos x="492" y="0"/>
                </a:cxn>
                <a:cxn ang="0">
                  <a:pos x="492" y="0"/>
                </a:cxn>
                <a:cxn ang="0">
                  <a:pos x="478" y="1"/>
                </a:cxn>
                <a:cxn ang="0">
                  <a:pos x="463" y="5"/>
                </a:cxn>
                <a:cxn ang="0">
                  <a:pos x="449" y="10"/>
                </a:cxn>
                <a:cxn ang="0">
                  <a:pos x="434" y="15"/>
                </a:cxn>
                <a:cxn ang="0">
                  <a:pos x="407" y="28"/>
                </a:cxn>
                <a:cxn ang="0">
                  <a:pos x="381" y="40"/>
                </a:cxn>
                <a:cxn ang="0">
                  <a:pos x="381" y="40"/>
                </a:cxn>
                <a:cxn ang="0">
                  <a:pos x="314" y="66"/>
                </a:cxn>
                <a:cxn ang="0">
                  <a:pos x="247" y="91"/>
                </a:cxn>
                <a:cxn ang="0">
                  <a:pos x="247" y="91"/>
                </a:cxn>
                <a:cxn ang="0">
                  <a:pos x="188" y="113"/>
                </a:cxn>
                <a:cxn ang="0">
                  <a:pos x="158" y="125"/>
                </a:cxn>
                <a:cxn ang="0">
                  <a:pos x="128" y="137"/>
                </a:cxn>
                <a:cxn ang="0">
                  <a:pos x="128" y="137"/>
                </a:cxn>
                <a:cxn ang="0">
                  <a:pos x="114" y="145"/>
                </a:cxn>
                <a:cxn ang="0">
                  <a:pos x="98" y="153"/>
                </a:cxn>
                <a:cxn ang="0">
                  <a:pos x="68" y="170"/>
                </a:cxn>
                <a:cxn ang="0">
                  <a:pos x="54" y="177"/>
                </a:cxn>
                <a:cxn ang="0">
                  <a:pos x="38" y="184"/>
                </a:cxn>
                <a:cxn ang="0">
                  <a:pos x="21" y="189"/>
                </a:cxn>
                <a:cxn ang="0">
                  <a:pos x="4" y="193"/>
                </a:cxn>
                <a:cxn ang="0">
                  <a:pos x="4" y="193"/>
                </a:cxn>
                <a:cxn ang="0">
                  <a:pos x="3" y="194"/>
                </a:cxn>
                <a:cxn ang="0">
                  <a:pos x="1" y="196"/>
                </a:cxn>
                <a:cxn ang="0">
                  <a:pos x="0" y="197"/>
                </a:cxn>
                <a:cxn ang="0">
                  <a:pos x="0" y="200"/>
                </a:cxn>
                <a:cxn ang="0">
                  <a:pos x="3" y="204"/>
                </a:cxn>
                <a:cxn ang="0">
                  <a:pos x="5" y="205"/>
                </a:cxn>
                <a:cxn ang="0">
                  <a:pos x="8" y="205"/>
                </a:cxn>
                <a:cxn ang="0">
                  <a:pos x="8" y="205"/>
                </a:cxn>
                <a:cxn ang="0">
                  <a:pos x="21" y="201"/>
                </a:cxn>
                <a:cxn ang="0">
                  <a:pos x="35" y="197"/>
                </a:cxn>
                <a:cxn ang="0">
                  <a:pos x="48" y="192"/>
                </a:cxn>
                <a:cxn ang="0">
                  <a:pos x="62" y="187"/>
                </a:cxn>
                <a:cxn ang="0">
                  <a:pos x="86" y="172"/>
                </a:cxn>
                <a:cxn ang="0">
                  <a:pos x="110" y="159"/>
                </a:cxn>
                <a:cxn ang="0">
                  <a:pos x="110" y="159"/>
                </a:cxn>
                <a:cxn ang="0">
                  <a:pos x="126" y="151"/>
                </a:cxn>
                <a:cxn ang="0">
                  <a:pos x="140" y="145"/>
                </a:cxn>
                <a:cxn ang="0">
                  <a:pos x="171" y="132"/>
                </a:cxn>
                <a:cxn ang="0">
                  <a:pos x="203" y="121"/>
                </a:cxn>
                <a:cxn ang="0">
                  <a:pos x="233" y="109"/>
                </a:cxn>
                <a:cxn ang="0">
                  <a:pos x="233" y="109"/>
                </a:cxn>
                <a:cxn ang="0">
                  <a:pos x="293" y="86"/>
                </a:cxn>
                <a:cxn ang="0">
                  <a:pos x="355" y="62"/>
                </a:cxn>
                <a:cxn ang="0">
                  <a:pos x="355" y="62"/>
                </a:cxn>
                <a:cxn ang="0">
                  <a:pos x="423" y="35"/>
                </a:cxn>
                <a:cxn ang="0">
                  <a:pos x="423" y="35"/>
                </a:cxn>
                <a:cxn ang="0">
                  <a:pos x="457" y="21"/>
                </a:cxn>
                <a:cxn ang="0">
                  <a:pos x="474" y="14"/>
                </a:cxn>
                <a:cxn ang="0">
                  <a:pos x="483" y="11"/>
                </a:cxn>
                <a:cxn ang="0">
                  <a:pos x="492" y="10"/>
                </a:cxn>
                <a:cxn ang="0">
                  <a:pos x="492" y="10"/>
                </a:cxn>
                <a:cxn ang="0">
                  <a:pos x="493" y="10"/>
                </a:cxn>
                <a:cxn ang="0">
                  <a:pos x="496" y="9"/>
                </a:cxn>
                <a:cxn ang="0">
                  <a:pos x="497" y="5"/>
                </a:cxn>
                <a:cxn ang="0">
                  <a:pos x="497" y="2"/>
                </a:cxn>
                <a:cxn ang="0">
                  <a:pos x="496" y="1"/>
                </a:cxn>
                <a:cxn ang="0">
                  <a:pos x="493" y="0"/>
                </a:cxn>
                <a:cxn ang="0">
                  <a:pos x="492" y="0"/>
                </a:cxn>
                <a:cxn ang="0">
                  <a:pos x="492" y="0"/>
                </a:cxn>
              </a:cxnLst>
              <a:rect l="0" t="0" r="r" b="b"/>
              <a:pathLst>
                <a:path w="497" h="205">
                  <a:moveTo>
                    <a:pt x="492" y="0"/>
                  </a:moveTo>
                  <a:lnTo>
                    <a:pt x="492" y="0"/>
                  </a:lnTo>
                  <a:lnTo>
                    <a:pt x="478" y="1"/>
                  </a:lnTo>
                  <a:lnTo>
                    <a:pt x="463" y="5"/>
                  </a:lnTo>
                  <a:lnTo>
                    <a:pt x="449" y="10"/>
                  </a:lnTo>
                  <a:lnTo>
                    <a:pt x="434" y="15"/>
                  </a:lnTo>
                  <a:lnTo>
                    <a:pt x="407" y="28"/>
                  </a:lnTo>
                  <a:lnTo>
                    <a:pt x="381" y="40"/>
                  </a:lnTo>
                  <a:lnTo>
                    <a:pt x="381" y="40"/>
                  </a:lnTo>
                  <a:lnTo>
                    <a:pt x="314" y="66"/>
                  </a:lnTo>
                  <a:lnTo>
                    <a:pt x="247" y="91"/>
                  </a:lnTo>
                  <a:lnTo>
                    <a:pt x="247" y="91"/>
                  </a:lnTo>
                  <a:lnTo>
                    <a:pt x="188" y="113"/>
                  </a:lnTo>
                  <a:lnTo>
                    <a:pt x="158" y="125"/>
                  </a:lnTo>
                  <a:lnTo>
                    <a:pt x="128" y="137"/>
                  </a:lnTo>
                  <a:lnTo>
                    <a:pt x="128" y="137"/>
                  </a:lnTo>
                  <a:lnTo>
                    <a:pt x="114" y="145"/>
                  </a:lnTo>
                  <a:lnTo>
                    <a:pt x="98" y="153"/>
                  </a:lnTo>
                  <a:lnTo>
                    <a:pt x="68" y="170"/>
                  </a:lnTo>
                  <a:lnTo>
                    <a:pt x="54" y="177"/>
                  </a:lnTo>
                  <a:lnTo>
                    <a:pt x="38" y="184"/>
                  </a:lnTo>
                  <a:lnTo>
                    <a:pt x="21" y="189"/>
                  </a:lnTo>
                  <a:lnTo>
                    <a:pt x="4" y="193"/>
                  </a:lnTo>
                  <a:lnTo>
                    <a:pt x="4" y="193"/>
                  </a:lnTo>
                  <a:lnTo>
                    <a:pt x="3" y="194"/>
                  </a:lnTo>
                  <a:lnTo>
                    <a:pt x="1" y="196"/>
                  </a:lnTo>
                  <a:lnTo>
                    <a:pt x="0" y="197"/>
                  </a:lnTo>
                  <a:lnTo>
                    <a:pt x="0" y="200"/>
                  </a:lnTo>
                  <a:lnTo>
                    <a:pt x="3" y="204"/>
                  </a:lnTo>
                  <a:lnTo>
                    <a:pt x="5" y="205"/>
                  </a:lnTo>
                  <a:lnTo>
                    <a:pt x="8" y="205"/>
                  </a:lnTo>
                  <a:lnTo>
                    <a:pt x="8" y="205"/>
                  </a:lnTo>
                  <a:lnTo>
                    <a:pt x="21" y="201"/>
                  </a:lnTo>
                  <a:lnTo>
                    <a:pt x="35" y="197"/>
                  </a:lnTo>
                  <a:lnTo>
                    <a:pt x="48" y="192"/>
                  </a:lnTo>
                  <a:lnTo>
                    <a:pt x="62" y="187"/>
                  </a:lnTo>
                  <a:lnTo>
                    <a:pt x="86" y="172"/>
                  </a:lnTo>
                  <a:lnTo>
                    <a:pt x="110" y="159"/>
                  </a:lnTo>
                  <a:lnTo>
                    <a:pt x="110" y="159"/>
                  </a:lnTo>
                  <a:lnTo>
                    <a:pt x="126" y="151"/>
                  </a:lnTo>
                  <a:lnTo>
                    <a:pt x="140" y="145"/>
                  </a:lnTo>
                  <a:lnTo>
                    <a:pt x="171" y="132"/>
                  </a:lnTo>
                  <a:lnTo>
                    <a:pt x="203" y="121"/>
                  </a:lnTo>
                  <a:lnTo>
                    <a:pt x="233" y="109"/>
                  </a:lnTo>
                  <a:lnTo>
                    <a:pt x="233" y="109"/>
                  </a:lnTo>
                  <a:lnTo>
                    <a:pt x="293" y="86"/>
                  </a:lnTo>
                  <a:lnTo>
                    <a:pt x="355" y="62"/>
                  </a:lnTo>
                  <a:lnTo>
                    <a:pt x="355" y="62"/>
                  </a:lnTo>
                  <a:lnTo>
                    <a:pt x="423" y="35"/>
                  </a:lnTo>
                  <a:lnTo>
                    <a:pt x="423" y="35"/>
                  </a:lnTo>
                  <a:lnTo>
                    <a:pt x="457" y="21"/>
                  </a:lnTo>
                  <a:lnTo>
                    <a:pt x="474" y="14"/>
                  </a:lnTo>
                  <a:lnTo>
                    <a:pt x="483" y="11"/>
                  </a:lnTo>
                  <a:lnTo>
                    <a:pt x="492" y="10"/>
                  </a:lnTo>
                  <a:lnTo>
                    <a:pt x="492" y="10"/>
                  </a:lnTo>
                  <a:lnTo>
                    <a:pt x="493" y="10"/>
                  </a:lnTo>
                  <a:lnTo>
                    <a:pt x="496" y="9"/>
                  </a:lnTo>
                  <a:lnTo>
                    <a:pt x="497" y="5"/>
                  </a:lnTo>
                  <a:lnTo>
                    <a:pt x="497" y="2"/>
                  </a:lnTo>
                  <a:lnTo>
                    <a:pt x="496" y="1"/>
                  </a:lnTo>
                  <a:lnTo>
                    <a:pt x="493" y="0"/>
                  </a:lnTo>
                  <a:lnTo>
                    <a:pt x="492" y="0"/>
                  </a:lnTo>
                  <a:lnTo>
                    <a:pt x="492"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80" name="Freeform 396"/>
            <p:cNvSpPr/>
            <p:nvPr/>
          </p:nvSpPr>
          <p:spPr bwMode="auto">
            <a:xfrm>
              <a:off x="5664201" y="1103313"/>
              <a:ext cx="76200" cy="76200"/>
            </a:xfrm>
            <a:custGeom>
              <a:avLst/>
              <a:gdLst/>
              <a:ahLst/>
              <a:cxnLst>
                <a:cxn ang="0">
                  <a:pos x="186" y="0"/>
                </a:cxn>
                <a:cxn ang="0">
                  <a:pos x="186" y="0"/>
                </a:cxn>
                <a:cxn ang="0">
                  <a:pos x="178" y="3"/>
                </a:cxn>
                <a:cxn ang="0">
                  <a:pos x="171" y="7"/>
                </a:cxn>
                <a:cxn ang="0">
                  <a:pos x="166" y="12"/>
                </a:cxn>
                <a:cxn ang="0">
                  <a:pos x="161" y="19"/>
                </a:cxn>
                <a:cxn ang="0">
                  <a:pos x="161" y="19"/>
                </a:cxn>
                <a:cxn ang="0">
                  <a:pos x="135" y="49"/>
                </a:cxn>
                <a:cxn ang="0">
                  <a:pos x="107" y="77"/>
                </a:cxn>
                <a:cxn ang="0">
                  <a:pos x="107" y="77"/>
                </a:cxn>
                <a:cxn ang="0">
                  <a:pos x="82" y="105"/>
                </a:cxn>
                <a:cxn ang="0">
                  <a:pos x="57" y="134"/>
                </a:cxn>
                <a:cxn ang="0">
                  <a:pos x="44" y="147"/>
                </a:cxn>
                <a:cxn ang="0">
                  <a:pos x="31" y="160"/>
                </a:cxn>
                <a:cxn ang="0">
                  <a:pos x="17" y="173"/>
                </a:cxn>
                <a:cxn ang="0">
                  <a:pos x="3" y="183"/>
                </a:cxn>
                <a:cxn ang="0">
                  <a:pos x="3" y="183"/>
                </a:cxn>
                <a:cxn ang="0">
                  <a:pos x="0" y="185"/>
                </a:cxn>
                <a:cxn ang="0">
                  <a:pos x="0" y="187"/>
                </a:cxn>
                <a:cxn ang="0">
                  <a:pos x="0" y="191"/>
                </a:cxn>
                <a:cxn ang="0">
                  <a:pos x="4" y="194"/>
                </a:cxn>
                <a:cxn ang="0">
                  <a:pos x="5" y="194"/>
                </a:cxn>
                <a:cxn ang="0">
                  <a:pos x="8" y="193"/>
                </a:cxn>
                <a:cxn ang="0">
                  <a:pos x="8" y="193"/>
                </a:cxn>
                <a:cxn ang="0">
                  <a:pos x="20" y="185"/>
                </a:cxn>
                <a:cxn ang="0">
                  <a:pos x="31" y="174"/>
                </a:cxn>
                <a:cxn ang="0">
                  <a:pos x="54" y="153"/>
                </a:cxn>
                <a:cxn ang="0">
                  <a:pos x="74" y="131"/>
                </a:cxn>
                <a:cxn ang="0">
                  <a:pos x="94" y="109"/>
                </a:cxn>
                <a:cxn ang="0">
                  <a:pos x="94" y="109"/>
                </a:cxn>
                <a:cxn ang="0">
                  <a:pos x="140" y="55"/>
                </a:cxn>
                <a:cxn ang="0">
                  <a:pos x="140" y="55"/>
                </a:cxn>
                <a:cxn ang="0">
                  <a:pos x="150" y="43"/>
                </a:cxn>
                <a:cxn ang="0">
                  <a:pos x="162" y="30"/>
                </a:cxn>
                <a:cxn ang="0">
                  <a:pos x="169" y="24"/>
                </a:cxn>
                <a:cxn ang="0">
                  <a:pos x="175" y="17"/>
                </a:cxn>
                <a:cxn ang="0">
                  <a:pos x="183" y="13"/>
                </a:cxn>
                <a:cxn ang="0">
                  <a:pos x="190" y="11"/>
                </a:cxn>
                <a:cxn ang="0">
                  <a:pos x="190" y="11"/>
                </a:cxn>
                <a:cxn ang="0">
                  <a:pos x="191" y="9"/>
                </a:cxn>
                <a:cxn ang="0">
                  <a:pos x="192" y="8"/>
                </a:cxn>
                <a:cxn ang="0">
                  <a:pos x="194" y="7"/>
                </a:cxn>
                <a:cxn ang="0">
                  <a:pos x="194" y="4"/>
                </a:cxn>
                <a:cxn ang="0">
                  <a:pos x="191" y="0"/>
                </a:cxn>
                <a:cxn ang="0">
                  <a:pos x="188" y="0"/>
                </a:cxn>
                <a:cxn ang="0">
                  <a:pos x="186" y="0"/>
                </a:cxn>
                <a:cxn ang="0">
                  <a:pos x="186" y="0"/>
                </a:cxn>
              </a:cxnLst>
              <a:rect l="0" t="0" r="r" b="b"/>
              <a:pathLst>
                <a:path w="194" h="194">
                  <a:moveTo>
                    <a:pt x="186" y="0"/>
                  </a:moveTo>
                  <a:lnTo>
                    <a:pt x="186" y="0"/>
                  </a:lnTo>
                  <a:lnTo>
                    <a:pt x="178" y="3"/>
                  </a:lnTo>
                  <a:lnTo>
                    <a:pt x="171" y="7"/>
                  </a:lnTo>
                  <a:lnTo>
                    <a:pt x="166" y="12"/>
                  </a:lnTo>
                  <a:lnTo>
                    <a:pt x="161" y="19"/>
                  </a:lnTo>
                  <a:lnTo>
                    <a:pt x="161" y="19"/>
                  </a:lnTo>
                  <a:lnTo>
                    <a:pt x="135" y="49"/>
                  </a:lnTo>
                  <a:lnTo>
                    <a:pt x="107" y="77"/>
                  </a:lnTo>
                  <a:lnTo>
                    <a:pt x="107" y="77"/>
                  </a:lnTo>
                  <a:lnTo>
                    <a:pt x="82" y="105"/>
                  </a:lnTo>
                  <a:lnTo>
                    <a:pt x="57" y="134"/>
                  </a:lnTo>
                  <a:lnTo>
                    <a:pt x="44" y="147"/>
                  </a:lnTo>
                  <a:lnTo>
                    <a:pt x="31" y="160"/>
                  </a:lnTo>
                  <a:lnTo>
                    <a:pt x="17" y="173"/>
                  </a:lnTo>
                  <a:lnTo>
                    <a:pt x="3" y="183"/>
                  </a:lnTo>
                  <a:lnTo>
                    <a:pt x="3" y="183"/>
                  </a:lnTo>
                  <a:lnTo>
                    <a:pt x="0" y="185"/>
                  </a:lnTo>
                  <a:lnTo>
                    <a:pt x="0" y="187"/>
                  </a:lnTo>
                  <a:lnTo>
                    <a:pt x="0" y="191"/>
                  </a:lnTo>
                  <a:lnTo>
                    <a:pt x="4" y="194"/>
                  </a:lnTo>
                  <a:lnTo>
                    <a:pt x="5" y="194"/>
                  </a:lnTo>
                  <a:lnTo>
                    <a:pt x="8" y="193"/>
                  </a:lnTo>
                  <a:lnTo>
                    <a:pt x="8" y="193"/>
                  </a:lnTo>
                  <a:lnTo>
                    <a:pt x="20" y="185"/>
                  </a:lnTo>
                  <a:lnTo>
                    <a:pt x="31" y="174"/>
                  </a:lnTo>
                  <a:lnTo>
                    <a:pt x="54" y="153"/>
                  </a:lnTo>
                  <a:lnTo>
                    <a:pt x="74" y="131"/>
                  </a:lnTo>
                  <a:lnTo>
                    <a:pt x="94" y="109"/>
                  </a:lnTo>
                  <a:lnTo>
                    <a:pt x="94" y="109"/>
                  </a:lnTo>
                  <a:lnTo>
                    <a:pt x="140" y="55"/>
                  </a:lnTo>
                  <a:lnTo>
                    <a:pt x="140" y="55"/>
                  </a:lnTo>
                  <a:lnTo>
                    <a:pt x="150" y="43"/>
                  </a:lnTo>
                  <a:lnTo>
                    <a:pt x="162" y="30"/>
                  </a:lnTo>
                  <a:lnTo>
                    <a:pt x="169" y="24"/>
                  </a:lnTo>
                  <a:lnTo>
                    <a:pt x="175" y="17"/>
                  </a:lnTo>
                  <a:lnTo>
                    <a:pt x="183" y="13"/>
                  </a:lnTo>
                  <a:lnTo>
                    <a:pt x="190" y="11"/>
                  </a:lnTo>
                  <a:lnTo>
                    <a:pt x="190" y="11"/>
                  </a:lnTo>
                  <a:lnTo>
                    <a:pt x="191" y="9"/>
                  </a:lnTo>
                  <a:lnTo>
                    <a:pt x="192" y="8"/>
                  </a:lnTo>
                  <a:lnTo>
                    <a:pt x="194" y="7"/>
                  </a:lnTo>
                  <a:lnTo>
                    <a:pt x="194" y="4"/>
                  </a:lnTo>
                  <a:lnTo>
                    <a:pt x="191" y="0"/>
                  </a:lnTo>
                  <a:lnTo>
                    <a:pt x="188" y="0"/>
                  </a:lnTo>
                  <a:lnTo>
                    <a:pt x="186" y="0"/>
                  </a:lnTo>
                  <a:lnTo>
                    <a:pt x="186"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81" name="Freeform 397"/>
            <p:cNvSpPr/>
            <p:nvPr/>
          </p:nvSpPr>
          <p:spPr bwMode="auto">
            <a:xfrm>
              <a:off x="5715001" y="1112838"/>
              <a:ext cx="82550" cy="103188"/>
            </a:xfrm>
            <a:custGeom>
              <a:avLst/>
              <a:gdLst/>
              <a:ahLst/>
              <a:cxnLst>
                <a:cxn ang="0">
                  <a:pos x="195" y="1"/>
                </a:cxn>
                <a:cxn ang="0">
                  <a:pos x="195" y="1"/>
                </a:cxn>
                <a:cxn ang="0">
                  <a:pos x="170" y="28"/>
                </a:cxn>
                <a:cxn ang="0">
                  <a:pos x="145" y="57"/>
                </a:cxn>
                <a:cxn ang="0">
                  <a:pos x="121" y="87"/>
                </a:cxn>
                <a:cxn ang="0">
                  <a:pos x="99" y="116"/>
                </a:cxn>
                <a:cxn ang="0">
                  <a:pos x="99" y="116"/>
                </a:cxn>
                <a:cxn ang="0">
                  <a:pos x="72" y="154"/>
                </a:cxn>
                <a:cxn ang="0">
                  <a:pos x="59" y="173"/>
                </a:cxn>
                <a:cxn ang="0">
                  <a:pos x="44" y="192"/>
                </a:cxn>
                <a:cxn ang="0">
                  <a:pos x="44" y="192"/>
                </a:cxn>
                <a:cxn ang="0">
                  <a:pos x="34" y="207"/>
                </a:cxn>
                <a:cxn ang="0">
                  <a:pos x="23" y="223"/>
                </a:cxn>
                <a:cxn ang="0">
                  <a:pos x="13" y="238"/>
                </a:cxn>
                <a:cxn ang="0">
                  <a:pos x="1" y="252"/>
                </a:cxn>
                <a:cxn ang="0">
                  <a:pos x="1" y="252"/>
                </a:cxn>
                <a:cxn ang="0">
                  <a:pos x="0" y="255"/>
                </a:cxn>
                <a:cxn ang="0">
                  <a:pos x="0" y="257"/>
                </a:cxn>
                <a:cxn ang="0">
                  <a:pos x="1" y="260"/>
                </a:cxn>
                <a:cxn ang="0">
                  <a:pos x="5" y="262"/>
                </a:cxn>
                <a:cxn ang="0">
                  <a:pos x="8" y="262"/>
                </a:cxn>
                <a:cxn ang="0">
                  <a:pos x="9" y="260"/>
                </a:cxn>
                <a:cxn ang="0">
                  <a:pos x="9" y="260"/>
                </a:cxn>
                <a:cxn ang="0">
                  <a:pos x="19" y="248"/>
                </a:cxn>
                <a:cxn ang="0">
                  <a:pos x="28" y="235"/>
                </a:cxn>
                <a:cxn ang="0">
                  <a:pos x="36" y="222"/>
                </a:cxn>
                <a:cxn ang="0">
                  <a:pos x="46" y="209"/>
                </a:cxn>
                <a:cxn ang="0">
                  <a:pos x="46" y="209"/>
                </a:cxn>
                <a:cxn ang="0">
                  <a:pos x="69" y="179"/>
                </a:cxn>
                <a:cxn ang="0">
                  <a:pos x="90" y="147"/>
                </a:cxn>
                <a:cxn ang="0">
                  <a:pos x="90" y="147"/>
                </a:cxn>
                <a:cxn ang="0">
                  <a:pos x="116" y="111"/>
                </a:cxn>
                <a:cxn ang="0">
                  <a:pos x="144" y="75"/>
                </a:cxn>
                <a:cxn ang="0">
                  <a:pos x="172" y="41"/>
                </a:cxn>
                <a:cxn ang="0">
                  <a:pos x="204" y="9"/>
                </a:cxn>
                <a:cxn ang="0">
                  <a:pos x="204" y="9"/>
                </a:cxn>
                <a:cxn ang="0">
                  <a:pos x="205" y="7"/>
                </a:cxn>
                <a:cxn ang="0">
                  <a:pos x="205" y="5"/>
                </a:cxn>
                <a:cxn ang="0">
                  <a:pos x="204" y="1"/>
                </a:cxn>
                <a:cxn ang="0">
                  <a:pos x="200" y="0"/>
                </a:cxn>
                <a:cxn ang="0">
                  <a:pos x="197" y="0"/>
                </a:cxn>
                <a:cxn ang="0">
                  <a:pos x="195" y="1"/>
                </a:cxn>
                <a:cxn ang="0">
                  <a:pos x="195" y="1"/>
                </a:cxn>
              </a:cxnLst>
              <a:rect l="0" t="0" r="r" b="b"/>
              <a:pathLst>
                <a:path w="205" h="262">
                  <a:moveTo>
                    <a:pt x="195" y="1"/>
                  </a:moveTo>
                  <a:lnTo>
                    <a:pt x="195" y="1"/>
                  </a:lnTo>
                  <a:lnTo>
                    <a:pt x="170" y="28"/>
                  </a:lnTo>
                  <a:lnTo>
                    <a:pt x="145" y="57"/>
                  </a:lnTo>
                  <a:lnTo>
                    <a:pt x="121" y="87"/>
                  </a:lnTo>
                  <a:lnTo>
                    <a:pt x="99" y="116"/>
                  </a:lnTo>
                  <a:lnTo>
                    <a:pt x="99" y="116"/>
                  </a:lnTo>
                  <a:lnTo>
                    <a:pt x="72" y="154"/>
                  </a:lnTo>
                  <a:lnTo>
                    <a:pt x="59" y="173"/>
                  </a:lnTo>
                  <a:lnTo>
                    <a:pt x="44" y="192"/>
                  </a:lnTo>
                  <a:lnTo>
                    <a:pt x="44" y="192"/>
                  </a:lnTo>
                  <a:lnTo>
                    <a:pt x="34" y="207"/>
                  </a:lnTo>
                  <a:lnTo>
                    <a:pt x="23" y="223"/>
                  </a:lnTo>
                  <a:lnTo>
                    <a:pt x="13" y="238"/>
                  </a:lnTo>
                  <a:lnTo>
                    <a:pt x="1" y="252"/>
                  </a:lnTo>
                  <a:lnTo>
                    <a:pt x="1" y="252"/>
                  </a:lnTo>
                  <a:lnTo>
                    <a:pt x="0" y="255"/>
                  </a:lnTo>
                  <a:lnTo>
                    <a:pt x="0" y="257"/>
                  </a:lnTo>
                  <a:lnTo>
                    <a:pt x="1" y="260"/>
                  </a:lnTo>
                  <a:lnTo>
                    <a:pt x="5" y="262"/>
                  </a:lnTo>
                  <a:lnTo>
                    <a:pt x="8" y="262"/>
                  </a:lnTo>
                  <a:lnTo>
                    <a:pt x="9" y="260"/>
                  </a:lnTo>
                  <a:lnTo>
                    <a:pt x="9" y="260"/>
                  </a:lnTo>
                  <a:lnTo>
                    <a:pt x="19" y="248"/>
                  </a:lnTo>
                  <a:lnTo>
                    <a:pt x="28" y="235"/>
                  </a:lnTo>
                  <a:lnTo>
                    <a:pt x="36" y="222"/>
                  </a:lnTo>
                  <a:lnTo>
                    <a:pt x="46" y="209"/>
                  </a:lnTo>
                  <a:lnTo>
                    <a:pt x="46" y="209"/>
                  </a:lnTo>
                  <a:lnTo>
                    <a:pt x="69" y="179"/>
                  </a:lnTo>
                  <a:lnTo>
                    <a:pt x="90" y="147"/>
                  </a:lnTo>
                  <a:lnTo>
                    <a:pt x="90" y="147"/>
                  </a:lnTo>
                  <a:lnTo>
                    <a:pt x="116" y="111"/>
                  </a:lnTo>
                  <a:lnTo>
                    <a:pt x="144" y="75"/>
                  </a:lnTo>
                  <a:lnTo>
                    <a:pt x="172" y="41"/>
                  </a:lnTo>
                  <a:lnTo>
                    <a:pt x="204" y="9"/>
                  </a:lnTo>
                  <a:lnTo>
                    <a:pt x="204" y="9"/>
                  </a:lnTo>
                  <a:lnTo>
                    <a:pt x="205" y="7"/>
                  </a:lnTo>
                  <a:lnTo>
                    <a:pt x="205" y="5"/>
                  </a:lnTo>
                  <a:lnTo>
                    <a:pt x="204" y="1"/>
                  </a:lnTo>
                  <a:lnTo>
                    <a:pt x="200" y="0"/>
                  </a:lnTo>
                  <a:lnTo>
                    <a:pt x="197" y="0"/>
                  </a:lnTo>
                  <a:lnTo>
                    <a:pt x="195" y="1"/>
                  </a:lnTo>
                  <a:lnTo>
                    <a:pt x="195"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82" name="Freeform 398"/>
            <p:cNvSpPr/>
            <p:nvPr/>
          </p:nvSpPr>
          <p:spPr bwMode="auto">
            <a:xfrm>
              <a:off x="5797551" y="1162051"/>
              <a:ext cx="90488" cy="42863"/>
            </a:xfrm>
            <a:custGeom>
              <a:avLst/>
              <a:gdLst/>
              <a:ahLst/>
              <a:cxnLst>
                <a:cxn ang="0">
                  <a:pos x="221" y="0"/>
                </a:cxn>
                <a:cxn ang="0">
                  <a:pos x="221" y="0"/>
                </a:cxn>
                <a:cxn ang="0">
                  <a:pos x="170" y="20"/>
                </a:cxn>
                <a:cxn ang="0">
                  <a:pos x="145" y="30"/>
                </a:cxn>
                <a:cxn ang="0">
                  <a:pos x="122" y="42"/>
                </a:cxn>
                <a:cxn ang="0">
                  <a:pos x="122" y="42"/>
                </a:cxn>
                <a:cxn ang="0">
                  <a:pos x="107" y="47"/>
                </a:cxn>
                <a:cxn ang="0">
                  <a:pos x="94" y="52"/>
                </a:cxn>
                <a:cxn ang="0">
                  <a:pos x="81" y="58"/>
                </a:cxn>
                <a:cxn ang="0">
                  <a:pos x="68" y="64"/>
                </a:cxn>
                <a:cxn ang="0">
                  <a:pos x="68" y="64"/>
                </a:cxn>
                <a:cxn ang="0">
                  <a:pos x="54" y="73"/>
                </a:cxn>
                <a:cxn ang="0">
                  <a:pos x="38" y="84"/>
                </a:cxn>
                <a:cxn ang="0">
                  <a:pos x="31" y="88"/>
                </a:cxn>
                <a:cxn ang="0">
                  <a:pos x="22" y="93"/>
                </a:cxn>
                <a:cxn ang="0">
                  <a:pos x="14" y="96"/>
                </a:cxn>
                <a:cxn ang="0">
                  <a:pos x="5" y="97"/>
                </a:cxn>
                <a:cxn ang="0">
                  <a:pos x="5" y="97"/>
                </a:cxn>
                <a:cxn ang="0">
                  <a:pos x="3" y="98"/>
                </a:cxn>
                <a:cxn ang="0">
                  <a:pos x="1" y="99"/>
                </a:cxn>
                <a:cxn ang="0">
                  <a:pos x="0" y="103"/>
                </a:cxn>
                <a:cxn ang="0">
                  <a:pos x="0" y="106"/>
                </a:cxn>
                <a:cxn ang="0">
                  <a:pos x="1" y="107"/>
                </a:cxn>
                <a:cxn ang="0">
                  <a:pos x="3" y="109"/>
                </a:cxn>
                <a:cxn ang="0">
                  <a:pos x="5" y="109"/>
                </a:cxn>
                <a:cxn ang="0">
                  <a:pos x="5" y="109"/>
                </a:cxn>
                <a:cxn ang="0">
                  <a:pos x="18" y="106"/>
                </a:cxn>
                <a:cxn ang="0">
                  <a:pos x="30" y="102"/>
                </a:cxn>
                <a:cxn ang="0">
                  <a:pos x="42" y="96"/>
                </a:cxn>
                <a:cxn ang="0">
                  <a:pos x="54" y="89"/>
                </a:cxn>
                <a:cxn ang="0">
                  <a:pos x="76" y="75"/>
                </a:cxn>
                <a:cxn ang="0">
                  <a:pos x="86" y="68"/>
                </a:cxn>
                <a:cxn ang="0">
                  <a:pos x="98" y="63"/>
                </a:cxn>
                <a:cxn ang="0">
                  <a:pos x="98" y="63"/>
                </a:cxn>
                <a:cxn ang="0">
                  <a:pos x="161" y="37"/>
                </a:cxn>
                <a:cxn ang="0">
                  <a:pos x="192" y="24"/>
                </a:cxn>
                <a:cxn ang="0">
                  <a:pos x="224" y="12"/>
                </a:cxn>
                <a:cxn ang="0">
                  <a:pos x="224" y="12"/>
                </a:cxn>
                <a:cxn ang="0">
                  <a:pos x="226" y="11"/>
                </a:cxn>
                <a:cxn ang="0">
                  <a:pos x="228" y="8"/>
                </a:cxn>
                <a:cxn ang="0">
                  <a:pos x="228" y="4"/>
                </a:cxn>
                <a:cxn ang="0">
                  <a:pos x="226" y="1"/>
                </a:cxn>
                <a:cxn ang="0">
                  <a:pos x="225" y="0"/>
                </a:cxn>
                <a:cxn ang="0">
                  <a:pos x="224" y="0"/>
                </a:cxn>
                <a:cxn ang="0">
                  <a:pos x="221" y="0"/>
                </a:cxn>
                <a:cxn ang="0">
                  <a:pos x="221" y="0"/>
                </a:cxn>
              </a:cxnLst>
              <a:rect l="0" t="0" r="r" b="b"/>
              <a:pathLst>
                <a:path w="228" h="109">
                  <a:moveTo>
                    <a:pt x="221" y="0"/>
                  </a:moveTo>
                  <a:lnTo>
                    <a:pt x="221" y="0"/>
                  </a:lnTo>
                  <a:lnTo>
                    <a:pt x="170" y="20"/>
                  </a:lnTo>
                  <a:lnTo>
                    <a:pt x="145" y="30"/>
                  </a:lnTo>
                  <a:lnTo>
                    <a:pt x="122" y="42"/>
                  </a:lnTo>
                  <a:lnTo>
                    <a:pt x="122" y="42"/>
                  </a:lnTo>
                  <a:lnTo>
                    <a:pt x="107" y="47"/>
                  </a:lnTo>
                  <a:lnTo>
                    <a:pt x="94" y="52"/>
                  </a:lnTo>
                  <a:lnTo>
                    <a:pt x="81" y="58"/>
                  </a:lnTo>
                  <a:lnTo>
                    <a:pt x="68" y="64"/>
                  </a:lnTo>
                  <a:lnTo>
                    <a:pt x="68" y="64"/>
                  </a:lnTo>
                  <a:lnTo>
                    <a:pt x="54" y="73"/>
                  </a:lnTo>
                  <a:lnTo>
                    <a:pt x="38" y="84"/>
                  </a:lnTo>
                  <a:lnTo>
                    <a:pt x="31" y="88"/>
                  </a:lnTo>
                  <a:lnTo>
                    <a:pt x="22" y="93"/>
                  </a:lnTo>
                  <a:lnTo>
                    <a:pt x="14" y="96"/>
                  </a:lnTo>
                  <a:lnTo>
                    <a:pt x="5" y="97"/>
                  </a:lnTo>
                  <a:lnTo>
                    <a:pt x="5" y="97"/>
                  </a:lnTo>
                  <a:lnTo>
                    <a:pt x="3" y="98"/>
                  </a:lnTo>
                  <a:lnTo>
                    <a:pt x="1" y="99"/>
                  </a:lnTo>
                  <a:lnTo>
                    <a:pt x="0" y="103"/>
                  </a:lnTo>
                  <a:lnTo>
                    <a:pt x="0" y="106"/>
                  </a:lnTo>
                  <a:lnTo>
                    <a:pt x="1" y="107"/>
                  </a:lnTo>
                  <a:lnTo>
                    <a:pt x="3" y="109"/>
                  </a:lnTo>
                  <a:lnTo>
                    <a:pt x="5" y="109"/>
                  </a:lnTo>
                  <a:lnTo>
                    <a:pt x="5" y="109"/>
                  </a:lnTo>
                  <a:lnTo>
                    <a:pt x="18" y="106"/>
                  </a:lnTo>
                  <a:lnTo>
                    <a:pt x="30" y="102"/>
                  </a:lnTo>
                  <a:lnTo>
                    <a:pt x="42" y="96"/>
                  </a:lnTo>
                  <a:lnTo>
                    <a:pt x="54" y="89"/>
                  </a:lnTo>
                  <a:lnTo>
                    <a:pt x="76" y="75"/>
                  </a:lnTo>
                  <a:lnTo>
                    <a:pt x="86" y="68"/>
                  </a:lnTo>
                  <a:lnTo>
                    <a:pt x="98" y="63"/>
                  </a:lnTo>
                  <a:lnTo>
                    <a:pt x="98" y="63"/>
                  </a:lnTo>
                  <a:lnTo>
                    <a:pt x="161" y="37"/>
                  </a:lnTo>
                  <a:lnTo>
                    <a:pt x="192" y="24"/>
                  </a:lnTo>
                  <a:lnTo>
                    <a:pt x="224" y="12"/>
                  </a:lnTo>
                  <a:lnTo>
                    <a:pt x="224" y="12"/>
                  </a:lnTo>
                  <a:lnTo>
                    <a:pt x="226" y="11"/>
                  </a:lnTo>
                  <a:lnTo>
                    <a:pt x="228" y="8"/>
                  </a:lnTo>
                  <a:lnTo>
                    <a:pt x="228" y="4"/>
                  </a:lnTo>
                  <a:lnTo>
                    <a:pt x="226" y="1"/>
                  </a:lnTo>
                  <a:lnTo>
                    <a:pt x="225" y="0"/>
                  </a:lnTo>
                  <a:lnTo>
                    <a:pt x="224" y="0"/>
                  </a:lnTo>
                  <a:lnTo>
                    <a:pt x="221" y="0"/>
                  </a:lnTo>
                  <a:lnTo>
                    <a:pt x="221"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83" name="Freeform 399"/>
            <p:cNvSpPr/>
            <p:nvPr/>
          </p:nvSpPr>
          <p:spPr bwMode="auto">
            <a:xfrm>
              <a:off x="5772151" y="1168401"/>
              <a:ext cx="136525" cy="65088"/>
            </a:xfrm>
            <a:custGeom>
              <a:avLst/>
              <a:gdLst/>
              <a:ahLst/>
              <a:cxnLst>
                <a:cxn ang="0">
                  <a:pos x="333" y="1"/>
                </a:cxn>
                <a:cxn ang="0">
                  <a:pos x="325" y="4"/>
                </a:cxn>
                <a:cxn ang="0">
                  <a:pos x="316" y="4"/>
                </a:cxn>
                <a:cxn ang="0">
                  <a:pos x="293" y="16"/>
                </a:cxn>
                <a:cxn ang="0">
                  <a:pos x="268" y="26"/>
                </a:cxn>
                <a:cxn ang="0">
                  <a:pos x="259" y="29"/>
                </a:cxn>
                <a:cxn ang="0">
                  <a:pos x="233" y="43"/>
                </a:cxn>
                <a:cxn ang="0">
                  <a:pos x="217" y="50"/>
                </a:cxn>
                <a:cxn ang="0">
                  <a:pos x="172" y="65"/>
                </a:cxn>
                <a:cxn ang="0">
                  <a:pos x="148" y="77"/>
                </a:cxn>
                <a:cxn ang="0">
                  <a:pos x="76" y="118"/>
                </a:cxn>
                <a:cxn ang="0">
                  <a:pos x="58" y="127"/>
                </a:cxn>
                <a:cxn ang="0">
                  <a:pos x="19" y="144"/>
                </a:cxn>
                <a:cxn ang="0">
                  <a:pos x="2" y="156"/>
                </a:cxn>
                <a:cxn ang="0">
                  <a:pos x="0" y="158"/>
                </a:cxn>
                <a:cxn ang="0">
                  <a:pos x="0" y="162"/>
                </a:cxn>
                <a:cxn ang="0">
                  <a:pos x="6" y="165"/>
                </a:cxn>
                <a:cxn ang="0">
                  <a:pos x="9" y="164"/>
                </a:cxn>
                <a:cxn ang="0">
                  <a:pos x="19" y="157"/>
                </a:cxn>
                <a:cxn ang="0">
                  <a:pos x="50" y="141"/>
                </a:cxn>
                <a:cxn ang="0">
                  <a:pos x="92" y="122"/>
                </a:cxn>
                <a:cxn ang="0">
                  <a:pos x="119" y="106"/>
                </a:cxn>
                <a:cxn ang="0">
                  <a:pos x="173" y="79"/>
                </a:cxn>
                <a:cxn ang="0">
                  <a:pos x="203" y="68"/>
                </a:cxn>
                <a:cxn ang="0">
                  <a:pos x="223" y="60"/>
                </a:cxn>
                <a:cxn ang="0">
                  <a:pos x="283" y="34"/>
                </a:cxn>
                <a:cxn ang="0">
                  <a:pos x="304" y="22"/>
                </a:cxn>
                <a:cxn ang="0">
                  <a:pos x="325" y="14"/>
                </a:cxn>
                <a:cxn ang="0">
                  <a:pos x="334" y="14"/>
                </a:cxn>
                <a:cxn ang="0">
                  <a:pos x="342" y="11"/>
                </a:cxn>
                <a:cxn ang="0">
                  <a:pos x="342" y="8"/>
                </a:cxn>
                <a:cxn ang="0">
                  <a:pos x="340" y="1"/>
                </a:cxn>
                <a:cxn ang="0">
                  <a:pos x="336" y="0"/>
                </a:cxn>
                <a:cxn ang="0">
                  <a:pos x="333" y="1"/>
                </a:cxn>
              </a:cxnLst>
              <a:rect l="0" t="0" r="r" b="b"/>
              <a:pathLst>
                <a:path w="343" h="165">
                  <a:moveTo>
                    <a:pt x="333" y="1"/>
                  </a:moveTo>
                  <a:lnTo>
                    <a:pt x="333" y="1"/>
                  </a:lnTo>
                  <a:lnTo>
                    <a:pt x="330" y="4"/>
                  </a:lnTo>
                  <a:lnTo>
                    <a:pt x="325" y="4"/>
                  </a:lnTo>
                  <a:lnTo>
                    <a:pt x="319" y="4"/>
                  </a:lnTo>
                  <a:lnTo>
                    <a:pt x="316" y="4"/>
                  </a:lnTo>
                  <a:lnTo>
                    <a:pt x="316" y="4"/>
                  </a:lnTo>
                  <a:lnTo>
                    <a:pt x="293" y="16"/>
                  </a:lnTo>
                  <a:lnTo>
                    <a:pt x="282" y="21"/>
                  </a:lnTo>
                  <a:lnTo>
                    <a:pt x="268" y="26"/>
                  </a:lnTo>
                  <a:lnTo>
                    <a:pt x="268" y="26"/>
                  </a:lnTo>
                  <a:lnTo>
                    <a:pt x="259" y="29"/>
                  </a:lnTo>
                  <a:lnTo>
                    <a:pt x="250" y="33"/>
                  </a:lnTo>
                  <a:lnTo>
                    <a:pt x="233" y="43"/>
                  </a:lnTo>
                  <a:lnTo>
                    <a:pt x="233" y="43"/>
                  </a:lnTo>
                  <a:lnTo>
                    <a:pt x="217" y="50"/>
                  </a:lnTo>
                  <a:lnTo>
                    <a:pt x="203" y="55"/>
                  </a:lnTo>
                  <a:lnTo>
                    <a:pt x="172" y="65"/>
                  </a:lnTo>
                  <a:lnTo>
                    <a:pt x="172" y="65"/>
                  </a:lnTo>
                  <a:lnTo>
                    <a:pt x="148" y="77"/>
                  </a:lnTo>
                  <a:lnTo>
                    <a:pt x="123" y="89"/>
                  </a:lnTo>
                  <a:lnTo>
                    <a:pt x="76" y="118"/>
                  </a:lnTo>
                  <a:lnTo>
                    <a:pt x="76" y="118"/>
                  </a:lnTo>
                  <a:lnTo>
                    <a:pt x="58" y="127"/>
                  </a:lnTo>
                  <a:lnTo>
                    <a:pt x="38" y="135"/>
                  </a:lnTo>
                  <a:lnTo>
                    <a:pt x="19" y="144"/>
                  </a:lnTo>
                  <a:lnTo>
                    <a:pt x="11" y="149"/>
                  </a:lnTo>
                  <a:lnTo>
                    <a:pt x="2" y="156"/>
                  </a:lnTo>
                  <a:lnTo>
                    <a:pt x="2" y="156"/>
                  </a:lnTo>
                  <a:lnTo>
                    <a:pt x="0" y="158"/>
                  </a:lnTo>
                  <a:lnTo>
                    <a:pt x="0" y="160"/>
                  </a:lnTo>
                  <a:lnTo>
                    <a:pt x="0" y="162"/>
                  </a:lnTo>
                  <a:lnTo>
                    <a:pt x="2" y="164"/>
                  </a:lnTo>
                  <a:lnTo>
                    <a:pt x="6" y="165"/>
                  </a:lnTo>
                  <a:lnTo>
                    <a:pt x="8" y="165"/>
                  </a:lnTo>
                  <a:lnTo>
                    <a:pt x="9" y="164"/>
                  </a:lnTo>
                  <a:lnTo>
                    <a:pt x="9" y="164"/>
                  </a:lnTo>
                  <a:lnTo>
                    <a:pt x="19" y="157"/>
                  </a:lnTo>
                  <a:lnTo>
                    <a:pt x="29" y="152"/>
                  </a:lnTo>
                  <a:lnTo>
                    <a:pt x="50" y="141"/>
                  </a:lnTo>
                  <a:lnTo>
                    <a:pt x="72" y="132"/>
                  </a:lnTo>
                  <a:lnTo>
                    <a:pt x="92" y="122"/>
                  </a:lnTo>
                  <a:lnTo>
                    <a:pt x="92" y="122"/>
                  </a:lnTo>
                  <a:lnTo>
                    <a:pt x="119" y="106"/>
                  </a:lnTo>
                  <a:lnTo>
                    <a:pt x="145" y="92"/>
                  </a:lnTo>
                  <a:lnTo>
                    <a:pt x="173" y="79"/>
                  </a:lnTo>
                  <a:lnTo>
                    <a:pt x="187" y="73"/>
                  </a:lnTo>
                  <a:lnTo>
                    <a:pt x="203" y="68"/>
                  </a:lnTo>
                  <a:lnTo>
                    <a:pt x="203" y="68"/>
                  </a:lnTo>
                  <a:lnTo>
                    <a:pt x="223" y="60"/>
                  </a:lnTo>
                  <a:lnTo>
                    <a:pt x="244" y="52"/>
                  </a:lnTo>
                  <a:lnTo>
                    <a:pt x="283" y="34"/>
                  </a:lnTo>
                  <a:lnTo>
                    <a:pt x="283" y="34"/>
                  </a:lnTo>
                  <a:lnTo>
                    <a:pt x="304" y="22"/>
                  </a:lnTo>
                  <a:lnTo>
                    <a:pt x="314" y="17"/>
                  </a:lnTo>
                  <a:lnTo>
                    <a:pt x="325" y="14"/>
                  </a:lnTo>
                  <a:lnTo>
                    <a:pt x="325" y="14"/>
                  </a:lnTo>
                  <a:lnTo>
                    <a:pt x="334" y="14"/>
                  </a:lnTo>
                  <a:lnTo>
                    <a:pt x="338" y="13"/>
                  </a:lnTo>
                  <a:lnTo>
                    <a:pt x="342" y="11"/>
                  </a:lnTo>
                  <a:lnTo>
                    <a:pt x="342" y="11"/>
                  </a:lnTo>
                  <a:lnTo>
                    <a:pt x="342" y="8"/>
                  </a:lnTo>
                  <a:lnTo>
                    <a:pt x="343" y="5"/>
                  </a:lnTo>
                  <a:lnTo>
                    <a:pt x="340" y="1"/>
                  </a:lnTo>
                  <a:lnTo>
                    <a:pt x="339" y="0"/>
                  </a:lnTo>
                  <a:lnTo>
                    <a:pt x="336" y="0"/>
                  </a:lnTo>
                  <a:lnTo>
                    <a:pt x="335" y="0"/>
                  </a:lnTo>
                  <a:lnTo>
                    <a:pt x="333" y="1"/>
                  </a:lnTo>
                  <a:lnTo>
                    <a:pt x="333"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84" name="Freeform 400"/>
            <p:cNvSpPr/>
            <p:nvPr/>
          </p:nvSpPr>
          <p:spPr bwMode="auto">
            <a:xfrm>
              <a:off x="5813426" y="1204913"/>
              <a:ext cx="111125" cy="57150"/>
            </a:xfrm>
            <a:custGeom>
              <a:avLst/>
              <a:gdLst/>
              <a:ahLst/>
              <a:cxnLst>
                <a:cxn ang="0">
                  <a:pos x="270" y="0"/>
                </a:cxn>
                <a:cxn ang="0">
                  <a:pos x="270" y="0"/>
                </a:cxn>
                <a:cxn ang="0">
                  <a:pos x="238" y="18"/>
                </a:cxn>
                <a:cxn ang="0">
                  <a:pos x="204" y="35"/>
                </a:cxn>
                <a:cxn ang="0">
                  <a:pos x="137" y="68"/>
                </a:cxn>
                <a:cxn ang="0">
                  <a:pos x="69" y="99"/>
                </a:cxn>
                <a:cxn ang="0">
                  <a:pos x="2" y="132"/>
                </a:cxn>
                <a:cxn ang="0">
                  <a:pos x="2" y="132"/>
                </a:cxn>
                <a:cxn ang="0">
                  <a:pos x="0" y="133"/>
                </a:cxn>
                <a:cxn ang="0">
                  <a:pos x="0" y="134"/>
                </a:cxn>
                <a:cxn ang="0">
                  <a:pos x="0" y="137"/>
                </a:cxn>
                <a:cxn ang="0">
                  <a:pos x="0" y="140"/>
                </a:cxn>
                <a:cxn ang="0">
                  <a:pos x="4" y="142"/>
                </a:cxn>
                <a:cxn ang="0">
                  <a:pos x="5" y="142"/>
                </a:cxn>
                <a:cxn ang="0">
                  <a:pos x="7" y="141"/>
                </a:cxn>
                <a:cxn ang="0">
                  <a:pos x="7" y="141"/>
                </a:cxn>
                <a:cxn ang="0">
                  <a:pos x="76" y="109"/>
                </a:cxn>
                <a:cxn ang="0">
                  <a:pos x="142" y="77"/>
                </a:cxn>
                <a:cxn ang="0">
                  <a:pos x="210" y="45"/>
                </a:cxn>
                <a:cxn ang="0">
                  <a:pos x="243" y="28"/>
                </a:cxn>
                <a:cxn ang="0">
                  <a:pos x="276" y="10"/>
                </a:cxn>
                <a:cxn ang="0">
                  <a:pos x="276" y="10"/>
                </a:cxn>
                <a:cxn ang="0">
                  <a:pos x="278" y="9"/>
                </a:cxn>
                <a:cxn ang="0">
                  <a:pos x="278" y="6"/>
                </a:cxn>
                <a:cxn ang="0">
                  <a:pos x="278" y="2"/>
                </a:cxn>
                <a:cxn ang="0">
                  <a:pos x="274" y="0"/>
                </a:cxn>
                <a:cxn ang="0">
                  <a:pos x="273" y="0"/>
                </a:cxn>
                <a:cxn ang="0">
                  <a:pos x="270" y="0"/>
                </a:cxn>
                <a:cxn ang="0">
                  <a:pos x="270" y="0"/>
                </a:cxn>
              </a:cxnLst>
              <a:rect l="0" t="0" r="r" b="b"/>
              <a:pathLst>
                <a:path w="278" h="142">
                  <a:moveTo>
                    <a:pt x="270" y="0"/>
                  </a:moveTo>
                  <a:lnTo>
                    <a:pt x="270" y="0"/>
                  </a:lnTo>
                  <a:lnTo>
                    <a:pt x="238" y="18"/>
                  </a:lnTo>
                  <a:lnTo>
                    <a:pt x="204" y="35"/>
                  </a:lnTo>
                  <a:lnTo>
                    <a:pt x="137" y="68"/>
                  </a:lnTo>
                  <a:lnTo>
                    <a:pt x="69" y="99"/>
                  </a:lnTo>
                  <a:lnTo>
                    <a:pt x="2" y="132"/>
                  </a:lnTo>
                  <a:lnTo>
                    <a:pt x="2" y="132"/>
                  </a:lnTo>
                  <a:lnTo>
                    <a:pt x="0" y="133"/>
                  </a:lnTo>
                  <a:lnTo>
                    <a:pt x="0" y="134"/>
                  </a:lnTo>
                  <a:lnTo>
                    <a:pt x="0" y="137"/>
                  </a:lnTo>
                  <a:lnTo>
                    <a:pt x="0" y="140"/>
                  </a:lnTo>
                  <a:lnTo>
                    <a:pt x="4" y="142"/>
                  </a:lnTo>
                  <a:lnTo>
                    <a:pt x="5" y="142"/>
                  </a:lnTo>
                  <a:lnTo>
                    <a:pt x="7" y="141"/>
                  </a:lnTo>
                  <a:lnTo>
                    <a:pt x="7" y="141"/>
                  </a:lnTo>
                  <a:lnTo>
                    <a:pt x="76" y="109"/>
                  </a:lnTo>
                  <a:lnTo>
                    <a:pt x="142" y="77"/>
                  </a:lnTo>
                  <a:lnTo>
                    <a:pt x="210" y="45"/>
                  </a:lnTo>
                  <a:lnTo>
                    <a:pt x="243" y="28"/>
                  </a:lnTo>
                  <a:lnTo>
                    <a:pt x="276" y="10"/>
                  </a:lnTo>
                  <a:lnTo>
                    <a:pt x="276" y="10"/>
                  </a:lnTo>
                  <a:lnTo>
                    <a:pt x="278" y="9"/>
                  </a:lnTo>
                  <a:lnTo>
                    <a:pt x="278" y="6"/>
                  </a:lnTo>
                  <a:lnTo>
                    <a:pt x="278" y="2"/>
                  </a:lnTo>
                  <a:lnTo>
                    <a:pt x="274" y="0"/>
                  </a:lnTo>
                  <a:lnTo>
                    <a:pt x="273" y="0"/>
                  </a:lnTo>
                  <a:lnTo>
                    <a:pt x="270" y="0"/>
                  </a:lnTo>
                  <a:lnTo>
                    <a:pt x="270"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85" name="Freeform 401"/>
            <p:cNvSpPr>
              <a:spLocks noEditPoints="1"/>
            </p:cNvSpPr>
            <p:nvPr/>
          </p:nvSpPr>
          <p:spPr bwMode="auto">
            <a:xfrm>
              <a:off x="5248276" y="1095376"/>
              <a:ext cx="727075" cy="561975"/>
            </a:xfrm>
            <a:custGeom>
              <a:avLst/>
              <a:gdLst/>
              <a:ahLst/>
              <a:cxnLst>
                <a:cxn ang="0">
                  <a:pos x="1801" y="361"/>
                </a:cxn>
                <a:cxn ang="0">
                  <a:pos x="1711" y="258"/>
                </a:cxn>
                <a:cxn ang="0">
                  <a:pos x="1610" y="119"/>
                </a:cxn>
                <a:cxn ang="0">
                  <a:pos x="1511" y="36"/>
                </a:cxn>
                <a:cxn ang="0">
                  <a:pos x="1477" y="7"/>
                </a:cxn>
                <a:cxn ang="0">
                  <a:pos x="1446" y="15"/>
                </a:cxn>
                <a:cxn ang="0">
                  <a:pos x="899" y="0"/>
                </a:cxn>
                <a:cxn ang="0">
                  <a:pos x="331" y="8"/>
                </a:cxn>
                <a:cxn ang="0">
                  <a:pos x="308" y="32"/>
                </a:cxn>
                <a:cxn ang="0">
                  <a:pos x="228" y="115"/>
                </a:cxn>
                <a:cxn ang="0">
                  <a:pos x="41" y="325"/>
                </a:cxn>
                <a:cxn ang="0">
                  <a:pos x="0" y="431"/>
                </a:cxn>
                <a:cxn ang="0">
                  <a:pos x="4" y="448"/>
                </a:cxn>
                <a:cxn ang="0">
                  <a:pos x="64" y="551"/>
                </a:cxn>
                <a:cxn ang="0">
                  <a:pos x="229" y="780"/>
                </a:cxn>
                <a:cxn ang="0">
                  <a:pos x="433" y="983"/>
                </a:cxn>
                <a:cxn ang="0">
                  <a:pos x="556" y="1103"/>
                </a:cxn>
                <a:cxn ang="0">
                  <a:pos x="729" y="1265"/>
                </a:cxn>
                <a:cxn ang="0">
                  <a:pos x="869" y="1377"/>
                </a:cxn>
                <a:cxn ang="0">
                  <a:pos x="914" y="1413"/>
                </a:cxn>
                <a:cxn ang="0">
                  <a:pos x="962" y="1400"/>
                </a:cxn>
                <a:cxn ang="0">
                  <a:pos x="1071" y="1317"/>
                </a:cxn>
                <a:cxn ang="0">
                  <a:pos x="1238" y="1188"/>
                </a:cxn>
                <a:cxn ang="0">
                  <a:pos x="1364" y="1054"/>
                </a:cxn>
                <a:cxn ang="0">
                  <a:pos x="1527" y="896"/>
                </a:cxn>
                <a:cxn ang="0">
                  <a:pos x="1677" y="741"/>
                </a:cxn>
                <a:cxn ang="0">
                  <a:pos x="1777" y="599"/>
                </a:cxn>
                <a:cxn ang="0">
                  <a:pos x="1825" y="518"/>
                </a:cxn>
                <a:cxn ang="0">
                  <a:pos x="1826" y="423"/>
                </a:cxn>
                <a:cxn ang="0">
                  <a:pos x="1756" y="547"/>
                </a:cxn>
                <a:cxn ang="0">
                  <a:pos x="1711" y="619"/>
                </a:cxn>
                <a:cxn ang="0">
                  <a:pos x="1541" y="819"/>
                </a:cxn>
                <a:cxn ang="0">
                  <a:pos x="1344" y="1009"/>
                </a:cxn>
                <a:cxn ang="0">
                  <a:pos x="1185" y="1173"/>
                </a:cxn>
                <a:cxn ang="0">
                  <a:pos x="980" y="1324"/>
                </a:cxn>
                <a:cxn ang="0">
                  <a:pos x="922" y="1355"/>
                </a:cxn>
                <a:cxn ang="0">
                  <a:pos x="911" y="1349"/>
                </a:cxn>
                <a:cxn ang="0">
                  <a:pos x="826" y="1286"/>
                </a:cxn>
                <a:cxn ang="0">
                  <a:pos x="699" y="1170"/>
                </a:cxn>
                <a:cxn ang="0">
                  <a:pos x="598" y="1075"/>
                </a:cxn>
                <a:cxn ang="0">
                  <a:pos x="530" y="1009"/>
                </a:cxn>
                <a:cxn ang="0">
                  <a:pos x="432" y="921"/>
                </a:cxn>
                <a:cxn ang="0">
                  <a:pos x="202" y="677"/>
                </a:cxn>
                <a:cxn ang="0">
                  <a:pos x="106" y="529"/>
                </a:cxn>
                <a:cxn ang="0">
                  <a:pos x="49" y="418"/>
                </a:cxn>
                <a:cxn ang="0">
                  <a:pos x="97" y="333"/>
                </a:cxn>
                <a:cxn ang="0">
                  <a:pos x="247" y="164"/>
                </a:cxn>
                <a:cxn ang="0">
                  <a:pos x="343" y="62"/>
                </a:cxn>
                <a:cxn ang="0">
                  <a:pos x="765" y="49"/>
                </a:cxn>
                <a:cxn ang="0">
                  <a:pos x="1316" y="58"/>
                </a:cxn>
                <a:cxn ang="0">
                  <a:pos x="1478" y="64"/>
                </a:cxn>
                <a:cxn ang="0">
                  <a:pos x="1586" y="163"/>
                </a:cxn>
                <a:cxn ang="0">
                  <a:pos x="1695" y="309"/>
                </a:cxn>
                <a:cxn ang="0">
                  <a:pos x="1765" y="389"/>
                </a:cxn>
                <a:cxn ang="0">
                  <a:pos x="1786" y="484"/>
                </a:cxn>
              </a:cxnLst>
              <a:rect l="0" t="0" r="r" b="b"/>
              <a:pathLst>
                <a:path w="1833" h="1415">
                  <a:moveTo>
                    <a:pt x="1812" y="374"/>
                  </a:moveTo>
                  <a:lnTo>
                    <a:pt x="1812" y="374"/>
                  </a:lnTo>
                  <a:lnTo>
                    <a:pt x="1808" y="367"/>
                  </a:lnTo>
                  <a:lnTo>
                    <a:pt x="1801" y="361"/>
                  </a:lnTo>
                  <a:lnTo>
                    <a:pt x="1801" y="361"/>
                  </a:lnTo>
                  <a:lnTo>
                    <a:pt x="1801" y="361"/>
                  </a:lnTo>
                  <a:lnTo>
                    <a:pt x="1801" y="361"/>
                  </a:lnTo>
                  <a:lnTo>
                    <a:pt x="1795" y="351"/>
                  </a:lnTo>
                  <a:lnTo>
                    <a:pt x="1788" y="342"/>
                  </a:lnTo>
                  <a:lnTo>
                    <a:pt x="1773" y="322"/>
                  </a:lnTo>
                  <a:lnTo>
                    <a:pt x="1737" y="288"/>
                  </a:lnTo>
                  <a:lnTo>
                    <a:pt x="1737" y="288"/>
                  </a:lnTo>
                  <a:lnTo>
                    <a:pt x="1724" y="274"/>
                  </a:lnTo>
                  <a:lnTo>
                    <a:pt x="1711" y="258"/>
                  </a:lnTo>
                  <a:lnTo>
                    <a:pt x="1689" y="227"/>
                  </a:lnTo>
                  <a:lnTo>
                    <a:pt x="1668" y="193"/>
                  </a:lnTo>
                  <a:lnTo>
                    <a:pt x="1657" y="177"/>
                  </a:lnTo>
                  <a:lnTo>
                    <a:pt x="1646" y="161"/>
                  </a:lnTo>
                  <a:lnTo>
                    <a:pt x="1646" y="161"/>
                  </a:lnTo>
                  <a:lnTo>
                    <a:pt x="1629" y="140"/>
                  </a:lnTo>
                  <a:lnTo>
                    <a:pt x="1610" y="119"/>
                  </a:lnTo>
                  <a:lnTo>
                    <a:pt x="1591" y="100"/>
                  </a:lnTo>
                  <a:lnTo>
                    <a:pt x="1570" y="83"/>
                  </a:lnTo>
                  <a:lnTo>
                    <a:pt x="1570" y="83"/>
                  </a:lnTo>
                  <a:lnTo>
                    <a:pt x="1552" y="70"/>
                  </a:lnTo>
                  <a:lnTo>
                    <a:pt x="1531" y="53"/>
                  </a:lnTo>
                  <a:lnTo>
                    <a:pt x="1520" y="45"/>
                  </a:lnTo>
                  <a:lnTo>
                    <a:pt x="1511" y="36"/>
                  </a:lnTo>
                  <a:lnTo>
                    <a:pt x="1503" y="27"/>
                  </a:lnTo>
                  <a:lnTo>
                    <a:pt x="1497" y="19"/>
                  </a:lnTo>
                  <a:lnTo>
                    <a:pt x="1497" y="19"/>
                  </a:lnTo>
                  <a:lnTo>
                    <a:pt x="1494" y="13"/>
                  </a:lnTo>
                  <a:lnTo>
                    <a:pt x="1489" y="11"/>
                  </a:lnTo>
                  <a:lnTo>
                    <a:pt x="1484" y="8"/>
                  </a:lnTo>
                  <a:lnTo>
                    <a:pt x="1477" y="7"/>
                  </a:lnTo>
                  <a:lnTo>
                    <a:pt x="1463" y="7"/>
                  </a:lnTo>
                  <a:lnTo>
                    <a:pt x="1463" y="7"/>
                  </a:lnTo>
                  <a:lnTo>
                    <a:pt x="1457" y="8"/>
                  </a:lnTo>
                  <a:lnTo>
                    <a:pt x="1452" y="10"/>
                  </a:lnTo>
                  <a:lnTo>
                    <a:pt x="1448" y="12"/>
                  </a:lnTo>
                  <a:lnTo>
                    <a:pt x="1446" y="15"/>
                  </a:lnTo>
                  <a:lnTo>
                    <a:pt x="1446" y="15"/>
                  </a:lnTo>
                  <a:lnTo>
                    <a:pt x="1376" y="13"/>
                  </a:lnTo>
                  <a:lnTo>
                    <a:pt x="1308" y="12"/>
                  </a:lnTo>
                  <a:lnTo>
                    <a:pt x="1172" y="7"/>
                  </a:lnTo>
                  <a:lnTo>
                    <a:pt x="1036" y="2"/>
                  </a:lnTo>
                  <a:lnTo>
                    <a:pt x="967" y="0"/>
                  </a:lnTo>
                  <a:lnTo>
                    <a:pt x="899" y="0"/>
                  </a:lnTo>
                  <a:lnTo>
                    <a:pt x="899" y="0"/>
                  </a:lnTo>
                  <a:lnTo>
                    <a:pt x="832" y="0"/>
                  </a:lnTo>
                  <a:lnTo>
                    <a:pt x="765" y="3"/>
                  </a:lnTo>
                  <a:lnTo>
                    <a:pt x="699" y="6"/>
                  </a:lnTo>
                  <a:lnTo>
                    <a:pt x="632" y="7"/>
                  </a:lnTo>
                  <a:lnTo>
                    <a:pt x="335" y="7"/>
                  </a:lnTo>
                  <a:lnTo>
                    <a:pt x="335" y="7"/>
                  </a:lnTo>
                  <a:lnTo>
                    <a:pt x="331" y="8"/>
                  </a:lnTo>
                  <a:lnTo>
                    <a:pt x="327" y="8"/>
                  </a:lnTo>
                  <a:lnTo>
                    <a:pt x="321" y="13"/>
                  </a:lnTo>
                  <a:lnTo>
                    <a:pt x="321" y="13"/>
                  </a:lnTo>
                  <a:lnTo>
                    <a:pt x="318" y="16"/>
                  </a:lnTo>
                  <a:lnTo>
                    <a:pt x="315" y="19"/>
                  </a:lnTo>
                  <a:lnTo>
                    <a:pt x="315" y="19"/>
                  </a:lnTo>
                  <a:lnTo>
                    <a:pt x="308" y="32"/>
                  </a:lnTo>
                  <a:lnTo>
                    <a:pt x="298" y="45"/>
                  </a:lnTo>
                  <a:lnTo>
                    <a:pt x="288" y="58"/>
                  </a:lnTo>
                  <a:lnTo>
                    <a:pt x="275" y="70"/>
                  </a:lnTo>
                  <a:lnTo>
                    <a:pt x="251" y="92"/>
                  </a:lnTo>
                  <a:lnTo>
                    <a:pt x="238" y="104"/>
                  </a:lnTo>
                  <a:lnTo>
                    <a:pt x="228" y="115"/>
                  </a:lnTo>
                  <a:lnTo>
                    <a:pt x="228" y="115"/>
                  </a:lnTo>
                  <a:lnTo>
                    <a:pt x="171" y="177"/>
                  </a:lnTo>
                  <a:lnTo>
                    <a:pt x="114" y="236"/>
                  </a:lnTo>
                  <a:lnTo>
                    <a:pt x="114" y="236"/>
                  </a:lnTo>
                  <a:lnTo>
                    <a:pt x="96" y="255"/>
                  </a:lnTo>
                  <a:lnTo>
                    <a:pt x="77" y="278"/>
                  </a:lnTo>
                  <a:lnTo>
                    <a:pt x="59" y="301"/>
                  </a:lnTo>
                  <a:lnTo>
                    <a:pt x="41" y="325"/>
                  </a:lnTo>
                  <a:lnTo>
                    <a:pt x="26" y="351"/>
                  </a:lnTo>
                  <a:lnTo>
                    <a:pt x="20" y="364"/>
                  </a:lnTo>
                  <a:lnTo>
                    <a:pt x="13" y="377"/>
                  </a:lnTo>
                  <a:lnTo>
                    <a:pt x="8" y="390"/>
                  </a:lnTo>
                  <a:lnTo>
                    <a:pt x="5" y="403"/>
                  </a:lnTo>
                  <a:lnTo>
                    <a:pt x="3" y="416"/>
                  </a:lnTo>
                  <a:lnTo>
                    <a:pt x="0" y="431"/>
                  </a:lnTo>
                  <a:lnTo>
                    <a:pt x="0" y="431"/>
                  </a:lnTo>
                  <a:lnTo>
                    <a:pt x="0" y="433"/>
                  </a:lnTo>
                  <a:lnTo>
                    <a:pt x="0" y="436"/>
                  </a:lnTo>
                  <a:lnTo>
                    <a:pt x="0" y="436"/>
                  </a:lnTo>
                  <a:lnTo>
                    <a:pt x="1" y="442"/>
                  </a:lnTo>
                  <a:lnTo>
                    <a:pt x="4" y="448"/>
                  </a:lnTo>
                  <a:lnTo>
                    <a:pt x="4" y="448"/>
                  </a:lnTo>
                  <a:lnTo>
                    <a:pt x="8" y="462"/>
                  </a:lnTo>
                  <a:lnTo>
                    <a:pt x="15" y="475"/>
                  </a:lnTo>
                  <a:lnTo>
                    <a:pt x="22" y="490"/>
                  </a:lnTo>
                  <a:lnTo>
                    <a:pt x="30" y="503"/>
                  </a:lnTo>
                  <a:lnTo>
                    <a:pt x="47" y="527"/>
                  </a:lnTo>
                  <a:lnTo>
                    <a:pt x="64" y="551"/>
                  </a:lnTo>
                  <a:lnTo>
                    <a:pt x="64" y="551"/>
                  </a:lnTo>
                  <a:lnTo>
                    <a:pt x="90" y="590"/>
                  </a:lnTo>
                  <a:lnTo>
                    <a:pt x="115" y="629"/>
                  </a:lnTo>
                  <a:lnTo>
                    <a:pt x="141" y="667"/>
                  </a:lnTo>
                  <a:lnTo>
                    <a:pt x="169" y="705"/>
                  </a:lnTo>
                  <a:lnTo>
                    <a:pt x="169" y="705"/>
                  </a:lnTo>
                  <a:lnTo>
                    <a:pt x="198" y="743"/>
                  </a:lnTo>
                  <a:lnTo>
                    <a:pt x="229" y="780"/>
                  </a:lnTo>
                  <a:lnTo>
                    <a:pt x="260" y="816"/>
                  </a:lnTo>
                  <a:lnTo>
                    <a:pt x="293" y="850"/>
                  </a:lnTo>
                  <a:lnTo>
                    <a:pt x="327" y="886"/>
                  </a:lnTo>
                  <a:lnTo>
                    <a:pt x="362" y="918"/>
                  </a:lnTo>
                  <a:lnTo>
                    <a:pt x="398" y="951"/>
                  </a:lnTo>
                  <a:lnTo>
                    <a:pt x="433" y="983"/>
                  </a:lnTo>
                  <a:lnTo>
                    <a:pt x="433" y="983"/>
                  </a:lnTo>
                  <a:lnTo>
                    <a:pt x="449" y="998"/>
                  </a:lnTo>
                  <a:lnTo>
                    <a:pt x="465" y="1013"/>
                  </a:lnTo>
                  <a:lnTo>
                    <a:pt x="495" y="1044"/>
                  </a:lnTo>
                  <a:lnTo>
                    <a:pt x="525" y="1074"/>
                  </a:lnTo>
                  <a:lnTo>
                    <a:pt x="539" y="1090"/>
                  </a:lnTo>
                  <a:lnTo>
                    <a:pt x="556" y="1103"/>
                  </a:lnTo>
                  <a:lnTo>
                    <a:pt x="556" y="1103"/>
                  </a:lnTo>
                  <a:lnTo>
                    <a:pt x="593" y="1133"/>
                  </a:lnTo>
                  <a:lnTo>
                    <a:pt x="627" y="1164"/>
                  </a:lnTo>
                  <a:lnTo>
                    <a:pt x="661" y="1197"/>
                  </a:lnTo>
                  <a:lnTo>
                    <a:pt x="693" y="1231"/>
                  </a:lnTo>
                  <a:lnTo>
                    <a:pt x="693" y="1231"/>
                  </a:lnTo>
                  <a:lnTo>
                    <a:pt x="710" y="1248"/>
                  </a:lnTo>
                  <a:lnTo>
                    <a:pt x="729" y="1265"/>
                  </a:lnTo>
                  <a:lnTo>
                    <a:pt x="747" y="1281"/>
                  </a:lnTo>
                  <a:lnTo>
                    <a:pt x="765" y="1295"/>
                  </a:lnTo>
                  <a:lnTo>
                    <a:pt x="803" y="1324"/>
                  </a:lnTo>
                  <a:lnTo>
                    <a:pt x="841" y="1354"/>
                  </a:lnTo>
                  <a:lnTo>
                    <a:pt x="841" y="1354"/>
                  </a:lnTo>
                  <a:lnTo>
                    <a:pt x="853" y="1364"/>
                  </a:lnTo>
                  <a:lnTo>
                    <a:pt x="869" y="1377"/>
                  </a:lnTo>
                  <a:lnTo>
                    <a:pt x="884" y="1391"/>
                  </a:lnTo>
                  <a:lnTo>
                    <a:pt x="892" y="1396"/>
                  </a:lnTo>
                  <a:lnTo>
                    <a:pt x="900" y="1398"/>
                  </a:lnTo>
                  <a:lnTo>
                    <a:pt x="900" y="1398"/>
                  </a:lnTo>
                  <a:lnTo>
                    <a:pt x="904" y="1406"/>
                  </a:lnTo>
                  <a:lnTo>
                    <a:pt x="911" y="1411"/>
                  </a:lnTo>
                  <a:lnTo>
                    <a:pt x="914" y="1413"/>
                  </a:lnTo>
                  <a:lnTo>
                    <a:pt x="918" y="1414"/>
                  </a:lnTo>
                  <a:lnTo>
                    <a:pt x="922" y="1415"/>
                  </a:lnTo>
                  <a:lnTo>
                    <a:pt x="928" y="1414"/>
                  </a:lnTo>
                  <a:lnTo>
                    <a:pt x="928" y="1414"/>
                  </a:lnTo>
                  <a:lnTo>
                    <a:pt x="941" y="1411"/>
                  </a:lnTo>
                  <a:lnTo>
                    <a:pt x="951" y="1406"/>
                  </a:lnTo>
                  <a:lnTo>
                    <a:pt x="962" y="1400"/>
                  </a:lnTo>
                  <a:lnTo>
                    <a:pt x="972" y="1391"/>
                  </a:lnTo>
                  <a:lnTo>
                    <a:pt x="972" y="1391"/>
                  </a:lnTo>
                  <a:lnTo>
                    <a:pt x="996" y="1371"/>
                  </a:lnTo>
                  <a:lnTo>
                    <a:pt x="1020" y="1353"/>
                  </a:lnTo>
                  <a:lnTo>
                    <a:pt x="1045" y="1334"/>
                  </a:lnTo>
                  <a:lnTo>
                    <a:pt x="1071" y="1317"/>
                  </a:lnTo>
                  <a:lnTo>
                    <a:pt x="1071" y="1317"/>
                  </a:lnTo>
                  <a:lnTo>
                    <a:pt x="1092" y="1303"/>
                  </a:lnTo>
                  <a:lnTo>
                    <a:pt x="1115" y="1287"/>
                  </a:lnTo>
                  <a:lnTo>
                    <a:pt x="1155" y="1255"/>
                  </a:lnTo>
                  <a:lnTo>
                    <a:pt x="1196" y="1221"/>
                  </a:lnTo>
                  <a:lnTo>
                    <a:pt x="1217" y="1204"/>
                  </a:lnTo>
                  <a:lnTo>
                    <a:pt x="1238" y="1188"/>
                  </a:lnTo>
                  <a:lnTo>
                    <a:pt x="1238" y="1188"/>
                  </a:lnTo>
                  <a:lnTo>
                    <a:pt x="1256" y="1175"/>
                  </a:lnTo>
                  <a:lnTo>
                    <a:pt x="1273" y="1159"/>
                  </a:lnTo>
                  <a:lnTo>
                    <a:pt x="1289" y="1143"/>
                  </a:lnTo>
                  <a:lnTo>
                    <a:pt x="1304" y="1126"/>
                  </a:lnTo>
                  <a:lnTo>
                    <a:pt x="1336" y="1091"/>
                  </a:lnTo>
                  <a:lnTo>
                    <a:pt x="1364" y="1054"/>
                  </a:lnTo>
                  <a:lnTo>
                    <a:pt x="1364" y="1054"/>
                  </a:lnTo>
                  <a:lnTo>
                    <a:pt x="1379" y="1037"/>
                  </a:lnTo>
                  <a:lnTo>
                    <a:pt x="1395" y="1020"/>
                  </a:lnTo>
                  <a:lnTo>
                    <a:pt x="1426" y="990"/>
                  </a:lnTo>
                  <a:lnTo>
                    <a:pt x="1460" y="960"/>
                  </a:lnTo>
                  <a:lnTo>
                    <a:pt x="1494" y="929"/>
                  </a:lnTo>
                  <a:lnTo>
                    <a:pt x="1494" y="929"/>
                  </a:lnTo>
                  <a:lnTo>
                    <a:pt x="1527" y="896"/>
                  </a:lnTo>
                  <a:lnTo>
                    <a:pt x="1559" y="862"/>
                  </a:lnTo>
                  <a:lnTo>
                    <a:pt x="1592" y="830"/>
                  </a:lnTo>
                  <a:lnTo>
                    <a:pt x="1626" y="796"/>
                  </a:lnTo>
                  <a:lnTo>
                    <a:pt x="1626" y="796"/>
                  </a:lnTo>
                  <a:lnTo>
                    <a:pt x="1644" y="779"/>
                  </a:lnTo>
                  <a:lnTo>
                    <a:pt x="1661" y="759"/>
                  </a:lnTo>
                  <a:lnTo>
                    <a:pt x="1677" y="741"/>
                  </a:lnTo>
                  <a:lnTo>
                    <a:pt x="1691" y="720"/>
                  </a:lnTo>
                  <a:lnTo>
                    <a:pt x="1722" y="680"/>
                  </a:lnTo>
                  <a:lnTo>
                    <a:pt x="1752" y="640"/>
                  </a:lnTo>
                  <a:lnTo>
                    <a:pt x="1752" y="640"/>
                  </a:lnTo>
                  <a:lnTo>
                    <a:pt x="1761" y="627"/>
                  </a:lnTo>
                  <a:lnTo>
                    <a:pt x="1770" y="614"/>
                  </a:lnTo>
                  <a:lnTo>
                    <a:pt x="1777" y="599"/>
                  </a:lnTo>
                  <a:lnTo>
                    <a:pt x="1783" y="585"/>
                  </a:lnTo>
                  <a:lnTo>
                    <a:pt x="1783" y="585"/>
                  </a:lnTo>
                  <a:lnTo>
                    <a:pt x="1787" y="575"/>
                  </a:lnTo>
                  <a:lnTo>
                    <a:pt x="1794" y="565"/>
                  </a:lnTo>
                  <a:lnTo>
                    <a:pt x="1807" y="547"/>
                  </a:lnTo>
                  <a:lnTo>
                    <a:pt x="1818" y="527"/>
                  </a:lnTo>
                  <a:lnTo>
                    <a:pt x="1825" y="518"/>
                  </a:lnTo>
                  <a:lnTo>
                    <a:pt x="1829" y="507"/>
                  </a:lnTo>
                  <a:lnTo>
                    <a:pt x="1829" y="507"/>
                  </a:lnTo>
                  <a:lnTo>
                    <a:pt x="1831" y="491"/>
                  </a:lnTo>
                  <a:lnTo>
                    <a:pt x="1833" y="474"/>
                  </a:lnTo>
                  <a:lnTo>
                    <a:pt x="1833" y="457"/>
                  </a:lnTo>
                  <a:lnTo>
                    <a:pt x="1830" y="440"/>
                  </a:lnTo>
                  <a:lnTo>
                    <a:pt x="1826" y="423"/>
                  </a:lnTo>
                  <a:lnTo>
                    <a:pt x="1821" y="406"/>
                  </a:lnTo>
                  <a:lnTo>
                    <a:pt x="1812" y="374"/>
                  </a:lnTo>
                  <a:lnTo>
                    <a:pt x="1812" y="374"/>
                  </a:lnTo>
                  <a:close/>
                  <a:moveTo>
                    <a:pt x="1778" y="513"/>
                  </a:moveTo>
                  <a:lnTo>
                    <a:pt x="1778" y="513"/>
                  </a:lnTo>
                  <a:lnTo>
                    <a:pt x="1767" y="531"/>
                  </a:lnTo>
                  <a:lnTo>
                    <a:pt x="1756" y="547"/>
                  </a:lnTo>
                  <a:lnTo>
                    <a:pt x="1744" y="564"/>
                  </a:lnTo>
                  <a:lnTo>
                    <a:pt x="1739" y="572"/>
                  </a:lnTo>
                  <a:lnTo>
                    <a:pt x="1735" y="582"/>
                  </a:lnTo>
                  <a:lnTo>
                    <a:pt x="1735" y="582"/>
                  </a:lnTo>
                  <a:lnTo>
                    <a:pt x="1729" y="592"/>
                  </a:lnTo>
                  <a:lnTo>
                    <a:pt x="1724" y="601"/>
                  </a:lnTo>
                  <a:lnTo>
                    <a:pt x="1711" y="619"/>
                  </a:lnTo>
                  <a:lnTo>
                    <a:pt x="1684" y="656"/>
                  </a:lnTo>
                  <a:lnTo>
                    <a:pt x="1684" y="656"/>
                  </a:lnTo>
                  <a:lnTo>
                    <a:pt x="1657" y="690"/>
                  </a:lnTo>
                  <a:lnTo>
                    <a:pt x="1630" y="722"/>
                  </a:lnTo>
                  <a:lnTo>
                    <a:pt x="1601" y="755"/>
                  </a:lnTo>
                  <a:lnTo>
                    <a:pt x="1571" y="788"/>
                  </a:lnTo>
                  <a:lnTo>
                    <a:pt x="1541" y="819"/>
                  </a:lnTo>
                  <a:lnTo>
                    <a:pt x="1511" y="849"/>
                  </a:lnTo>
                  <a:lnTo>
                    <a:pt x="1448" y="909"/>
                  </a:lnTo>
                  <a:lnTo>
                    <a:pt x="1448" y="909"/>
                  </a:lnTo>
                  <a:lnTo>
                    <a:pt x="1395" y="958"/>
                  </a:lnTo>
                  <a:lnTo>
                    <a:pt x="1368" y="983"/>
                  </a:lnTo>
                  <a:lnTo>
                    <a:pt x="1344" y="1009"/>
                  </a:lnTo>
                  <a:lnTo>
                    <a:pt x="1344" y="1009"/>
                  </a:lnTo>
                  <a:lnTo>
                    <a:pt x="1313" y="1043"/>
                  </a:lnTo>
                  <a:lnTo>
                    <a:pt x="1285" y="1077"/>
                  </a:lnTo>
                  <a:lnTo>
                    <a:pt x="1256" y="1109"/>
                  </a:lnTo>
                  <a:lnTo>
                    <a:pt x="1240" y="1125"/>
                  </a:lnTo>
                  <a:lnTo>
                    <a:pt x="1225" y="1141"/>
                  </a:lnTo>
                  <a:lnTo>
                    <a:pt x="1225" y="1141"/>
                  </a:lnTo>
                  <a:lnTo>
                    <a:pt x="1185" y="1173"/>
                  </a:lnTo>
                  <a:lnTo>
                    <a:pt x="1146" y="1206"/>
                  </a:lnTo>
                  <a:lnTo>
                    <a:pt x="1065" y="1266"/>
                  </a:lnTo>
                  <a:lnTo>
                    <a:pt x="1065" y="1266"/>
                  </a:lnTo>
                  <a:lnTo>
                    <a:pt x="1044" y="1282"/>
                  </a:lnTo>
                  <a:lnTo>
                    <a:pt x="1023" y="1295"/>
                  </a:lnTo>
                  <a:lnTo>
                    <a:pt x="980" y="1324"/>
                  </a:lnTo>
                  <a:lnTo>
                    <a:pt x="980" y="1324"/>
                  </a:lnTo>
                  <a:lnTo>
                    <a:pt x="968" y="1333"/>
                  </a:lnTo>
                  <a:lnTo>
                    <a:pt x="956" y="1343"/>
                  </a:lnTo>
                  <a:lnTo>
                    <a:pt x="945" y="1354"/>
                  </a:lnTo>
                  <a:lnTo>
                    <a:pt x="931" y="1363"/>
                  </a:lnTo>
                  <a:lnTo>
                    <a:pt x="931" y="1363"/>
                  </a:lnTo>
                  <a:lnTo>
                    <a:pt x="928" y="1358"/>
                  </a:lnTo>
                  <a:lnTo>
                    <a:pt x="922" y="1355"/>
                  </a:lnTo>
                  <a:lnTo>
                    <a:pt x="916" y="1354"/>
                  </a:lnTo>
                  <a:lnTo>
                    <a:pt x="908" y="1355"/>
                  </a:lnTo>
                  <a:lnTo>
                    <a:pt x="908" y="1355"/>
                  </a:lnTo>
                  <a:lnTo>
                    <a:pt x="911" y="1354"/>
                  </a:lnTo>
                  <a:lnTo>
                    <a:pt x="912" y="1353"/>
                  </a:lnTo>
                  <a:lnTo>
                    <a:pt x="912" y="1350"/>
                  </a:lnTo>
                  <a:lnTo>
                    <a:pt x="911" y="1349"/>
                  </a:lnTo>
                  <a:lnTo>
                    <a:pt x="907" y="1343"/>
                  </a:lnTo>
                  <a:lnTo>
                    <a:pt x="901" y="1340"/>
                  </a:lnTo>
                  <a:lnTo>
                    <a:pt x="886" y="1329"/>
                  </a:lnTo>
                  <a:lnTo>
                    <a:pt x="874" y="1321"/>
                  </a:lnTo>
                  <a:lnTo>
                    <a:pt x="874" y="1321"/>
                  </a:lnTo>
                  <a:lnTo>
                    <a:pt x="850" y="1303"/>
                  </a:lnTo>
                  <a:lnTo>
                    <a:pt x="826" y="1286"/>
                  </a:lnTo>
                  <a:lnTo>
                    <a:pt x="826" y="1286"/>
                  </a:lnTo>
                  <a:lnTo>
                    <a:pt x="807" y="1274"/>
                  </a:lnTo>
                  <a:lnTo>
                    <a:pt x="790" y="1261"/>
                  </a:lnTo>
                  <a:lnTo>
                    <a:pt x="775" y="1247"/>
                  </a:lnTo>
                  <a:lnTo>
                    <a:pt x="759" y="1232"/>
                  </a:lnTo>
                  <a:lnTo>
                    <a:pt x="729" y="1202"/>
                  </a:lnTo>
                  <a:lnTo>
                    <a:pt x="699" y="1170"/>
                  </a:lnTo>
                  <a:lnTo>
                    <a:pt x="699" y="1170"/>
                  </a:lnTo>
                  <a:lnTo>
                    <a:pt x="676" y="1146"/>
                  </a:lnTo>
                  <a:lnTo>
                    <a:pt x="652" y="1120"/>
                  </a:lnTo>
                  <a:lnTo>
                    <a:pt x="638" y="1107"/>
                  </a:lnTo>
                  <a:lnTo>
                    <a:pt x="625" y="1095"/>
                  </a:lnTo>
                  <a:lnTo>
                    <a:pt x="612" y="1085"/>
                  </a:lnTo>
                  <a:lnTo>
                    <a:pt x="598" y="1075"/>
                  </a:lnTo>
                  <a:lnTo>
                    <a:pt x="598" y="1075"/>
                  </a:lnTo>
                  <a:lnTo>
                    <a:pt x="587" y="1069"/>
                  </a:lnTo>
                  <a:lnTo>
                    <a:pt x="578" y="1062"/>
                  </a:lnTo>
                  <a:lnTo>
                    <a:pt x="561" y="1045"/>
                  </a:lnTo>
                  <a:lnTo>
                    <a:pt x="546" y="1027"/>
                  </a:lnTo>
                  <a:lnTo>
                    <a:pt x="530" y="1009"/>
                  </a:lnTo>
                  <a:lnTo>
                    <a:pt x="530" y="1009"/>
                  </a:lnTo>
                  <a:lnTo>
                    <a:pt x="523" y="1000"/>
                  </a:lnTo>
                  <a:lnTo>
                    <a:pt x="516" y="993"/>
                  </a:lnTo>
                  <a:lnTo>
                    <a:pt x="500" y="979"/>
                  </a:lnTo>
                  <a:lnTo>
                    <a:pt x="482" y="964"/>
                  </a:lnTo>
                  <a:lnTo>
                    <a:pt x="466" y="951"/>
                  </a:lnTo>
                  <a:lnTo>
                    <a:pt x="466" y="951"/>
                  </a:lnTo>
                  <a:lnTo>
                    <a:pt x="432" y="921"/>
                  </a:lnTo>
                  <a:lnTo>
                    <a:pt x="399" y="890"/>
                  </a:lnTo>
                  <a:lnTo>
                    <a:pt x="366" y="858"/>
                  </a:lnTo>
                  <a:lnTo>
                    <a:pt x="335" y="826"/>
                  </a:lnTo>
                  <a:lnTo>
                    <a:pt x="275" y="759"/>
                  </a:lnTo>
                  <a:lnTo>
                    <a:pt x="215" y="691"/>
                  </a:lnTo>
                  <a:lnTo>
                    <a:pt x="215" y="691"/>
                  </a:lnTo>
                  <a:lnTo>
                    <a:pt x="202" y="677"/>
                  </a:lnTo>
                  <a:lnTo>
                    <a:pt x="190" y="661"/>
                  </a:lnTo>
                  <a:lnTo>
                    <a:pt x="166" y="628"/>
                  </a:lnTo>
                  <a:lnTo>
                    <a:pt x="145" y="594"/>
                  </a:lnTo>
                  <a:lnTo>
                    <a:pt x="127" y="559"/>
                  </a:lnTo>
                  <a:lnTo>
                    <a:pt x="127" y="559"/>
                  </a:lnTo>
                  <a:lnTo>
                    <a:pt x="118" y="543"/>
                  </a:lnTo>
                  <a:lnTo>
                    <a:pt x="106" y="529"/>
                  </a:lnTo>
                  <a:lnTo>
                    <a:pt x="83" y="497"/>
                  </a:lnTo>
                  <a:lnTo>
                    <a:pt x="71" y="482"/>
                  </a:lnTo>
                  <a:lnTo>
                    <a:pt x="60" y="466"/>
                  </a:lnTo>
                  <a:lnTo>
                    <a:pt x="52" y="449"/>
                  </a:lnTo>
                  <a:lnTo>
                    <a:pt x="46" y="432"/>
                  </a:lnTo>
                  <a:lnTo>
                    <a:pt x="46" y="432"/>
                  </a:lnTo>
                  <a:lnTo>
                    <a:pt x="49" y="418"/>
                  </a:lnTo>
                  <a:lnTo>
                    <a:pt x="51" y="404"/>
                  </a:lnTo>
                  <a:lnTo>
                    <a:pt x="56" y="391"/>
                  </a:lnTo>
                  <a:lnTo>
                    <a:pt x="63" y="380"/>
                  </a:lnTo>
                  <a:lnTo>
                    <a:pt x="71" y="368"/>
                  </a:lnTo>
                  <a:lnTo>
                    <a:pt x="79" y="356"/>
                  </a:lnTo>
                  <a:lnTo>
                    <a:pt x="97" y="333"/>
                  </a:lnTo>
                  <a:lnTo>
                    <a:pt x="97" y="333"/>
                  </a:lnTo>
                  <a:lnTo>
                    <a:pt x="120" y="302"/>
                  </a:lnTo>
                  <a:lnTo>
                    <a:pt x="145" y="272"/>
                  </a:lnTo>
                  <a:lnTo>
                    <a:pt x="171" y="245"/>
                  </a:lnTo>
                  <a:lnTo>
                    <a:pt x="199" y="216"/>
                  </a:lnTo>
                  <a:lnTo>
                    <a:pt x="199" y="216"/>
                  </a:lnTo>
                  <a:lnTo>
                    <a:pt x="224" y="191"/>
                  </a:lnTo>
                  <a:lnTo>
                    <a:pt x="247" y="164"/>
                  </a:lnTo>
                  <a:lnTo>
                    <a:pt x="270" y="138"/>
                  </a:lnTo>
                  <a:lnTo>
                    <a:pt x="294" y="112"/>
                  </a:lnTo>
                  <a:lnTo>
                    <a:pt x="294" y="112"/>
                  </a:lnTo>
                  <a:lnTo>
                    <a:pt x="315" y="91"/>
                  </a:lnTo>
                  <a:lnTo>
                    <a:pt x="336" y="71"/>
                  </a:lnTo>
                  <a:lnTo>
                    <a:pt x="336" y="71"/>
                  </a:lnTo>
                  <a:lnTo>
                    <a:pt x="343" y="62"/>
                  </a:lnTo>
                  <a:lnTo>
                    <a:pt x="345" y="57"/>
                  </a:lnTo>
                  <a:lnTo>
                    <a:pt x="345" y="54"/>
                  </a:lnTo>
                  <a:lnTo>
                    <a:pt x="343" y="53"/>
                  </a:lnTo>
                  <a:lnTo>
                    <a:pt x="632" y="53"/>
                  </a:lnTo>
                  <a:lnTo>
                    <a:pt x="632" y="53"/>
                  </a:lnTo>
                  <a:lnTo>
                    <a:pt x="699" y="51"/>
                  </a:lnTo>
                  <a:lnTo>
                    <a:pt x="765" y="49"/>
                  </a:lnTo>
                  <a:lnTo>
                    <a:pt x="832" y="46"/>
                  </a:lnTo>
                  <a:lnTo>
                    <a:pt x="899" y="45"/>
                  </a:lnTo>
                  <a:lnTo>
                    <a:pt x="899" y="45"/>
                  </a:lnTo>
                  <a:lnTo>
                    <a:pt x="968" y="46"/>
                  </a:lnTo>
                  <a:lnTo>
                    <a:pt x="1037" y="47"/>
                  </a:lnTo>
                  <a:lnTo>
                    <a:pt x="1176" y="53"/>
                  </a:lnTo>
                  <a:lnTo>
                    <a:pt x="1316" y="58"/>
                  </a:lnTo>
                  <a:lnTo>
                    <a:pt x="1385" y="61"/>
                  </a:lnTo>
                  <a:lnTo>
                    <a:pt x="1455" y="61"/>
                  </a:lnTo>
                  <a:lnTo>
                    <a:pt x="1455" y="61"/>
                  </a:lnTo>
                  <a:lnTo>
                    <a:pt x="1463" y="59"/>
                  </a:lnTo>
                  <a:lnTo>
                    <a:pt x="1468" y="57"/>
                  </a:lnTo>
                  <a:lnTo>
                    <a:pt x="1468" y="57"/>
                  </a:lnTo>
                  <a:lnTo>
                    <a:pt x="1478" y="64"/>
                  </a:lnTo>
                  <a:lnTo>
                    <a:pt x="1489" y="72"/>
                  </a:lnTo>
                  <a:lnTo>
                    <a:pt x="1489" y="72"/>
                  </a:lnTo>
                  <a:lnTo>
                    <a:pt x="1515" y="93"/>
                  </a:lnTo>
                  <a:lnTo>
                    <a:pt x="1540" y="114"/>
                  </a:lnTo>
                  <a:lnTo>
                    <a:pt x="1563" y="138"/>
                  </a:lnTo>
                  <a:lnTo>
                    <a:pt x="1586" y="163"/>
                  </a:lnTo>
                  <a:lnTo>
                    <a:pt x="1586" y="163"/>
                  </a:lnTo>
                  <a:lnTo>
                    <a:pt x="1609" y="191"/>
                  </a:lnTo>
                  <a:lnTo>
                    <a:pt x="1633" y="221"/>
                  </a:lnTo>
                  <a:lnTo>
                    <a:pt x="1654" y="251"/>
                  </a:lnTo>
                  <a:lnTo>
                    <a:pt x="1674" y="283"/>
                  </a:lnTo>
                  <a:lnTo>
                    <a:pt x="1674" y="283"/>
                  </a:lnTo>
                  <a:lnTo>
                    <a:pt x="1685" y="296"/>
                  </a:lnTo>
                  <a:lnTo>
                    <a:pt x="1695" y="309"/>
                  </a:lnTo>
                  <a:lnTo>
                    <a:pt x="1720" y="333"/>
                  </a:lnTo>
                  <a:lnTo>
                    <a:pt x="1732" y="344"/>
                  </a:lnTo>
                  <a:lnTo>
                    <a:pt x="1744" y="357"/>
                  </a:lnTo>
                  <a:lnTo>
                    <a:pt x="1753" y="370"/>
                  </a:lnTo>
                  <a:lnTo>
                    <a:pt x="1762" y="384"/>
                  </a:lnTo>
                  <a:lnTo>
                    <a:pt x="1762" y="384"/>
                  </a:lnTo>
                  <a:lnTo>
                    <a:pt x="1765" y="389"/>
                  </a:lnTo>
                  <a:lnTo>
                    <a:pt x="1770" y="393"/>
                  </a:lnTo>
                  <a:lnTo>
                    <a:pt x="1770" y="393"/>
                  </a:lnTo>
                  <a:lnTo>
                    <a:pt x="1778" y="421"/>
                  </a:lnTo>
                  <a:lnTo>
                    <a:pt x="1782" y="437"/>
                  </a:lnTo>
                  <a:lnTo>
                    <a:pt x="1784" y="453"/>
                  </a:lnTo>
                  <a:lnTo>
                    <a:pt x="1786" y="469"/>
                  </a:lnTo>
                  <a:lnTo>
                    <a:pt x="1786" y="484"/>
                  </a:lnTo>
                  <a:lnTo>
                    <a:pt x="1783" y="500"/>
                  </a:lnTo>
                  <a:lnTo>
                    <a:pt x="1778" y="513"/>
                  </a:lnTo>
                  <a:lnTo>
                    <a:pt x="1778" y="513"/>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86" name="Freeform 402"/>
            <p:cNvSpPr/>
            <p:nvPr/>
          </p:nvSpPr>
          <p:spPr bwMode="auto">
            <a:xfrm>
              <a:off x="5257801" y="1255713"/>
              <a:ext cx="703263" cy="26988"/>
            </a:xfrm>
            <a:custGeom>
              <a:avLst/>
              <a:gdLst/>
              <a:ahLst/>
              <a:cxnLst>
                <a:cxn ang="0">
                  <a:pos x="1763" y="29"/>
                </a:cxn>
                <a:cxn ang="0">
                  <a:pos x="1744" y="21"/>
                </a:cxn>
                <a:cxn ang="0">
                  <a:pos x="1720" y="18"/>
                </a:cxn>
                <a:cxn ang="0">
                  <a:pos x="1673" y="20"/>
                </a:cxn>
                <a:cxn ang="0">
                  <a:pos x="1592" y="22"/>
                </a:cxn>
                <a:cxn ang="0">
                  <a:pos x="1510" y="22"/>
                </a:cxn>
                <a:cxn ang="0">
                  <a:pos x="1451" y="21"/>
                </a:cxn>
                <a:cxn ang="0">
                  <a:pos x="1332" y="13"/>
                </a:cxn>
                <a:cxn ang="0">
                  <a:pos x="1273" y="12"/>
                </a:cxn>
                <a:cxn ang="0">
                  <a:pos x="1145" y="15"/>
                </a:cxn>
                <a:cxn ang="0">
                  <a:pos x="1016" y="16"/>
                </a:cxn>
                <a:cxn ang="0">
                  <a:pos x="769" y="13"/>
                </a:cxn>
                <a:cxn ang="0">
                  <a:pos x="273" y="3"/>
                </a:cxn>
                <a:cxn ang="0">
                  <a:pos x="26" y="0"/>
                </a:cxn>
                <a:cxn ang="0">
                  <a:pos x="20" y="0"/>
                </a:cxn>
                <a:cxn ang="0">
                  <a:pos x="10" y="4"/>
                </a:cxn>
                <a:cxn ang="0">
                  <a:pos x="4" y="11"/>
                </a:cxn>
                <a:cxn ang="0">
                  <a:pos x="0" y="18"/>
                </a:cxn>
                <a:cxn ang="0">
                  <a:pos x="0" y="28"/>
                </a:cxn>
                <a:cxn ang="0">
                  <a:pos x="4" y="35"/>
                </a:cxn>
                <a:cxn ang="0">
                  <a:pos x="10" y="42"/>
                </a:cxn>
                <a:cxn ang="0">
                  <a:pos x="20" y="45"/>
                </a:cxn>
                <a:cxn ang="0">
                  <a:pos x="26" y="46"/>
                </a:cxn>
                <a:cxn ang="0">
                  <a:pos x="256" y="49"/>
                </a:cxn>
                <a:cxn ang="0">
                  <a:pos x="717" y="59"/>
                </a:cxn>
                <a:cxn ang="0">
                  <a:pos x="947" y="60"/>
                </a:cxn>
                <a:cxn ang="0">
                  <a:pos x="1009" y="60"/>
                </a:cxn>
                <a:cxn ang="0">
                  <a:pos x="1196" y="55"/>
                </a:cxn>
                <a:cxn ang="0">
                  <a:pos x="1320" y="56"/>
                </a:cxn>
                <a:cxn ang="0">
                  <a:pos x="1413" y="62"/>
                </a:cxn>
                <a:cxn ang="0">
                  <a:pos x="1443" y="66"/>
                </a:cxn>
                <a:cxn ang="0">
                  <a:pos x="1527" y="69"/>
                </a:cxn>
                <a:cxn ang="0">
                  <a:pos x="1610" y="68"/>
                </a:cxn>
                <a:cxn ang="0">
                  <a:pos x="1673" y="66"/>
                </a:cxn>
                <a:cxn ang="0">
                  <a:pos x="1707" y="67"/>
                </a:cxn>
                <a:cxn ang="0">
                  <a:pos x="1727" y="64"/>
                </a:cxn>
                <a:cxn ang="0">
                  <a:pos x="1725" y="62"/>
                </a:cxn>
                <a:cxn ang="0">
                  <a:pos x="1731" y="66"/>
                </a:cxn>
                <a:cxn ang="0">
                  <a:pos x="1741" y="68"/>
                </a:cxn>
                <a:cxn ang="0">
                  <a:pos x="1750" y="68"/>
                </a:cxn>
                <a:cxn ang="0">
                  <a:pos x="1763" y="62"/>
                </a:cxn>
                <a:cxn ang="0">
                  <a:pos x="1770" y="50"/>
                </a:cxn>
                <a:cxn ang="0">
                  <a:pos x="1771" y="42"/>
                </a:cxn>
                <a:cxn ang="0">
                  <a:pos x="1767" y="34"/>
                </a:cxn>
                <a:cxn ang="0">
                  <a:pos x="1763" y="29"/>
                </a:cxn>
              </a:cxnLst>
              <a:rect l="0" t="0" r="r" b="b"/>
              <a:pathLst>
                <a:path w="1771" h="69">
                  <a:moveTo>
                    <a:pt x="1763" y="29"/>
                  </a:moveTo>
                  <a:lnTo>
                    <a:pt x="1763" y="29"/>
                  </a:lnTo>
                  <a:lnTo>
                    <a:pt x="1754" y="24"/>
                  </a:lnTo>
                  <a:lnTo>
                    <a:pt x="1744" y="21"/>
                  </a:lnTo>
                  <a:lnTo>
                    <a:pt x="1732" y="18"/>
                  </a:lnTo>
                  <a:lnTo>
                    <a:pt x="1720" y="18"/>
                  </a:lnTo>
                  <a:lnTo>
                    <a:pt x="1695" y="18"/>
                  </a:lnTo>
                  <a:lnTo>
                    <a:pt x="1673" y="20"/>
                  </a:lnTo>
                  <a:lnTo>
                    <a:pt x="1673" y="20"/>
                  </a:lnTo>
                  <a:lnTo>
                    <a:pt x="1592" y="22"/>
                  </a:lnTo>
                  <a:lnTo>
                    <a:pt x="1510" y="22"/>
                  </a:lnTo>
                  <a:lnTo>
                    <a:pt x="1510" y="22"/>
                  </a:lnTo>
                  <a:lnTo>
                    <a:pt x="1481" y="22"/>
                  </a:lnTo>
                  <a:lnTo>
                    <a:pt x="1451" y="21"/>
                  </a:lnTo>
                  <a:lnTo>
                    <a:pt x="1392" y="17"/>
                  </a:lnTo>
                  <a:lnTo>
                    <a:pt x="1332" y="13"/>
                  </a:lnTo>
                  <a:lnTo>
                    <a:pt x="1303" y="12"/>
                  </a:lnTo>
                  <a:lnTo>
                    <a:pt x="1273" y="12"/>
                  </a:lnTo>
                  <a:lnTo>
                    <a:pt x="1273" y="12"/>
                  </a:lnTo>
                  <a:lnTo>
                    <a:pt x="1145" y="15"/>
                  </a:lnTo>
                  <a:lnTo>
                    <a:pt x="1016" y="16"/>
                  </a:lnTo>
                  <a:lnTo>
                    <a:pt x="1016" y="16"/>
                  </a:lnTo>
                  <a:lnTo>
                    <a:pt x="893" y="15"/>
                  </a:lnTo>
                  <a:lnTo>
                    <a:pt x="769" y="13"/>
                  </a:lnTo>
                  <a:lnTo>
                    <a:pt x="521" y="8"/>
                  </a:lnTo>
                  <a:lnTo>
                    <a:pt x="273" y="3"/>
                  </a:lnTo>
                  <a:lnTo>
                    <a:pt x="149" y="0"/>
                  </a:lnTo>
                  <a:lnTo>
                    <a:pt x="26" y="0"/>
                  </a:lnTo>
                  <a:lnTo>
                    <a:pt x="26" y="0"/>
                  </a:lnTo>
                  <a:lnTo>
                    <a:pt x="20" y="0"/>
                  </a:lnTo>
                  <a:lnTo>
                    <a:pt x="14" y="1"/>
                  </a:lnTo>
                  <a:lnTo>
                    <a:pt x="10" y="4"/>
                  </a:lnTo>
                  <a:lnTo>
                    <a:pt x="7" y="7"/>
                  </a:lnTo>
                  <a:lnTo>
                    <a:pt x="4" y="11"/>
                  </a:lnTo>
                  <a:lnTo>
                    <a:pt x="1" y="15"/>
                  </a:lnTo>
                  <a:lnTo>
                    <a:pt x="0" y="18"/>
                  </a:lnTo>
                  <a:lnTo>
                    <a:pt x="0" y="22"/>
                  </a:lnTo>
                  <a:lnTo>
                    <a:pt x="0" y="28"/>
                  </a:lnTo>
                  <a:lnTo>
                    <a:pt x="1" y="32"/>
                  </a:lnTo>
                  <a:lnTo>
                    <a:pt x="4" y="35"/>
                  </a:lnTo>
                  <a:lnTo>
                    <a:pt x="7" y="38"/>
                  </a:lnTo>
                  <a:lnTo>
                    <a:pt x="10" y="42"/>
                  </a:lnTo>
                  <a:lnTo>
                    <a:pt x="14" y="43"/>
                  </a:lnTo>
                  <a:lnTo>
                    <a:pt x="20" y="45"/>
                  </a:lnTo>
                  <a:lnTo>
                    <a:pt x="26" y="46"/>
                  </a:lnTo>
                  <a:lnTo>
                    <a:pt x="26" y="46"/>
                  </a:lnTo>
                  <a:lnTo>
                    <a:pt x="141" y="46"/>
                  </a:lnTo>
                  <a:lnTo>
                    <a:pt x="256" y="49"/>
                  </a:lnTo>
                  <a:lnTo>
                    <a:pt x="487" y="54"/>
                  </a:lnTo>
                  <a:lnTo>
                    <a:pt x="717" y="59"/>
                  </a:lnTo>
                  <a:lnTo>
                    <a:pt x="832" y="60"/>
                  </a:lnTo>
                  <a:lnTo>
                    <a:pt x="947" y="60"/>
                  </a:lnTo>
                  <a:lnTo>
                    <a:pt x="947" y="60"/>
                  </a:lnTo>
                  <a:lnTo>
                    <a:pt x="1009" y="60"/>
                  </a:lnTo>
                  <a:lnTo>
                    <a:pt x="1071" y="59"/>
                  </a:lnTo>
                  <a:lnTo>
                    <a:pt x="1196" y="55"/>
                  </a:lnTo>
                  <a:lnTo>
                    <a:pt x="1258" y="55"/>
                  </a:lnTo>
                  <a:lnTo>
                    <a:pt x="1320" y="56"/>
                  </a:lnTo>
                  <a:lnTo>
                    <a:pt x="1381" y="59"/>
                  </a:lnTo>
                  <a:lnTo>
                    <a:pt x="1413" y="62"/>
                  </a:lnTo>
                  <a:lnTo>
                    <a:pt x="1443" y="66"/>
                  </a:lnTo>
                  <a:lnTo>
                    <a:pt x="1443" y="66"/>
                  </a:lnTo>
                  <a:lnTo>
                    <a:pt x="1485" y="68"/>
                  </a:lnTo>
                  <a:lnTo>
                    <a:pt x="1527" y="69"/>
                  </a:lnTo>
                  <a:lnTo>
                    <a:pt x="1568" y="69"/>
                  </a:lnTo>
                  <a:lnTo>
                    <a:pt x="1610" y="68"/>
                  </a:lnTo>
                  <a:lnTo>
                    <a:pt x="1610" y="68"/>
                  </a:lnTo>
                  <a:lnTo>
                    <a:pt x="1673" y="66"/>
                  </a:lnTo>
                  <a:lnTo>
                    <a:pt x="1673" y="66"/>
                  </a:lnTo>
                  <a:lnTo>
                    <a:pt x="1707" y="67"/>
                  </a:lnTo>
                  <a:lnTo>
                    <a:pt x="1723" y="66"/>
                  </a:lnTo>
                  <a:lnTo>
                    <a:pt x="1727" y="64"/>
                  </a:lnTo>
                  <a:lnTo>
                    <a:pt x="1727" y="63"/>
                  </a:lnTo>
                  <a:lnTo>
                    <a:pt x="1725" y="62"/>
                  </a:lnTo>
                  <a:lnTo>
                    <a:pt x="1725" y="62"/>
                  </a:lnTo>
                  <a:lnTo>
                    <a:pt x="1731" y="66"/>
                  </a:lnTo>
                  <a:lnTo>
                    <a:pt x="1736" y="67"/>
                  </a:lnTo>
                  <a:lnTo>
                    <a:pt x="1741" y="68"/>
                  </a:lnTo>
                  <a:lnTo>
                    <a:pt x="1745" y="68"/>
                  </a:lnTo>
                  <a:lnTo>
                    <a:pt x="1750" y="68"/>
                  </a:lnTo>
                  <a:lnTo>
                    <a:pt x="1755" y="66"/>
                  </a:lnTo>
                  <a:lnTo>
                    <a:pt x="1763" y="62"/>
                  </a:lnTo>
                  <a:lnTo>
                    <a:pt x="1769" y="54"/>
                  </a:lnTo>
                  <a:lnTo>
                    <a:pt x="1770" y="50"/>
                  </a:lnTo>
                  <a:lnTo>
                    <a:pt x="1771" y="46"/>
                  </a:lnTo>
                  <a:lnTo>
                    <a:pt x="1771" y="42"/>
                  </a:lnTo>
                  <a:lnTo>
                    <a:pt x="1770" y="38"/>
                  </a:lnTo>
                  <a:lnTo>
                    <a:pt x="1767" y="34"/>
                  </a:lnTo>
                  <a:lnTo>
                    <a:pt x="1763" y="29"/>
                  </a:lnTo>
                  <a:lnTo>
                    <a:pt x="1763" y="29"/>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87" name="Freeform 403"/>
            <p:cNvSpPr/>
            <p:nvPr/>
          </p:nvSpPr>
          <p:spPr bwMode="auto">
            <a:xfrm>
              <a:off x="5435601" y="1260476"/>
              <a:ext cx="180975" cy="381000"/>
            </a:xfrm>
            <a:custGeom>
              <a:avLst/>
              <a:gdLst/>
              <a:ahLst/>
              <a:cxnLst>
                <a:cxn ang="0">
                  <a:pos x="454" y="924"/>
                </a:cxn>
                <a:cxn ang="0">
                  <a:pos x="432" y="877"/>
                </a:cxn>
                <a:cxn ang="0">
                  <a:pos x="394" y="782"/>
                </a:cxn>
                <a:cxn ang="0">
                  <a:pos x="373" y="735"/>
                </a:cxn>
                <a:cxn ang="0">
                  <a:pos x="343" y="672"/>
                </a:cxn>
                <a:cxn ang="0">
                  <a:pos x="245" y="488"/>
                </a:cxn>
                <a:cxn ang="0">
                  <a:pos x="232" y="464"/>
                </a:cxn>
                <a:cxn ang="0">
                  <a:pos x="187" y="395"/>
                </a:cxn>
                <a:cxn ang="0">
                  <a:pos x="160" y="348"/>
                </a:cxn>
                <a:cxn ang="0">
                  <a:pos x="135" y="298"/>
                </a:cxn>
                <a:cxn ang="0">
                  <a:pos x="122" y="264"/>
                </a:cxn>
                <a:cxn ang="0">
                  <a:pos x="100" y="193"/>
                </a:cxn>
                <a:cxn ang="0">
                  <a:pos x="87" y="158"/>
                </a:cxn>
                <a:cxn ang="0">
                  <a:pos x="62" y="91"/>
                </a:cxn>
                <a:cxn ang="0">
                  <a:pos x="51" y="57"/>
                </a:cxn>
                <a:cxn ang="0">
                  <a:pos x="46" y="22"/>
                </a:cxn>
                <a:cxn ang="0">
                  <a:pos x="45" y="17"/>
                </a:cxn>
                <a:cxn ang="0">
                  <a:pos x="41" y="9"/>
                </a:cxn>
                <a:cxn ang="0">
                  <a:pos x="34" y="4"/>
                </a:cxn>
                <a:cxn ang="0">
                  <a:pos x="23" y="0"/>
                </a:cxn>
                <a:cxn ang="0">
                  <a:pos x="10" y="4"/>
                </a:cxn>
                <a:cxn ang="0">
                  <a:pos x="4" y="9"/>
                </a:cxn>
                <a:cxn ang="0">
                  <a:pos x="0" y="17"/>
                </a:cxn>
                <a:cxn ang="0">
                  <a:pos x="0" y="22"/>
                </a:cxn>
                <a:cxn ang="0">
                  <a:pos x="4" y="52"/>
                </a:cxn>
                <a:cxn ang="0">
                  <a:pos x="19" y="108"/>
                </a:cxn>
                <a:cxn ang="0">
                  <a:pos x="29" y="136"/>
                </a:cxn>
                <a:cxn ang="0">
                  <a:pos x="51" y="199"/>
                </a:cxn>
                <a:cxn ang="0">
                  <a:pos x="71" y="261"/>
                </a:cxn>
                <a:cxn ang="0">
                  <a:pos x="81" y="289"/>
                </a:cxn>
                <a:cxn ang="0">
                  <a:pos x="118" y="369"/>
                </a:cxn>
                <a:cxn ang="0">
                  <a:pos x="126" y="383"/>
                </a:cxn>
                <a:cxn ang="0">
                  <a:pos x="152" y="422"/>
                </a:cxn>
                <a:cxn ang="0">
                  <a:pos x="178" y="462"/>
                </a:cxn>
                <a:cxn ang="0">
                  <a:pos x="186" y="475"/>
                </a:cxn>
                <a:cxn ang="0">
                  <a:pos x="220" y="539"/>
                </a:cxn>
                <a:cxn ang="0">
                  <a:pos x="254" y="601"/>
                </a:cxn>
                <a:cxn ang="0">
                  <a:pos x="269" y="635"/>
                </a:cxn>
                <a:cxn ang="0">
                  <a:pos x="291" y="690"/>
                </a:cxn>
                <a:cxn ang="0">
                  <a:pos x="309" y="724"/>
                </a:cxn>
                <a:cxn ang="0">
                  <a:pos x="320" y="739"/>
                </a:cxn>
                <a:cxn ang="0">
                  <a:pos x="333" y="758"/>
                </a:cxn>
                <a:cxn ang="0">
                  <a:pos x="339" y="781"/>
                </a:cxn>
                <a:cxn ang="0">
                  <a:pos x="351" y="812"/>
                </a:cxn>
                <a:cxn ang="0">
                  <a:pos x="356" y="821"/>
                </a:cxn>
                <a:cxn ang="0">
                  <a:pos x="373" y="851"/>
                </a:cxn>
                <a:cxn ang="0">
                  <a:pos x="388" y="883"/>
                </a:cxn>
                <a:cxn ang="0">
                  <a:pos x="407" y="931"/>
                </a:cxn>
                <a:cxn ang="0">
                  <a:pos x="415" y="947"/>
                </a:cxn>
                <a:cxn ang="0">
                  <a:pos x="420" y="955"/>
                </a:cxn>
                <a:cxn ang="0">
                  <a:pos x="428" y="958"/>
                </a:cxn>
                <a:cxn ang="0">
                  <a:pos x="437" y="958"/>
                </a:cxn>
                <a:cxn ang="0">
                  <a:pos x="452" y="949"/>
                </a:cxn>
                <a:cxn ang="0">
                  <a:pos x="456" y="941"/>
                </a:cxn>
                <a:cxn ang="0">
                  <a:pos x="457" y="934"/>
                </a:cxn>
                <a:cxn ang="0">
                  <a:pos x="454" y="924"/>
                </a:cxn>
              </a:cxnLst>
              <a:rect l="0" t="0" r="r" b="b"/>
              <a:pathLst>
                <a:path w="457" h="958">
                  <a:moveTo>
                    <a:pt x="454" y="924"/>
                  </a:moveTo>
                  <a:lnTo>
                    <a:pt x="454" y="924"/>
                  </a:lnTo>
                  <a:lnTo>
                    <a:pt x="442" y="901"/>
                  </a:lnTo>
                  <a:lnTo>
                    <a:pt x="432" y="877"/>
                  </a:lnTo>
                  <a:lnTo>
                    <a:pt x="412" y="830"/>
                  </a:lnTo>
                  <a:lnTo>
                    <a:pt x="394" y="782"/>
                  </a:lnTo>
                  <a:lnTo>
                    <a:pt x="384" y="758"/>
                  </a:lnTo>
                  <a:lnTo>
                    <a:pt x="373" y="735"/>
                  </a:lnTo>
                  <a:lnTo>
                    <a:pt x="373" y="735"/>
                  </a:lnTo>
                  <a:lnTo>
                    <a:pt x="343" y="672"/>
                  </a:lnTo>
                  <a:lnTo>
                    <a:pt x="310" y="611"/>
                  </a:lnTo>
                  <a:lnTo>
                    <a:pt x="245" y="488"/>
                  </a:lnTo>
                  <a:lnTo>
                    <a:pt x="245" y="488"/>
                  </a:lnTo>
                  <a:lnTo>
                    <a:pt x="232" y="464"/>
                  </a:lnTo>
                  <a:lnTo>
                    <a:pt x="217" y="441"/>
                  </a:lnTo>
                  <a:lnTo>
                    <a:pt x="187" y="395"/>
                  </a:lnTo>
                  <a:lnTo>
                    <a:pt x="173" y="371"/>
                  </a:lnTo>
                  <a:lnTo>
                    <a:pt x="160" y="348"/>
                  </a:lnTo>
                  <a:lnTo>
                    <a:pt x="147" y="324"/>
                  </a:lnTo>
                  <a:lnTo>
                    <a:pt x="135" y="298"/>
                  </a:lnTo>
                  <a:lnTo>
                    <a:pt x="135" y="298"/>
                  </a:lnTo>
                  <a:lnTo>
                    <a:pt x="122" y="264"/>
                  </a:lnTo>
                  <a:lnTo>
                    <a:pt x="110" y="229"/>
                  </a:lnTo>
                  <a:lnTo>
                    <a:pt x="100" y="193"/>
                  </a:lnTo>
                  <a:lnTo>
                    <a:pt x="87" y="158"/>
                  </a:lnTo>
                  <a:lnTo>
                    <a:pt x="87" y="158"/>
                  </a:lnTo>
                  <a:lnTo>
                    <a:pt x="74" y="125"/>
                  </a:lnTo>
                  <a:lnTo>
                    <a:pt x="62" y="91"/>
                  </a:lnTo>
                  <a:lnTo>
                    <a:pt x="55" y="74"/>
                  </a:lnTo>
                  <a:lnTo>
                    <a:pt x="51" y="57"/>
                  </a:lnTo>
                  <a:lnTo>
                    <a:pt x="47" y="40"/>
                  </a:lnTo>
                  <a:lnTo>
                    <a:pt x="46" y="22"/>
                  </a:lnTo>
                  <a:lnTo>
                    <a:pt x="46" y="22"/>
                  </a:lnTo>
                  <a:lnTo>
                    <a:pt x="45" y="17"/>
                  </a:lnTo>
                  <a:lnTo>
                    <a:pt x="44" y="13"/>
                  </a:lnTo>
                  <a:lnTo>
                    <a:pt x="41" y="9"/>
                  </a:lnTo>
                  <a:lnTo>
                    <a:pt x="38" y="5"/>
                  </a:lnTo>
                  <a:lnTo>
                    <a:pt x="34" y="4"/>
                  </a:lnTo>
                  <a:lnTo>
                    <a:pt x="30" y="1"/>
                  </a:lnTo>
                  <a:lnTo>
                    <a:pt x="23" y="0"/>
                  </a:lnTo>
                  <a:lnTo>
                    <a:pt x="13" y="1"/>
                  </a:lnTo>
                  <a:lnTo>
                    <a:pt x="10" y="4"/>
                  </a:lnTo>
                  <a:lnTo>
                    <a:pt x="7" y="5"/>
                  </a:lnTo>
                  <a:lnTo>
                    <a:pt x="4" y="9"/>
                  </a:lnTo>
                  <a:lnTo>
                    <a:pt x="2" y="13"/>
                  </a:lnTo>
                  <a:lnTo>
                    <a:pt x="0" y="17"/>
                  </a:lnTo>
                  <a:lnTo>
                    <a:pt x="0" y="22"/>
                  </a:lnTo>
                  <a:lnTo>
                    <a:pt x="0" y="22"/>
                  </a:lnTo>
                  <a:lnTo>
                    <a:pt x="2" y="36"/>
                  </a:lnTo>
                  <a:lnTo>
                    <a:pt x="4" y="52"/>
                  </a:lnTo>
                  <a:lnTo>
                    <a:pt x="10" y="80"/>
                  </a:lnTo>
                  <a:lnTo>
                    <a:pt x="19" y="108"/>
                  </a:lnTo>
                  <a:lnTo>
                    <a:pt x="29" y="136"/>
                  </a:lnTo>
                  <a:lnTo>
                    <a:pt x="29" y="136"/>
                  </a:lnTo>
                  <a:lnTo>
                    <a:pt x="41" y="167"/>
                  </a:lnTo>
                  <a:lnTo>
                    <a:pt x="51" y="199"/>
                  </a:lnTo>
                  <a:lnTo>
                    <a:pt x="61" y="230"/>
                  </a:lnTo>
                  <a:lnTo>
                    <a:pt x="71" y="261"/>
                  </a:lnTo>
                  <a:lnTo>
                    <a:pt x="71" y="261"/>
                  </a:lnTo>
                  <a:lnTo>
                    <a:pt x="81" y="289"/>
                  </a:lnTo>
                  <a:lnTo>
                    <a:pt x="93" y="315"/>
                  </a:lnTo>
                  <a:lnTo>
                    <a:pt x="118" y="369"/>
                  </a:lnTo>
                  <a:lnTo>
                    <a:pt x="118" y="369"/>
                  </a:lnTo>
                  <a:lnTo>
                    <a:pt x="126" y="383"/>
                  </a:lnTo>
                  <a:lnTo>
                    <a:pt x="134" y="396"/>
                  </a:lnTo>
                  <a:lnTo>
                    <a:pt x="152" y="422"/>
                  </a:lnTo>
                  <a:lnTo>
                    <a:pt x="170" y="448"/>
                  </a:lnTo>
                  <a:lnTo>
                    <a:pt x="178" y="462"/>
                  </a:lnTo>
                  <a:lnTo>
                    <a:pt x="186" y="475"/>
                  </a:lnTo>
                  <a:lnTo>
                    <a:pt x="186" y="475"/>
                  </a:lnTo>
                  <a:lnTo>
                    <a:pt x="202" y="507"/>
                  </a:lnTo>
                  <a:lnTo>
                    <a:pt x="220" y="539"/>
                  </a:lnTo>
                  <a:lnTo>
                    <a:pt x="254" y="601"/>
                  </a:lnTo>
                  <a:lnTo>
                    <a:pt x="254" y="601"/>
                  </a:lnTo>
                  <a:lnTo>
                    <a:pt x="262" y="617"/>
                  </a:lnTo>
                  <a:lnTo>
                    <a:pt x="269" y="635"/>
                  </a:lnTo>
                  <a:lnTo>
                    <a:pt x="283" y="672"/>
                  </a:lnTo>
                  <a:lnTo>
                    <a:pt x="291" y="690"/>
                  </a:lnTo>
                  <a:lnTo>
                    <a:pt x="300" y="709"/>
                  </a:lnTo>
                  <a:lnTo>
                    <a:pt x="309" y="724"/>
                  </a:lnTo>
                  <a:lnTo>
                    <a:pt x="320" y="739"/>
                  </a:lnTo>
                  <a:lnTo>
                    <a:pt x="320" y="739"/>
                  </a:lnTo>
                  <a:lnTo>
                    <a:pt x="326" y="748"/>
                  </a:lnTo>
                  <a:lnTo>
                    <a:pt x="333" y="758"/>
                  </a:lnTo>
                  <a:lnTo>
                    <a:pt x="337" y="770"/>
                  </a:lnTo>
                  <a:lnTo>
                    <a:pt x="339" y="781"/>
                  </a:lnTo>
                  <a:lnTo>
                    <a:pt x="346" y="802"/>
                  </a:lnTo>
                  <a:lnTo>
                    <a:pt x="351" y="812"/>
                  </a:lnTo>
                  <a:lnTo>
                    <a:pt x="356" y="821"/>
                  </a:lnTo>
                  <a:lnTo>
                    <a:pt x="356" y="821"/>
                  </a:lnTo>
                  <a:lnTo>
                    <a:pt x="365" y="836"/>
                  </a:lnTo>
                  <a:lnTo>
                    <a:pt x="373" y="851"/>
                  </a:lnTo>
                  <a:lnTo>
                    <a:pt x="381" y="867"/>
                  </a:lnTo>
                  <a:lnTo>
                    <a:pt x="388" y="883"/>
                  </a:lnTo>
                  <a:lnTo>
                    <a:pt x="399" y="915"/>
                  </a:lnTo>
                  <a:lnTo>
                    <a:pt x="407" y="931"/>
                  </a:lnTo>
                  <a:lnTo>
                    <a:pt x="415" y="947"/>
                  </a:lnTo>
                  <a:lnTo>
                    <a:pt x="415" y="947"/>
                  </a:lnTo>
                  <a:lnTo>
                    <a:pt x="418" y="951"/>
                  </a:lnTo>
                  <a:lnTo>
                    <a:pt x="420" y="955"/>
                  </a:lnTo>
                  <a:lnTo>
                    <a:pt x="424" y="957"/>
                  </a:lnTo>
                  <a:lnTo>
                    <a:pt x="428" y="958"/>
                  </a:lnTo>
                  <a:lnTo>
                    <a:pt x="433" y="958"/>
                  </a:lnTo>
                  <a:lnTo>
                    <a:pt x="437" y="958"/>
                  </a:lnTo>
                  <a:lnTo>
                    <a:pt x="445" y="955"/>
                  </a:lnTo>
                  <a:lnTo>
                    <a:pt x="452" y="949"/>
                  </a:lnTo>
                  <a:lnTo>
                    <a:pt x="454" y="945"/>
                  </a:lnTo>
                  <a:lnTo>
                    <a:pt x="456" y="941"/>
                  </a:lnTo>
                  <a:lnTo>
                    <a:pt x="457" y="938"/>
                  </a:lnTo>
                  <a:lnTo>
                    <a:pt x="457" y="934"/>
                  </a:lnTo>
                  <a:lnTo>
                    <a:pt x="456" y="928"/>
                  </a:lnTo>
                  <a:lnTo>
                    <a:pt x="454" y="924"/>
                  </a:lnTo>
                  <a:lnTo>
                    <a:pt x="454" y="924"/>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88" name="Freeform 404"/>
            <p:cNvSpPr/>
            <p:nvPr/>
          </p:nvSpPr>
          <p:spPr bwMode="auto">
            <a:xfrm>
              <a:off x="5607051" y="1260476"/>
              <a:ext cx="146050" cy="387350"/>
            </a:xfrm>
            <a:custGeom>
              <a:avLst/>
              <a:gdLst/>
              <a:ahLst/>
              <a:cxnLst>
                <a:cxn ang="0">
                  <a:pos x="321" y="22"/>
                </a:cxn>
                <a:cxn ang="0">
                  <a:pos x="310" y="85"/>
                </a:cxn>
                <a:cxn ang="0">
                  <a:pos x="292" y="148"/>
                </a:cxn>
                <a:cxn ang="0">
                  <a:pos x="249" y="271"/>
                </a:cxn>
                <a:cxn ang="0">
                  <a:pos x="229" y="333"/>
                </a:cxn>
                <a:cxn ang="0">
                  <a:pos x="189" y="458"/>
                </a:cxn>
                <a:cxn ang="0">
                  <a:pos x="173" y="520"/>
                </a:cxn>
                <a:cxn ang="0">
                  <a:pos x="166" y="553"/>
                </a:cxn>
                <a:cxn ang="0">
                  <a:pos x="148" y="617"/>
                </a:cxn>
                <a:cxn ang="0">
                  <a:pos x="126" y="680"/>
                </a:cxn>
                <a:cxn ang="0">
                  <a:pos x="98" y="741"/>
                </a:cxn>
                <a:cxn ang="0">
                  <a:pos x="84" y="771"/>
                </a:cxn>
                <a:cxn ang="0">
                  <a:pos x="59" y="812"/>
                </a:cxn>
                <a:cxn ang="0">
                  <a:pos x="30" y="856"/>
                </a:cxn>
                <a:cxn ang="0">
                  <a:pos x="12" y="893"/>
                </a:cxn>
                <a:cxn ang="0">
                  <a:pos x="4" y="917"/>
                </a:cxn>
                <a:cxn ang="0">
                  <a:pos x="0" y="939"/>
                </a:cxn>
                <a:cxn ang="0">
                  <a:pos x="2" y="951"/>
                </a:cxn>
                <a:cxn ang="0">
                  <a:pos x="4" y="960"/>
                </a:cxn>
                <a:cxn ang="0">
                  <a:pos x="11" y="968"/>
                </a:cxn>
                <a:cxn ang="0">
                  <a:pos x="26" y="973"/>
                </a:cxn>
                <a:cxn ang="0">
                  <a:pos x="38" y="969"/>
                </a:cxn>
                <a:cxn ang="0">
                  <a:pos x="45" y="964"/>
                </a:cxn>
                <a:cxn ang="0">
                  <a:pos x="47" y="956"/>
                </a:cxn>
                <a:cxn ang="0">
                  <a:pos x="47" y="951"/>
                </a:cxn>
                <a:cxn ang="0">
                  <a:pos x="50" y="928"/>
                </a:cxn>
                <a:cxn ang="0">
                  <a:pos x="59" y="905"/>
                </a:cxn>
                <a:cxn ang="0">
                  <a:pos x="84" y="862"/>
                </a:cxn>
                <a:cxn ang="0">
                  <a:pos x="119" y="802"/>
                </a:cxn>
                <a:cxn ang="0">
                  <a:pos x="151" y="739"/>
                </a:cxn>
                <a:cxn ang="0">
                  <a:pos x="164" y="713"/>
                </a:cxn>
                <a:cxn ang="0">
                  <a:pos x="185" y="658"/>
                </a:cxn>
                <a:cxn ang="0">
                  <a:pos x="202" y="601"/>
                </a:cxn>
                <a:cxn ang="0">
                  <a:pos x="221" y="515"/>
                </a:cxn>
                <a:cxn ang="0">
                  <a:pos x="229" y="484"/>
                </a:cxn>
                <a:cxn ang="0">
                  <a:pos x="246" y="421"/>
                </a:cxn>
                <a:cxn ang="0">
                  <a:pos x="278" y="328"/>
                </a:cxn>
                <a:cxn ang="0">
                  <a:pos x="299" y="265"/>
                </a:cxn>
                <a:cxn ang="0">
                  <a:pos x="339" y="145"/>
                </a:cxn>
                <a:cxn ang="0">
                  <a:pos x="357" y="84"/>
                </a:cxn>
                <a:cxn ang="0">
                  <a:pos x="367" y="22"/>
                </a:cxn>
                <a:cxn ang="0">
                  <a:pos x="367" y="17"/>
                </a:cxn>
                <a:cxn ang="0">
                  <a:pos x="364" y="9"/>
                </a:cxn>
                <a:cxn ang="0">
                  <a:pos x="357" y="4"/>
                </a:cxn>
                <a:cxn ang="0">
                  <a:pos x="346" y="0"/>
                </a:cxn>
                <a:cxn ang="0">
                  <a:pos x="333" y="4"/>
                </a:cxn>
                <a:cxn ang="0">
                  <a:pos x="326" y="9"/>
                </a:cxn>
                <a:cxn ang="0">
                  <a:pos x="322" y="17"/>
                </a:cxn>
                <a:cxn ang="0">
                  <a:pos x="321" y="22"/>
                </a:cxn>
              </a:cxnLst>
              <a:rect l="0" t="0" r="r" b="b"/>
              <a:pathLst>
                <a:path w="367" h="973">
                  <a:moveTo>
                    <a:pt x="321" y="22"/>
                  </a:moveTo>
                  <a:lnTo>
                    <a:pt x="321" y="22"/>
                  </a:lnTo>
                  <a:lnTo>
                    <a:pt x="317" y="53"/>
                  </a:lnTo>
                  <a:lnTo>
                    <a:pt x="310" y="85"/>
                  </a:lnTo>
                  <a:lnTo>
                    <a:pt x="302" y="116"/>
                  </a:lnTo>
                  <a:lnTo>
                    <a:pt x="292" y="148"/>
                  </a:lnTo>
                  <a:lnTo>
                    <a:pt x="270" y="210"/>
                  </a:lnTo>
                  <a:lnTo>
                    <a:pt x="249" y="271"/>
                  </a:lnTo>
                  <a:lnTo>
                    <a:pt x="249" y="271"/>
                  </a:lnTo>
                  <a:lnTo>
                    <a:pt x="229" y="333"/>
                  </a:lnTo>
                  <a:lnTo>
                    <a:pt x="208" y="395"/>
                  </a:lnTo>
                  <a:lnTo>
                    <a:pt x="189" y="458"/>
                  </a:lnTo>
                  <a:lnTo>
                    <a:pt x="181" y="489"/>
                  </a:lnTo>
                  <a:lnTo>
                    <a:pt x="173" y="520"/>
                  </a:lnTo>
                  <a:lnTo>
                    <a:pt x="173" y="520"/>
                  </a:lnTo>
                  <a:lnTo>
                    <a:pt x="166" y="553"/>
                  </a:lnTo>
                  <a:lnTo>
                    <a:pt x="157" y="586"/>
                  </a:lnTo>
                  <a:lnTo>
                    <a:pt x="148" y="617"/>
                  </a:lnTo>
                  <a:lnTo>
                    <a:pt x="138" y="650"/>
                  </a:lnTo>
                  <a:lnTo>
                    <a:pt x="126" y="680"/>
                  </a:lnTo>
                  <a:lnTo>
                    <a:pt x="113" y="711"/>
                  </a:lnTo>
                  <a:lnTo>
                    <a:pt x="98" y="741"/>
                  </a:lnTo>
                  <a:lnTo>
                    <a:pt x="84" y="771"/>
                  </a:lnTo>
                  <a:lnTo>
                    <a:pt x="84" y="771"/>
                  </a:lnTo>
                  <a:lnTo>
                    <a:pt x="72" y="791"/>
                  </a:lnTo>
                  <a:lnTo>
                    <a:pt x="59" y="812"/>
                  </a:lnTo>
                  <a:lnTo>
                    <a:pt x="45" y="834"/>
                  </a:lnTo>
                  <a:lnTo>
                    <a:pt x="30" y="856"/>
                  </a:lnTo>
                  <a:lnTo>
                    <a:pt x="17" y="880"/>
                  </a:lnTo>
                  <a:lnTo>
                    <a:pt x="12" y="893"/>
                  </a:lnTo>
                  <a:lnTo>
                    <a:pt x="8" y="905"/>
                  </a:lnTo>
                  <a:lnTo>
                    <a:pt x="4" y="917"/>
                  </a:lnTo>
                  <a:lnTo>
                    <a:pt x="2" y="928"/>
                  </a:lnTo>
                  <a:lnTo>
                    <a:pt x="0" y="939"/>
                  </a:lnTo>
                  <a:lnTo>
                    <a:pt x="2" y="951"/>
                  </a:lnTo>
                  <a:lnTo>
                    <a:pt x="2" y="951"/>
                  </a:lnTo>
                  <a:lnTo>
                    <a:pt x="3" y="956"/>
                  </a:lnTo>
                  <a:lnTo>
                    <a:pt x="4" y="960"/>
                  </a:lnTo>
                  <a:lnTo>
                    <a:pt x="7" y="964"/>
                  </a:lnTo>
                  <a:lnTo>
                    <a:pt x="11" y="968"/>
                  </a:lnTo>
                  <a:lnTo>
                    <a:pt x="17" y="972"/>
                  </a:lnTo>
                  <a:lnTo>
                    <a:pt x="26" y="973"/>
                  </a:lnTo>
                  <a:lnTo>
                    <a:pt x="34" y="972"/>
                  </a:lnTo>
                  <a:lnTo>
                    <a:pt x="38" y="969"/>
                  </a:lnTo>
                  <a:lnTo>
                    <a:pt x="42" y="968"/>
                  </a:lnTo>
                  <a:lnTo>
                    <a:pt x="45" y="964"/>
                  </a:lnTo>
                  <a:lnTo>
                    <a:pt x="46" y="960"/>
                  </a:lnTo>
                  <a:lnTo>
                    <a:pt x="47" y="956"/>
                  </a:lnTo>
                  <a:lnTo>
                    <a:pt x="47" y="951"/>
                  </a:lnTo>
                  <a:lnTo>
                    <a:pt x="47" y="951"/>
                  </a:lnTo>
                  <a:lnTo>
                    <a:pt x="47" y="940"/>
                  </a:lnTo>
                  <a:lnTo>
                    <a:pt x="50" y="928"/>
                  </a:lnTo>
                  <a:lnTo>
                    <a:pt x="54" y="917"/>
                  </a:lnTo>
                  <a:lnTo>
                    <a:pt x="59" y="905"/>
                  </a:lnTo>
                  <a:lnTo>
                    <a:pt x="72" y="881"/>
                  </a:lnTo>
                  <a:lnTo>
                    <a:pt x="84" y="862"/>
                  </a:lnTo>
                  <a:lnTo>
                    <a:pt x="84" y="862"/>
                  </a:lnTo>
                  <a:lnTo>
                    <a:pt x="119" y="802"/>
                  </a:lnTo>
                  <a:lnTo>
                    <a:pt x="135" y="770"/>
                  </a:lnTo>
                  <a:lnTo>
                    <a:pt x="151" y="739"/>
                  </a:lnTo>
                  <a:lnTo>
                    <a:pt x="151" y="739"/>
                  </a:lnTo>
                  <a:lnTo>
                    <a:pt x="164" y="713"/>
                  </a:lnTo>
                  <a:lnTo>
                    <a:pt x="174" y="685"/>
                  </a:lnTo>
                  <a:lnTo>
                    <a:pt x="185" y="658"/>
                  </a:lnTo>
                  <a:lnTo>
                    <a:pt x="193" y="629"/>
                  </a:lnTo>
                  <a:lnTo>
                    <a:pt x="202" y="601"/>
                  </a:lnTo>
                  <a:lnTo>
                    <a:pt x="208" y="573"/>
                  </a:lnTo>
                  <a:lnTo>
                    <a:pt x="221" y="515"/>
                  </a:lnTo>
                  <a:lnTo>
                    <a:pt x="221" y="515"/>
                  </a:lnTo>
                  <a:lnTo>
                    <a:pt x="229" y="484"/>
                  </a:lnTo>
                  <a:lnTo>
                    <a:pt x="237" y="452"/>
                  </a:lnTo>
                  <a:lnTo>
                    <a:pt x="246" y="421"/>
                  </a:lnTo>
                  <a:lnTo>
                    <a:pt x="257" y="390"/>
                  </a:lnTo>
                  <a:lnTo>
                    <a:pt x="278" y="328"/>
                  </a:lnTo>
                  <a:lnTo>
                    <a:pt x="299" y="265"/>
                  </a:lnTo>
                  <a:lnTo>
                    <a:pt x="299" y="265"/>
                  </a:lnTo>
                  <a:lnTo>
                    <a:pt x="320" y="207"/>
                  </a:lnTo>
                  <a:lnTo>
                    <a:pt x="339" y="145"/>
                  </a:lnTo>
                  <a:lnTo>
                    <a:pt x="350" y="115"/>
                  </a:lnTo>
                  <a:lnTo>
                    <a:pt x="357" y="84"/>
                  </a:lnTo>
                  <a:lnTo>
                    <a:pt x="363" y="53"/>
                  </a:lnTo>
                  <a:lnTo>
                    <a:pt x="367" y="22"/>
                  </a:lnTo>
                  <a:lnTo>
                    <a:pt x="367" y="22"/>
                  </a:lnTo>
                  <a:lnTo>
                    <a:pt x="367" y="17"/>
                  </a:lnTo>
                  <a:lnTo>
                    <a:pt x="365" y="13"/>
                  </a:lnTo>
                  <a:lnTo>
                    <a:pt x="364" y="9"/>
                  </a:lnTo>
                  <a:lnTo>
                    <a:pt x="361" y="5"/>
                  </a:lnTo>
                  <a:lnTo>
                    <a:pt x="357" y="4"/>
                  </a:lnTo>
                  <a:lnTo>
                    <a:pt x="354" y="1"/>
                  </a:lnTo>
                  <a:lnTo>
                    <a:pt x="346" y="0"/>
                  </a:lnTo>
                  <a:lnTo>
                    <a:pt x="337" y="1"/>
                  </a:lnTo>
                  <a:lnTo>
                    <a:pt x="333" y="4"/>
                  </a:lnTo>
                  <a:lnTo>
                    <a:pt x="330" y="5"/>
                  </a:lnTo>
                  <a:lnTo>
                    <a:pt x="326" y="9"/>
                  </a:lnTo>
                  <a:lnTo>
                    <a:pt x="323" y="13"/>
                  </a:lnTo>
                  <a:lnTo>
                    <a:pt x="322" y="17"/>
                  </a:lnTo>
                  <a:lnTo>
                    <a:pt x="321" y="22"/>
                  </a:lnTo>
                  <a:lnTo>
                    <a:pt x="321" y="22"/>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89" name="Freeform 405"/>
            <p:cNvSpPr/>
            <p:nvPr/>
          </p:nvSpPr>
          <p:spPr bwMode="auto">
            <a:xfrm>
              <a:off x="5372101" y="1096963"/>
              <a:ext cx="247650" cy="176213"/>
            </a:xfrm>
            <a:custGeom>
              <a:avLst/>
              <a:gdLst/>
              <a:ahLst/>
              <a:cxnLst>
                <a:cxn ang="0">
                  <a:pos x="586" y="6"/>
                </a:cxn>
                <a:cxn ang="0">
                  <a:pos x="529" y="63"/>
                </a:cxn>
                <a:cxn ang="0">
                  <a:pos x="407" y="169"/>
                </a:cxn>
                <a:cxn ang="0">
                  <a:pos x="346" y="220"/>
                </a:cxn>
                <a:cxn ang="0">
                  <a:pos x="321" y="243"/>
                </a:cxn>
                <a:cxn ang="0">
                  <a:pos x="276" y="293"/>
                </a:cxn>
                <a:cxn ang="0">
                  <a:pos x="253" y="316"/>
                </a:cxn>
                <a:cxn ang="0">
                  <a:pos x="241" y="328"/>
                </a:cxn>
                <a:cxn ang="0">
                  <a:pos x="210" y="367"/>
                </a:cxn>
                <a:cxn ang="0">
                  <a:pos x="198" y="379"/>
                </a:cxn>
                <a:cxn ang="0">
                  <a:pos x="186" y="390"/>
                </a:cxn>
                <a:cxn ang="0">
                  <a:pos x="180" y="384"/>
                </a:cxn>
                <a:cxn ang="0">
                  <a:pos x="169" y="341"/>
                </a:cxn>
                <a:cxn ang="0">
                  <a:pos x="146" y="256"/>
                </a:cxn>
                <a:cxn ang="0">
                  <a:pos x="131" y="216"/>
                </a:cxn>
                <a:cxn ang="0">
                  <a:pos x="92" y="115"/>
                </a:cxn>
                <a:cxn ang="0">
                  <a:pos x="70" y="64"/>
                </a:cxn>
                <a:cxn ang="0">
                  <a:pos x="44" y="20"/>
                </a:cxn>
                <a:cxn ang="0">
                  <a:pos x="41" y="16"/>
                </a:cxn>
                <a:cxn ang="0">
                  <a:pos x="33" y="10"/>
                </a:cxn>
                <a:cxn ang="0">
                  <a:pos x="24" y="9"/>
                </a:cxn>
                <a:cxn ang="0">
                  <a:pos x="12" y="13"/>
                </a:cxn>
                <a:cxn ang="0">
                  <a:pos x="3" y="21"/>
                </a:cxn>
                <a:cxn ang="0">
                  <a:pos x="0" y="29"/>
                </a:cxn>
                <a:cxn ang="0">
                  <a:pos x="2" y="38"/>
                </a:cxn>
                <a:cxn ang="0">
                  <a:pos x="4" y="42"/>
                </a:cxn>
                <a:cxn ang="0">
                  <a:pos x="28" y="84"/>
                </a:cxn>
                <a:cxn ang="0">
                  <a:pos x="45" y="128"/>
                </a:cxn>
                <a:cxn ang="0">
                  <a:pos x="71" y="196"/>
                </a:cxn>
                <a:cxn ang="0">
                  <a:pos x="82" y="217"/>
                </a:cxn>
                <a:cxn ang="0">
                  <a:pos x="102" y="264"/>
                </a:cxn>
                <a:cxn ang="0">
                  <a:pos x="117" y="315"/>
                </a:cxn>
                <a:cxn ang="0">
                  <a:pos x="139" y="417"/>
                </a:cxn>
                <a:cxn ang="0">
                  <a:pos x="142" y="422"/>
                </a:cxn>
                <a:cxn ang="0">
                  <a:pos x="148" y="430"/>
                </a:cxn>
                <a:cxn ang="0">
                  <a:pos x="157" y="434"/>
                </a:cxn>
                <a:cxn ang="0">
                  <a:pos x="168" y="433"/>
                </a:cxn>
                <a:cxn ang="0">
                  <a:pos x="173" y="430"/>
                </a:cxn>
                <a:cxn ang="0">
                  <a:pos x="181" y="438"/>
                </a:cxn>
                <a:cxn ang="0">
                  <a:pos x="191" y="442"/>
                </a:cxn>
                <a:cxn ang="0">
                  <a:pos x="203" y="439"/>
                </a:cxn>
                <a:cxn ang="0">
                  <a:pos x="211" y="430"/>
                </a:cxn>
                <a:cxn ang="0">
                  <a:pos x="215" y="425"/>
                </a:cxn>
                <a:cxn ang="0">
                  <a:pos x="231" y="408"/>
                </a:cxn>
                <a:cxn ang="0">
                  <a:pos x="252" y="387"/>
                </a:cxn>
                <a:cxn ang="0">
                  <a:pos x="274" y="361"/>
                </a:cxn>
                <a:cxn ang="0">
                  <a:pos x="299" y="336"/>
                </a:cxn>
                <a:cxn ang="0">
                  <a:pos x="312" y="326"/>
                </a:cxn>
                <a:cxn ang="0">
                  <a:pos x="344" y="289"/>
                </a:cxn>
                <a:cxn ang="0">
                  <a:pos x="378" y="252"/>
                </a:cxn>
                <a:cxn ang="0">
                  <a:pos x="392" y="241"/>
                </a:cxn>
                <a:cxn ang="0">
                  <a:pos x="508" y="142"/>
                </a:cxn>
                <a:cxn ang="0">
                  <a:pos x="619" y="39"/>
                </a:cxn>
                <a:cxn ang="0">
                  <a:pos x="622" y="35"/>
                </a:cxn>
                <a:cxn ang="0">
                  <a:pos x="626" y="27"/>
                </a:cxn>
                <a:cxn ang="0">
                  <a:pos x="624" y="18"/>
                </a:cxn>
                <a:cxn ang="0">
                  <a:pos x="619" y="8"/>
                </a:cxn>
                <a:cxn ang="0">
                  <a:pos x="607" y="1"/>
                </a:cxn>
                <a:cxn ang="0">
                  <a:pos x="600" y="0"/>
                </a:cxn>
                <a:cxn ang="0">
                  <a:pos x="590" y="4"/>
                </a:cxn>
                <a:cxn ang="0">
                  <a:pos x="586" y="6"/>
                </a:cxn>
              </a:cxnLst>
              <a:rect l="0" t="0" r="r" b="b"/>
              <a:pathLst>
                <a:path w="626" h="442">
                  <a:moveTo>
                    <a:pt x="586" y="6"/>
                  </a:moveTo>
                  <a:lnTo>
                    <a:pt x="586" y="6"/>
                  </a:lnTo>
                  <a:lnTo>
                    <a:pt x="558" y="35"/>
                  </a:lnTo>
                  <a:lnTo>
                    <a:pt x="529" y="63"/>
                  </a:lnTo>
                  <a:lnTo>
                    <a:pt x="469" y="116"/>
                  </a:lnTo>
                  <a:lnTo>
                    <a:pt x="407" y="169"/>
                  </a:lnTo>
                  <a:lnTo>
                    <a:pt x="346" y="220"/>
                  </a:lnTo>
                  <a:lnTo>
                    <a:pt x="346" y="220"/>
                  </a:lnTo>
                  <a:lnTo>
                    <a:pt x="333" y="231"/>
                  </a:lnTo>
                  <a:lnTo>
                    <a:pt x="321" y="243"/>
                  </a:lnTo>
                  <a:lnTo>
                    <a:pt x="299" y="268"/>
                  </a:lnTo>
                  <a:lnTo>
                    <a:pt x="276" y="293"/>
                  </a:lnTo>
                  <a:lnTo>
                    <a:pt x="265" y="305"/>
                  </a:lnTo>
                  <a:lnTo>
                    <a:pt x="253" y="316"/>
                  </a:lnTo>
                  <a:lnTo>
                    <a:pt x="253" y="316"/>
                  </a:lnTo>
                  <a:lnTo>
                    <a:pt x="241" y="328"/>
                  </a:lnTo>
                  <a:lnTo>
                    <a:pt x="231" y="341"/>
                  </a:lnTo>
                  <a:lnTo>
                    <a:pt x="210" y="367"/>
                  </a:lnTo>
                  <a:lnTo>
                    <a:pt x="210" y="367"/>
                  </a:lnTo>
                  <a:lnTo>
                    <a:pt x="198" y="379"/>
                  </a:lnTo>
                  <a:lnTo>
                    <a:pt x="186" y="390"/>
                  </a:lnTo>
                  <a:lnTo>
                    <a:pt x="186" y="390"/>
                  </a:lnTo>
                  <a:lnTo>
                    <a:pt x="184" y="387"/>
                  </a:lnTo>
                  <a:lnTo>
                    <a:pt x="180" y="384"/>
                  </a:lnTo>
                  <a:lnTo>
                    <a:pt x="180" y="384"/>
                  </a:lnTo>
                  <a:lnTo>
                    <a:pt x="169" y="341"/>
                  </a:lnTo>
                  <a:lnTo>
                    <a:pt x="159" y="298"/>
                  </a:lnTo>
                  <a:lnTo>
                    <a:pt x="146" y="256"/>
                  </a:lnTo>
                  <a:lnTo>
                    <a:pt x="131" y="216"/>
                  </a:lnTo>
                  <a:lnTo>
                    <a:pt x="131" y="216"/>
                  </a:lnTo>
                  <a:lnTo>
                    <a:pt x="112" y="166"/>
                  </a:lnTo>
                  <a:lnTo>
                    <a:pt x="92" y="115"/>
                  </a:lnTo>
                  <a:lnTo>
                    <a:pt x="82" y="89"/>
                  </a:lnTo>
                  <a:lnTo>
                    <a:pt x="70" y="64"/>
                  </a:lnTo>
                  <a:lnTo>
                    <a:pt x="58" y="40"/>
                  </a:lnTo>
                  <a:lnTo>
                    <a:pt x="44" y="20"/>
                  </a:lnTo>
                  <a:lnTo>
                    <a:pt x="44" y="20"/>
                  </a:lnTo>
                  <a:lnTo>
                    <a:pt x="41" y="16"/>
                  </a:lnTo>
                  <a:lnTo>
                    <a:pt x="37" y="12"/>
                  </a:lnTo>
                  <a:lnTo>
                    <a:pt x="33" y="10"/>
                  </a:lnTo>
                  <a:lnTo>
                    <a:pt x="28" y="9"/>
                  </a:lnTo>
                  <a:lnTo>
                    <a:pt x="24" y="9"/>
                  </a:lnTo>
                  <a:lnTo>
                    <a:pt x="20" y="9"/>
                  </a:lnTo>
                  <a:lnTo>
                    <a:pt x="12" y="13"/>
                  </a:lnTo>
                  <a:lnTo>
                    <a:pt x="6" y="18"/>
                  </a:lnTo>
                  <a:lnTo>
                    <a:pt x="3" y="21"/>
                  </a:lnTo>
                  <a:lnTo>
                    <a:pt x="2" y="25"/>
                  </a:lnTo>
                  <a:lnTo>
                    <a:pt x="0" y="29"/>
                  </a:lnTo>
                  <a:lnTo>
                    <a:pt x="0" y="34"/>
                  </a:lnTo>
                  <a:lnTo>
                    <a:pt x="2" y="38"/>
                  </a:lnTo>
                  <a:lnTo>
                    <a:pt x="4" y="42"/>
                  </a:lnTo>
                  <a:lnTo>
                    <a:pt x="4" y="42"/>
                  </a:lnTo>
                  <a:lnTo>
                    <a:pt x="17" y="63"/>
                  </a:lnTo>
                  <a:lnTo>
                    <a:pt x="28" y="84"/>
                  </a:lnTo>
                  <a:lnTo>
                    <a:pt x="37" y="106"/>
                  </a:lnTo>
                  <a:lnTo>
                    <a:pt x="45" y="128"/>
                  </a:lnTo>
                  <a:lnTo>
                    <a:pt x="62" y="174"/>
                  </a:lnTo>
                  <a:lnTo>
                    <a:pt x="71" y="196"/>
                  </a:lnTo>
                  <a:lnTo>
                    <a:pt x="82" y="217"/>
                  </a:lnTo>
                  <a:lnTo>
                    <a:pt x="82" y="217"/>
                  </a:lnTo>
                  <a:lnTo>
                    <a:pt x="92" y="239"/>
                  </a:lnTo>
                  <a:lnTo>
                    <a:pt x="102" y="264"/>
                  </a:lnTo>
                  <a:lnTo>
                    <a:pt x="110" y="289"/>
                  </a:lnTo>
                  <a:lnTo>
                    <a:pt x="117" y="315"/>
                  </a:lnTo>
                  <a:lnTo>
                    <a:pt x="130" y="367"/>
                  </a:lnTo>
                  <a:lnTo>
                    <a:pt x="139" y="417"/>
                  </a:lnTo>
                  <a:lnTo>
                    <a:pt x="139" y="417"/>
                  </a:lnTo>
                  <a:lnTo>
                    <a:pt x="142" y="422"/>
                  </a:lnTo>
                  <a:lnTo>
                    <a:pt x="144" y="426"/>
                  </a:lnTo>
                  <a:lnTo>
                    <a:pt x="148" y="430"/>
                  </a:lnTo>
                  <a:lnTo>
                    <a:pt x="152" y="433"/>
                  </a:lnTo>
                  <a:lnTo>
                    <a:pt x="157" y="434"/>
                  </a:lnTo>
                  <a:lnTo>
                    <a:pt x="163" y="434"/>
                  </a:lnTo>
                  <a:lnTo>
                    <a:pt x="168" y="433"/>
                  </a:lnTo>
                  <a:lnTo>
                    <a:pt x="173" y="430"/>
                  </a:lnTo>
                  <a:lnTo>
                    <a:pt x="173" y="430"/>
                  </a:lnTo>
                  <a:lnTo>
                    <a:pt x="177" y="435"/>
                  </a:lnTo>
                  <a:lnTo>
                    <a:pt x="181" y="438"/>
                  </a:lnTo>
                  <a:lnTo>
                    <a:pt x="186" y="441"/>
                  </a:lnTo>
                  <a:lnTo>
                    <a:pt x="191" y="442"/>
                  </a:lnTo>
                  <a:lnTo>
                    <a:pt x="198" y="441"/>
                  </a:lnTo>
                  <a:lnTo>
                    <a:pt x="203" y="439"/>
                  </a:lnTo>
                  <a:lnTo>
                    <a:pt x="207" y="435"/>
                  </a:lnTo>
                  <a:lnTo>
                    <a:pt x="211" y="430"/>
                  </a:lnTo>
                  <a:lnTo>
                    <a:pt x="211" y="430"/>
                  </a:lnTo>
                  <a:lnTo>
                    <a:pt x="215" y="425"/>
                  </a:lnTo>
                  <a:lnTo>
                    <a:pt x="220" y="420"/>
                  </a:lnTo>
                  <a:lnTo>
                    <a:pt x="231" y="408"/>
                  </a:lnTo>
                  <a:lnTo>
                    <a:pt x="242" y="397"/>
                  </a:lnTo>
                  <a:lnTo>
                    <a:pt x="252" y="387"/>
                  </a:lnTo>
                  <a:lnTo>
                    <a:pt x="252" y="387"/>
                  </a:lnTo>
                  <a:lnTo>
                    <a:pt x="274" y="361"/>
                  </a:lnTo>
                  <a:lnTo>
                    <a:pt x="287" y="348"/>
                  </a:lnTo>
                  <a:lnTo>
                    <a:pt x="299" y="336"/>
                  </a:lnTo>
                  <a:lnTo>
                    <a:pt x="299" y="336"/>
                  </a:lnTo>
                  <a:lnTo>
                    <a:pt x="312" y="326"/>
                  </a:lnTo>
                  <a:lnTo>
                    <a:pt x="322" y="314"/>
                  </a:lnTo>
                  <a:lnTo>
                    <a:pt x="344" y="289"/>
                  </a:lnTo>
                  <a:lnTo>
                    <a:pt x="367" y="264"/>
                  </a:lnTo>
                  <a:lnTo>
                    <a:pt x="378" y="252"/>
                  </a:lnTo>
                  <a:lnTo>
                    <a:pt x="392" y="241"/>
                  </a:lnTo>
                  <a:lnTo>
                    <a:pt x="392" y="241"/>
                  </a:lnTo>
                  <a:lnTo>
                    <a:pt x="450" y="192"/>
                  </a:lnTo>
                  <a:lnTo>
                    <a:pt x="508" y="142"/>
                  </a:lnTo>
                  <a:lnTo>
                    <a:pt x="564" y="91"/>
                  </a:lnTo>
                  <a:lnTo>
                    <a:pt x="619" y="39"/>
                  </a:lnTo>
                  <a:lnTo>
                    <a:pt x="619" y="39"/>
                  </a:lnTo>
                  <a:lnTo>
                    <a:pt x="622" y="35"/>
                  </a:lnTo>
                  <a:lnTo>
                    <a:pt x="624" y="31"/>
                  </a:lnTo>
                  <a:lnTo>
                    <a:pt x="626" y="27"/>
                  </a:lnTo>
                  <a:lnTo>
                    <a:pt x="626" y="22"/>
                  </a:lnTo>
                  <a:lnTo>
                    <a:pt x="624" y="18"/>
                  </a:lnTo>
                  <a:lnTo>
                    <a:pt x="623" y="14"/>
                  </a:lnTo>
                  <a:lnTo>
                    <a:pt x="619" y="8"/>
                  </a:lnTo>
                  <a:lnTo>
                    <a:pt x="611" y="3"/>
                  </a:lnTo>
                  <a:lnTo>
                    <a:pt x="607" y="1"/>
                  </a:lnTo>
                  <a:lnTo>
                    <a:pt x="603" y="0"/>
                  </a:lnTo>
                  <a:lnTo>
                    <a:pt x="600" y="0"/>
                  </a:lnTo>
                  <a:lnTo>
                    <a:pt x="596" y="1"/>
                  </a:lnTo>
                  <a:lnTo>
                    <a:pt x="590" y="4"/>
                  </a:lnTo>
                  <a:lnTo>
                    <a:pt x="586" y="6"/>
                  </a:lnTo>
                  <a:lnTo>
                    <a:pt x="586" y="6"/>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90" name="Freeform 407"/>
            <p:cNvSpPr/>
            <p:nvPr/>
          </p:nvSpPr>
          <p:spPr bwMode="auto">
            <a:xfrm>
              <a:off x="5599113" y="1095375"/>
              <a:ext cx="249238" cy="177800"/>
            </a:xfrm>
            <a:custGeom>
              <a:avLst/>
              <a:gdLst/>
              <a:ahLst/>
              <a:cxnLst>
                <a:cxn ang="0">
                  <a:pos x="577" y="76"/>
                </a:cxn>
                <a:cxn ang="0">
                  <a:pos x="538" y="154"/>
                </a:cxn>
                <a:cxn ang="0">
                  <a:pos x="474" y="255"/>
                </a:cxn>
                <a:cxn ang="0">
                  <a:pos x="426" y="320"/>
                </a:cxn>
                <a:cxn ang="0">
                  <a:pos x="403" y="358"/>
                </a:cxn>
                <a:cxn ang="0">
                  <a:pos x="382" y="385"/>
                </a:cxn>
                <a:cxn ang="0">
                  <a:pos x="367" y="394"/>
                </a:cxn>
                <a:cxn ang="0">
                  <a:pos x="348" y="386"/>
                </a:cxn>
                <a:cxn ang="0">
                  <a:pos x="317" y="344"/>
                </a:cxn>
                <a:cxn ang="0">
                  <a:pos x="278" y="286"/>
                </a:cxn>
                <a:cxn ang="0">
                  <a:pos x="224" y="225"/>
                </a:cxn>
                <a:cxn ang="0">
                  <a:pos x="151" y="140"/>
                </a:cxn>
                <a:cxn ang="0">
                  <a:pos x="99" y="72"/>
                </a:cxn>
                <a:cxn ang="0">
                  <a:pos x="59" y="35"/>
                </a:cxn>
                <a:cxn ang="0">
                  <a:pos x="49" y="22"/>
                </a:cxn>
                <a:cxn ang="0">
                  <a:pos x="38" y="8"/>
                </a:cxn>
                <a:cxn ang="0">
                  <a:pos x="27" y="0"/>
                </a:cxn>
                <a:cxn ang="0">
                  <a:pos x="15" y="1"/>
                </a:cxn>
                <a:cxn ang="0">
                  <a:pos x="2" y="18"/>
                </a:cxn>
                <a:cxn ang="0">
                  <a:pos x="2" y="31"/>
                </a:cxn>
                <a:cxn ang="0">
                  <a:pos x="6" y="39"/>
                </a:cxn>
                <a:cxn ang="0">
                  <a:pos x="122" y="178"/>
                </a:cxn>
                <a:cxn ang="0">
                  <a:pos x="182" y="247"/>
                </a:cxn>
                <a:cxn ang="0">
                  <a:pos x="246" y="319"/>
                </a:cxn>
                <a:cxn ang="0">
                  <a:pos x="266" y="352"/>
                </a:cxn>
                <a:cxn ang="0">
                  <a:pos x="287" y="387"/>
                </a:cxn>
                <a:cxn ang="0">
                  <a:pos x="326" y="430"/>
                </a:cxn>
                <a:cxn ang="0">
                  <a:pos x="346" y="446"/>
                </a:cxn>
                <a:cxn ang="0">
                  <a:pos x="359" y="449"/>
                </a:cxn>
                <a:cxn ang="0">
                  <a:pos x="375" y="441"/>
                </a:cxn>
                <a:cxn ang="0">
                  <a:pos x="392" y="438"/>
                </a:cxn>
                <a:cxn ang="0">
                  <a:pos x="401" y="430"/>
                </a:cxn>
                <a:cxn ang="0">
                  <a:pos x="411" y="419"/>
                </a:cxn>
                <a:cxn ang="0">
                  <a:pos x="435" y="390"/>
                </a:cxn>
                <a:cxn ang="0">
                  <a:pos x="499" y="301"/>
                </a:cxn>
                <a:cxn ang="0">
                  <a:pos x="535" y="243"/>
                </a:cxn>
                <a:cxn ang="0">
                  <a:pos x="606" y="124"/>
                </a:cxn>
                <a:cxn ang="0">
                  <a:pos x="631" y="60"/>
                </a:cxn>
                <a:cxn ang="0">
                  <a:pos x="631" y="50"/>
                </a:cxn>
                <a:cxn ang="0">
                  <a:pos x="626" y="39"/>
                </a:cxn>
                <a:cxn ang="0">
                  <a:pos x="606" y="31"/>
                </a:cxn>
                <a:cxn ang="0">
                  <a:pos x="594" y="35"/>
                </a:cxn>
                <a:cxn ang="0">
                  <a:pos x="586" y="48"/>
                </a:cxn>
              </a:cxnLst>
              <a:rect l="0" t="0" r="r" b="b"/>
              <a:pathLst>
                <a:path w="631" h="449">
                  <a:moveTo>
                    <a:pt x="586" y="48"/>
                  </a:moveTo>
                  <a:lnTo>
                    <a:pt x="586" y="48"/>
                  </a:lnTo>
                  <a:lnTo>
                    <a:pt x="577" y="76"/>
                  </a:lnTo>
                  <a:lnTo>
                    <a:pt x="567" y="102"/>
                  </a:lnTo>
                  <a:lnTo>
                    <a:pt x="552" y="130"/>
                  </a:lnTo>
                  <a:lnTo>
                    <a:pt x="538" y="154"/>
                  </a:lnTo>
                  <a:lnTo>
                    <a:pt x="507" y="205"/>
                  </a:lnTo>
                  <a:lnTo>
                    <a:pt x="474" y="255"/>
                  </a:lnTo>
                  <a:lnTo>
                    <a:pt x="474" y="255"/>
                  </a:lnTo>
                  <a:lnTo>
                    <a:pt x="463" y="272"/>
                  </a:lnTo>
                  <a:lnTo>
                    <a:pt x="452" y="288"/>
                  </a:lnTo>
                  <a:lnTo>
                    <a:pt x="426" y="320"/>
                  </a:lnTo>
                  <a:lnTo>
                    <a:pt x="426" y="320"/>
                  </a:lnTo>
                  <a:lnTo>
                    <a:pt x="415" y="337"/>
                  </a:lnTo>
                  <a:lnTo>
                    <a:pt x="403" y="358"/>
                  </a:lnTo>
                  <a:lnTo>
                    <a:pt x="397" y="369"/>
                  </a:lnTo>
                  <a:lnTo>
                    <a:pt x="389" y="378"/>
                  </a:lnTo>
                  <a:lnTo>
                    <a:pt x="382" y="385"/>
                  </a:lnTo>
                  <a:lnTo>
                    <a:pt x="375" y="390"/>
                  </a:lnTo>
                  <a:lnTo>
                    <a:pt x="375" y="390"/>
                  </a:lnTo>
                  <a:lnTo>
                    <a:pt x="367" y="394"/>
                  </a:lnTo>
                  <a:lnTo>
                    <a:pt x="361" y="399"/>
                  </a:lnTo>
                  <a:lnTo>
                    <a:pt x="361" y="399"/>
                  </a:lnTo>
                  <a:lnTo>
                    <a:pt x="348" y="386"/>
                  </a:lnTo>
                  <a:lnTo>
                    <a:pt x="338" y="373"/>
                  </a:lnTo>
                  <a:lnTo>
                    <a:pt x="327" y="358"/>
                  </a:lnTo>
                  <a:lnTo>
                    <a:pt x="317" y="344"/>
                  </a:lnTo>
                  <a:lnTo>
                    <a:pt x="299" y="315"/>
                  </a:lnTo>
                  <a:lnTo>
                    <a:pt x="278" y="286"/>
                  </a:lnTo>
                  <a:lnTo>
                    <a:pt x="278" y="286"/>
                  </a:lnTo>
                  <a:lnTo>
                    <a:pt x="261" y="266"/>
                  </a:lnTo>
                  <a:lnTo>
                    <a:pt x="242" y="246"/>
                  </a:lnTo>
                  <a:lnTo>
                    <a:pt x="224" y="225"/>
                  </a:lnTo>
                  <a:lnTo>
                    <a:pt x="206" y="205"/>
                  </a:lnTo>
                  <a:lnTo>
                    <a:pt x="206" y="205"/>
                  </a:lnTo>
                  <a:lnTo>
                    <a:pt x="151" y="140"/>
                  </a:lnTo>
                  <a:lnTo>
                    <a:pt x="125" y="106"/>
                  </a:lnTo>
                  <a:lnTo>
                    <a:pt x="99" y="72"/>
                  </a:lnTo>
                  <a:lnTo>
                    <a:pt x="99" y="72"/>
                  </a:lnTo>
                  <a:lnTo>
                    <a:pt x="89" y="60"/>
                  </a:lnTo>
                  <a:lnTo>
                    <a:pt x="82" y="52"/>
                  </a:lnTo>
                  <a:lnTo>
                    <a:pt x="59" y="35"/>
                  </a:lnTo>
                  <a:lnTo>
                    <a:pt x="59" y="35"/>
                  </a:lnTo>
                  <a:lnTo>
                    <a:pt x="54" y="29"/>
                  </a:lnTo>
                  <a:lnTo>
                    <a:pt x="49" y="22"/>
                  </a:lnTo>
                  <a:lnTo>
                    <a:pt x="44" y="14"/>
                  </a:lnTo>
                  <a:lnTo>
                    <a:pt x="38" y="8"/>
                  </a:lnTo>
                  <a:lnTo>
                    <a:pt x="38" y="8"/>
                  </a:lnTo>
                  <a:lnTo>
                    <a:pt x="34" y="4"/>
                  </a:lnTo>
                  <a:lnTo>
                    <a:pt x="30" y="1"/>
                  </a:lnTo>
                  <a:lnTo>
                    <a:pt x="27" y="0"/>
                  </a:lnTo>
                  <a:lnTo>
                    <a:pt x="23" y="0"/>
                  </a:lnTo>
                  <a:lnTo>
                    <a:pt x="19" y="0"/>
                  </a:lnTo>
                  <a:lnTo>
                    <a:pt x="15" y="1"/>
                  </a:lnTo>
                  <a:lnTo>
                    <a:pt x="8" y="7"/>
                  </a:lnTo>
                  <a:lnTo>
                    <a:pt x="3" y="14"/>
                  </a:lnTo>
                  <a:lnTo>
                    <a:pt x="2" y="18"/>
                  </a:lnTo>
                  <a:lnTo>
                    <a:pt x="0" y="22"/>
                  </a:lnTo>
                  <a:lnTo>
                    <a:pt x="0" y="26"/>
                  </a:lnTo>
                  <a:lnTo>
                    <a:pt x="2" y="31"/>
                  </a:lnTo>
                  <a:lnTo>
                    <a:pt x="3" y="35"/>
                  </a:lnTo>
                  <a:lnTo>
                    <a:pt x="6" y="39"/>
                  </a:lnTo>
                  <a:lnTo>
                    <a:pt x="6" y="39"/>
                  </a:lnTo>
                  <a:lnTo>
                    <a:pt x="44" y="84"/>
                  </a:lnTo>
                  <a:lnTo>
                    <a:pt x="83" y="130"/>
                  </a:lnTo>
                  <a:lnTo>
                    <a:pt x="122" y="178"/>
                  </a:lnTo>
                  <a:lnTo>
                    <a:pt x="161" y="224"/>
                  </a:lnTo>
                  <a:lnTo>
                    <a:pt x="161" y="224"/>
                  </a:lnTo>
                  <a:lnTo>
                    <a:pt x="182" y="247"/>
                  </a:lnTo>
                  <a:lnTo>
                    <a:pt x="204" y="271"/>
                  </a:lnTo>
                  <a:lnTo>
                    <a:pt x="225" y="294"/>
                  </a:lnTo>
                  <a:lnTo>
                    <a:pt x="246" y="319"/>
                  </a:lnTo>
                  <a:lnTo>
                    <a:pt x="246" y="319"/>
                  </a:lnTo>
                  <a:lnTo>
                    <a:pt x="257" y="335"/>
                  </a:lnTo>
                  <a:lnTo>
                    <a:pt x="266" y="352"/>
                  </a:lnTo>
                  <a:lnTo>
                    <a:pt x="276" y="370"/>
                  </a:lnTo>
                  <a:lnTo>
                    <a:pt x="287" y="387"/>
                  </a:lnTo>
                  <a:lnTo>
                    <a:pt x="287" y="387"/>
                  </a:lnTo>
                  <a:lnTo>
                    <a:pt x="299" y="403"/>
                  </a:lnTo>
                  <a:lnTo>
                    <a:pt x="312" y="417"/>
                  </a:lnTo>
                  <a:lnTo>
                    <a:pt x="326" y="430"/>
                  </a:lnTo>
                  <a:lnTo>
                    <a:pt x="341" y="443"/>
                  </a:lnTo>
                  <a:lnTo>
                    <a:pt x="341" y="443"/>
                  </a:lnTo>
                  <a:lnTo>
                    <a:pt x="346" y="446"/>
                  </a:lnTo>
                  <a:lnTo>
                    <a:pt x="350" y="447"/>
                  </a:lnTo>
                  <a:lnTo>
                    <a:pt x="355" y="449"/>
                  </a:lnTo>
                  <a:lnTo>
                    <a:pt x="359" y="449"/>
                  </a:lnTo>
                  <a:lnTo>
                    <a:pt x="363" y="447"/>
                  </a:lnTo>
                  <a:lnTo>
                    <a:pt x="368" y="446"/>
                  </a:lnTo>
                  <a:lnTo>
                    <a:pt x="375" y="441"/>
                  </a:lnTo>
                  <a:lnTo>
                    <a:pt x="375" y="441"/>
                  </a:lnTo>
                  <a:lnTo>
                    <a:pt x="384" y="441"/>
                  </a:lnTo>
                  <a:lnTo>
                    <a:pt x="392" y="438"/>
                  </a:lnTo>
                  <a:lnTo>
                    <a:pt x="395" y="437"/>
                  </a:lnTo>
                  <a:lnTo>
                    <a:pt x="398" y="433"/>
                  </a:lnTo>
                  <a:lnTo>
                    <a:pt x="401" y="430"/>
                  </a:lnTo>
                  <a:lnTo>
                    <a:pt x="402" y="425"/>
                  </a:lnTo>
                  <a:lnTo>
                    <a:pt x="402" y="425"/>
                  </a:lnTo>
                  <a:lnTo>
                    <a:pt x="411" y="419"/>
                  </a:lnTo>
                  <a:lnTo>
                    <a:pt x="419" y="409"/>
                  </a:lnTo>
                  <a:lnTo>
                    <a:pt x="435" y="390"/>
                  </a:lnTo>
                  <a:lnTo>
                    <a:pt x="435" y="390"/>
                  </a:lnTo>
                  <a:lnTo>
                    <a:pt x="467" y="347"/>
                  </a:lnTo>
                  <a:lnTo>
                    <a:pt x="484" y="324"/>
                  </a:lnTo>
                  <a:lnTo>
                    <a:pt x="499" y="301"/>
                  </a:lnTo>
                  <a:lnTo>
                    <a:pt x="499" y="301"/>
                  </a:lnTo>
                  <a:lnTo>
                    <a:pt x="517" y="272"/>
                  </a:lnTo>
                  <a:lnTo>
                    <a:pt x="535" y="243"/>
                  </a:lnTo>
                  <a:lnTo>
                    <a:pt x="573" y="184"/>
                  </a:lnTo>
                  <a:lnTo>
                    <a:pt x="590" y="154"/>
                  </a:lnTo>
                  <a:lnTo>
                    <a:pt x="606" y="124"/>
                  </a:lnTo>
                  <a:lnTo>
                    <a:pt x="620" y="93"/>
                  </a:lnTo>
                  <a:lnTo>
                    <a:pt x="626" y="76"/>
                  </a:lnTo>
                  <a:lnTo>
                    <a:pt x="631" y="60"/>
                  </a:lnTo>
                  <a:lnTo>
                    <a:pt x="631" y="60"/>
                  </a:lnTo>
                  <a:lnTo>
                    <a:pt x="631" y="55"/>
                  </a:lnTo>
                  <a:lnTo>
                    <a:pt x="631" y="50"/>
                  </a:lnTo>
                  <a:lnTo>
                    <a:pt x="630" y="46"/>
                  </a:lnTo>
                  <a:lnTo>
                    <a:pt x="628" y="42"/>
                  </a:lnTo>
                  <a:lnTo>
                    <a:pt x="626" y="39"/>
                  </a:lnTo>
                  <a:lnTo>
                    <a:pt x="622" y="37"/>
                  </a:lnTo>
                  <a:lnTo>
                    <a:pt x="614" y="33"/>
                  </a:lnTo>
                  <a:lnTo>
                    <a:pt x="606" y="31"/>
                  </a:lnTo>
                  <a:lnTo>
                    <a:pt x="602" y="33"/>
                  </a:lnTo>
                  <a:lnTo>
                    <a:pt x="598" y="34"/>
                  </a:lnTo>
                  <a:lnTo>
                    <a:pt x="594" y="35"/>
                  </a:lnTo>
                  <a:lnTo>
                    <a:pt x="590" y="39"/>
                  </a:lnTo>
                  <a:lnTo>
                    <a:pt x="588" y="43"/>
                  </a:lnTo>
                  <a:lnTo>
                    <a:pt x="586" y="48"/>
                  </a:lnTo>
                  <a:lnTo>
                    <a:pt x="586" y="48"/>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grpSp>
      <p:sp>
        <p:nvSpPr>
          <p:cNvPr id="161" name="文本框 160"/>
          <p:cNvSpPr txBox="1"/>
          <p:nvPr/>
        </p:nvSpPr>
        <p:spPr>
          <a:xfrm>
            <a:off x="6637671" y="3140572"/>
            <a:ext cx="1553157" cy="466090"/>
          </a:xfrm>
          <a:prstGeom prst="rect">
            <a:avLst/>
          </a:prstGeom>
          <a:noFill/>
        </p:spPr>
        <p:txBody>
          <a:bodyPr wrap="square" rtlCol="0">
            <a:spAutoFit/>
          </a:bodyPr>
          <a:lstStyle/>
          <a:p>
            <a:r>
              <a:rPr lang="zh-CN" altLang="en-US" sz="2440">
                <a:solidFill>
                  <a:schemeClr val="bg1"/>
                </a:solidFill>
                <a:cs typeface="+mn-ea"/>
                <a:sym typeface="+mn-lt"/>
              </a:rPr>
              <a:t>第</a:t>
            </a:r>
            <a:r>
              <a:rPr lang="en-US" altLang="zh-CN" sz="2440">
                <a:solidFill>
                  <a:schemeClr val="bg1"/>
                </a:solidFill>
                <a:cs typeface="+mn-ea"/>
                <a:sym typeface="+mn-lt"/>
              </a:rPr>
              <a:t>4</a:t>
            </a:r>
            <a:r>
              <a:rPr lang="zh-CN" altLang="en-US" sz="2440">
                <a:solidFill>
                  <a:schemeClr val="bg1"/>
                </a:solidFill>
                <a:cs typeface="+mn-ea"/>
                <a:sym typeface="+mn-lt"/>
              </a:rPr>
              <a:t>章</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1000"/>
                                        <p:tgtEl>
                                          <p:spTgt spid="60"/>
                                        </p:tgtEl>
                                      </p:cBhvr>
                                    </p:animEffect>
                                    <p:anim calcmode="lin" valueType="num">
                                      <p:cBhvr>
                                        <p:cTn id="18" dur="1000" fill="hold"/>
                                        <p:tgtEl>
                                          <p:spTgt spid="60"/>
                                        </p:tgtEl>
                                        <p:attrNameLst>
                                          <p:attrName>ppt_x</p:attrName>
                                        </p:attrNameLst>
                                      </p:cBhvr>
                                      <p:tavLst>
                                        <p:tav tm="0">
                                          <p:val>
                                            <p:strVal val="#ppt_x"/>
                                          </p:val>
                                        </p:tav>
                                        <p:tav tm="100000">
                                          <p:val>
                                            <p:strVal val="#ppt_x"/>
                                          </p:val>
                                        </p:tav>
                                      </p:tavLst>
                                    </p:anim>
                                    <p:anim calcmode="lin" valueType="num">
                                      <p:cBhvr>
                                        <p:cTn id="19" dur="1000" fill="hold"/>
                                        <p:tgtEl>
                                          <p:spTgt spid="60"/>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12" presetClass="entr" presetSubtype="8" fill="hold" grpId="0" nodeType="afterEffect">
                                  <p:stCondLst>
                                    <p:cond delay="0"/>
                                  </p:stCondLst>
                                  <p:childTnLst>
                                    <p:set>
                                      <p:cBhvr>
                                        <p:cTn id="22" dur="1" fill="hold">
                                          <p:stCondLst>
                                            <p:cond delay="0"/>
                                          </p:stCondLst>
                                        </p:cTn>
                                        <p:tgtEl>
                                          <p:spTgt spid="90"/>
                                        </p:tgtEl>
                                        <p:attrNameLst>
                                          <p:attrName>style.visibility</p:attrName>
                                        </p:attrNameLst>
                                      </p:cBhvr>
                                      <p:to>
                                        <p:strVal val="visible"/>
                                      </p:to>
                                    </p:set>
                                    <p:anim calcmode="lin" valueType="num">
                                      <p:cBhvr additive="base">
                                        <p:cTn id="23" dur="500"/>
                                        <p:tgtEl>
                                          <p:spTgt spid="90"/>
                                        </p:tgtEl>
                                        <p:attrNameLst>
                                          <p:attrName>ppt_x</p:attrName>
                                        </p:attrNameLst>
                                      </p:cBhvr>
                                      <p:tavLst>
                                        <p:tav tm="0">
                                          <p:val>
                                            <p:strVal val="#ppt_x-#ppt_w*1.125000"/>
                                          </p:val>
                                        </p:tav>
                                        <p:tav tm="100000">
                                          <p:val>
                                            <p:strVal val="#ppt_x"/>
                                          </p:val>
                                        </p:tav>
                                      </p:tavLst>
                                    </p:anim>
                                    <p:animEffect transition="in" filter="wipe(right)">
                                      <p:cBhvr>
                                        <p:cTn id="24" dur="500"/>
                                        <p:tgtEl>
                                          <p:spTgt spid="90"/>
                                        </p:tgtEl>
                                      </p:cBhvr>
                                    </p:animEffect>
                                  </p:childTnLst>
                                </p:cTn>
                              </p:par>
                            </p:childTnLst>
                          </p:cTn>
                        </p:par>
                        <p:par>
                          <p:cTn id="25" fill="hold">
                            <p:stCondLst>
                              <p:cond delay="2500"/>
                            </p:stCondLst>
                            <p:childTnLst>
                              <p:par>
                                <p:cTn id="26" presetID="42" presetClass="entr" presetSubtype="0" fill="hold" nodeType="afterEffect">
                                  <p:stCondLst>
                                    <p:cond delay="0"/>
                                  </p:stCondLst>
                                  <p:childTnLst>
                                    <p:set>
                                      <p:cBhvr>
                                        <p:cTn id="27" dur="1" fill="hold">
                                          <p:stCondLst>
                                            <p:cond delay="0"/>
                                          </p:stCondLst>
                                        </p:cTn>
                                        <p:tgtEl>
                                          <p:spTgt spid="160"/>
                                        </p:tgtEl>
                                        <p:attrNameLst>
                                          <p:attrName>style.visibility</p:attrName>
                                        </p:attrNameLst>
                                      </p:cBhvr>
                                      <p:to>
                                        <p:strVal val="visible"/>
                                      </p:to>
                                    </p:set>
                                    <p:animEffect transition="in" filter="fade">
                                      <p:cBhvr>
                                        <p:cTn id="28" dur="1000"/>
                                        <p:tgtEl>
                                          <p:spTgt spid="160"/>
                                        </p:tgtEl>
                                      </p:cBhvr>
                                    </p:animEffect>
                                    <p:anim calcmode="lin" valueType="num">
                                      <p:cBhvr>
                                        <p:cTn id="29" dur="1000" fill="hold"/>
                                        <p:tgtEl>
                                          <p:spTgt spid="160"/>
                                        </p:tgtEl>
                                        <p:attrNameLst>
                                          <p:attrName>ppt_x</p:attrName>
                                        </p:attrNameLst>
                                      </p:cBhvr>
                                      <p:tavLst>
                                        <p:tav tm="0">
                                          <p:val>
                                            <p:strVal val="#ppt_x"/>
                                          </p:val>
                                        </p:tav>
                                        <p:tav tm="100000">
                                          <p:val>
                                            <p:strVal val="#ppt_x"/>
                                          </p:val>
                                        </p:tav>
                                      </p:tavLst>
                                    </p:anim>
                                    <p:anim calcmode="lin" valueType="num">
                                      <p:cBhvr>
                                        <p:cTn id="30" dur="1000" fill="hold"/>
                                        <p:tgtEl>
                                          <p:spTgt spid="160"/>
                                        </p:tgtEl>
                                        <p:attrNameLst>
                                          <p:attrName>ppt_y</p:attrName>
                                        </p:attrNameLst>
                                      </p:cBhvr>
                                      <p:tavLst>
                                        <p:tav tm="0">
                                          <p:val>
                                            <p:strVal val="#ppt_y+.1"/>
                                          </p:val>
                                        </p:tav>
                                        <p:tav tm="100000">
                                          <p:val>
                                            <p:strVal val="#ppt_y"/>
                                          </p:val>
                                        </p:tav>
                                      </p:tavLst>
                                    </p:anim>
                                  </p:childTnLst>
                                </p:cTn>
                              </p:par>
                            </p:childTnLst>
                          </p:cTn>
                        </p:par>
                        <p:par>
                          <p:cTn id="31" fill="hold">
                            <p:stCondLst>
                              <p:cond delay="3500"/>
                            </p:stCondLst>
                            <p:childTnLst>
                              <p:par>
                                <p:cTn id="32" presetID="12" presetClass="entr" presetSubtype="8" fill="hold" grpId="0" nodeType="afterEffect">
                                  <p:stCondLst>
                                    <p:cond delay="0"/>
                                  </p:stCondLst>
                                  <p:childTnLst>
                                    <p:set>
                                      <p:cBhvr>
                                        <p:cTn id="33" dur="1" fill="hold">
                                          <p:stCondLst>
                                            <p:cond delay="0"/>
                                          </p:stCondLst>
                                        </p:cTn>
                                        <p:tgtEl>
                                          <p:spTgt spid="161"/>
                                        </p:tgtEl>
                                        <p:attrNameLst>
                                          <p:attrName>style.visibility</p:attrName>
                                        </p:attrNameLst>
                                      </p:cBhvr>
                                      <p:to>
                                        <p:strVal val="visible"/>
                                      </p:to>
                                    </p:set>
                                    <p:anim calcmode="lin" valueType="num">
                                      <p:cBhvr additive="base">
                                        <p:cTn id="34" dur="500"/>
                                        <p:tgtEl>
                                          <p:spTgt spid="161"/>
                                        </p:tgtEl>
                                        <p:attrNameLst>
                                          <p:attrName>ppt_x</p:attrName>
                                        </p:attrNameLst>
                                      </p:cBhvr>
                                      <p:tavLst>
                                        <p:tav tm="0">
                                          <p:val>
                                            <p:strVal val="#ppt_x-#ppt_w*1.125000"/>
                                          </p:val>
                                        </p:tav>
                                        <p:tav tm="100000">
                                          <p:val>
                                            <p:strVal val="#ppt_x"/>
                                          </p:val>
                                        </p:tav>
                                      </p:tavLst>
                                    </p:anim>
                                    <p:animEffect transition="in" filter="wipe(right)">
                                      <p:cBhvr>
                                        <p:cTn id="35"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0" grpId="0"/>
      <p:bldP spid="16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7A9E53-8EC5-5992-D310-566A65C9305D}"/>
              </a:ext>
            </a:extLst>
          </p:cNvPr>
          <p:cNvSpPr txBox="1"/>
          <p:nvPr/>
        </p:nvSpPr>
        <p:spPr>
          <a:xfrm>
            <a:off x="4095092" y="125643"/>
            <a:ext cx="3627340" cy="400110"/>
          </a:xfrm>
          <a:prstGeom prst="rect">
            <a:avLst/>
          </a:prstGeom>
          <a:noFill/>
        </p:spPr>
        <p:txBody>
          <a:bodyPr wrap="none" rtlCol="0">
            <a:spAutoFit/>
          </a:bodyPr>
          <a:lstStyle/>
          <a:p>
            <a:r>
              <a:rPr lang="zh-CN" altLang="en-US" sz="2000" b="1">
                <a:solidFill>
                  <a:schemeClr val="accent3"/>
                </a:solidFill>
              </a:rPr>
              <a:t>模板方法（</a:t>
            </a:r>
            <a:r>
              <a:rPr lang="en-US" altLang="zh-CN" sz="2000" b="1">
                <a:solidFill>
                  <a:schemeClr val="accent3"/>
                </a:solidFill>
              </a:rPr>
              <a:t>Template Method</a:t>
            </a:r>
            <a:r>
              <a:rPr lang="zh-CN" altLang="en-US" sz="2000" b="1">
                <a:solidFill>
                  <a:schemeClr val="accent3"/>
                </a:solidFill>
              </a:rPr>
              <a:t>）</a:t>
            </a:r>
            <a:endParaRPr lang="zh-CN" altLang="en-US" sz="2000" b="1" dirty="0">
              <a:solidFill>
                <a:schemeClr val="accent3"/>
              </a:solidFill>
            </a:endParaRPr>
          </a:p>
        </p:txBody>
      </p:sp>
      <p:sp>
        <p:nvSpPr>
          <p:cNvPr id="8" name="文本框 7">
            <a:extLst>
              <a:ext uri="{FF2B5EF4-FFF2-40B4-BE49-F238E27FC236}">
                <a16:creationId xmlns:a16="http://schemas.microsoft.com/office/drawing/2014/main" id="{9DE34358-BCEF-7954-5F37-8D9E0E3F243A}"/>
              </a:ext>
            </a:extLst>
          </p:cNvPr>
          <p:cNvSpPr txBox="1"/>
          <p:nvPr/>
        </p:nvSpPr>
        <p:spPr>
          <a:xfrm>
            <a:off x="5908762" y="3077931"/>
            <a:ext cx="3970912" cy="3368871"/>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marL="342900" indent="-342900">
              <a:lnSpc>
                <a:spcPct val="150000"/>
              </a:lnSpc>
              <a:buAutoNum type="arabicPeriod"/>
            </a:pPr>
            <a:r>
              <a:rPr lang="zh-CN" altLang="en-US">
                <a:highlight>
                  <a:srgbClr val="0000FF"/>
                </a:highlight>
              </a:rPr>
              <a:t>抽象类（</a:t>
            </a:r>
            <a:r>
              <a:rPr lang="en-US" altLang="zh-CN">
                <a:highlight>
                  <a:srgbClr val="0000FF"/>
                </a:highlight>
              </a:rPr>
              <a:t>AbstractClass</a:t>
            </a:r>
            <a:r>
              <a:rPr lang="zh-CN" altLang="en-US">
                <a:highlight>
                  <a:srgbClr val="0000FF"/>
                </a:highlight>
              </a:rPr>
              <a:t>） </a:t>
            </a:r>
            <a:r>
              <a:rPr lang="zh-CN" altLang="en-US"/>
              <a:t>会声明作为算法步骤的方法， 以 及依次调用它们的实际模板方法。 算法步骤可以被声明为 抽象 类型，也可以提供一些默认实现。</a:t>
            </a:r>
            <a:endParaRPr lang="en-US" altLang="zh-CN"/>
          </a:p>
          <a:p>
            <a:pPr marL="342900" indent="-342900">
              <a:lnSpc>
                <a:spcPct val="150000"/>
              </a:lnSpc>
              <a:buAutoNum type="arabicPeriod"/>
            </a:pPr>
            <a:r>
              <a:rPr lang="zh-CN" altLang="en-US">
                <a:highlight>
                  <a:srgbClr val="0000FF"/>
                </a:highlight>
              </a:rPr>
              <a:t>具体类（</a:t>
            </a:r>
            <a:r>
              <a:rPr lang="en-US" altLang="zh-CN">
                <a:highlight>
                  <a:srgbClr val="0000FF"/>
                </a:highlight>
              </a:rPr>
              <a:t>ConcreteClass</a:t>
            </a:r>
            <a:r>
              <a:rPr lang="zh-CN" altLang="en-US">
                <a:highlight>
                  <a:srgbClr val="0000FF"/>
                </a:highlight>
              </a:rPr>
              <a:t>）</a:t>
            </a:r>
            <a:r>
              <a:rPr lang="zh-CN" altLang="en-US"/>
              <a:t>可以重写所有步骤，但不能重写模 板方法自身。</a:t>
            </a:r>
          </a:p>
        </p:txBody>
      </p:sp>
      <p:sp>
        <p:nvSpPr>
          <p:cNvPr id="26" name="文本框 25">
            <a:extLst>
              <a:ext uri="{FF2B5EF4-FFF2-40B4-BE49-F238E27FC236}">
                <a16:creationId xmlns:a16="http://schemas.microsoft.com/office/drawing/2014/main" id="{49C99D17-7655-245B-A988-1F350CA8575B}"/>
              </a:ext>
            </a:extLst>
          </p:cNvPr>
          <p:cNvSpPr txBox="1"/>
          <p:nvPr/>
        </p:nvSpPr>
        <p:spPr>
          <a:xfrm>
            <a:off x="346377" y="7229670"/>
            <a:ext cx="5917261" cy="646331"/>
          </a:xfrm>
          <a:prstGeom prst="rect">
            <a:avLst/>
          </a:prstGeom>
          <a:noFill/>
        </p:spPr>
        <p:txBody>
          <a:bodyPr wrap="square">
            <a:spAutoFit/>
          </a:bodyPr>
          <a:lstStyle/>
          <a:p>
            <a:r>
              <a:rPr lang="zh-CN" altLang="en-US">
                <a:solidFill>
                  <a:schemeClr val="bg1"/>
                </a:solidFill>
              </a:rPr>
              <a:t>模板方法模式为一款简单策略游戏中人工智能的不同分支提供“框架”</a:t>
            </a:r>
          </a:p>
        </p:txBody>
      </p:sp>
      <p:sp>
        <p:nvSpPr>
          <p:cNvPr id="10" name="文本框 9">
            <a:extLst>
              <a:ext uri="{FF2B5EF4-FFF2-40B4-BE49-F238E27FC236}">
                <a16:creationId xmlns:a16="http://schemas.microsoft.com/office/drawing/2014/main" id="{19878B9C-777D-E00B-FA3F-5354F2EFF0B6}"/>
              </a:ext>
            </a:extLst>
          </p:cNvPr>
          <p:cNvSpPr txBox="1"/>
          <p:nvPr/>
        </p:nvSpPr>
        <p:spPr>
          <a:xfrm>
            <a:off x="6329492" y="7876001"/>
            <a:ext cx="3608645" cy="253787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a:t>可仅允许客户端重写一个大型算法中的特定部分，使得算法其他部分修改对其所造成的影响减小。</a:t>
            </a:r>
            <a:endParaRPr lang="en-US" altLang="zh-CN"/>
          </a:p>
          <a:p>
            <a:pPr marL="285750" indent="-285750">
              <a:lnSpc>
                <a:spcPct val="150000"/>
              </a:lnSpc>
              <a:buFont typeface="Arial" panose="020B0604020202020204" pitchFamily="34" charset="0"/>
              <a:buChar char="•"/>
            </a:pPr>
            <a:r>
              <a:rPr lang="zh-CN" altLang="en-US"/>
              <a:t>可将重复代码提取到一个超类中。</a:t>
            </a:r>
            <a:endParaRPr lang="en-US" altLang="zh-CN"/>
          </a:p>
        </p:txBody>
      </p:sp>
      <p:sp>
        <p:nvSpPr>
          <p:cNvPr id="17" name="文本框 16">
            <a:extLst>
              <a:ext uri="{FF2B5EF4-FFF2-40B4-BE49-F238E27FC236}">
                <a16:creationId xmlns:a16="http://schemas.microsoft.com/office/drawing/2014/main" id="{5792CE51-F3A9-8C0E-5C3C-874BFC15A375}"/>
              </a:ext>
            </a:extLst>
          </p:cNvPr>
          <p:cNvSpPr txBox="1"/>
          <p:nvPr/>
        </p:nvSpPr>
        <p:spPr>
          <a:xfrm>
            <a:off x="6329852" y="10413875"/>
            <a:ext cx="3608285" cy="87588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zh-CN" altLang="en-US"/>
              <a:t>模板方法中的步骤越多，其维护工作就可能会越困难。</a:t>
            </a:r>
          </a:p>
        </p:txBody>
      </p:sp>
      <p:sp>
        <p:nvSpPr>
          <p:cNvPr id="18" name="文本框 17">
            <a:extLst>
              <a:ext uri="{FF2B5EF4-FFF2-40B4-BE49-F238E27FC236}">
                <a16:creationId xmlns:a16="http://schemas.microsoft.com/office/drawing/2014/main" id="{AF5967AE-6A9A-9761-D93D-7257E8216770}"/>
              </a:ext>
            </a:extLst>
          </p:cNvPr>
          <p:cNvSpPr txBox="1"/>
          <p:nvPr/>
        </p:nvSpPr>
        <p:spPr>
          <a:xfrm>
            <a:off x="461826" y="725405"/>
            <a:ext cx="6477711" cy="1754326"/>
          </a:xfrm>
          <a:prstGeom prst="rect">
            <a:avLst/>
          </a:prstGeom>
          <a:noFill/>
        </p:spPr>
        <p:txBody>
          <a:bodyPr wrap="square">
            <a:spAutoFit/>
          </a:bodyPr>
          <a:lstStyle/>
          <a:p>
            <a:pPr marL="342900" indent="-342900">
              <a:buFont typeface="Arial" panose="020B0604020202020204" pitchFamily="34" charset="0"/>
              <a:buChar char="•"/>
            </a:pPr>
            <a:r>
              <a:rPr lang="zh-CN" altLang="en-US" b="1">
                <a:solidFill>
                  <a:schemeClr val="bg1"/>
                </a:solidFill>
                <a:highlight>
                  <a:srgbClr val="000080"/>
                </a:highlight>
              </a:rPr>
              <a:t>分类</a:t>
            </a:r>
            <a:r>
              <a:rPr lang="zh-CN" altLang="en-US">
                <a:solidFill>
                  <a:schemeClr val="bg1"/>
                </a:solidFill>
              </a:rPr>
              <a:t>：（类）行为型  </a:t>
            </a:r>
            <a:endParaRPr lang="en-US" altLang="zh-CN">
              <a:solidFill>
                <a:schemeClr val="bg1"/>
              </a:solidFill>
            </a:endParaRPr>
          </a:p>
          <a:p>
            <a:pPr marL="342900" indent="-342900">
              <a:buFont typeface="Arial" panose="020B0604020202020204" pitchFamily="34" charset="0"/>
              <a:buChar char="•"/>
            </a:pPr>
            <a:r>
              <a:rPr lang="zh-CN" altLang="en-US" b="1">
                <a:solidFill>
                  <a:schemeClr val="bg1"/>
                </a:solidFill>
                <a:highlight>
                  <a:srgbClr val="000080"/>
                </a:highlight>
              </a:rPr>
              <a:t>问题</a:t>
            </a:r>
            <a:r>
              <a:rPr lang="zh-CN" altLang="en-US">
                <a:solidFill>
                  <a:schemeClr val="bg1"/>
                </a:solidFill>
              </a:rPr>
              <a:t>：做一款数据挖掘的程序，需要支持不同格式的数据文件，虽然文件格式不同，实现步骤基本一致。</a:t>
            </a:r>
            <a:endParaRPr lang="en-US" altLang="zh-CN">
              <a:solidFill>
                <a:schemeClr val="bg1"/>
              </a:solidFill>
            </a:endParaRPr>
          </a:p>
          <a:p>
            <a:pPr marL="342900" indent="-342900">
              <a:buFont typeface="Arial" panose="020B0604020202020204" pitchFamily="34" charset="0"/>
              <a:buChar char="•"/>
            </a:pPr>
            <a:r>
              <a:rPr lang="zh-CN" altLang="en-US" b="1">
                <a:solidFill>
                  <a:schemeClr val="bg1"/>
                </a:solidFill>
                <a:highlight>
                  <a:srgbClr val="000080"/>
                </a:highlight>
              </a:rPr>
              <a:t>解决方案</a:t>
            </a:r>
            <a:r>
              <a:rPr lang="zh-CN" altLang="en-US">
                <a:solidFill>
                  <a:schemeClr val="bg1"/>
                </a:solidFill>
              </a:rPr>
              <a:t>：定义一个算法骨架，而将一些步骤延迟到子类。模板方法使得子类可以不改变一个算法的结构即可重定义该算法的某些特定步骤。</a:t>
            </a:r>
            <a:endParaRPr lang="en-US" altLang="zh-CN">
              <a:solidFill>
                <a:schemeClr val="bg1"/>
              </a:solidFill>
            </a:endParaRPr>
          </a:p>
        </p:txBody>
      </p:sp>
      <mc:AlternateContent xmlns:mc="http://schemas.openxmlformats.org/markup-compatibility/2006" xmlns:p14="http://schemas.microsoft.com/office/powerpoint/2010/main">
        <mc:Choice Requires="p14">
          <p:contentPart p14:bwMode="auto" r:id="rId2">
            <p14:nvContentPartPr>
              <p14:cNvPr id="284" name="墨迹 283">
                <a:extLst>
                  <a:ext uri="{FF2B5EF4-FFF2-40B4-BE49-F238E27FC236}">
                    <a16:creationId xmlns:a16="http://schemas.microsoft.com/office/drawing/2014/main" id="{530CB867-6A21-5819-0E41-FD17FDE88B83}"/>
                  </a:ext>
                </a:extLst>
              </p14:cNvPr>
              <p14:cNvContentPartPr/>
              <p14:nvPr/>
            </p14:nvContentPartPr>
            <p14:xfrm>
              <a:off x="9605534" y="12833487"/>
              <a:ext cx="360" cy="360"/>
            </p14:xfrm>
          </p:contentPart>
        </mc:Choice>
        <mc:Fallback xmlns="">
          <p:pic>
            <p:nvPicPr>
              <p:cNvPr id="284" name="墨迹 283">
                <a:extLst>
                  <a:ext uri="{FF2B5EF4-FFF2-40B4-BE49-F238E27FC236}">
                    <a16:creationId xmlns:a16="http://schemas.microsoft.com/office/drawing/2014/main" id="{530CB867-6A21-5819-0E41-FD17FDE88B83}"/>
                  </a:ext>
                </a:extLst>
              </p:cNvPr>
              <p:cNvPicPr/>
              <p:nvPr/>
            </p:nvPicPr>
            <p:blipFill>
              <a:blip r:embed="rId3"/>
              <a:stretch>
                <a:fillRect/>
              </a:stretch>
            </p:blipFill>
            <p:spPr>
              <a:xfrm>
                <a:off x="9596534" y="12824487"/>
                <a:ext cx="18000" cy="18000"/>
              </a:xfrm>
              <a:prstGeom prst="rect">
                <a:avLst/>
              </a:prstGeom>
            </p:spPr>
          </p:pic>
        </mc:Fallback>
      </mc:AlternateContent>
      <p:pic>
        <p:nvPicPr>
          <p:cNvPr id="4" name="图片 3">
            <a:extLst>
              <a:ext uri="{FF2B5EF4-FFF2-40B4-BE49-F238E27FC236}">
                <a16:creationId xmlns:a16="http://schemas.microsoft.com/office/drawing/2014/main" id="{F132681B-9714-C46E-BF97-35AB719F788D}"/>
              </a:ext>
            </a:extLst>
          </p:cNvPr>
          <p:cNvPicPr>
            <a:picLocks noChangeAspect="1"/>
          </p:cNvPicPr>
          <p:nvPr/>
        </p:nvPicPr>
        <p:blipFill>
          <a:blip r:embed="rId4"/>
          <a:stretch>
            <a:fillRect/>
          </a:stretch>
        </p:blipFill>
        <p:spPr>
          <a:xfrm>
            <a:off x="6939537" y="654082"/>
            <a:ext cx="3287366" cy="1896972"/>
          </a:xfrm>
          <a:prstGeom prst="rect">
            <a:avLst/>
          </a:prstGeom>
        </p:spPr>
      </p:pic>
      <p:pic>
        <p:nvPicPr>
          <p:cNvPr id="7" name="图片 6">
            <a:extLst>
              <a:ext uri="{FF2B5EF4-FFF2-40B4-BE49-F238E27FC236}">
                <a16:creationId xmlns:a16="http://schemas.microsoft.com/office/drawing/2014/main" id="{CD58418F-A8B2-6CEE-7098-124BF7405AFC}"/>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Layer>
                </a14:imgProps>
              </a:ext>
            </a:extLst>
          </a:blip>
          <a:stretch>
            <a:fillRect/>
          </a:stretch>
        </p:blipFill>
        <p:spPr>
          <a:xfrm>
            <a:off x="1091371" y="2658621"/>
            <a:ext cx="4276725" cy="43053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2" name="图片 11">
            <a:extLst>
              <a:ext uri="{FF2B5EF4-FFF2-40B4-BE49-F238E27FC236}">
                <a16:creationId xmlns:a16="http://schemas.microsoft.com/office/drawing/2014/main" id="{7FFB760F-E05E-3C17-AC39-E5B57C89A433}"/>
              </a:ext>
            </a:extLst>
          </p:cNvPr>
          <p:cNvPicPr>
            <a:picLocks noChangeAspect="1"/>
          </p:cNvPicPr>
          <p:nvPr/>
        </p:nvPicPr>
        <p:blipFill>
          <a:blip r:embed="rId7"/>
          <a:stretch>
            <a:fillRect/>
          </a:stretch>
        </p:blipFill>
        <p:spPr>
          <a:xfrm>
            <a:off x="899944" y="8050887"/>
            <a:ext cx="4810125" cy="4333875"/>
          </a:xfrm>
          <a:prstGeom prst="rect">
            <a:avLst/>
          </a:prstGeom>
        </p:spPr>
      </p:pic>
    </p:spTree>
    <p:extLst>
      <p:ext uri="{BB962C8B-B14F-4D97-AF65-F5344CB8AC3E}">
        <p14:creationId xmlns:p14="http://schemas.microsoft.com/office/powerpoint/2010/main" val="4055850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7A9E53-8EC5-5992-D310-566A65C9305D}"/>
              </a:ext>
            </a:extLst>
          </p:cNvPr>
          <p:cNvSpPr txBox="1"/>
          <p:nvPr/>
        </p:nvSpPr>
        <p:spPr>
          <a:xfrm>
            <a:off x="4095092" y="125643"/>
            <a:ext cx="2169889" cy="400110"/>
          </a:xfrm>
          <a:prstGeom prst="rect">
            <a:avLst/>
          </a:prstGeom>
          <a:noFill/>
        </p:spPr>
        <p:txBody>
          <a:bodyPr wrap="none" rtlCol="0">
            <a:spAutoFit/>
          </a:bodyPr>
          <a:lstStyle/>
          <a:p>
            <a:r>
              <a:rPr lang="zh-CN" altLang="en-US" sz="2000" b="1">
                <a:solidFill>
                  <a:schemeClr val="accent3"/>
                </a:solidFill>
              </a:rPr>
              <a:t>访问者（</a:t>
            </a:r>
            <a:r>
              <a:rPr lang="en-US" altLang="zh-CN" sz="2000" b="1">
                <a:solidFill>
                  <a:schemeClr val="accent3"/>
                </a:solidFill>
              </a:rPr>
              <a:t>Visitor</a:t>
            </a:r>
            <a:r>
              <a:rPr lang="zh-CN" altLang="en-US" sz="2000" b="1">
                <a:solidFill>
                  <a:schemeClr val="accent3"/>
                </a:solidFill>
              </a:rPr>
              <a:t>）</a:t>
            </a:r>
            <a:endParaRPr lang="zh-CN" altLang="en-US" sz="2000" b="1" dirty="0">
              <a:solidFill>
                <a:schemeClr val="accent3"/>
              </a:solidFill>
            </a:endParaRPr>
          </a:p>
        </p:txBody>
      </p:sp>
      <p:sp>
        <p:nvSpPr>
          <p:cNvPr id="8" name="文本框 7">
            <a:extLst>
              <a:ext uri="{FF2B5EF4-FFF2-40B4-BE49-F238E27FC236}">
                <a16:creationId xmlns:a16="http://schemas.microsoft.com/office/drawing/2014/main" id="{9DE34358-BCEF-7954-5F37-8D9E0E3F243A}"/>
              </a:ext>
            </a:extLst>
          </p:cNvPr>
          <p:cNvSpPr txBox="1"/>
          <p:nvPr/>
        </p:nvSpPr>
        <p:spPr>
          <a:xfrm>
            <a:off x="6559002" y="2349343"/>
            <a:ext cx="3970912" cy="6692858"/>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marL="342900" indent="-342900">
              <a:lnSpc>
                <a:spcPct val="150000"/>
              </a:lnSpc>
              <a:buAutoNum type="arabicPeriod"/>
            </a:pPr>
            <a:r>
              <a:rPr lang="zh-CN" altLang="en-US">
                <a:highlight>
                  <a:srgbClr val="0000FF"/>
                </a:highlight>
              </a:rPr>
              <a:t>访问者（</a:t>
            </a:r>
            <a:r>
              <a:rPr lang="en-US" altLang="zh-CN">
                <a:highlight>
                  <a:srgbClr val="0000FF"/>
                </a:highlight>
              </a:rPr>
              <a:t>Visitor</a:t>
            </a:r>
            <a:r>
              <a:rPr lang="zh-CN" altLang="en-US">
                <a:highlight>
                  <a:srgbClr val="0000FF"/>
                </a:highlight>
              </a:rPr>
              <a:t>）接口</a:t>
            </a:r>
            <a:r>
              <a:rPr lang="zh-CN" altLang="en-US"/>
              <a:t>声明了一系列以对象结构的具体元素 为参数的访问者方法。。</a:t>
            </a:r>
            <a:endParaRPr lang="en-US" altLang="zh-CN"/>
          </a:p>
          <a:p>
            <a:pPr marL="342900" indent="-342900">
              <a:lnSpc>
                <a:spcPct val="150000"/>
              </a:lnSpc>
              <a:buAutoNum type="arabicPeriod"/>
            </a:pPr>
            <a:r>
              <a:rPr lang="zh-CN" altLang="en-US">
                <a:highlight>
                  <a:srgbClr val="0000FF"/>
                </a:highlight>
              </a:rPr>
              <a:t>具体访问者（</a:t>
            </a:r>
            <a:r>
              <a:rPr lang="en-US" altLang="zh-CN">
                <a:highlight>
                  <a:srgbClr val="0000FF"/>
                </a:highlight>
              </a:rPr>
              <a:t>Concrete Visitor</a:t>
            </a:r>
            <a:r>
              <a:rPr lang="zh-CN" altLang="en-US">
                <a:highlight>
                  <a:srgbClr val="0000FF"/>
                </a:highlight>
              </a:rPr>
              <a:t>）</a:t>
            </a:r>
            <a:r>
              <a:rPr lang="zh-CN" altLang="en-US"/>
              <a:t>会为不同的具体元素类实现相同行为的几个不同版本。</a:t>
            </a:r>
            <a:endParaRPr lang="en-US" altLang="zh-CN"/>
          </a:p>
          <a:p>
            <a:pPr marL="342900" indent="-342900">
              <a:lnSpc>
                <a:spcPct val="150000"/>
              </a:lnSpc>
              <a:buAutoNum type="arabicPeriod"/>
            </a:pPr>
            <a:r>
              <a:rPr lang="zh-CN" altLang="en-US">
                <a:highlight>
                  <a:srgbClr val="0000FF"/>
                </a:highlight>
              </a:rPr>
              <a:t>元素（</a:t>
            </a:r>
            <a:r>
              <a:rPr lang="en-US" altLang="zh-CN">
                <a:highlight>
                  <a:srgbClr val="0000FF"/>
                </a:highlight>
              </a:rPr>
              <a:t>Element</a:t>
            </a:r>
            <a:r>
              <a:rPr lang="zh-CN" altLang="en-US">
                <a:highlight>
                  <a:srgbClr val="0000FF"/>
                </a:highlight>
              </a:rPr>
              <a:t>） 接口</a:t>
            </a:r>
            <a:r>
              <a:rPr lang="zh-CN" altLang="en-US"/>
              <a:t>声明了一个方法来“接收” 访问者。</a:t>
            </a:r>
            <a:endParaRPr lang="en-US" altLang="zh-CN"/>
          </a:p>
          <a:p>
            <a:pPr marL="342900" indent="-342900">
              <a:lnSpc>
                <a:spcPct val="150000"/>
              </a:lnSpc>
              <a:buAutoNum type="arabicPeriod"/>
            </a:pPr>
            <a:r>
              <a:rPr lang="zh-CN" altLang="en-US">
                <a:highlight>
                  <a:srgbClr val="0000FF"/>
                </a:highlight>
              </a:rPr>
              <a:t>具体元素（</a:t>
            </a:r>
            <a:r>
              <a:rPr lang="en-US" altLang="zh-CN">
                <a:highlight>
                  <a:srgbClr val="0000FF"/>
                </a:highlight>
              </a:rPr>
              <a:t>Concrete Element</a:t>
            </a:r>
            <a:r>
              <a:rPr lang="zh-CN" altLang="en-US">
                <a:highlight>
                  <a:srgbClr val="0000FF"/>
                </a:highlight>
              </a:rPr>
              <a:t>）</a:t>
            </a:r>
            <a:r>
              <a:rPr lang="zh-CN" altLang="en-US"/>
              <a:t>必须实现接收方法。 该方法的目的是根据当前元素类将其调用重定向到相应访问者的方法。</a:t>
            </a:r>
            <a:endParaRPr lang="en-US" altLang="zh-CN"/>
          </a:p>
          <a:p>
            <a:pPr marL="342900" indent="-342900">
              <a:lnSpc>
                <a:spcPct val="150000"/>
              </a:lnSpc>
              <a:buAutoNum type="arabicPeriod"/>
            </a:pPr>
            <a:r>
              <a:rPr lang="zh-CN" altLang="en-US">
                <a:highlight>
                  <a:srgbClr val="0000FF"/>
                </a:highlight>
              </a:rPr>
              <a:t>客户端（</a:t>
            </a:r>
            <a:r>
              <a:rPr lang="en-US" altLang="zh-CN">
                <a:highlight>
                  <a:srgbClr val="0000FF"/>
                </a:highlight>
              </a:rPr>
              <a:t>Client</a:t>
            </a:r>
            <a:r>
              <a:rPr lang="zh-CN" altLang="en-US">
                <a:highlight>
                  <a:srgbClr val="0000FF"/>
                </a:highlight>
              </a:rPr>
              <a:t>）</a:t>
            </a:r>
            <a:r>
              <a:rPr lang="zh-CN" altLang="en-US"/>
              <a:t>通常会作为集合或其他复杂对象（例如一 个组合树）的代表。 客户端通常不知晓所有的具体元素类。</a:t>
            </a:r>
          </a:p>
        </p:txBody>
      </p:sp>
      <p:sp>
        <p:nvSpPr>
          <p:cNvPr id="26" name="文本框 25">
            <a:extLst>
              <a:ext uri="{FF2B5EF4-FFF2-40B4-BE49-F238E27FC236}">
                <a16:creationId xmlns:a16="http://schemas.microsoft.com/office/drawing/2014/main" id="{49C99D17-7655-245B-A988-1F350CA8575B}"/>
              </a:ext>
            </a:extLst>
          </p:cNvPr>
          <p:cNvSpPr txBox="1"/>
          <p:nvPr/>
        </p:nvSpPr>
        <p:spPr>
          <a:xfrm>
            <a:off x="213445" y="8796036"/>
            <a:ext cx="5917261" cy="646331"/>
          </a:xfrm>
          <a:prstGeom prst="rect">
            <a:avLst/>
          </a:prstGeom>
          <a:noFill/>
        </p:spPr>
        <p:txBody>
          <a:bodyPr wrap="square">
            <a:spAutoFit/>
          </a:bodyPr>
          <a:lstStyle/>
          <a:p>
            <a:r>
              <a:rPr lang="zh-CN" altLang="en-US">
                <a:solidFill>
                  <a:schemeClr val="bg1"/>
                </a:solidFill>
              </a:rPr>
              <a:t>访问者模式为几何图像层次结构添加了对于 </a:t>
            </a:r>
            <a:r>
              <a:rPr lang="en-US" altLang="zh-CN">
                <a:solidFill>
                  <a:schemeClr val="bg1"/>
                </a:solidFill>
              </a:rPr>
              <a:t>XML </a:t>
            </a:r>
            <a:r>
              <a:rPr lang="zh-CN" altLang="en-US">
                <a:solidFill>
                  <a:schemeClr val="bg1"/>
                </a:solidFill>
              </a:rPr>
              <a:t>文件导出功能的支持。</a:t>
            </a:r>
          </a:p>
        </p:txBody>
      </p:sp>
      <p:sp>
        <p:nvSpPr>
          <p:cNvPr id="10" name="文本框 9">
            <a:extLst>
              <a:ext uri="{FF2B5EF4-FFF2-40B4-BE49-F238E27FC236}">
                <a16:creationId xmlns:a16="http://schemas.microsoft.com/office/drawing/2014/main" id="{19878B9C-777D-E00B-FA3F-5354F2EFF0B6}"/>
              </a:ext>
            </a:extLst>
          </p:cNvPr>
          <p:cNvSpPr txBox="1"/>
          <p:nvPr/>
        </p:nvSpPr>
        <p:spPr>
          <a:xfrm>
            <a:off x="6196560" y="9442367"/>
            <a:ext cx="3608645" cy="253787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a:t>访问者对象可以在与各种对象交互时收集一些有用的信息。 当想要遍历一些复杂的对象结构（例如对象树），并在结构中的每个对象上应用访问者时，这些信息可能会有所帮助。</a:t>
            </a:r>
            <a:endParaRPr lang="en-US" altLang="zh-CN"/>
          </a:p>
        </p:txBody>
      </p:sp>
      <p:sp>
        <p:nvSpPr>
          <p:cNvPr id="17" name="文本框 16">
            <a:extLst>
              <a:ext uri="{FF2B5EF4-FFF2-40B4-BE49-F238E27FC236}">
                <a16:creationId xmlns:a16="http://schemas.microsoft.com/office/drawing/2014/main" id="{5792CE51-F3A9-8C0E-5C3C-874BFC15A375}"/>
              </a:ext>
            </a:extLst>
          </p:cNvPr>
          <p:cNvSpPr txBox="1"/>
          <p:nvPr/>
        </p:nvSpPr>
        <p:spPr>
          <a:xfrm>
            <a:off x="6196920" y="12077362"/>
            <a:ext cx="3608285" cy="129137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zh-CN" altLang="en-US"/>
              <a:t>每次在元素层次结构中添加或移除一个类时，你都要更新所有的访问者。</a:t>
            </a:r>
          </a:p>
        </p:txBody>
      </p:sp>
      <p:sp>
        <p:nvSpPr>
          <p:cNvPr id="18" name="文本框 17">
            <a:extLst>
              <a:ext uri="{FF2B5EF4-FFF2-40B4-BE49-F238E27FC236}">
                <a16:creationId xmlns:a16="http://schemas.microsoft.com/office/drawing/2014/main" id="{AF5967AE-6A9A-9761-D93D-7257E8216770}"/>
              </a:ext>
            </a:extLst>
          </p:cNvPr>
          <p:cNvSpPr txBox="1"/>
          <p:nvPr/>
        </p:nvSpPr>
        <p:spPr>
          <a:xfrm>
            <a:off x="461826" y="725405"/>
            <a:ext cx="6477711" cy="1754326"/>
          </a:xfrm>
          <a:prstGeom prst="rect">
            <a:avLst/>
          </a:prstGeom>
          <a:noFill/>
        </p:spPr>
        <p:txBody>
          <a:bodyPr wrap="square">
            <a:spAutoFit/>
          </a:bodyPr>
          <a:lstStyle/>
          <a:p>
            <a:pPr marL="342900" indent="-342900">
              <a:buFont typeface="Arial" panose="020B0604020202020204" pitchFamily="34" charset="0"/>
              <a:buChar char="•"/>
            </a:pPr>
            <a:r>
              <a:rPr lang="zh-CN" altLang="en-US" b="1">
                <a:solidFill>
                  <a:schemeClr val="bg1"/>
                </a:solidFill>
                <a:highlight>
                  <a:srgbClr val="000080"/>
                </a:highlight>
              </a:rPr>
              <a:t>分类</a:t>
            </a:r>
            <a:r>
              <a:rPr lang="zh-CN" altLang="en-US">
                <a:solidFill>
                  <a:schemeClr val="bg1"/>
                </a:solidFill>
              </a:rPr>
              <a:t>：（对象）行为型  </a:t>
            </a:r>
            <a:endParaRPr lang="en-US" altLang="zh-CN">
              <a:solidFill>
                <a:schemeClr val="bg1"/>
              </a:solidFill>
            </a:endParaRPr>
          </a:p>
          <a:p>
            <a:pPr marL="342900" indent="-342900">
              <a:buFont typeface="Arial" panose="020B0604020202020204" pitchFamily="34" charset="0"/>
              <a:buChar char="•"/>
            </a:pPr>
            <a:r>
              <a:rPr lang="zh-CN" altLang="en-US" b="1">
                <a:solidFill>
                  <a:schemeClr val="bg1"/>
                </a:solidFill>
                <a:highlight>
                  <a:srgbClr val="000080"/>
                </a:highlight>
              </a:rPr>
              <a:t>问题</a:t>
            </a:r>
            <a:r>
              <a:rPr lang="zh-CN" altLang="en-US">
                <a:solidFill>
                  <a:schemeClr val="bg1"/>
                </a:solidFill>
              </a:rPr>
              <a:t>：做一款生成冰激凌和雪糕的程序，现在希望为其添加糖霜，巧克力粉。</a:t>
            </a:r>
            <a:endParaRPr lang="en-US" altLang="zh-CN">
              <a:solidFill>
                <a:schemeClr val="bg1"/>
              </a:solidFill>
            </a:endParaRPr>
          </a:p>
          <a:p>
            <a:pPr marL="342900" indent="-342900">
              <a:buFont typeface="Arial" panose="020B0604020202020204" pitchFamily="34" charset="0"/>
              <a:buChar char="•"/>
            </a:pPr>
            <a:r>
              <a:rPr lang="zh-CN" altLang="en-US" b="1">
                <a:solidFill>
                  <a:schemeClr val="bg1"/>
                </a:solidFill>
                <a:highlight>
                  <a:srgbClr val="000080"/>
                </a:highlight>
              </a:rPr>
              <a:t>解决方案</a:t>
            </a:r>
            <a:r>
              <a:rPr lang="zh-CN" altLang="en-US">
                <a:solidFill>
                  <a:schemeClr val="bg1"/>
                </a:solidFill>
              </a:rPr>
              <a:t>：表示一个作用于某对象结构中的各元素的操作。它使你可以在不改变各元素的类的前提下定义作用于这些元素的新操作。</a:t>
            </a:r>
            <a:endParaRPr lang="en-US" altLang="zh-CN">
              <a:solidFill>
                <a:schemeClr val="bg1"/>
              </a:solidFill>
            </a:endParaRPr>
          </a:p>
        </p:txBody>
      </p:sp>
      <mc:AlternateContent xmlns:mc="http://schemas.openxmlformats.org/markup-compatibility/2006" xmlns:p14="http://schemas.microsoft.com/office/powerpoint/2010/main">
        <mc:Choice Requires="p14">
          <p:contentPart p14:bwMode="auto" r:id="rId2">
            <p14:nvContentPartPr>
              <p14:cNvPr id="284" name="墨迹 283">
                <a:extLst>
                  <a:ext uri="{FF2B5EF4-FFF2-40B4-BE49-F238E27FC236}">
                    <a16:creationId xmlns:a16="http://schemas.microsoft.com/office/drawing/2014/main" id="{530CB867-6A21-5819-0E41-FD17FDE88B83}"/>
                  </a:ext>
                </a:extLst>
              </p14:cNvPr>
              <p14:cNvContentPartPr/>
              <p14:nvPr/>
            </p14:nvContentPartPr>
            <p14:xfrm>
              <a:off x="9472602" y="14399853"/>
              <a:ext cx="360" cy="360"/>
            </p14:xfrm>
          </p:contentPart>
        </mc:Choice>
        <mc:Fallback xmlns="">
          <p:pic>
            <p:nvPicPr>
              <p:cNvPr id="284" name="墨迹 283">
                <a:extLst>
                  <a:ext uri="{FF2B5EF4-FFF2-40B4-BE49-F238E27FC236}">
                    <a16:creationId xmlns:a16="http://schemas.microsoft.com/office/drawing/2014/main" id="{530CB867-6A21-5819-0E41-FD17FDE88B83}"/>
                  </a:ext>
                </a:extLst>
              </p:cNvPr>
              <p:cNvPicPr/>
              <p:nvPr/>
            </p:nvPicPr>
            <p:blipFill>
              <a:blip r:embed="rId3"/>
              <a:stretch>
                <a:fillRect/>
              </a:stretch>
            </p:blipFill>
            <p:spPr>
              <a:xfrm>
                <a:off x="9463602" y="14390853"/>
                <a:ext cx="18000" cy="18000"/>
              </a:xfrm>
              <a:prstGeom prst="rect">
                <a:avLst/>
              </a:prstGeom>
            </p:spPr>
          </p:pic>
        </mc:Fallback>
      </mc:AlternateContent>
      <p:pic>
        <p:nvPicPr>
          <p:cNvPr id="5" name="图片 4">
            <a:extLst>
              <a:ext uri="{FF2B5EF4-FFF2-40B4-BE49-F238E27FC236}">
                <a16:creationId xmlns:a16="http://schemas.microsoft.com/office/drawing/2014/main" id="{248E519E-C5D9-336E-0430-FD144A6FFBE6}"/>
              </a:ext>
            </a:extLst>
          </p:cNvPr>
          <p:cNvPicPr>
            <a:picLocks noChangeAspect="1"/>
          </p:cNvPicPr>
          <p:nvPr/>
        </p:nvPicPr>
        <p:blipFill>
          <a:blip r:embed="rId4"/>
          <a:stretch>
            <a:fillRect/>
          </a:stretch>
        </p:blipFill>
        <p:spPr>
          <a:xfrm>
            <a:off x="7074389" y="427748"/>
            <a:ext cx="2940137" cy="1992224"/>
          </a:xfrm>
          <a:prstGeom prst="rect">
            <a:avLst/>
          </a:prstGeom>
        </p:spPr>
      </p:pic>
      <p:pic>
        <p:nvPicPr>
          <p:cNvPr id="9" name="图片 8">
            <a:extLst>
              <a:ext uri="{FF2B5EF4-FFF2-40B4-BE49-F238E27FC236}">
                <a16:creationId xmlns:a16="http://schemas.microsoft.com/office/drawing/2014/main" id="{DA34CDEF-399A-250D-873E-0B12E021D651}"/>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Layer>
                </a14:imgProps>
              </a:ext>
            </a:extLst>
          </a:blip>
          <a:stretch>
            <a:fillRect/>
          </a:stretch>
        </p:blipFill>
        <p:spPr>
          <a:xfrm>
            <a:off x="167727" y="2479731"/>
            <a:ext cx="6391275" cy="621982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3" name="图片 12">
            <a:extLst>
              <a:ext uri="{FF2B5EF4-FFF2-40B4-BE49-F238E27FC236}">
                <a16:creationId xmlns:a16="http://schemas.microsoft.com/office/drawing/2014/main" id="{1ADAAD0B-8A88-B580-C0EB-E144311434B1}"/>
              </a:ext>
            </a:extLst>
          </p:cNvPr>
          <p:cNvPicPr>
            <a:picLocks noChangeAspect="1"/>
          </p:cNvPicPr>
          <p:nvPr/>
        </p:nvPicPr>
        <p:blipFill>
          <a:blip r:embed="rId7"/>
          <a:stretch>
            <a:fillRect/>
          </a:stretch>
        </p:blipFill>
        <p:spPr>
          <a:xfrm>
            <a:off x="456752" y="9538847"/>
            <a:ext cx="5286375" cy="4552950"/>
          </a:xfrm>
          <a:prstGeom prst="rect">
            <a:avLst/>
          </a:prstGeom>
        </p:spPr>
      </p:pic>
      <mc:AlternateContent xmlns:mc="http://schemas.openxmlformats.org/markup-compatibility/2006" xmlns:p14="http://schemas.microsoft.com/office/powerpoint/2010/main">
        <mc:Choice Requires="p14">
          <p:contentPart p14:bwMode="auto" r:id="rId8">
            <p14:nvContentPartPr>
              <p14:cNvPr id="271" name="墨迹 270">
                <a:extLst>
                  <a:ext uri="{FF2B5EF4-FFF2-40B4-BE49-F238E27FC236}">
                    <a16:creationId xmlns:a16="http://schemas.microsoft.com/office/drawing/2014/main" id="{DD576C96-F47F-ED85-15BD-77A2A831D293}"/>
                  </a:ext>
                </a:extLst>
              </p14:cNvPr>
              <p14:cNvContentPartPr/>
              <p14:nvPr/>
            </p14:nvContentPartPr>
            <p14:xfrm>
              <a:off x="6278880" y="1097280"/>
              <a:ext cx="360" cy="360"/>
            </p14:xfrm>
          </p:contentPart>
        </mc:Choice>
        <mc:Fallback xmlns="">
          <p:pic>
            <p:nvPicPr>
              <p:cNvPr id="271" name="墨迹 270">
                <a:extLst>
                  <a:ext uri="{FF2B5EF4-FFF2-40B4-BE49-F238E27FC236}">
                    <a16:creationId xmlns:a16="http://schemas.microsoft.com/office/drawing/2014/main" id="{DD576C96-F47F-ED85-15BD-77A2A831D293}"/>
                  </a:ext>
                </a:extLst>
              </p:cNvPr>
              <p:cNvPicPr/>
              <p:nvPr/>
            </p:nvPicPr>
            <p:blipFill>
              <a:blip r:embed="rId3"/>
              <a:stretch>
                <a:fillRect/>
              </a:stretch>
            </p:blipFill>
            <p:spPr>
              <a:xfrm>
                <a:off x="6269880" y="10882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77" name="墨迹 476">
                <a:extLst>
                  <a:ext uri="{FF2B5EF4-FFF2-40B4-BE49-F238E27FC236}">
                    <a16:creationId xmlns:a16="http://schemas.microsoft.com/office/drawing/2014/main" id="{BA580DA8-30B6-F8AF-E8E5-F9F5CB3B4329}"/>
                  </a:ext>
                </a:extLst>
              </p14:cNvPr>
              <p14:cNvContentPartPr/>
              <p14:nvPr/>
            </p14:nvContentPartPr>
            <p14:xfrm>
              <a:off x="5885760" y="13228020"/>
              <a:ext cx="27720" cy="6480"/>
            </p14:xfrm>
          </p:contentPart>
        </mc:Choice>
        <mc:Fallback xmlns="">
          <p:pic>
            <p:nvPicPr>
              <p:cNvPr id="477" name="墨迹 476">
                <a:extLst>
                  <a:ext uri="{FF2B5EF4-FFF2-40B4-BE49-F238E27FC236}">
                    <a16:creationId xmlns:a16="http://schemas.microsoft.com/office/drawing/2014/main" id="{BA580DA8-30B6-F8AF-E8E5-F9F5CB3B4329}"/>
                  </a:ext>
                </a:extLst>
              </p:cNvPr>
              <p:cNvPicPr/>
              <p:nvPr/>
            </p:nvPicPr>
            <p:blipFill>
              <a:blip r:embed="rId10"/>
              <a:stretch>
                <a:fillRect/>
              </a:stretch>
            </p:blipFill>
            <p:spPr>
              <a:xfrm>
                <a:off x="5876760" y="13219020"/>
                <a:ext cx="45360" cy="24120"/>
              </a:xfrm>
              <a:prstGeom prst="rect">
                <a:avLst/>
              </a:prstGeom>
            </p:spPr>
          </p:pic>
        </mc:Fallback>
      </mc:AlternateContent>
    </p:spTree>
    <p:extLst>
      <p:ext uri="{BB962C8B-B14F-4D97-AF65-F5344CB8AC3E}">
        <p14:creationId xmlns:p14="http://schemas.microsoft.com/office/powerpoint/2010/main" val="3757915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7A9E53-8EC5-5992-D310-566A65C9305D}"/>
              </a:ext>
            </a:extLst>
          </p:cNvPr>
          <p:cNvSpPr txBox="1"/>
          <p:nvPr/>
        </p:nvSpPr>
        <p:spPr>
          <a:xfrm>
            <a:off x="3869915" y="217349"/>
            <a:ext cx="3898247" cy="400110"/>
          </a:xfrm>
          <a:prstGeom prst="rect">
            <a:avLst/>
          </a:prstGeom>
          <a:noFill/>
        </p:spPr>
        <p:txBody>
          <a:bodyPr wrap="none" rtlCol="0">
            <a:spAutoFit/>
          </a:bodyPr>
          <a:lstStyle/>
          <a:p>
            <a:r>
              <a:rPr lang="zh-CN" altLang="en-US" sz="2000" b="1">
                <a:solidFill>
                  <a:schemeClr val="accent3"/>
                </a:solidFill>
              </a:rPr>
              <a:t>责任链（</a:t>
            </a:r>
            <a:r>
              <a:rPr lang="en-US" altLang="zh-CN" sz="2000" b="1">
                <a:solidFill>
                  <a:schemeClr val="accent3"/>
                </a:solidFill>
              </a:rPr>
              <a:t>Chain of Responsibility</a:t>
            </a:r>
            <a:r>
              <a:rPr lang="zh-CN" altLang="en-US" sz="2000" b="1">
                <a:solidFill>
                  <a:schemeClr val="accent3"/>
                </a:solidFill>
              </a:rPr>
              <a:t>）</a:t>
            </a:r>
            <a:endParaRPr lang="zh-CN" altLang="en-US" sz="2000" b="1" dirty="0">
              <a:solidFill>
                <a:schemeClr val="accent3"/>
              </a:solidFill>
            </a:endParaRPr>
          </a:p>
        </p:txBody>
      </p:sp>
      <p:sp>
        <p:nvSpPr>
          <p:cNvPr id="8" name="文本框 7">
            <a:extLst>
              <a:ext uri="{FF2B5EF4-FFF2-40B4-BE49-F238E27FC236}">
                <a16:creationId xmlns:a16="http://schemas.microsoft.com/office/drawing/2014/main" id="{9DE34358-BCEF-7954-5F37-8D9E0E3F243A}"/>
              </a:ext>
            </a:extLst>
          </p:cNvPr>
          <p:cNvSpPr txBox="1"/>
          <p:nvPr/>
        </p:nvSpPr>
        <p:spPr>
          <a:xfrm>
            <a:off x="5885017" y="2758599"/>
            <a:ext cx="3898247" cy="5446363"/>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marL="342900" indent="-342900">
              <a:lnSpc>
                <a:spcPct val="150000"/>
              </a:lnSpc>
              <a:buAutoNum type="arabicPeriod"/>
            </a:pPr>
            <a:r>
              <a:rPr lang="zh-CN" altLang="en-US">
                <a:highlight>
                  <a:srgbClr val="0000FF"/>
                </a:highlight>
              </a:rPr>
              <a:t>处理者（</a:t>
            </a:r>
            <a:r>
              <a:rPr lang="en-US" altLang="zh-CN">
                <a:highlight>
                  <a:srgbClr val="0000FF"/>
                </a:highlight>
              </a:rPr>
              <a:t>Handler</a:t>
            </a:r>
            <a:r>
              <a:rPr lang="zh-CN" altLang="en-US">
                <a:highlight>
                  <a:srgbClr val="0000FF"/>
                </a:highlight>
              </a:rPr>
              <a:t>）</a:t>
            </a:r>
            <a:r>
              <a:rPr lang="zh-CN" altLang="en-US"/>
              <a:t>声明了所有具体处理者的通用接口。</a:t>
            </a:r>
            <a:endParaRPr lang="en-US" altLang="zh-CN"/>
          </a:p>
          <a:p>
            <a:pPr marL="342900" indent="-342900">
              <a:lnSpc>
                <a:spcPct val="150000"/>
              </a:lnSpc>
              <a:buAutoNum type="arabicPeriod"/>
            </a:pPr>
            <a:r>
              <a:rPr lang="zh-CN" altLang="en-US">
                <a:highlight>
                  <a:srgbClr val="0000FF"/>
                </a:highlight>
              </a:rPr>
              <a:t>基础处理者（</a:t>
            </a:r>
            <a:r>
              <a:rPr lang="en-US" altLang="zh-CN">
                <a:highlight>
                  <a:srgbClr val="0000FF"/>
                </a:highlight>
              </a:rPr>
              <a:t>Base Handler</a:t>
            </a:r>
            <a:r>
              <a:rPr lang="zh-CN" altLang="en-US">
                <a:highlight>
                  <a:srgbClr val="0000FF"/>
                </a:highlight>
              </a:rPr>
              <a:t>）</a:t>
            </a:r>
            <a:r>
              <a:rPr lang="zh-CN" altLang="en-US"/>
              <a:t>是一个可选的类，你可以将所 有处理者共用的样本代码放置在其中。</a:t>
            </a:r>
            <a:endParaRPr lang="en-US" altLang="zh-CN"/>
          </a:p>
          <a:p>
            <a:pPr marL="342900" indent="-342900">
              <a:lnSpc>
                <a:spcPct val="150000"/>
              </a:lnSpc>
              <a:buAutoNum type="arabicPeriod"/>
            </a:pPr>
            <a:r>
              <a:rPr lang="zh-CN" altLang="en-US">
                <a:highlight>
                  <a:srgbClr val="0000FF"/>
                </a:highlight>
              </a:rPr>
              <a:t>具体处理者（</a:t>
            </a:r>
            <a:r>
              <a:rPr lang="en-US" altLang="zh-CN">
                <a:highlight>
                  <a:srgbClr val="0000FF"/>
                </a:highlight>
              </a:rPr>
              <a:t>Concrete Handlers</a:t>
            </a:r>
            <a:r>
              <a:rPr lang="zh-CN" altLang="en-US">
                <a:highlight>
                  <a:srgbClr val="0000FF"/>
                </a:highlight>
              </a:rPr>
              <a:t>）</a:t>
            </a:r>
            <a:r>
              <a:rPr lang="zh-CN" altLang="en-US"/>
              <a:t>包含处理请求的实际代码。 每个处理者接收到请求后，都必须决定是否进行处理，以及 是否沿着链传递请求。</a:t>
            </a:r>
            <a:endParaRPr lang="en-US" altLang="zh-CN"/>
          </a:p>
          <a:p>
            <a:pPr marL="342900" indent="-342900">
              <a:lnSpc>
                <a:spcPct val="150000"/>
              </a:lnSpc>
              <a:buAutoNum type="arabicPeriod"/>
            </a:pPr>
            <a:r>
              <a:rPr lang="zh-CN" altLang="en-US">
                <a:highlight>
                  <a:srgbClr val="0000FF"/>
                </a:highlight>
              </a:rPr>
              <a:t>客户端（</a:t>
            </a:r>
            <a:r>
              <a:rPr lang="en-US" altLang="zh-CN">
                <a:highlight>
                  <a:srgbClr val="0000FF"/>
                </a:highlight>
              </a:rPr>
              <a:t>Client</a:t>
            </a:r>
            <a:r>
              <a:rPr lang="zh-CN" altLang="en-US">
                <a:highlight>
                  <a:srgbClr val="0000FF"/>
                </a:highlight>
              </a:rPr>
              <a:t>）</a:t>
            </a:r>
            <a:r>
              <a:rPr lang="zh-CN" altLang="en-US"/>
              <a:t>可根据程序逻辑一次性或者动态地生成链请求可发送给链上的任意一个处理者。</a:t>
            </a:r>
          </a:p>
        </p:txBody>
      </p:sp>
      <p:sp>
        <p:nvSpPr>
          <p:cNvPr id="26" name="文本框 25">
            <a:extLst>
              <a:ext uri="{FF2B5EF4-FFF2-40B4-BE49-F238E27FC236}">
                <a16:creationId xmlns:a16="http://schemas.microsoft.com/office/drawing/2014/main" id="{49C99D17-7655-245B-A988-1F350CA8575B}"/>
              </a:ext>
            </a:extLst>
          </p:cNvPr>
          <p:cNvSpPr txBox="1"/>
          <p:nvPr/>
        </p:nvSpPr>
        <p:spPr>
          <a:xfrm>
            <a:off x="753390" y="8377075"/>
            <a:ext cx="9118358" cy="369332"/>
          </a:xfrm>
          <a:prstGeom prst="rect">
            <a:avLst/>
          </a:prstGeom>
          <a:noFill/>
        </p:spPr>
        <p:txBody>
          <a:bodyPr wrap="square">
            <a:spAutoFit/>
          </a:bodyPr>
          <a:lstStyle/>
          <a:p>
            <a:r>
              <a:rPr lang="zh-CN" altLang="en-US">
                <a:solidFill>
                  <a:schemeClr val="bg1"/>
                </a:solidFill>
              </a:rPr>
              <a:t>责任链模式负责为活动的 </a:t>
            </a:r>
            <a:r>
              <a:rPr lang="en-US" altLang="zh-CN">
                <a:solidFill>
                  <a:schemeClr val="bg1"/>
                </a:solidFill>
              </a:rPr>
              <a:t>GUI </a:t>
            </a:r>
            <a:r>
              <a:rPr lang="zh-CN" altLang="en-US">
                <a:solidFill>
                  <a:schemeClr val="bg1"/>
                </a:solidFill>
              </a:rPr>
              <a:t>元素显示上下文帮助信息。</a:t>
            </a:r>
          </a:p>
        </p:txBody>
      </p:sp>
      <p:sp>
        <p:nvSpPr>
          <p:cNvPr id="10" name="文本框 9">
            <a:extLst>
              <a:ext uri="{FF2B5EF4-FFF2-40B4-BE49-F238E27FC236}">
                <a16:creationId xmlns:a16="http://schemas.microsoft.com/office/drawing/2014/main" id="{19878B9C-777D-E00B-FA3F-5354F2EFF0B6}"/>
              </a:ext>
            </a:extLst>
          </p:cNvPr>
          <p:cNvSpPr txBox="1"/>
          <p:nvPr/>
        </p:nvSpPr>
        <p:spPr>
          <a:xfrm>
            <a:off x="6724927" y="9176303"/>
            <a:ext cx="3010909" cy="336887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a:t>你可以控制请求处理的顺序。</a:t>
            </a:r>
            <a:endParaRPr lang="en-US" altLang="zh-CN"/>
          </a:p>
          <a:p>
            <a:pPr marL="285750" indent="-285750">
              <a:lnSpc>
                <a:spcPct val="150000"/>
              </a:lnSpc>
              <a:buFont typeface="Arial" panose="020B0604020202020204" pitchFamily="34" charset="0"/>
              <a:buChar char="•"/>
            </a:pPr>
            <a:r>
              <a:rPr lang="zh-CN" altLang="en-US"/>
              <a:t>单一职责原则。你可对发起操作和执行操作的类进行解耦。</a:t>
            </a:r>
            <a:endParaRPr lang="en-US" altLang="zh-CN"/>
          </a:p>
          <a:p>
            <a:pPr marL="285750" indent="-285750">
              <a:lnSpc>
                <a:spcPct val="150000"/>
              </a:lnSpc>
              <a:buFont typeface="Arial" panose="020B0604020202020204" pitchFamily="34" charset="0"/>
              <a:buChar char="•"/>
            </a:pPr>
            <a:r>
              <a:rPr lang="zh-CN" altLang="en-US"/>
              <a:t>开闭原则。你可以在不更改现有代码的情况下在程序中新增 处理者。</a:t>
            </a:r>
            <a:endParaRPr lang="zh-CN" altLang="en-US">
              <a:ln w="0"/>
              <a:solidFill>
                <a:schemeClr val="tx1"/>
              </a:solidFill>
              <a:effectLst>
                <a:outerShdw blurRad="38100" dist="19050" dir="2700000" algn="tl" rotWithShape="0">
                  <a:schemeClr val="dk1">
                    <a:alpha val="40000"/>
                  </a:schemeClr>
                </a:outerShdw>
              </a:effectLst>
              <a:latin typeface="-apple-system"/>
            </a:endParaRPr>
          </a:p>
        </p:txBody>
      </p:sp>
      <p:sp>
        <p:nvSpPr>
          <p:cNvPr id="17" name="文本框 16">
            <a:extLst>
              <a:ext uri="{FF2B5EF4-FFF2-40B4-BE49-F238E27FC236}">
                <a16:creationId xmlns:a16="http://schemas.microsoft.com/office/drawing/2014/main" id="{5792CE51-F3A9-8C0E-5C3C-874BFC15A375}"/>
              </a:ext>
            </a:extLst>
          </p:cNvPr>
          <p:cNvSpPr txBox="1"/>
          <p:nvPr/>
        </p:nvSpPr>
        <p:spPr>
          <a:xfrm>
            <a:off x="6772355" y="12975070"/>
            <a:ext cx="3010909"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zh-CN" altLang="en-US"/>
              <a:t>部分请求可能未被处理。</a:t>
            </a:r>
          </a:p>
        </p:txBody>
      </p:sp>
      <p:sp>
        <p:nvSpPr>
          <p:cNvPr id="18" name="文本框 17">
            <a:extLst>
              <a:ext uri="{FF2B5EF4-FFF2-40B4-BE49-F238E27FC236}">
                <a16:creationId xmlns:a16="http://schemas.microsoft.com/office/drawing/2014/main" id="{AF5967AE-6A9A-9761-D93D-7257E8216770}"/>
              </a:ext>
            </a:extLst>
          </p:cNvPr>
          <p:cNvSpPr txBox="1"/>
          <p:nvPr/>
        </p:nvSpPr>
        <p:spPr>
          <a:xfrm>
            <a:off x="542849" y="690293"/>
            <a:ext cx="6477711" cy="1754326"/>
          </a:xfrm>
          <a:prstGeom prst="rect">
            <a:avLst/>
          </a:prstGeom>
          <a:noFill/>
        </p:spPr>
        <p:txBody>
          <a:bodyPr wrap="square">
            <a:spAutoFit/>
          </a:bodyPr>
          <a:lstStyle/>
          <a:p>
            <a:pPr marL="342900" indent="-342900">
              <a:buFont typeface="Arial" panose="020B0604020202020204" pitchFamily="34" charset="0"/>
              <a:buChar char="•"/>
            </a:pPr>
            <a:r>
              <a:rPr lang="zh-CN" altLang="en-US" b="1">
                <a:solidFill>
                  <a:schemeClr val="bg1"/>
                </a:solidFill>
                <a:highlight>
                  <a:srgbClr val="000080"/>
                </a:highlight>
              </a:rPr>
              <a:t>分类</a:t>
            </a:r>
            <a:r>
              <a:rPr lang="zh-CN" altLang="en-US">
                <a:solidFill>
                  <a:schemeClr val="bg1"/>
                </a:solidFill>
              </a:rPr>
              <a:t>：（对象）行为型  </a:t>
            </a:r>
            <a:endParaRPr lang="en-US" altLang="zh-CN">
              <a:solidFill>
                <a:schemeClr val="bg1"/>
              </a:solidFill>
            </a:endParaRPr>
          </a:p>
          <a:p>
            <a:pPr marL="342900" indent="-342900">
              <a:buFont typeface="Arial" panose="020B0604020202020204" pitchFamily="34" charset="0"/>
              <a:buChar char="•"/>
            </a:pPr>
            <a:r>
              <a:rPr lang="zh-CN" altLang="en-US" b="1">
                <a:solidFill>
                  <a:schemeClr val="bg1"/>
                </a:solidFill>
                <a:highlight>
                  <a:srgbClr val="000080"/>
                </a:highlight>
              </a:rPr>
              <a:t>问题</a:t>
            </a:r>
            <a:r>
              <a:rPr lang="zh-CN" altLang="en-US">
                <a:solidFill>
                  <a:schemeClr val="bg1"/>
                </a:solidFill>
              </a:rPr>
              <a:t>：开发一款故障报修系统，不同的业务员处理的故障不同，如何确保客户的维修请求得到妥善的处理。</a:t>
            </a:r>
            <a:endParaRPr lang="en-US" altLang="zh-CN">
              <a:solidFill>
                <a:schemeClr val="bg1"/>
              </a:solidFill>
            </a:endParaRPr>
          </a:p>
          <a:p>
            <a:pPr marL="342900" indent="-342900">
              <a:buFont typeface="Arial" panose="020B0604020202020204" pitchFamily="34" charset="0"/>
              <a:buChar char="•"/>
            </a:pPr>
            <a:r>
              <a:rPr lang="zh-CN" altLang="en-US" b="1">
                <a:solidFill>
                  <a:schemeClr val="bg1"/>
                </a:solidFill>
                <a:highlight>
                  <a:srgbClr val="000080"/>
                </a:highlight>
              </a:rPr>
              <a:t>解决方案</a:t>
            </a:r>
            <a:r>
              <a:rPr lang="zh-CN" altLang="en-US">
                <a:solidFill>
                  <a:schemeClr val="bg1"/>
                </a:solidFill>
              </a:rPr>
              <a:t>：使多个对象都有机会处理请求，从而避免请求的发送者和接受者之间的耦合关系。将这些对象连成一条链，并沿着这条链传递该请求，直到有一个对象处理它为止。</a:t>
            </a:r>
            <a:endParaRPr lang="en-US" altLang="zh-CN">
              <a:solidFill>
                <a:schemeClr val="bg1"/>
              </a:solidFill>
            </a:endParaRPr>
          </a:p>
        </p:txBody>
      </p:sp>
      <p:pic>
        <p:nvPicPr>
          <p:cNvPr id="13" name="图片 12">
            <a:extLst>
              <a:ext uri="{FF2B5EF4-FFF2-40B4-BE49-F238E27FC236}">
                <a16:creationId xmlns:a16="http://schemas.microsoft.com/office/drawing/2014/main" id="{BAC769EE-6E61-8D1C-FCA2-C8ADCCF769DF}"/>
              </a:ext>
            </a:extLst>
          </p:cNvPr>
          <p:cNvPicPr>
            <a:picLocks noChangeAspect="1"/>
          </p:cNvPicPr>
          <p:nvPr/>
        </p:nvPicPr>
        <p:blipFill>
          <a:blip r:embed="rId2"/>
          <a:stretch>
            <a:fillRect/>
          </a:stretch>
        </p:blipFill>
        <p:spPr>
          <a:xfrm>
            <a:off x="7116550" y="690293"/>
            <a:ext cx="2619286" cy="1871687"/>
          </a:xfrm>
          <a:prstGeom prst="rect">
            <a:avLst/>
          </a:prstGeom>
        </p:spPr>
      </p:pic>
      <p:pic>
        <p:nvPicPr>
          <p:cNvPr id="20" name="图片 19">
            <a:extLst>
              <a:ext uri="{FF2B5EF4-FFF2-40B4-BE49-F238E27FC236}">
                <a16:creationId xmlns:a16="http://schemas.microsoft.com/office/drawing/2014/main" id="{1BD0AFBA-869B-BE81-BE3C-9511E4B9984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787241" y="2748103"/>
            <a:ext cx="4905375" cy="54864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25" name="图片 24">
            <a:extLst>
              <a:ext uri="{FF2B5EF4-FFF2-40B4-BE49-F238E27FC236}">
                <a16:creationId xmlns:a16="http://schemas.microsoft.com/office/drawing/2014/main" id="{1F5F18A1-2624-2A34-49D0-D75F7553327A}"/>
              </a:ext>
            </a:extLst>
          </p:cNvPr>
          <p:cNvPicPr>
            <a:picLocks noChangeAspect="1"/>
          </p:cNvPicPr>
          <p:nvPr/>
        </p:nvPicPr>
        <p:blipFill>
          <a:blip r:embed="rId5"/>
          <a:stretch>
            <a:fillRect/>
          </a:stretch>
        </p:blipFill>
        <p:spPr>
          <a:xfrm>
            <a:off x="889301" y="8932101"/>
            <a:ext cx="5457825" cy="4924425"/>
          </a:xfrm>
          <a:prstGeom prst="rect">
            <a:avLst/>
          </a:prstGeom>
        </p:spPr>
      </p:pic>
      <mc:AlternateContent xmlns:mc="http://schemas.openxmlformats.org/markup-compatibility/2006" xmlns:p14="http://schemas.microsoft.com/office/powerpoint/2010/main">
        <mc:Choice Requires="p14">
          <p:contentPart p14:bwMode="auto" r:id="rId6">
            <p14:nvContentPartPr>
              <p14:cNvPr id="302" name="墨迹 301">
                <a:extLst>
                  <a:ext uri="{FF2B5EF4-FFF2-40B4-BE49-F238E27FC236}">
                    <a16:creationId xmlns:a16="http://schemas.microsoft.com/office/drawing/2014/main" id="{CF54447B-F1FD-F912-FA92-FDD4601262E9}"/>
                  </a:ext>
                </a:extLst>
              </p14:cNvPr>
              <p14:cNvContentPartPr/>
              <p14:nvPr/>
            </p14:nvContentPartPr>
            <p14:xfrm>
              <a:off x="2621280" y="4914600"/>
              <a:ext cx="360" cy="360"/>
            </p14:xfrm>
          </p:contentPart>
        </mc:Choice>
        <mc:Fallback xmlns="">
          <p:pic>
            <p:nvPicPr>
              <p:cNvPr id="302" name="墨迹 301">
                <a:extLst>
                  <a:ext uri="{FF2B5EF4-FFF2-40B4-BE49-F238E27FC236}">
                    <a16:creationId xmlns:a16="http://schemas.microsoft.com/office/drawing/2014/main" id="{CF54447B-F1FD-F912-FA92-FDD4601262E9}"/>
                  </a:ext>
                </a:extLst>
              </p:cNvPr>
              <p:cNvPicPr/>
              <p:nvPr/>
            </p:nvPicPr>
            <p:blipFill>
              <a:blip r:embed="rId7"/>
              <a:stretch>
                <a:fillRect/>
              </a:stretch>
            </p:blipFill>
            <p:spPr>
              <a:xfrm>
                <a:off x="2612280" y="4905600"/>
                <a:ext cx="18000" cy="1800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7A9E53-8EC5-5992-D310-566A65C9305D}"/>
              </a:ext>
            </a:extLst>
          </p:cNvPr>
          <p:cNvSpPr txBox="1"/>
          <p:nvPr/>
        </p:nvSpPr>
        <p:spPr>
          <a:xfrm>
            <a:off x="4157445" y="204127"/>
            <a:ext cx="2310248" cy="400110"/>
          </a:xfrm>
          <a:prstGeom prst="rect">
            <a:avLst/>
          </a:prstGeom>
          <a:noFill/>
        </p:spPr>
        <p:txBody>
          <a:bodyPr wrap="none" rtlCol="0">
            <a:spAutoFit/>
          </a:bodyPr>
          <a:lstStyle/>
          <a:p>
            <a:r>
              <a:rPr lang="zh-CN" altLang="en-US" sz="2000" b="1">
                <a:solidFill>
                  <a:schemeClr val="accent3"/>
                </a:solidFill>
              </a:rPr>
              <a:t>命令（</a:t>
            </a:r>
            <a:r>
              <a:rPr lang="en-US" altLang="zh-CN" sz="2000" b="1">
                <a:solidFill>
                  <a:schemeClr val="accent3"/>
                </a:solidFill>
              </a:rPr>
              <a:t>Command</a:t>
            </a:r>
            <a:r>
              <a:rPr lang="zh-CN" altLang="en-US" sz="2000" b="1">
                <a:solidFill>
                  <a:schemeClr val="accent3"/>
                </a:solidFill>
              </a:rPr>
              <a:t>）</a:t>
            </a:r>
            <a:endParaRPr lang="zh-CN" altLang="en-US" sz="2000" b="1" dirty="0">
              <a:solidFill>
                <a:schemeClr val="accent3"/>
              </a:solidFill>
            </a:endParaRPr>
          </a:p>
        </p:txBody>
      </p:sp>
      <p:sp>
        <p:nvSpPr>
          <p:cNvPr id="8" name="文本框 7">
            <a:extLst>
              <a:ext uri="{FF2B5EF4-FFF2-40B4-BE49-F238E27FC236}">
                <a16:creationId xmlns:a16="http://schemas.microsoft.com/office/drawing/2014/main" id="{9DE34358-BCEF-7954-5F37-8D9E0E3F243A}"/>
              </a:ext>
            </a:extLst>
          </p:cNvPr>
          <p:cNvSpPr txBox="1"/>
          <p:nvPr/>
        </p:nvSpPr>
        <p:spPr>
          <a:xfrm>
            <a:off x="6256021" y="2530675"/>
            <a:ext cx="3970912" cy="3693319"/>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marL="342900" indent="-342900">
              <a:buAutoNum type="arabicPeriod"/>
            </a:pPr>
            <a:r>
              <a:rPr lang="zh-CN" altLang="en-US">
                <a:highlight>
                  <a:srgbClr val="0000FF"/>
                </a:highlight>
              </a:rPr>
              <a:t>发送者（</a:t>
            </a:r>
            <a:r>
              <a:rPr lang="en-US" altLang="zh-CN">
                <a:highlight>
                  <a:srgbClr val="0000FF"/>
                </a:highlight>
              </a:rPr>
              <a:t>Invoker</a:t>
            </a:r>
            <a:r>
              <a:rPr lang="zh-CN" altLang="en-US">
                <a:highlight>
                  <a:srgbClr val="0000FF"/>
                </a:highlight>
              </a:rPr>
              <a:t>）</a:t>
            </a:r>
            <a:r>
              <a:rPr lang="zh-CN" altLang="en-US"/>
              <a:t>类负责对请求进行初始化，包含命令对象的引用。</a:t>
            </a:r>
            <a:endParaRPr lang="en-US" altLang="zh-CN"/>
          </a:p>
          <a:p>
            <a:pPr marL="342900" indent="-342900">
              <a:buAutoNum type="arabicPeriod"/>
            </a:pPr>
            <a:r>
              <a:rPr lang="zh-CN" altLang="en-US">
                <a:highlight>
                  <a:srgbClr val="0000FF"/>
                </a:highlight>
              </a:rPr>
              <a:t>命令（</a:t>
            </a:r>
            <a:r>
              <a:rPr lang="en-US" altLang="zh-CN">
                <a:highlight>
                  <a:srgbClr val="0000FF"/>
                </a:highlight>
              </a:rPr>
              <a:t>Command</a:t>
            </a:r>
            <a:r>
              <a:rPr lang="zh-CN" altLang="en-US">
                <a:highlight>
                  <a:srgbClr val="0000FF"/>
                </a:highlight>
              </a:rPr>
              <a:t>）</a:t>
            </a:r>
            <a:r>
              <a:rPr lang="zh-CN" altLang="en-US"/>
              <a:t>接口通常仅声明一个执行命令的方法。</a:t>
            </a:r>
            <a:endParaRPr lang="en-US" altLang="zh-CN"/>
          </a:p>
          <a:p>
            <a:pPr marL="342900" indent="-342900">
              <a:buAutoNum type="arabicPeriod"/>
            </a:pPr>
            <a:r>
              <a:rPr lang="zh-CN" altLang="en-US">
                <a:highlight>
                  <a:srgbClr val="0000FF"/>
                </a:highlight>
              </a:rPr>
              <a:t>具体命令（</a:t>
            </a:r>
            <a:r>
              <a:rPr lang="en-US" altLang="zh-CN">
                <a:highlight>
                  <a:srgbClr val="0000FF"/>
                </a:highlight>
              </a:rPr>
              <a:t>Concrete Commands</a:t>
            </a:r>
            <a:r>
              <a:rPr lang="zh-CN" altLang="en-US">
                <a:highlight>
                  <a:srgbClr val="0000FF"/>
                </a:highlight>
              </a:rPr>
              <a:t>） </a:t>
            </a:r>
            <a:r>
              <a:rPr lang="zh-CN" altLang="en-US"/>
              <a:t>实现各种类型的请求。自身并不完成工作，而是委派给业务逻辑对象。</a:t>
            </a:r>
            <a:endParaRPr lang="en-US" altLang="zh-CN"/>
          </a:p>
          <a:p>
            <a:pPr marL="342900" indent="-342900">
              <a:buAutoNum type="arabicPeriod"/>
            </a:pPr>
            <a:r>
              <a:rPr lang="zh-CN" altLang="en-US">
                <a:highlight>
                  <a:srgbClr val="0000FF"/>
                </a:highlight>
              </a:rPr>
              <a:t>接收者（</a:t>
            </a:r>
            <a:r>
              <a:rPr lang="en-US" altLang="zh-CN">
                <a:highlight>
                  <a:srgbClr val="0000FF"/>
                </a:highlight>
              </a:rPr>
              <a:t>Receiver</a:t>
            </a:r>
            <a:r>
              <a:rPr lang="zh-CN" altLang="en-US">
                <a:highlight>
                  <a:srgbClr val="0000FF"/>
                </a:highlight>
              </a:rPr>
              <a:t>）</a:t>
            </a:r>
            <a:r>
              <a:rPr lang="zh-CN" altLang="en-US"/>
              <a:t>类包含部分业务逻辑。绝大部分命令只处理如何将请求传递到接收者，接收者会完成实际的工作。</a:t>
            </a:r>
            <a:endParaRPr lang="en-US" altLang="zh-CN"/>
          </a:p>
          <a:p>
            <a:pPr marL="342900" indent="-342900">
              <a:buAutoNum type="arabicPeriod"/>
            </a:pPr>
            <a:r>
              <a:rPr lang="zh-CN" altLang="en-US">
                <a:highlight>
                  <a:srgbClr val="0000FF"/>
                </a:highlight>
              </a:rPr>
              <a:t>客户端（</a:t>
            </a:r>
            <a:r>
              <a:rPr lang="en-US" altLang="zh-CN">
                <a:highlight>
                  <a:srgbClr val="0000FF"/>
                </a:highlight>
              </a:rPr>
              <a:t>Client</a:t>
            </a:r>
            <a:r>
              <a:rPr lang="zh-CN" altLang="en-US">
                <a:highlight>
                  <a:srgbClr val="0000FF"/>
                </a:highlight>
              </a:rPr>
              <a:t>）</a:t>
            </a:r>
            <a:r>
              <a:rPr lang="zh-CN" altLang="en-US"/>
              <a:t>会创建并配置具体命令对象。</a:t>
            </a:r>
          </a:p>
        </p:txBody>
      </p:sp>
      <p:sp>
        <p:nvSpPr>
          <p:cNvPr id="26" name="文本框 25">
            <a:extLst>
              <a:ext uri="{FF2B5EF4-FFF2-40B4-BE49-F238E27FC236}">
                <a16:creationId xmlns:a16="http://schemas.microsoft.com/office/drawing/2014/main" id="{49C99D17-7655-245B-A988-1F350CA8575B}"/>
              </a:ext>
            </a:extLst>
          </p:cNvPr>
          <p:cNvSpPr txBox="1"/>
          <p:nvPr/>
        </p:nvSpPr>
        <p:spPr>
          <a:xfrm>
            <a:off x="386169" y="6254055"/>
            <a:ext cx="9118358" cy="369332"/>
          </a:xfrm>
          <a:prstGeom prst="rect">
            <a:avLst/>
          </a:prstGeom>
          <a:noFill/>
        </p:spPr>
        <p:txBody>
          <a:bodyPr wrap="square">
            <a:spAutoFit/>
          </a:bodyPr>
          <a:lstStyle/>
          <a:p>
            <a:r>
              <a:rPr lang="zh-CN" altLang="en-US">
                <a:solidFill>
                  <a:schemeClr val="bg1"/>
                </a:solidFill>
              </a:rPr>
              <a:t>可以撤销操作的文字编辑器：</a:t>
            </a:r>
          </a:p>
        </p:txBody>
      </p:sp>
      <p:sp>
        <p:nvSpPr>
          <p:cNvPr id="10" name="文本框 9">
            <a:extLst>
              <a:ext uri="{FF2B5EF4-FFF2-40B4-BE49-F238E27FC236}">
                <a16:creationId xmlns:a16="http://schemas.microsoft.com/office/drawing/2014/main" id="{19878B9C-777D-E00B-FA3F-5354F2EFF0B6}"/>
              </a:ext>
            </a:extLst>
          </p:cNvPr>
          <p:cNvSpPr txBox="1"/>
          <p:nvPr/>
        </p:nvSpPr>
        <p:spPr>
          <a:xfrm>
            <a:off x="6576063" y="6717982"/>
            <a:ext cx="3383277" cy="378436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a:t>单一职责原则。可以解耦触发和执行操作的类。 </a:t>
            </a:r>
            <a:endParaRPr lang="en-US" altLang="zh-CN"/>
          </a:p>
          <a:p>
            <a:pPr marL="285750" indent="-285750">
              <a:lnSpc>
                <a:spcPct val="150000"/>
              </a:lnSpc>
              <a:buFont typeface="Arial" panose="020B0604020202020204" pitchFamily="34" charset="0"/>
              <a:buChar char="•"/>
            </a:pPr>
            <a:r>
              <a:rPr lang="zh-CN" altLang="en-US"/>
              <a:t>开闭原则。可以在不修改已有客户端代码的情况下在程序中创建新的命令。 </a:t>
            </a:r>
            <a:endParaRPr lang="en-US" altLang="zh-CN"/>
          </a:p>
          <a:p>
            <a:pPr marL="285750" indent="-285750">
              <a:lnSpc>
                <a:spcPct val="150000"/>
              </a:lnSpc>
              <a:buFont typeface="Arial" panose="020B0604020202020204" pitchFamily="34" charset="0"/>
              <a:buChar char="•"/>
            </a:pPr>
            <a:r>
              <a:rPr lang="zh-CN" altLang="en-US"/>
              <a:t>可以实现撤销和恢复功能。 </a:t>
            </a:r>
            <a:endParaRPr lang="en-US" altLang="zh-CN"/>
          </a:p>
          <a:p>
            <a:pPr marL="285750" indent="-285750">
              <a:lnSpc>
                <a:spcPct val="150000"/>
              </a:lnSpc>
              <a:buFont typeface="Arial" panose="020B0604020202020204" pitchFamily="34" charset="0"/>
              <a:buChar char="•"/>
            </a:pPr>
            <a:r>
              <a:rPr lang="zh-CN" altLang="en-US"/>
              <a:t>可以实现操作的延迟执行。 </a:t>
            </a:r>
            <a:endParaRPr lang="en-US" altLang="zh-CN"/>
          </a:p>
          <a:p>
            <a:pPr marL="285750" indent="-285750">
              <a:lnSpc>
                <a:spcPct val="150000"/>
              </a:lnSpc>
              <a:buFont typeface="Arial" panose="020B0604020202020204" pitchFamily="34" charset="0"/>
              <a:buChar char="•"/>
            </a:pPr>
            <a:r>
              <a:rPr lang="zh-CN" altLang="en-US"/>
              <a:t>可以将一组简单命令组合成一个复杂命令。</a:t>
            </a:r>
            <a:endParaRPr lang="zh-CN" altLang="en-US">
              <a:ln w="0"/>
              <a:solidFill>
                <a:schemeClr val="tx1"/>
              </a:solidFill>
              <a:effectLst>
                <a:outerShdw blurRad="38100" dist="19050" dir="2700000" algn="tl" rotWithShape="0">
                  <a:schemeClr val="dk1">
                    <a:alpha val="40000"/>
                  </a:schemeClr>
                </a:outerShdw>
              </a:effectLst>
              <a:latin typeface="-apple-system"/>
            </a:endParaRPr>
          </a:p>
        </p:txBody>
      </p:sp>
      <p:sp>
        <p:nvSpPr>
          <p:cNvPr id="17" name="文本框 16">
            <a:extLst>
              <a:ext uri="{FF2B5EF4-FFF2-40B4-BE49-F238E27FC236}">
                <a16:creationId xmlns:a16="http://schemas.microsoft.com/office/drawing/2014/main" id="{5792CE51-F3A9-8C0E-5C3C-874BFC15A375}"/>
              </a:ext>
            </a:extLst>
          </p:cNvPr>
          <p:cNvSpPr txBox="1"/>
          <p:nvPr/>
        </p:nvSpPr>
        <p:spPr>
          <a:xfrm>
            <a:off x="6576063" y="10803550"/>
            <a:ext cx="3383277"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zh-CN" altLang="en-US"/>
              <a:t>代码可能会变得更加复杂，因为在发送者和接收者之间增加了一个全新的层次。</a:t>
            </a:r>
          </a:p>
        </p:txBody>
      </p:sp>
      <p:sp>
        <p:nvSpPr>
          <p:cNvPr id="18" name="文本框 17">
            <a:extLst>
              <a:ext uri="{FF2B5EF4-FFF2-40B4-BE49-F238E27FC236}">
                <a16:creationId xmlns:a16="http://schemas.microsoft.com/office/drawing/2014/main" id="{AF5967AE-6A9A-9761-D93D-7257E8216770}"/>
              </a:ext>
            </a:extLst>
          </p:cNvPr>
          <p:cNvSpPr txBox="1"/>
          <p:nvPr/>
        </p:nvSpPr>
        <p:spPr>
          <a:xfrm>
            <a:off x="542849" y="690293"/>
            <a:ext cx="6477711" cy="1754326"/>
          </a:xfrm>
          <a:prstGeom prst="rect">
            <a:avLst/>
          </a:prstGeom>
          <a:noFill/>
        </p:spPr>
        <p:txBody>
          <a:bodyPr wrap="square">
            <a:spAutoFit/>
          </a:bodyPr>
          <a:lstStyle/>
          <a:p>
            <a:pPr marL="342900" indent="-342900">
              <a:buFont typeface="Arial" panose="020B0604020202020204" pitchFamily="34" charset="0"/>
              <a:buChar char="•"/>
            </a:pPr>
            <a:r>
              <a:rPr lang="zh-CN" altLang="en-US" b="1">
                <a:solidFill>
                  <a:schemeClr val="bg1"/>
                </a:solidFill>
                <a:highlight>
                  <a:srgbClr val="000080"/>
                </a:highlight>
              </a:rPr>
              <a:t>分类</a:t>
            </a:r>
            <a:r>
              <a:rPr lang="zh-CN" altLang="en-US">
                <a:solidFill>
                  <a:schemeClr val="bg1"/>
                </a:solidFill>
              </a:rPr>
              <a:t>：（对象）行为型  </a:t>
            </a:r>
            <a:endParaRPr lang="en-US" altLang="zh-CN">
              <a:solidFill>
                <a:schemeClr val="bg1"/>
              </a:solidFill>
            </a:endParaRPr>
          </a:p>
          <a:p>
            <a:pPr marL="342900" indent="-342900">
              <a:buFont typeface="Arial" panose="020B0604020202020204" pitchFamily="34" charset="0"/>
              <a:buChar char="•"/>
            </a:pPr>
            <a:r>
              <a:rPr lang="zh-CN" altLang="en-US" b="1">
                <a:solidFill>
                  <a:schemeClr val="bg1"/>
                </a:solidFill>
                <a:highlight>
                  <a:srgbClr val="000080"/>
                </a:highlight>
              </a:rPr>
              <a:t>问题</a:t>
            </a:r>
            <a:r>
              <a:rPr lang="zh-CN" altLang="en-US">
                <a:solidFill>
                  <a:schemeClr val="bg1"/>
                </a:solidFill>
              </a:rPr>
              <a:t>：模拟小餐馆点餐，客户提交订单给服务员，服务员将将需求提交给大厨，由大厨完成食物的准备工作。</a:t>
            </a:r>
            <a:endParaRPr lang="en-US" altLang="zh-CN">
              <a:solidFill>
                <a:schemeClr val="bg1"/>
              </a:solidFill>
            </a:endParaRPr>
          </a:p>
          <a:p>
            <a:pPr marL="342900" indent="-342900">
              <a:buFont typeface="Arial" panose="020B0604020202020204" pitchFamily="34" charset="0"/>
              <a:buChar char="•"/>
            </a:pPr>
            <a:r>
              <a:rPr lang="zh-CN" altLang="en-US" b="1">
                <a:solidFill>
                  <a:schemeClr val="bg1"/>
                </a:solidFill>
                <a:highlight>
                  <a:srgbClr val="000080"/>
                </a:highlight>
              </a:rPr>
              <a:t>解决方案</a:t>
            </a:r>
            <a:r>
              <a:rPr lang="zh-CN" altLang="en-US">
                <a:solidFill>
                  <a:schemeClr val="bg1"/>
                </a:solidFill>
              </a:rPr>
              <a:t>：将一个请求封装为一个对象，从而可用不同的请求对客户进行参数化；对请求排队或记录请求日志，以及支持可撤销的操作。</a:t>
            </a:r>
            <a:endParaRPr lang="en-US" altLang="zh-CN">
              <a:solidFill>
                <a:schemeClr val="bg1"/>
              </a:solidFill>
            </a:endParaRPr>
          </a:p>
        </p:txBody>
      </p:sp>
      <p:pic>
        <p:nvPicPr>
          <p:cNvPr id="4" name="图片 3">
            <a:extLst>
              <a:ext uri="{FF2B5EF4-FFF2-40B4-BE49-F238E27FC236}">
                <a16:creationId xmlns:a16="http://schemas.microsoft.com/office/drawing/2014/main" id="{43A9395B-A85E-CA07-8A4B-69266258D77C}"/>
              </a:ext>
            </a:extLst>
          </p:cNvPr>
          <p:cNvPicPr>
            <a:picLocks noChangeAspect="1"/>
          </p:cNvPicPr>
          <p:nvPr/>
        </p:nvPicPr>
        <p:blipFill>
          <a:blip r:embed="rId2"/>
          <a:stretch>
            <a:fillRect/>
          </a:stretch>
        </p:blipFill>
        <p:spPr>
          <a:xfrm>
            <a:off x="7096307" y="690293"/>
            <a:ext cx="2576466" cy="1693943"/>
          </a:xfrm>
          <a:prstGeom prst="rect">
            <a:avLst/>
          </a:prstGeom>
        </p:spPr>
      </p:pic>
      <p:pic>
        <p:nvPicPr>
          <p:cNvPr id="9" name="图片 8">
            <a:extLst>
              <a:ext uri="{FF2B5EF4-FFF2-40B4-BE49-F238E27FC236}">
                <a16:creationId xmlns:a16="http://schemas.microsoft.com/office/drawing/2014/main" id="{C1E6C0EC-28B6-DE71-B4D2-306D37B15514}"/>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445634" y="2575087"/>
            <a:ext cx="5724525" cy="344805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2" name="图片 11">
            <a:extLst>
              <a:ext uri="{FF2B5EF4-FFF2-40B4-BE49-F238E27FC236}">
                <a16:creationId xmlns:a16="http://schemas.microsoft.com/office/drawing/2014/main" id="{89B1171B-F9DD-8D1C-79FC-37CF914B0292}"/>
              </a:ext>
            </a:extLst>
          </p:cNvPr>
          <p:cNvPicPr>
            <a:picLocks noChangeAspect="1"/>
          </p:cNvPicPr>
          <p:nvPr/>
        </p:nvPicPr>
        <p:blipFill>
          <a:blip r:embed="rId5"/>
          <a:stretch>
            <a:fillRect/>
          </a:stretch>
        </p:blipFill>
        <p:spPr>
          <a:xfrm>
            <a:off x="474346" y="6689187"/>
            <a:ext cx="5781675" cy="5381625"/>
          </a:xfrm>
          <a:prstGeom prst="rect">
            <a:avLst/>
          </a:prstGeom>
        </p:spPr>
      </p:pic>
      <mc:AlternateContent xmlns:mc="http://schemas.openxmlformats.org/markup-compatibility/2006" xmlns:p14="http://schemas.microsoft.com/office/powerpoint/2010/main">
        <mc:Choice Requires="p14">
          <p:contentPart p14:bwMode="auto" r:id="rId6">
            <p14:nvContentPartPr>
              <p14:cNvPr id="467" name="墨迹 466">
                <a:extLst>
                  <a:ext uri="{FF2B5EF4-FFF2-40B4-BE49-F238E27FC236}">
                    <a16:creationId xmlns:a16="http://schemas.microsoft.com/office/drawing/2014/main" id="{6A79FBBC-9016-BC9E-F58B-A3FB66207B94}"/>
                  </a:ext>
                </a:extLst>
              </p14:cNvPr>
              <p14:cNvContentPartPr/>
              <p14:nvPr/>
            </p14:nvContentPartPr>
            <p14:xfrm>
              <a:off x="8801040" y="3128400"/>
              <a:ext cx="69840" cy="3240"/>
            </p14:xfrm>
          </p:contentPart>
        </mc:Choice>
        <mc:Fallback xmlns="">
          <p:pic>
            <p:nvPicPr>
              <p:cNvPr id="467" name="墨迹 466">
                <a:extLst>
                  <a:ext uri="{FF2B5EF4-FFF2-40B4-BE49-F238E27FC236}">
                    <a16:creationId xmlns:a16="http://schemas.microsoft.com/office/drawing/2014/main" id="{6A79FBBC-9016-BC9E-F58B-A3FB66207B94}"/>
                  </a:ext>
                </a:extLst>
              </p:cNvPr>
              <p:cNvPicPr/>
              <p:nvPr/>
            </p:nvPicPr>
            <p:blipFill>
              <a:blip r:embed="rId7"/>
              <a:stretch>
                <a:fillRect/>
              </a:stretch>
            </p:blipFill>
            <p:spPr>
              <a:xfrm>
                <a:off x="8792040" y="3119760"/>
                <a:ext cx="87480" cy="20880"/>
              </a:xfrm>
              <a:prstGeom prst="rect">
                <a:avLst/>
              </a:prstGeom>
            </p:spPr>
          </p:pic>
        </mc:Fallback>
      </mc:AlternateContent>
    </p:spTree>
    <p:extLst>
      <p:ext uri="{BB962C8B-B14F-4D97-AF65-F5344CB8AC3E}">
        <p14:creationId xmlns:p14="http://schemas.microsoft.com/office/powerpoint/2010/main" val="350101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7A9E53-8EC5-5992-D310-566A65C9305D}"/>
              </a:ext>
            </a:extLst>
          </p:cNvPr>
          <p:cNvSpPr txBox="1"/>
          <p:nvPr/>
        </p:nvSpPr>
        <p:spPr>
          <a:xfrm>
            <a:off x="4157445" y="204127"/>
            <a:ext cx="2283767" cy="400110"/>
          </a:xfrm>
          <a:prstGeom prst="rect">
            <a:avLst/>
          </a:prstGeom>
          <a:noFill/>
        </p:spPr>
        <p:txBody>
          <a:bodyPr wrap="none" rtlCol="0">
            <a:spAutoFit/>
          </a:bodyPr>
          <a:lstStyle/>
          <a:p>
            <a:r>
              <a:rPr lang="zh-CN" altLang="en-US" sz="2000" b="1">
                <a:solidFill>
                  <a:schemeClr val="accent3"/>
                </a:solidFill>
              </a:rPr>
              <a:t>迭代器（</a:t>
            </a:r>
            <a:r>
              <a:rPr lang="en-US" altLang="zh-CN" sz="2000" b="1">
                <a:solidFill>
                  <a:schemeClr val="accent3"/>
                </a:solidFill>
              </a:rPr>
              <a:t>Iterator</a:t>
            </a:r>
            <a:r>
              <a:rPr lang="zh-CN" altLang="en-US" sz="2000" b="1">
                <a:solidFill>
                  <a:schemeClr val="accent3"/>
                </a:solidFill>
              </a:rPr>
              <a:t>）</a:t>
            </a:r>
            <a:endParaRPr lang="zh-CN" altLang="en-US" sz="2000" b="1" dirty="0">
              <a:solidFill>
                <a:schemeClr val="accent3"/>
              </a:solidFill>
            </a:endParaRPr>
          </a:p>
        </p:txBody>
      </p:sp>
      <p:sp>
        <p:nvSpPr>
          <p:cNvPr id="8" name="文本框 7">
            <a:extLst>
              <a:ext uri="{FF2B5EF4-FFF2-40B4-BE49-F238E27FC236}">
                <a16:creationId xmlns:a16="http://schemas.microsoft.com/office/drawing/2014/main" id="{9DE34358-BCEF-7954-5F37-8D9E0E3F243A}"/>
              </a:ext>
            </a:extLst>
          </p:cNvPr>
          <p:cNvSpPr txBox="1"/>
          <p:nvPr/>
        </p:nvSpPr>
        <p:spPr>
          <a:xfrm>
            <a:off x="6282245" y="2267328"/>
            <a:ext cx="3970912" cy="4247317"/>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marL="342900" indent="-342900">
              <a:buAutoNum type="arabicPeriod"/>
            </a:pPr>
            <a:r>
              <a:rPr lang="zh-CN" altLang="en-US">
                <a:highlight>
                  <a:srgbClr val="0000FF"/>
                </a:highlight>
              </a:rPr>
              <a:t>迭代器（</a:t>
            </a:r>
            <a:r>
              <a:rPr lang="en-US" altLang="zh-CN">
                <a:highlight>
                  <a:srgbClr val="0000FF"/>
                </a:highlight>
              </a:rPr>
              <a:t>Iterator</a:t>
            </a:r>
            <a:r>
              <a:rPr lang="zh-CN" altLang="en-US">
                <a:highlight>
                  <a:srgbClr val="0000FF"/>
                </a:highlight>
              </a:rPr>
              <a:t>）</a:t>
            </a:r>
            <a:r>
              <a:rPr lang="zh-CN" altLang="en-US"/>
              <a:t>接口声明了遍历集合所需的操作：获取下 一个元素、是否有下一个元素等。</a:t>
            </a:r>
            <a:endParaRPr lang="en-US" altLang="zh-CN"/>
          </a:p>
          <a:p>
            <a:pPr marL="342900" indent="-342900">
              <a:buAutoNum type="arabicPeriod"/>
            </a:pPr>
            <a:r>
              <a:rPr lang="zh-CN" altLang="en-US">
                <a:highlight>
                  <a:srgbClr val="0000FF"/>
                </a:highlight>
              </a:rPr>
              <a:t>具体迭代器（</a:t>
            </a:r>
            <a:r>
              <a:rPr lang="en-US" altLang="zh-CN">
                <a:highlight>
                  <a:srgbClr val="0000FF"/>
                </a:highlight>
              </a:rPr>
              <a:t>Concrete Iterators</a:t>
            </a:r>
            <a:r>
              <a:rPr lang="zh-CN" altLang="en-US">
                <a:highlight>
                  <a:srgbClr val="0000FF"/>
                </a:highlight>
              </a:rPr>
              <a:t>）</a:t>
            </a:r>
            <a:r>
              <a:rPr lang="zh-CN" altLang="en-US"/>
              <a:t>实现遍历集合的一种特定算法。迭代器对象必须跟踪自身遍历的进度。</a:t>
            </a:r>
            <a:endParaRPr lang="en-US" altLang="zh-CN"/>
          </a:p>
          <a:p>
            <a:pPr marL="342900" indent="-342900">
              <a:buAutoNum type="arabicPeriod"/>
            </a:pPr>
            <a:r>
              <a:rPr lang="zh-CN" altLang="en-US">
                <a:highlight>
                  <a:srgbClr val="0000FF"/>
                </a:highlight>
              </a:rPr>
              <a:t>集合（</a:t>
            </a:r>
            <a:r>
              <a:rPr lang="en-US" altLang="zh-CN">
                <a:highlight>
                  <a:srgbClr val="0000FF"/>
                </a:highlight>
              </a:rPr>
              <a:t>Collection</a:t>
            </a:r>
            <a:r>
              <a:rPr lang="zh-CN" altLang="en-US">
                <a:highlight>
                  <a:srgbClr val="0000FF"/>
                </a:highlight>
              </a:rPr>
              <a:t>）</a:t>
            </a:r>
            <a:r>
              <a:rPr lang="zh-CN" altLang="en-US"/>
              <a:t>接口声明获取与集合兼容的迭代器的方法。</a:t>
            </a:r>
            <a:endParaRPr lang="en-US" altLang="zh-CN"/>
          </a:p>
          <a:p>
            <a:pPr marL="342900" indent="-342900">
              <a:buAutoNum type="arabicPeriod"/>
            </a:pPr>
            <a:r>
              <a:rPr lang="zh-CN" altLang="en-US">
                <a:highlight>
                  <a:srgbClr val="0000FF"/>
                </a:highlight>
              </a:rPr>
              <a:t>具体集合（</a:t>
            </a:r>
            <a:r>
              <a:rPr lang="en-US" altLang="zh-CN">
                <a:highlight>
                  <a:srgbClr val="0000FF"/>
                </a:highlight>
              </a:rPr>
              <a:t>Concrete Collections</a:t>
            </a:r>
            <a:r>
              <a:rPr lang="zh-CN" altLang="en-US">
                <a:highlight>
                  <a:srgbClr val="0000FF"/>
                </a:highlight>
              </a:rPr>
              <a:t>）</a:t>
            </a:r>
            <a:r>
              <a:rPr lang="zh-CN" altLang="en-US"/>
              <a:t>在客户端请求迭代器时返回一个特定的具体迭代器类实体</a:t>
            </a:r>
            <a:endParaRPr lang="en-US" altLang="zh-CN"/>
          </a:p>
          <a:p>
            <a:pPr marL="342900" indent="-342900">
              <a:buAutoNum type="arabicPeriod"/>
            </a:pPr>
            <a:r>
              <a:rPr lang="zh-CN" altLang="en-US">
                <a:highlight>
                  <a:srgbClr val="0000FF"/>
                </a:highlight>
              </a:rPr>
              <a:t>客户端（</a:t>
            </a:r>
            <a:r>
              <a:rPr lang="en-US" altLang="zh-CN">
                <a:highlight>
                  <a:srgbClr val="0000FF"/>
                </a:highlight>
              </a:rPr>
              <a:t>Client</a:t>
            </a:r>
            <a:r>
              <a:rPr lang="zh-CN" altLang="en-US">
                <a:highlight>
                  <a:srgbClr val="0000FF"/>
                </a:highlight>
              </a:rPr>
              <a:t>）</a:t>
            </a:r>
            <a:r>
              <a:rPr lang="zh-CN" altLang="en-US"/>
              <a:t>通过集合和迭代器的接口与两者进行交互，允许同一客户端代码使用各种不同的集合和迭代器。</a:t>
            </a:r>
          </a:p>
        </p:txBody>
      </p:sp>
      <p:sp>
        <p:nvSpPr>
          <p:cNvPr id="26" name="文本框 25">
            <a:extLst>
              <a:ext uri="{FF2B5EF4-FFF2-40B4-BE49-F238E27FC236}">
                <a16:creationId xmlns:a16="http://schemas.microsoft.com/office/drawing/2014/main" id="{49C99D17-7655-245B-A988-1F350CA8575B}"/>
              </a:ext>
            </a:extLst>
          </p:cNvPr>
          <p:cNvSpPr txBox="1"/>
          <p:nvPr/>
        </p:nvSpPr>
        <p:spPr>
          <a:xfrm>
            <a:off x="464245" y="6682586"/>
            <a:ext cx="9118358" cy="646331"/>
          </a:xfrm>
          <a:prstGeom prst="rect">
            <a:avLst/>
          </a:prstGeom>
          <a:noFill/>
        </p:spPr>
        <p:txBody>
          <a:bodyPr wrap="square">
            <a:spAutoFit/>
          </a:bodyPr>
          <a:lstStyle/>
          <a:p>
            <a:r>
              <a:rPr lang="zh-CN" altLang="en-US">
                <a:solidFill>
                  <a:schemeClr val="bg1"/>
                </a:solidFill>
              </a:rPr>
              <a:t>迭代器模式用于遍历一个封装了访问好友关系功能的特殊集合。该集合提供使用不同方式遍历档案资料的多个迭代器。 </a:t>
            </a:r>
          </a:p>
        </p:txBody>
      </p:sp>
      <p:sp>
        <p:nvSpPr>
          <p:cNvPr id="10" name="文本框 9">
            <a:extLst>
              <a:ext uri="{FF2B5EF4-FFF2-40B4-BE49-F238E27FC236}">
                <a16:creationId xmlns:a16="http://schemas.microsoft.com/office/drawing/2014/main" id="{19878B9C-777D-E00B-FA3F-5354F2EFF0B6}"/>
              </a:ext>
            </a:extLst>
          </p:cNvPr>
          <p:cNvSpPr txBox="1"/>
          <p:nvPr/>
        </p:nvSpPr>
        <p:spPr>
          <a:xfrm>
            <a:off x="6441212" y="7399699"/>
            <a:ext cx="3608645" cy="336887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a:t>单一职责原则。将庞大的遍历算法代码抽取为独立的类。</a:t>
            </a:r>
            <a:endParaRPr lang="en-US" altLang="zh-CN"/>
          </a:p>
          <a:p>
            <a:pPr marL="285750" indent="-285750">
              <a:lnSpc>
                <a:spcPct val="150000"/>
              </a:lnSpc>
              <a:buFont typeface="Arial" panose="020B0604020202020204" pitchFamily="34" charset="0"/>
              <a:buChar char="•"/>
            </a:pPr>
            <a:r>
              <a:rPr lang="zh-CN" altLang="en-US"/>
              <a:t>开闭原则。可实现新型的集合和迭代器，无需修改现有代码。 </a:t>
            </a:r>
            <a:endParaRPr lang="en-US" altLang="zh-CN"/>
          </a:p>
          <a:p>
            <a:pPr marL="285750" indent="-285750">
              <a:lnSpc>
                <a:spcPct val="150000"/>
              </a:lnSpc>
              <a:buFont typeface="Arial" panose="020B0604020202020204" pitchFamily="34" charset="0"/>
              <a:buChar char="•"/>
            </a:pPr>
            <a:r>
              <a:rPr lang="zh-CN" altLang="en-US"/>
              <a:t>可以并行遍历同一集合，因为每个迭代器对象都包含其自身的遍历状态。 并可以暂停遍历并在需要的时候继续。</a:t>
            </a:r>
            <a:endParaRPr lang="en-US" altLang="zh-CN"/>
          </a:p>
        </p:txBody>
      </p:sp>
      <p:sp>
        <p:nvSpPr>
          <p:cNvPr id="17" name="文本框 16">
            <a:extLst>
              <a:ext uri="{FF2B5EF4-FFF2-40B4-BE49-F238E27FC236}">
                <a16:creationId xmlns:a16="http://schemas.microsoft.com/office/drawing/2014/main" id="{5792CE51-F3A9-8C0E-5C3C-874BFC15A375}"/>
              </a:ext>
            </a:extLst>
          </p:cNvPr>
          <p:cNvSpPr txBox="1"/>
          <p:nvPr/>
        </p:nvSpPr>
        <p:spPr>
          <a:xfrm>
            <a:off x="6412455" y="11114042"/>
            <a:ext cx="3748438" cy="170687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a:t>如果程序只与简单的集合进行交互，应用该模式可能适得其反。</a:t>
            </a:r>
            <a:endParaRPr lang="en-US" altLang="zh-CN"/>
          </a:p>
          <a:p>
            <a:pPr marL="285750" indent="-285750">
              <a:lnSpc>
                <a:spcPct val="150000"/>
              </a:lnSpc>
              <a:buFont typeface="Arial" panose="020B0604020202020204" pitchFamily="34" charset="0"/>
              <a:buChar char="•"/>
            </a:pPr>
            <a:r>
              <a:rPr lang="zh-CN" altLang="en-US"/>
              <a:t>对于某些特殊集合，使用迭代器可能比直接遍历的效率低。</a:t>
            </a:r>
          </a:p>
        </p:txBody>
      </p:sp>
      <p:sp>
        <p:nvSpPr>
          <p:cNvPr id="18" name="文本框 17">
            <a:extLst>
              <a:ext uri="{FF2B5EF4-FFF2-40B4-BE49-F238E27FC236}">
                <a16:creationId xmlns:a16="http://schemas.microsoft.com/office/drawing/2014/main" id="{AF5967AE-6A9A-9761-D93D-7257E8216770}"/>
              </a:ext>
            </a:extLst>
          </p:cNvPr>
          <p:cNvSpPr txBox="1"/>
          <p:nvPr/>
        </p:nvSpPr>
        <p:spPr>
          <a:xfrm>
            <a:off x="542849" y="690293"/>
            <a:ext cx="6477711" cy="1477328"/>
          </a:xfrm>
          <a:prstGeom prst="rect">
            <a:avLst/>
          </a:prstGeom>
          <a:noFill/>
        </p:spPr>
        <p:txBody>
          <a:bodyPr wrap="square">
            <a:spAutoFit/>
          </a:bodyPr>
          <a:lstStyle/>
          <a:p>
            <a:pPr marL="342900" indent="-342900">
              <a:buFont typeface="Arial" panose="020B0604020202020204" pitchFamily="34" charset="0"/>
              <a:buChar char="•"/>
            </a:pPr>
            <a:r>
              <a:rPr lang="zh-CN" altLang="en-US" b="1">
                <a:solidFill>
                  <a:schemeClr val="bg1"/>
                </a:solidFill>
                <a:highlight>
                  <a:srgbClr val="000080"/>
                </a:highlight>
              </a:rPr>
              <a:t>分类</a:t>
            </a:r>
            <a:r>
              <a:rPr lang="zh-CN" altLang="en-US">
                <a:solidFill>
                  <a:schemeClr val="bg1"/>
                </a:solidFill>
              </a:rPr>
              <a:t>：（对象）行为型  </a:t>
            </a:r>
            <a:endParaRPr lang="en-US" altLang="zh-CN">
              <a:solidFill>
                <a:schemeClr val="bg1"/>
              </a:solidFill>
            </a:endParaRPr>
          </a:p>
          <a:p>
            <a:pPr marL="342900" indent="-342900">
              <a:buFont typeface="Arial" panose="020B0604020202020204" pitchFamily="34" charset="0"/>
              <a:buChar char="•"/>
            </a:pPr>
            <a:r>
              <a:rPr lang="zh-CN" altLang="en-US" b="1">
                <a:solidFill>
                  <a:schemeClr val="bg1"/>
                </a:solidFill>
                <a:highlight>
                  <a:srgbClr val="000080"/>
                </a:highlight>
              </a:rPr>
              <a:t>问题</a:t>
            </a:r>
            <a:r>
              <a:rPr lang="zh-CN" altLang="en-US">
                <a:solidFill>
                  <a:schemeClr val="bg1"/>
                </a:solidFill>
              </a:rPr>
              <a:t>：两个餐厅要合并，虽然两家菜单系统类似，但底层使用的数据结构不同，如何能让客户端方便的遍历。</a:t>
            </a:r>
            <a:endParaRPr lang="en-US" altLang="zh-CN">
              <a:solidFill>
                <a:schemeClr val="bg1"/>
              </a:solidFill>
            </a:endParaRPr>
          </a:p>
          <a:p>
            <a:pPr marL="342900" indent="-342900">
              <a:buFont typeface="Arial" panose="020B0604020202020204" pitchFamily="34" charset="0"/>
              <a:buChar char="•"/>
            </a:pPr>
            <a:r>
              <a:rPr lang="zh-CN" altLang="en-US" b="1">
                <a:solidFill>
                  <a:schemeClr val="bg1"/>
                </a:solidFill>
                <a:highlight>
                  <a:srgbClr val="000080"/>
                </a:highlight>
              </a:rPr>
              <a:t>解决方案</a:t>
            </a:r>
            <a:r>
              <a:rPr lang="zh-CN" altLang="en-US">
                <a:solidFill>
                  <a:schemeClr val="bg1"/>
                </a:solidFill>
              </a:rPr>
              <a:t>：提供一种方法顺序访问一个聚合对象中各个元素，而又不需暴露该对象的内部表示。</a:t>
            </a:r>
            <a:endParaRPr lang="en-US" altLang="zh-CN">
              <a:solidFill>
                <a:schemeClr val="bg1"/>
              </a:solidFill>
            </a:endParaRPr>
          </a:p>
        </p:txBody>
      </p:sp>
      <p:pic>
        <p:nvPicPr>
          <p:cNvPr id="5" name="图片 4">
            <a:extLst>
              <a:ext uri="{FF2B5EF4-FFF2-40B4-BE49-F238E27FC236}">
                <a16:creationId xmlns:a16="http://schemas.microsoft.com/office/drawing/2014/main" id="{7D25577A-255A-8204-C843-0C3E9EAA9A5E}"/>
              </a:ext>
            </a:extLst>
          </p:cNvPr>
          <p:cNvPicPr>
            <a:picLocks noChangeAspect="1"/>
          </p:cNvPicPr>
          <p:nvPr/>
        </p:nvPicPr>
        <p:blipFill>
          <a:blip r:embed="rId2"/>
          <a:stretch>
            <a:fillRect/>
          </a:stretch>
        </p:blipFill>
        <p:spPr>
          <a:xfrm>
            <a:off x="7020560" y="450845"/>
            <a:ext cx="2824698" cy="1825833"/>
          </a:xfrm>
          <a:prstGeom prst="rect">
            <a:avLst/>
          </a:prstGeom>
        </p:spPr>
      </p:pic>
      <p:pic>
        <p:nvPicPr>
          <p:cNvPr id="7" name="图片 6">
            <a:extLst>
              <a:ext uri="{FF2B5EF4-FFF2-40B4-BE49-F238E27FC236}">
                <a16:creationId xmlns:a16="http://schemas.microsoft.com/office/drawing/2014/main" id="{BD0EAC07-D596-6D2B-C642-7B0C09118378}"/>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331531" y="2253677"/>
            <a:ext cx="5915025" cy="43815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3" name="图片 12">
            <a:extLst>
              <a:ext uri="{FF2B5EF4-FFF2-40B4-BE49-F238E27FC236}">
                <a16:creationId xmlns:a16="http://schemas.microsoft.com/office/drawing/2014/main" id="{E74516F9-140D-9863-891B-931CE96C1EFA}"/>
              </a:ext>
            </a:extLst>
          </p:cNvPr>
          <p:cNvPicPr>
            <a:picLocks noChangeAspect="1"/>
          </p:cNvPicPr>
          <p:nvPr/>
        </p:nvPicPr>
        <p:blipFill>
          <a:blip r:embed="rId5"/>
          <a:stretch>
            <a:fillRect/>
          </a:stretch>
        </p:blipFill>
        <p:spPr>
          <a:xfrm>
            <a:off x="464245" y="7296966"/>
            <a:ext cx="5886450" cy="6000750"/>
          </a:xfrm>
          <a:prstGeom prst="rect">
            <a:avLst/>
          </a:prstGeom>
        </p:spPr>
      </p:pic>
      <mc:AlternateContent xmlns:mc="http://schemas.openxmlformats.org/markup-compatibility/2006" xmlns:p14="http://schemas.microsoft.com/office/powerpoint/2010/main">
        <mc:Choice Requires="p14">
          <p:contentPart p14:bwMode="auto" r:id="rId6">
            <p14:nvContentPartPr>
              <p14:cNvPr id="284" name="墨迹 283">
                <a:extLst>
                  <a:ext uri="{FF2B5EF4-FFF2-40B4-BE49-F238E27FC236}">
                    <a16:creationId xmlns:a16="http://schemas.microsoft.com/office/drawing/2014/main" id="{530CB867-6A21-5819-0E41-FD17FDE88B83}"/>
                  </a:ext>
                </a:extLst>
              </p14:cNvPr>
              <p14:cNvContentPartPr/>
              <p14:nvPr/>
            </p14:nvContentPartPr>
            <p14:xfrm>
              <a:off x="9608520" y="12481500"/>
              <a:ext cx="360" cy="360"/>
            </p14:xfrm>
          </p:contentPart>
        </mc:Choice>
        <mc:Fallback xmlns="">
          <p:pic>
            <p:nvPicPr>
              <p:cNvPr id="284" name="墨迹 283">
                <a:extLst>
                  <a:ext uri="{FF2B5EF4-FFF2-40B4-BE49-F238E27FC236}">
                    <a16:creationId xmlns:a16="http://schemas.microsoft.com/office/drawing/2014/main" id="{530CB867-6A21-5819-0E41-FD17FDE88B83}"/>
                  </a:ext>
                </a:extLst>
              </p:cNvPr>
              <p:cNvPicPr/>
              <p:nvPr/>
            </p:nvPicPr>
            <p:blipFill>
              <a:blip r:embed="rId7"/>
              <a:stretch>
                <a:fillRect/>
              </a:stretch>
            </p:blipFill>
            <p:spPr>
              <a:xfrm>
                <a:off x="9599520" y="12472500"/>
                <a:ext cx="18000" cy="18000"/>
              </a:xfrm>
              <a:prstGeom prst="rect">
                <a:avLst/>
              </a:prstGeom>
            </p:spPr>
          </p:pic>
        </mc:Fallback>
      </mc:AlternateContent>
    </p:spTree>
    <p:extLst>
      <p:ext uri="{BB962C8B-B14F-4D97-AF65-F5344CB8AC3E}">
        <p14:creationId xmlns:p14="http://schemas.microsoft.com/office/powerpoint/2010/main" val="271865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7A9E53-8EC5-5992-D310-566A65C9305D}"/>
              </a:ext>
            </a:extLst>
          </p:cNvPr>
          <p:cNvSpPr txBox="1"/>
          <p:nvPr/>
        </p:nvSpPr>
        <p:spPr>
          <a:xfrm>
            <a:off x="4157445" y="204127"/>
            <a:ext cx="2468881" cy="400110"/>
          </a:xfrm>
          <a:prstGeom prst="rect">
            <a:avLst/>
          </a:prstGeom>
          <a:noFill/>
        </p:spPr>
        <p:txBody>
          <a:bodyPr wrap="none" rtlCol="0">
            <a:spAutoFit/>
          </a:bodyPr>
          <a:lstStyle/>
          <a:p>
            <a:r>
              <a:rPr lang="zh-CN" altLang="en-US" sz="2000" b="1">
                <a:solidFill>
                  <a:schemeClr val="accent3"/>
                </a:solidFill>
              </a:rPr>
              <a:t>中介者（</a:t>
            </a:r>
            <a:r>
              <a:rPr lang="en-US" altLang="zh-CN" sz="2000" b="1">
                <a:solidFill>
                  <a:schemeClr val="accent3"/>
                </a:solidFill>
              </a:rPr>
              <a:t>Mediator</a:t>
            </a:r>
            <a:r>
              <a:rPr lang="zh-CN" altLang="en-US" sz="2000" b="1">
                <a:solidFill>
                  <a:schemeClr val="accent3"/>
                </a:solidFill>
              </a:rPr>
              <a:t>）</a:t>
            </a:r>
            <a:endParaRPr lang="zh-CN" altLang="en-US" sz="2000" b="1" dirty="0">
              <a:solidFill>
                <a:schemeClr val="accent3"/>
              </a:solidFill>
            </a:endParaRPr>
          </a:p>
        </p:txBody>
      </p:sp>
      <p:sp>
        <p:nvSpPr>
          <p:cNvPr id="8" name="文本框 7">
            <a:extLst>
              <a:ext uri="{FF2B5EF4-FFF2-40B4-BE49-F238E27FC236}">
                <a16:creationId xmlns:a16="http://schemas.microsoft.com/office/drawing/2014/main" id="{9DE34358-BCEF-7954-5F37-8D9E0E3F243A}"/>
              </a:ext>
            </a:extLst>
          </p:cNvPr>
          <p:cNvSpPr txBox="1"/>
          <p:nvPr/>
        </p:nvSpPr>
        <p:spPr>
          <a:xfrm>
            <a:off x="6393482" y="2685621"/>
            <a:ext cx="3970912" cy="452431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marL="342900" indent="-342900">
              <a:buAutoNum type="arabicPeriod"/>
            </a:pPr>
            <a:r>
              <a:rPr lang="zh-CN" altLang="en-US">
                <a:highlight>
                  <a:srgbClr val="0000FF"/>
                </a:highlight>
              </a:rPr>
              <a:t>组件（</a:t>
            </a:r>
            <a:r>
              <a:rPr lang="en-US" altLang="zh-CN">
                <a:highlight>
                  <a:srgbClr val="0000FF"/>
                </a:highlight>
              </a:rPr>
              <a:t>Component</a:t>
            </a:r>
            <a:r>
              <a:rPr lang="zh-CN" altLang="en-US">
                <a:highlight>
                  <a:srgbClr val="0000FF"/>
                </a:highlight>
              </a:rPr>
              <a:t>）</a:t>
            </a:r>
            <a:r>
              <a:rPr lang="zh-CN" altLang="en-US"/>
              <a:t>是各种包含业务逻辑的类。每个组件都 有一个指向中介者的引用，可通过将其连接到不同的中介者以使其能在其他程序中复用。</a:t>
            </a:r>
            <a:endParaRPr lang="en-US" altLang="zh-CN"/>
          </a:p>
          <a:p>
            <a:pPr marL="342900" indent="-342900">
              <a:buAutoNum type="arabicPeriod"/>
            </a:pPr>
            <a:r>
              <a:rPr lang="zh-CN" altLang="en-US">
                <a:highlight>
                  <a:srgbClr val="0000FF"/>
                </a:highlight>
              </a:rPr>
              <a:t>中介者（</a:t>
            </a:r>
            <a:r>
              <a:rPr lang="en-US" altLang="zh-CN">
                <a:highlight>
                  <a:srgbClr val="0000FF"/>
                </a:highlight>
              </a:rPr>
              <a:t>Mediator</a:t>
            </a:r>
            <a:r>
              <a:rPr lang="zh-CN" altLang="en-US">
                <a:highlight>
                  <a:srgbClr val="0000FF"/>
                </a:highlight>
              </a:rPr>
              <a:t>）接口</a:t>
            </a:r>
            <a:r>
              <a:rPr lang="zh-CN" altLang="en-US"/>
              <a:t>声明了与组件交流的方法，但通常 仅包括一个通知方法。</a:t>
            </a:r>
            <a:endParaRPr lang="en-US" altLang="zh-CN"/>
          </a:p>
          <a:p>
            <a:pPr marL="342900" indent="-342900">
              <a:buAutoNum type="arabicPeriod"/>
            </a:pPr>
            <a:r>
              <a:rPr lang="zh-CN" altLang="en-US">
                <a:highlight>
                  <a:srgbClr val="0000FF"/>
                </a:highlight>
              </a:rPr>
              <a:t>具体中介者（</a:t>
            </a:r>
            <a:r>
              <a:rPr lang="en-US" altLang="zh-CN">
                <a:highlight>
                  <a:srgbClr val="0000FF"/>
                </a:highlight>
              </a:rPr>
              <a:t>Concrete Mediator</a:t>
            </a:r>
            <a:r>
              <a:rPr lang="zh-CN" altLang="en-US">
                <a:highlight>
                  <a:srgbClr val="0000FF"/>
                </a:highlight>
              </a:rPr>
              <a:t>）</a:t>
            </a:r>
            <a:r>
              <a:rPr lang="zh-CN" altLang="en-US"/>
              <a:t>封装了多种组件间的关系。 具体中介者通常会保存所有组件的引用并对其进行管理。</a:t>
            </a:r>
            <a:endParaRPr lang="en-US" altLang="zh-CN"/>
          </a:p>
          <a:p>
            <a:pPr marL="342900" indent="-342900">
              <a:buAutoNum type="arabicPeriod"/>
            </a:pPr>
            <a:r>
              <a:rPr lang="zh-CN" altLang="en-US"/>
              <a:t>组件并不知道其他组件的情况。如果组件内发生了重要事件， 它只能通知中介者。中介者收到通知后能轻易地确定发送者。</a:t>
            </a:r>
          </a:p>
        </p:txBody>
      </p:sp>
      <p:sp>
        <p:nvSpPr>
          <p:cNvPr id="26" name="文本框 25">
            <a:extLst>
              <a:ext uri="{FF2B5EF4-FFF2-40B4-BE49-F238E27FC236}">
                <a16:creationId xmlns:a16="http://schemas.microsoft.com/office/drawing/2014/main" id="{49C99D17-7655-245B-A988-1F350CA8575B}"/>
              </a:ext>
            </a:extLst>
          </p:cNvPr>
          <p:cNvSpPr txBox="1"/>
          <p:nvPr/>
        </p:nvSpPr>
        <p:spPr>
          <a:xfrm>
            <a:off x="291020" y="7623166"/>
            <a:ext cx="9118358" cy="369332"/>
          </a:xfrm>
          <a:prstGeom prst="rect">
            <a:avLst/>
          </a:prstGeom>
          <a:noFill/>
        </p:spPr>
        <p:txBody>
          <a:bodyPr wrap="square">
            <a:spAutoFit/>
          </a:bodyPr>
          <a:lstStyle/>
          <a:p>
            <a:r>
              <a:rPr lang="zh-CN" altLang="en-US">
                <a:solidFill>
                  <a:schemeClr val="bg1"/>
                </a:solidFill>
              </a:rPr>
              <a:t>中介者模式可帮助你减少各种 </a:t>
            </a:r>
            <a:r>
              <a:rPr lang="en-US" altLang="zh-CN">
                <a:solidFill>
                  <a:schemeClr val="bg1"/>
                </a:solidFill>
              </a:rPr>
              <a:t>UI </a:t>
            </a:r>
            <a:r>
              <a:rPr lang="zh-CN" altLang="en-US">
                <a:solidFill>
                  <a:schemeClr val="bg1"/>
                </a:solidFill>
              </a:rPr>
              <a:t>类（按钮、复 选框和文本标签）之间的相互依赖关系。 </a:t>
            </a:r>
          </a:p>
        </p:txBody>
      </p:sp>
      <p:sp>
        <p:nvSpPr>
          <p:cNvPr id="10" name="文本框 9">
            <a:extLst>
              <a:ext uri="{FF2B5EF4-FFF2-40B4-BE49-F238E27FC236}">
                <a16:creationId xmlns:a16="http://schemas.microsoft.com/office/drawing/2014/main" id="{19878B9C-777D-E00B-FA3F-5354F2EFF0B6}"/>
              </a:ext>
            </a:extLst>
          </p:cNvPr>
          <p:cNvSpPr txBox="1"/>
          <p:nvPr/>
        </p:nvSpPr>
        <p:spPr>
          <a:xfrm>
            <a:off x="6533476" y="8616622"/>
            <a:ext cx="3608645" cy="212237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a:t>无需修改实际组件就能增加新的中介者。 </a:t>
            </a:r>
            <a:endParaRPr lang="en-US" altLang="zh-CN"/>
          </a:p>
          <a:p>
            <a:pPr marL="285750" indent="-285750">
              <a:lnSpc>
                <a:spcPct val="150000"/>
              </a:lnSpc>
              <a:buFont typeface="Arial" panose="020B0604020202020204" pitchFamily="34" charset="0"/>
              <a:buChar char="•"/>
            </a:pPr>
            <a:r>
              <a:rPr lang="zh-CN" altLang="en-US"/>
              <a:t>可以减轻应用中多个组件间的耦合情况。</a:t>
            </a:r>
            <a:endParaRPr lang="en-US" altLang="zh-CN"/>
          </a:p>
          <a:p>
            <a:pPr marL="285750" indent="-285750">
              <a:lnSpc>
                <a:spcPct val="150000"/>
              </a:lnSpc>
              <a:buFont typeface="Arial" panose="020B0604020202020204" pitchFamily="34" charset="0"/>
              <a:buChar char="•"/>
            </a:pPr>
            <a:r>
              <a:rPr lang="zh-CN" altLang="en-US"/>
              <a:t>可以更方便地复用各个组件。</a:t>
            </a:r>
            <a:endParaRPr lang="en-US" altLang="zh-CN"/>
          </a:p>
        </p:txBody>
      </p:sp>
      <p:sp>
        <p:nvSpPr>
          <p:cNvPr id="17" name="文本框 16">
            <a:extLst>
              <a:ext uri="{FF2B5EF4-FFF2-40B4-BE49-F238E27FC236}">
                <a16:creationId xmlns:a16="http://schemas.microsoft.com/office/drawing/2014/main" id="{5792CE51-F3A9-8C0E-5C3C-874BFC15A375}"/>
              </a:ext>
            </a:extLst>
          </p:cNvPr>
          <p:cNvSpPr txBox="1"/>
          <p:nvPr/>
        </p:nvSpPr>
        <p:spPr>
          <a:xfrm>
            <a:off x="6533476" y="11340942"/>
            <a:ext cx="3748438" cy="87588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zh-CN" altLang="en-US"/>
              <a:t>一段时间后，中介者可能会演化成为上帝对象</a:t>
            </a:r>
          </a:p>
        </p:txBody>
      </p:sp>
      <p:sp>
        <p:nvSpPr>
          <p:cNvPr id="18" name="文本框 17">
            <a:extLst>
              <a:ext uri="{FF2B5EF4-FFF2-40B4-BE49-F238E27FC236}">
                <a16:creationId xmlns:a16="http://schemas.microsoft.com/office/drawing/2014/main" id="{AF5967AE-6A9A-9761-D93D-7257E8216770}"/>
              </a:ext>
            </a:extLst>
          </p:cNvPr>
          <p:cNvSpPr txBox="1"/>
          <p:nvPr/>
        </p:nvSpPr>
        <p:spPr>
          <a:xfrm>
            <a:off x="542849" y="690293"/>
            <a:ext cx="6477711" cy="1477328"/>
          </a:xfrm>
          <a:prstGeom prst="rect">
            <a:avLst/>
          </a:prstGeom>
          <a:noFill/>
        </p:spPr>
        <p:txBody>
          <a:bodyPr wrap="square">
            <a:spAutoFit/>
          </a:bodyPr>
          <a:lstStyle/>
          <a:p>
            <a:pPr marL="342900" indent="-342900">
              <a:buFont typeface="Arial" panose="020B0604020202020204" pitchFamily="34" charset="0"/>
              <a:buChar char="•"/>
            </a:pPr>
            <a:r>
              <a:rPr lang="zh-CN" altLang="en-US" b="1">
                <a:solidFill>
                  <a:schemeClr val="bg1"/>
                </a:solidFill>
                <a:highlight>
                  <a:srgbClr val="000080"/>
                </a:highlight>
              </a:rPr>
              <a:t>分类</a:t>
            </a:r>
            <a:r>
              <a:rPr lang="zh-CN" altLang="en-US">
                <a:solidFill>
                  <a:schemeClr val="bg1"/>
                </a:solidFill>
              </a:rPr>
              <a:t>：（对象）行为型  </a:t>
            </a:r>
            <a:endParaRPr lang="en-US" altLang="zh-CN">
              <a:solidFill>
                <a:schemeClr val="bg1"/>
              </a:solidFill>
            </a:endParaRPr>
          </a:p>
          <a:p>
            <a:pPr marL="342900" indent="-342900">
              <a:buFont typeface="Arial" panose="020B0604020202020204" pitchFamily="34" charset="0"/>
              <a:buChar char="•"/>
            </a:pPr>
            <a:r>
              <a:rPr lang="zh-CN" altLang="en-US" b="1">
                <a:solidFill>
                  <a:schemeClr val="bg1"/>
                </a:solidFill>
                <a:highlight>
                  <a:srgbClr val="000080"/>
                </a:highlight>
              </a:rPr>
              <a:t>问题</a:t>
            </a:r>
            <a:r>
              <a:rPr lang="zh-CN" altLang="en-US">
                <a:solidFill>
                  <a:schemeClr val="bg1"/>
                </a:solidFill>
              </a:rPr>
              <a:t>：实现一个机场的起飞管理系统，如果由驾驶员们讨论谁先飞，后果可能是灾难性的。</a:t>
            </a:r>
            <a:endParaRPr lang="en-US" altLang="zh-CN">
              <a:solidFill>
                <a:schemeClr val="bg1"/>
              </a:solidFill>
            </a:endParaRPr>
          </a:p>
          <a:p>
            <a:pPr marL="342900" indent="-342900">
              <a:buFont typeface="Arial" panose="020B0604020202020204" pitchFamily="34" charset="0"/>
              <a:buChar char="•"/>
            </a:pPr>
            <a:r>
              <a:rPr lang="zh-CN" altLang="en-US" b="1">
                <a:solidFill>
                  <a:schemeClr val="bg1"/>
                </a:solidFill>
                <a:highlight>
                  <a:srgbClr val="000080"/>
                </a:highlight>
              </a:rPr>
              <a:t>解决方案</a:t>
            </a:r>
            <a:r>
              <a:rPr lang="zh-CN" altLang="en-US">
                <a:solidFill>
                  <a:schemeClr val="bg1"/>
                </a:solidFill>
              </a:rPr>
              <a:t>：用一个中介对象来封装一系列的对象交互。中介者使各对象不需要显示地相互引用，从而使得其耦合松散。</a:t>
            </a:r>
            <a:endParaRPr lang="en-US" altLang="zh-CN">
              <a:solidFill>
                <a:schemeClr val="bg1"/>
              </a:solidFill>
            </a:endParaRPr>
          </a:p>
        </p:txBody>
      </p:sp>
      <mc:AlternateContent xmlns:mc="http://schemas.openxmlformats.org/markup-compatibility/2006" xmlns:p14="http://schemas.microsoft.com/office/powerpoint/2010/main">
        <mc:Choice Requires="p14">
          <p:contentPart p14:bwMode="auto" r:id="rId2">
            <p14:nvContentPartPr>
              <p14:cNvPr id="284" name="墨迹 283">
                <a:extLst>
                  <a:ext uri="{FF2B5EF4-FFF2-40B4-BE49-F238E27FC236}">
                    <a16:creationId xmlns:a16="http://schemas.microsoft.com/office/drawing/2014/main" id="{530CB867-6A21-5819-0E41-FD17FDE88B83}"/>
                  </a:ext>
                </a:extLst>
              </p14:cNvPr>
              <p14:cNvContentPartPr/>
              <p14:nvPr/>
            </p14:nvContentPartPr>
            <p14:xfrm>
              <a:off x="9700784" y="13420712"/>
              <a:ext cx="360" cy="360"/>
            </p14:xfrm>
          </p:contentPart>
        </mc:Choice>
        <mc:Fallback xmlns="">
          <p:pic>
            <p:nvPicPr>
              <p:cNvPr id="284" name="墨迹 283">
                <a:extLst>
                  <a:ext uri="{FF2B5EF4-FFF2-40B4-BE49-F238E27FC236}">
                    <a16:creationId xmlns:a16="http://schemas.microsoft.com/office/drawing/2014/main" id="{530CB867-6A21-5819-0E41-FD17FDE88B83}"/>
                  </a:ext>
                </a:extLst>
              </p:cNvPr>
              <p:cNvPicPr/>
              <p:nvPr/>
            </p:nvPicPr>
            <p:blipFill>
              <a:blip r:embed="rId3"/>
              <a:stretch>
                <a:fillRect/>
              </a:stretch>
            </p:blipFill>
            <p:spPr>
              <a:xfrm>
                <a:off x="9691784" y="13411712"/>
                <a:ext cx="18000" cy="18000"/>
              </a:xfrm>
              <a:prstGeom prst="rect">
                <a:avLst/>
              </a:prstGeom>
            </p:spPr>
          </p:pic>
        </mc:Fallback>
      </mc:AlternateContent>
      <p:pic>
        <p:nvPicPr>
          <p:cNvPr id="6" name="图片 5">
            <a:extLst>
              <a:ext uri="{FF2B5EF4-FFF2-40B4-BE49-F238E27FC236}">
                <a16:creationId xmlns:a16="http://schemas.microsoft.com/office/drawing/2014/main" id="{F0EF23F4-5C33-D9EF-C797-E69DC47FAB08}"/>
              </a:ext>
            </a:extLst>
          </p:cNvPr>
          <p:cNvPicPr>
            <a:picLocks noChangeAspect="1"/>
          </p:cNvPicPr>
          <p:nvPr/>
        </p:nvPicPr>
        <p:blipFill>
          <a:blip r:embed="rId4"/>
          <a:stretch>
            <a:fillRect/>
          </a:stretch>
        </p:blipFill>
        <p:spPr>
          <a:xfrm>
            <a:off x="7173968" y="544923"/>
            <a:ext cx="2875889" cy="1886230"/>
          </a:xfrm>
          <a:prstGeom prst="rect">
            <a:avLst/>
          </a:prstGeom>
        </p:spPr>
      </p:pic>
      <p:pic>
        <p:nvPicPr>
          <p:cNvPr id="11" name="图片 10">
            <a:extLst>
              <a:ext uri="{FF2B5EF4-FFF2-40B4-BE49-F238E27FC236}">
                <a16:creationId xmlns:a16="http://schemas.microsoft.com/office/drawing/2014/main" id="{D4AC9AB2-9BB4-0618-C821-E5B16B1B5C66}"/>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Layer>
                </a14:imgProps>
              </a:ext>
            </a:extLst>
          </a:blip>
          <a:stretch>
            <a:fillRect/>
          </a:stretch>
        </p:blipFill>
        <p:spPr>
          <a:xfrm>
            <a:off x="291020" y="2530675"/>
            <a:ext cx="5991225" cy="485775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4" name="图片 13">
            <a:extLst>
              <a:ext uri="{FF2B5EF4-FFF2-40B4-BE49-F238E27FC236}">
                <a16:creationId xmlns:a16="http://schemas.microsoft.com/office/drawing/2014/main" id="{184EE00B-9DB6-2EF0-2505-382509961DDA}"/>
              </a:ext>
            </a:extLst>
          </p:cNvPr>
          <p:cNvPicPr>
            <a:picLocks noChangeAspect="1"/>
          </p:cNvPicPr>
          <p:nvPr/>
        </p:nvPicPr>
        <p:blipFill>
          <a:blip r:embed="rId7"/>
          <a:stretch>
            <a:fillRect/>
          </a:stretch>
        </p:blipFill>
        <p:spPr>
          <a:xfrm>
            <a:off x="338645" y="8071385"/>
            <a:ext cx="5943600" cy="4857750"/>
          </a:xfrm>
          <a:prstGeom prst="rect">
            <a:avLst/>
          </a:prstGeom>
        </p:spPr>
      </p:pic>
      <mc:AlternateContent xmlns:mc="http://schemas.openxmlformats.org/markup-compatibility/2006" xmlns:p14="http://schemas.microsoft.com/office/powerpoint/2010/main">
        <mc:Choice Requires="p14">
          <p:contentPart p14:bwMode="auto" r:id="rId8">
            <p14:nvContentPartPr>
              <p14:cNvPr id="384" name="墨迹 383">
                <a:extLst>
                  <a:ext uri="{FF2B5EF4-FFF2-40B4-BE49-F238E27FC236}">
                    <a16:creationId xmlns:a16="http://schemas.microsoft.com/office/drawing/2014/main" id="{DC0B9272-9026-1B7A-7F02-11A1F515EF67}"/>
                  </a:ext>
                </a:extLst>
              </p14:cNvPr>
              <p14:cNvContentPartPr/>
              <p14:nvPr/>
            </p14:nvContentPartPr>
            <p14:xfrm>
              <a:off x="7924800" y="1737360"/>
              <a:ext cx="18720" cy="5040"/>
            </p14:xfrm>
          </p:contentPart>
        </mc:Choice>
        <mc:Fallback xmlns="">
          <p:pic>
            <p:nvPicPr>
              <p:cNvPr id="384" name="墨迹 383">
                <a:extLst>
                  <a:ext uri="{FF2B5EF4-FFF2-40B4-BE49-F238E27FC236}">
                    <a16:creationId xmlns:a16="http://schemas.microsoft.com/office/drawing/2014/main" id="{DC0B9272-9026-1B7A-7F02-11A1F515EF67}"/>
                  </a:ext>
                </a:extLst>
              </p:cNvPr>
              <p:cNvPicPr/>
              <p:nvPr/>
            </p:nvPicPr>
            <p:blipFill>
              <a:blip r:embed="rId9"/>
              <a:stretch>
                <a:fillRect/>
              </a:stretch>
            </p:blipFill>
            <p:spPr>
              <a:xfrm>
                <a:off x="7915800" y="1728360"/>
                <a:ext cx="3636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85" name="墨迹 384">
                <a:extLst>
                  <a:ext uri="{FF2B5EF4-FFF2-40B4-BE49-F238E27FC236}">
                    <a16:creationId xmlns:a16="http://schemas.microsoft.com/office/drawing/2014/main" id="{C88FDCBB-C9F2-55F4-8E05-368F420D7851}"/>
                  </a:ext>
                </a:extLst>
              </p14:cNvPr>
              <p14:cNvContentPartPr/>
              <p14:nvPr/>
            </p14:nvContentPartPr>
            <p14:xfrm>
              <a:off x="8549400" y="1813320"/>
              <a:ext cx="15480" cy="3240"/>
            </p14:xfrm>
          </p:contentPart>
        </mc:Choice>
        <mc:Fallback xmlns="">
          <p:pic>
            <p:nvPicPr>
              <p:cNvPr id="385" name="墨迹 384">
                <a:extLst>
                  <a:ext uri="{FF2B5EF4-FFF2-40B4-BE49-F238E27FC236}">
                    <a16:creationId xmlns:a16="http://schemas.microsoft.com/office/drawing/2014/main" id="{C88FDCBB-C9F2-55F4-8E05-368F420D7851}"/>
                  </a:ext>
                </a:extLst>
              </p:cNvPr>
              <p:cNvPicPr/>
              <p:nvPr/>
            </p:nvPicPr>
            <p:blipFill>
              <a:blip r:embed="rId11"/>
              <a:stretch>
                <a:fillRect/>
              </a:stretch>
            </p:blipFill>
            <p:spPr>
              <a:xfrm>
                <a:off x="8540400" y="1804320"/>
                <a:ext cx="33120" cy="20880"/>
              </a:xfrm>
              <a:prstGeom prst="rect">
                <a:avLst/>
              </a:prstGeom>
            </p:spPr>
          </p:pic>
        </mc:Fallback>
      </mc:AlternateContent>
    </p:spTree>
    <p:extLst>
      <p:ext uri="{BB962C8B-B14F-4D97-AF65-F5344CB8AC3E}">
        <p14:creationId xmlns:p14="http://schemas.microsoft.com/office/powerpoint/2010/main" val="320445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7A9E53-8EC5-5992-D310-566A65C9305D}"/>
              </a:ext>
            </a:extLst>
          </p:cNvPr>
          <p:cNvSpPr txBox="1"/>
          <p:nvPr/>
        </p:nvSpPr>
        <p:spPr>
          <a:xfrm>
            <a:off x="4157445" y="204127"/>
            <a:ext cx="2526589" cy="400110"/>
          </a:xfrm>
          <a:prstGeom prst="rect">
            <a:avLst/>
          </a:prstGeom>
          <a:noFill/>
        </p:spPr>
        <p:txBody>
          <a:bodyPr wrap="none" rtlCol="0">
            <a:spAutoFit/>
          </a:bodyPr>
          <a:lstStyle/>
          <a:p>
            <a:r>
              <a:rPr lang="zh-CN" altLang="en-US" sz="2000" b="1">
                <a:solidFill>
                  <a:schemeClr val="accent3"/>
                </a:solidFill>
              </a:rPr>
              <a:t>备忘录（</a:t>
            </a:r>
            <a:r>
              <a:rPr lang="en-US" altLang="zh-CN" sz="2000" b="1">
                <a:solidFill>
                  <a:schemeClr val="accent3"/>
                </a:solidFill>
              </a:rPr>
              <a:t>Memento</a:t>
            </a:r>
            <a:r>
              <a:rPr lang="zh-CN" altLang="en-US" sz="2000" b="1">
                <a:solidFill>
                  <a:schemeClr val="accent3"/>
                </a:solidFill>
              </a:rPr>
              <a:t>）</a:t>
            </a:r>
            <a:endParaRPr lang="zh-CN" altLang="en-US" sz="2000" b="1" dirty="0">
              <a:solidFill>
                <a:schemeClr val="accent3"/>
              </a:solidFill>
            </a:endParaRPr>
          </a:p>
        </p:txBody>
      </p:sp>
      <p:sp>
        <p:nvSpPr>
          <p:cNvPr id="8" name="文本框 7">
            <a:extLst>
              <a:ext uri="{FF2B5EF4-FFF2-40B4-BE49-F238E27FC236}">
                <a16:creationId xmlns:a16="http://schemas.microsoft.com/office/drawing/2014/main" id="{9DE34358-BCEF-7954-5F37-8D9E0E3F243A}"/>
              </a:ext>
            </a:extLst>
          </p:cNvPr>
          <p:cNvSpPr txBox="1"/>
          <p:nvPr/>
        </p:nvSpPr>
        <p:spPr>
          <a:xfrm>
            <a:off x="6393482" y="2685621"/>
            <a:ext cx="3970912" cy="341632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marL="342900" indent="-342900">
              <a:buAutoNum type="arabicPeriod"/>
            </a:pPr>
            <a:r>
              <a:rPr lang="zh-CN" altLang="en-US">
                <a:highlight>
                  <a:srgbClr val="0000FF"/>
                </a:highlight>
              </a:rPr>
              <a:t>原发器（</a:t>
            </a:r>
            <a:r>
              <a:rPr lang="en-US" altLang="zh-CN">
                <a:highlight>
                  <a:srgbClr val="0000FF"/>
                </a:highlight>
              </a:rPr>
              <a:t>Originator</a:t>
            </a:r>
            <a:r>
              <a:rPr lang="zh-CN" altLang="en-US">
                <a:highlight>
                  <a:srgbClr val="0000FF"/>
                </a:highlight>
              </a:rPr>
              <a:t>）类</a:t>
            </a:r>
            <a:r>
              <a:rPr lang="zh-CN" altLang="en-US"/>
              <a:t>可以生成自身状态的快照，也可以在需要时通过快照恢复自身状态。</a:t>
            </a:r>
            <a:endParaRPr lang="en-US" altLang="zh-CN"/>
          </a:p>
          <a:p>
            <a:pPr marL="342900" indent="-342900">
              <a:buAutoNum type="arabicPeriod"/>
            </a:pPr>
            <a:r>
              <a:rPr lang="zh-CN" altLang="en-US">
                <a:highlight>
                  <a:srgbClr val="0000FF"/>
                </a:highlight>
              </a:rPr>
              <a:t>备忘录 （</a:t>
            </a:r>
            <a:r>
              <a:rPr lang="en-US" altLang="zh-CN">
                <a:highlight>
                  <a:srgbClr val="0000FF"/>
                </a:highlight>
              </a:rPr>
              <a:t>Memento</a:t>
            </a:r>
            <a:r>
              <a:rPr lang="zh-CN" altLang="en-US">
                <a:highlight>
                  <a:srgbClr val="0000FF"/>
                </a:highlight>
              </a:rPr>
              <a:t>） </a:t>
            </a:r>
            <a:r>
              <a:rPr lang="zh-CN" altLang="en-US"/>
              <a:t>是原发器状态快照的值对象 （</a:t>
            </a:r>
            <a:r>
              <a:rPr lang="en-US" altLang="zh-CN"/>
              <a:t>value object</a:t>
            </a:r>
            <a:r>
              <a:rPr lang="zh-CN" altLang="en-US"/>
              <a:t>）。通常做法是将备忘录设为不可变的，并通过构造函数一次性传递数据。</a:t>
            </a:r>
            <a:endParaRPr lang="en-US" altLang="zh-CN"/>
          </a:p>
          <a:p>
            <a:pPr marL="342900" indent="-342900">
              <a:buAutoNum type="arabicPeriod"/>
            </a:pPr>
            <a:r>
              <a:rPr lang="zh-CN" altLang="en-US">
                <a:highlight>
                  <a:srgbClr val="0000FF"/>
                </a:highlight>
              </a:rPr>
              <a:t>负责人（</a:t>
            </a:r>
            <a:r>
              <a:rPr lang="en-US" altLang="zh-CN">
                <a:highlight>
                  <a:srgbClr val="0000FF"/>
                </a:highlight>
              </a:rPr>
              <a:t>Caretaker</a:t>
            </a:r>
            <a:r>
              <a:rPr lang="zh-CN" altLang="en-US">
                <a:highlight>
                  <a:srgbClr val="0000FF"/>
                </a:highlight>
              </a:rPr>
              <a:t>）</a:t>
            </a:r>
            <a:r>
              <a:rPr lang="zh-CN" altLang="en-US"/>
              <a:t>仅知道“何时”和“为何”捕捉原发器 的状态，以及何时恢复状态。</a:t>
            </a:r>
            <a:endParaRPr lang="en-US" altLang="zh-CN"/>
          </a:p>
          <a:p>
            <a:pPr marL="342900" indent="-342900">
              <a:buAutoNum type="arabicPeriod"/>
            </a:pPr>
            <a:r>
              <a:rPr lang="zh-CN" altLang="en-US"/>
              <a:t>可以通过友元，使得</a:t>
            </a:r>
            <a:r>
              <a:rPr lang="en-US" altLang="zh-CN"/>
              <a:t>Memonto</a:t>
            </a:r>
            <a:r>
              <a:rPr lang="zh-CN" altLang="en-US"/>
              <a:t>中的状态只能被</a:t>
            </a:r>
            <a:r>
              <a:rPr lang="en-US" altLang="zh-CN"/>
              <a:t>Originator</a:t>
            </a:r>
            <a:r>
              <a:rPr lang="zh-CN" altLang="en-US"/>
              <a:t>方法。</a:t>
            </a:r>
          </a:p>
        </p:txBody>
      </p:sp>
      <p:sp>
        <p:nvSpPr>
          <p:cNvPr id="26" name="文本框 25">
            <a:extLst>
              <a:ext uri="{FF2B5EF4-FFF2-40B4-BE49-F238E27FC236}">
                <a16:creationId xmlns:a16="http://schemas.microsoft.com/office/drawing/2014/main" id="{49C99D17-7655-245B-A988-1F350CA8575B}"/>
              </a:ext>
            </a:extLst>
          </p:cNvPr>
          <p:cNvSpPr txBox="1"/>
          <p:nvPr/>
        </p:nvSpPr>
        <p:spPr>
          <a:xfrm>
            <a:off x="338644" y="6334553"/>
            <a:ext cx="9658795" cy="1200329"/>
          </a:xfrm>
          <a:prstGeom prst="rect">
            <a:avLst/>
          </a:prstGeom>
          <a:noFill/>
        </p:spPr>
        <p:txBody>
          <a:bodyPr wrap="square">
            <a:spAutoFit/>
          </a:bodyPr>
          <a:lstStyle/>
          <a:p>
            <a:r>
              <a:rPr lang="zh-CN" altLang="en-US">
                <a:solidFill>
                  <a:schemeClr val="bg1"/>
                </a:solidFill>
              </a:rPr>
              <a:t>使用了命令模式与备忘录模式，可保存复杂文字编辑器的状态快照，并能在需要时从快照中恢复之前的状态。 命令（</a:t>
            </a:r>
            <a:r>
              <a:rPr lang="en-US" altLang="zh-CN">
                <a:solidFill>
                  <a:schemeClr val="bg1"/>
                </a:solidFill>
              </a:rPr>
              <a:t>command</a:t>
            </a:r>
            <a:r>
              <a:rPr lang="zh-CN" altLang="en-US">
                <a:solidFill>
                  <a:schemeClr val="bg1"/>
                </a:solidFill>
              </a:rPr>
              <a:t>）对象将作为负责人，它们会在执行与命令相关的操作前获取编辑器的备忘录。当用户试图撤销最近的命令时，编辑器可以使用保存在命令中的备忘录来将自身回滚到之前的状态。</a:t>
            </a:r>
          </a:p>
        </p:txBody>
      </p:sp>
      <p:sp>
        <p:nvSpPr>
          <p:cNvPr id="10" name="文本框 9">
            <a:extLst>
              <a:ext uri="{FF2B5EF4-FFF2-40B4-BE49-F238E27FC236}">
                <a16:creationId xmlns:a16="http://schemas.microsoft.com/office/drawing/2014/main" id="{19878B9C-777D-E00B-FA3F-5354F2EFF0B6}"/>
              </a:ext>
            </a:extLst>
          </p:cNvPr>
          <p:cNvSpPr txBox="1"/>
          <p:nvPr/>
        </p:nvSpPr>
        <p:spPr>
          <a:xfrm>
            <a:off x="6533476" y="7375679"/>
            <a:ext cx="3608645" cy="170687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a:t>可以在不破坏对象封装情况的前提下创建对象状态快照。 </a:t>
            </a:r>
            <a:endParaRPr lang="en-US" altLang="zh-CN"/>
          </a:p>
          <a:p>
            <a:pPr marL="285750" indent="-285750">
              <a:lnSpc>
                <a:spcPct val="150000"/>
              </a:lnSpc>
              <a:buFont typeface="Arial" panose="020B0604020202020204" pitchFamily="34" charset="0"/>
              <a:buChar char="•"/>
            </a:pPr>
            <a:r>
              <a:rPr lang="zh-CN" altLang="en-US"/>
              <a:t>可以通过负责人维护原发器状态历史记录，简化原发器 代码。</a:t>
            </a:r>
            <a:endParaRPr lang="en-US" altLang="zh-CN"/>
          </a:p>
        </p:txBody>
      </p:sp>
      <p:sp>
        <p:nvSpPr>
          <p:cNvPr id="17" name="文本框 16">
            <a:extLst>
              <a:ext uri="{FF2B5EF4-FFF2-40B4-BE49-F238E27FC236}">
                <a16:creationId xmlns:a16="http://schemas.microsoft.com/office/drawing/2014/main" id="{5792CE51-F3A9-8C0E-5C3C-874BFC15A375}"/>
              </a:ext>
            </a:extLst>
          </p:cNvPr>
          <p:cNvSpPr txBox="1"/>
          <p:nvPr/>
        </p:nvSpPr>
        <p:spPr>
          <a:xfrm>
            <a:off x="6440870" y="9266019"/>
            <a:ext cx="3748438" cy="87588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zh-CN" altLang="en-US"/>
              <a:t>负责人必须完整跟踪原发器的生命周期，这样才能销毁弃用 的备忘录。 </a:t>
            </a:r>
          </a:p>
        </p:txBody>
      </p:sp>
      <p:sp>
        <p:nvSpPr>
          <p:cNvPr id="18" name="文本框 17">
            <a:extLst>
              <a:ext uri="{FF2B5EF4-FFF2-40B4-BE49-F238E27FC236}">
                <a16:creationId xmlns:a16="http://schemas.microsoft.com/office/drawing/2014/main" id="{AF5967AE-6A9A-9761-D93D-7257E8216770}"/>
              </a:ext>
            </a:extLst>
          </p:cNvPr>
          <p:cNvSpPr txBox="1"/>
          <p:nvPr/>
        </p:nvSpPr>
        <p:spPr>
          <a:xfrm>
            <a:off x="542849" y="690293"/>
            <a:ext cx="6477711" cy="1754326"/>
          </a:xfrm>
          <a:prstGeom prst="rect">
            <a:avLst/>
          </a:prstGeom>
          <a:noFill/>
        </p:spPr>
        <p:txBody>
          <a:bodyPr wrap="square">
            <a:spAutoFit/>
          </a:bodyPr>
          <a:lstStyle/>
          <a:p>
            <a:pPr marL="342900" indent="-342900">
              <a:buFont typeface="Arial" panose="020B0604020202020204" pitchFamily="34" charset="0"/>
              <a:buChar char="•"/>
            </a:pPr>
            <a:r>
              <a:rPr lang="zh-CN" altLang="en-US" b="1">
                <a:solidFill>
                  <a:schemeClr val="bg1"/>
                </a:solidFill>
                <a:highlight>
                  <a:srgbClr val="000080"/>
                </a:highlight>
              </a:rPr>
              <a:t>分类</a:t>
            </a:r>
            <a:r>
              <a:rPr lang="zh-CN" altLang="en-US">
                <a:solidFill>
                  <a:schemeClr val="bg1"/>
                </a:solidFill>
              </a:rPr>
              <a:t>：（对象）行为型  </a:t>
            </a:r>
            <a:endParaRPr lang="en-US" altLang="zh-CN">
              <a:solidFill>
                <a:schemeClr val="bg1"/>
              </a:solidFill>
            </a:endParaRPr>
          </a:p>
          <a:p>
            <a:pPr marL="342900" indent="-342900">
              <a:buFont typeface="Arial" panose="020B0604020202020204" pitchFamily="34" charset="0"/>
              <a:buChar char="•"/>
            </a:pPr>
            <a:r>
              <a:rPr lang="zh-CN" altLang="en-US" b="1">
                <a:solidFill>
                  <a:schemeClr val="bg1"/>
                </a:solidFill>
                <a:highlight>
                  <a:srgbClr val="000080"/>
                </a:highlight>
              </a:rPr>
              <a:t>问题</a:t>
            </a:r>
            <a:r>
              <a:rPr lang="zh-CN" altLang="en-US">
                <a:solidFill>
                  <a:schemeClr val="bg1"/>
                </a:solidFill>
              </a:rPr>
              <a:t>：实现一个游戏的存档功能。希望在保存状态的同时可以不破坏类的封装。</a:t>
            </a:r>
            <a:endParaRPr lang="en-US" altLang="zh-CN">
              <a:solidFill>
                <a:schemeClr val="bg1"/>
              </a:solidFill>
            </a:endParaRPr>
          </a:p>
          <a:p>
            <a:pPr marL="342900" indent="-342900">
              <a:buFont typeface="Arial" panose="020B0604020202020204" pitchFamily="34" charset="0"/>
              <a:buChar char="•"/>
            </a:pPr>
            <a:r>
              <a:rPr lang="zh-CN" altLang="en-US" b="1">
                <a:solidFill>
                  <a:schemeClr val="bg1"/>
                </a:solidFill>
                <a:highlight>
                  <a:srgbClr val="000080"/>
                </a:highlight>
              </a:rPr>
              <a:t>解决方案</a:t>
            </a:r>
            <a:r>
              <a:rPr lang="zh-CN" altLang="en-US">
                <a:solidFill>
                  <a:schemeClr val="bg1"/>
                </a:solidFill>
              </a:rPr>
              <a:t>：在不破坏封装性的前提下，捕获一个对象的内部状态。并在该对象之外保留这个状态。这样以后就可将该对象恢复到原先保存的状态。</a:t>
            </a:r>
            <a:endParaRPr lang="en-US" altLang="zh-CN">
              <a:solidFill>
                <a:schemeClr val="bg1"/>
              </a:solidFill>
            </a:endParaRPr>
          </a:p>
        </p:txBody>
      </p:sp>
      <mc:AlternateContent xmlns:mc="http://schemas.openxmlformats.org/markup-compatibility/2006" xmlns:p14="http://schemas.microsoft.com/office/powerpoint/2010/main">
        <mc:Choice Requires="p14">
          <p:contentPart p14:bwMode="auto" r:id="rId2">
            <p14:nvContentPartPr>
              <p14:cNvPr id="284" name="墨迹 283">
                <a:extLst>
                  <a:ext uri="{FF2B5EF4-FFF2-40B4-BE49-F238E27FC236}">
                    <a16:creationId xmlns:a16="http://schemas.microsoft.com/office/drawing/2014/main" id="{530CB867-6A21-5819-0E41-FD17FDE88B83}"/>
                  </a:ext>
                </a:extLst>
              </p14:cNvPr>
              <p14:cNvContentPartPr/>
              <p14:nvPr/>
            </p14:nvContentPartPr>
            <p14:xfrm>
              <a:off x="9700784" y="13420712"/>
              <a:ext cx="360" cy="360"/>
            </p14:xfrm>
          </p:contentPart>
        </mc:Choice>
        <mc:Fallback xmlns="">
          <p:pic>
            <p:nvPicPr>
              <p:cNvPr id="284" name="墨迹 283">
                <a:extLst>
                  <a:ext uri="{FF2B5EF4-FFF2-40B4-BE49-F238E27FC236}">
                    <a16:creationId xmlns:a16="http://schemas.microsoft.com/office/drawing/2014/main" id="{530CB867-6A21-5819-0E41-FD17FDE88B83}"/>
                  </a:ext>
                </a:extLst>
              </p:cNvPr>
              <p:cNvPicPr/>
              <p:nvPr/>
            </p:nvPicPr>
            <p:blipFill>
              <a:blip r:embed="rId3"/>
              <a:stretch>
                <a:fillRect/>
              </a:stretch>
            </p:blipFill>
            <p:spPr>
              <a:xfrm>
                <a:off x="9691784" y="13411712"/>
                <a:ext cx="18000" cy="18000"/>
              </a:xfrm>
              <a:prstGeom prst="rect">
                <a:avLst/>
              </a:prstGeom>
            </p:spPr>
          </p:pic>
        </mc:Fallback>
      </mc:AlternateContent>
      <p:pic>
        <p:nvPicPr>
          <p:cNvPr id="4" name="图片 3">
            <a:extLst>
              <a:ext uri="{FF2B5EF4-FFF2-40B4-BE49-F238E27FC236}">
                <a16:creationId xmlns:a16="http://schemas.microsoft.com/office/drawing/2014/main" id="{3A43D929-6D12-27BB-4F98-54D4874F17D6}"/>
              </a:ext>
            </a:extLst>
          </p:cNvPr>
          <p:cNvPicPr>
            <a:picLocks noChangeAspect="1"/>
          </p:cNvPicPr>
          <p:nvPr/>
        </p:nvPicPr>
        <p:blipFill>
          <a:blip r:embed="rId4"/>
          <a:stretch>
            <a:fillRect/>
          </a:stretch>
        </p:blipFill>
        <p:spPr>
          <a:xfrm>
            <a:off x="7015002" y="365985"/>
            <a:ext cx="3174306" cy="2078221"/>
          </a:xfrm>
          <a:prstGeom prst="rect">
            <a:avLst/>
          </a:prstGeom>
        </p:spPr>
      </p:pic>
      <p:pic>
        <p:nvPicPr>
          <p:cNvPr id="7" name="图片 6">
            <a:extLst>
              <a:ext uri="{FF2B5EF4-FFF2-40B4-BE49-F238E27FC236}">
                <a16:creationId xmlns:a16="http://schemas.microsoft.com/office/drawing/2014/main" id="{78F09A60-D7A4-A840-E880-BE77623A3E12}"/>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Layer>
                </a14:imgProps>
              </a:ext>
            </a:extLst>
          </a:blip>
          <a:stretch>
            <a:fillRect/>
          </a:stretch>
        </p:blipFill>
        <p:spPr>
          <a:xfrm>
            <a:off x="338645" y="2607442"/>
            <a:ext cx="5867400" cy="320992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2" name="图片 11">
            <a:extLst>
              <a:ext uri="{FF2B5EF4-FFF2-40B4-BE49-F238E27FC236}">
                <a16:creationId xmlns:a16="http://schemas.microsoft.com/office/drawing/2014/main" id="{D46D2A06-EC09-9B01-1AB4-3FE0AC547FE7}"/>
              </a:ext>
            </a:extLst>
          </p:cNvPr>
          <p:cNvPicPr>
            <a:picLocks noChangeAspect="1"/>
          </p:cNvPicPr>
          <p:nvPr/>
        </p:nvPicPr>
        <p:blipFill>
          <a:blip r:embed="rId7"/>
          <a:stretch>
            <a:fillRect/>
          </a:stretch>
        </p:blipFill>
        <p:spPr>
          <a:xfrm>
            <a:off x="440357" y="7712967"/>
            <a:ext cx="5953125" cy="1447800"/>
          </a:xfrm>
          <a:prstGeom prst="rect">
            <a:avLst/>
          </a:prstGeom>
        </p:spPr>
      </p:pic>
    </p:spTree>
    <p:extLst>
      <p:ext uri="{BB962C8B-B14F-4D97-AF65-F5344CB8AC3E}">
        <p14:creationId xmlns:p14="http://schemas.microsoft.com/office/powerpoint/2010/main" val="1408623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7A9E53-8EC5-5992-D310-566A65C9305D}"/>
              </a:ext>
            </a:extLst>
          </p:cNvPr>
          <p:cNvSpPr txBox="1"/>
          <p:nvPr/>
        </p:nvSpPr>
        <p:spPr>
          <a:xfrm>
            <a:off x="4157445" y="204127"/>
            <a:ext cx="2451505" cy="400110"/>
          </a:xfrm>
          <a:prstGeom prst="rect">
            <a:avLst/>
          </a:prstGeom>
          <a:noFill/>
        </p:spPr>
        <p:txBody>
          <a:bodyPr wrap="none" rtlCol="0">
            <a:spAutoFit/>
          </a:bodyPr>
          <a:lstStyle/>
          <a:p>
            <a:r>
              <a:rPr lang="zh-CN" altLang="en-US" sz="2000" b="1">
                <a:solidFill>
                  <a:schemeClr val="accent3"/>
                </a:solidFill>
              </a:rPr>
              <a:t>观察者（</a:t>
            </a:r>
            <a:r>
              <a:rPr lang="en-US" altLang="zh-CN" sz="2000" b="1">
                <a:solidFill>
                  <a:schemeClr val="accent3"/>
                </a:solidFill>
              </a:rPr>
              <a:t>Observer</a:t>
            </a:r>
            <a:r>
              <a:rPr lang="zh-CN" altLang="en-US" sz="2000" b="1">
                <a:solidFill>
                  <a:schemeClr val="accent3"/>
                </a:solidFill>
              </a:rPr>
              <a:t>）</a:t>
            </a:r>
            <a:endParaRPr lang="zh-CN" altLang="en-US" sz="2000" b="1" dirty="0">
              <a:solidFill>
                <a:schemeClr val="accent3"/>
              </a:solidFill>
            </a:endParaRPr>
          </a:p>
        </p:txBody>
      </p:sp>
      <p:sp>
        <p:nvSpPr>
          <p:cNvPr id="8" name="文本框 7">
            <a:extLst>
              <a:ext uri="{FF2B5EF4-FFF2-40B4-BE49-F238E27FC236}">
                <a16:creationId xmlns:a16="http://schemas.microsoft.com/office/drawing/2014/main" id="{9DE34358-BCEF-7954-5F37-8D9E0E3F243A}"/>
              </a:ext>
            </a:extLst>
          </p:cNvPr>
          <p:cNvSpPr txBox="1"/>
          <p:nvPr/>
        </p:nvSpPr>
        <p:spPr>
          <a:xfrm>
            <a:off x="6393482" y="2685621"/>
            <a:ext cx="3970912" cy="4247317"/>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marL="342900" indent="-342900">
              <a:buAutoNum type="arabicPeriod"/>
            </a:pPr>
            <a:r>
              <a:rPr lang="zh-CN" altLang="en-US">
                <a:highlight>
                  <a:srgbClr val="0000FF"/>
                </a:highlight>
              </a:rPr>
              <a:t>发布者（</a:t>
            </a:r>
            <a:r>
              <a:rPr lang="en-US" altLang="zh-CN">
                <a:highlight>
                  <a:srgbClr val="0000FF"/>
                </a:highlight>
              </a:rPr>
              <a:t>Publisher</a:t>
            </a:r>
            <a:r>
              <a:rPr lang="zh-CN" altLang="en-US">
                <a:highlight>
                  <a:srgbClr val="0000FF"/>
                </a:highlight>
              </a:rPr>
              <a:t>）</a:t>
            </a:r>
            <a:r>
              <a:rPr lang="zh-CN" altLang="en-US"/>
              <a:t>会向其他对象发送值得关注的事件，支持订阅。</a:t>
            </a:r>
            <a:endParaRPr lang="en-US" altLang="zh-CN"/>
          </a:p>
          <a:p>
            <a:pPr marL="342900" indent="-342900">
              <a:buAutoNum type="arabicPeriod"/>
            </a:pPr>
            <a:r>
              <a:rPr lang="zh-CN" altLang="en-US"/>
              <a:t>当新事件发生时，发送者会遍历订阅者对象，调用通知方法。该方法是在订阅者接口中声明的。</a:t>
            </a:r>
            <a:endParaRPr lang="en-US" altLang="zh-CN"/>
          </a:p>
          <a:p>
            <a:pPr marL="342900" indent="-342900">
              <a:buAutoNum type="arabicPeriod"/>
            </a:pPr>
            <a:r>
              <a:rPr lang="zh-CN" altLang="en-US">
                <a:highlight>
                  <a:srgbClr val="0000FF"/>
                </a:highlight>
              </a:rPr>
              <a:t>订阅者（</a:t>
            </a:r>
            <a:r>
              <a:rPr lang="en-US" altLang="zh-CN">
                <a:highlight>
                  <a:srgbClr val="0000FF"/>
                </a:highlight>
              </a:rPr>
              <a:t>Subscriber</a:t>
            </a:r>
            <a:r>
              <a:rPr lang="zh-CN" altLang="en-US">
                <a:highlight>
                  <a:srgbClr val="0000FF"/>
                </a:highlight>
              </a:rPr>
              <a:t>）接口</a:t>
            </a:r>
            <a:r>
              <a:rPr lang="zh-CN" altLang="en-US"/>
              <a:t>声明了通知接口。 多数情 况下，该接口仅包含一个 </a:t>
            </a:r>
            <a:r>
              <a:rPr lang="en-US" altLang="zh-CN"/>
              <a:t>update </a:t>
            </a:r>
            <a:r>
              <a:rPr lang="zh-CN" altLang="en-US"/>
              <a:t>更新方法。</a:t>
            </a:r>
            <a:endParaRPr lang="en-US" altLang="zh-CN"/>
          </a:p>
          <a:p>
            <a:pPr marL="342900" indent="-342900">
              <a:buAutoNum type="arabicPeriod"/>
            </a:pPr>
            <a:r>
              <a:rPr lang="zh-CN" altLang="en-US">
                <a:highlight>
                  <a:srgbClr val="0000FF"/>
                </a:highlight>
              </a:rPr>
              <a:t>具体订阅者（</a:t>
            </a:r>
            <a:r>
              <a:rPr lang="en-US" altLang="zh-CN">
                <a:highlight>
                  <a:srgbClr val="0000FF"/>
                </a:highlight>
              </a:rPr>
              <a:t>Concrete Subscribers</a:t>
            </a:r>
            <a:r>
              <a:rPr lang="zh-CN" altLang="en-US">
                <a:highlight>
                  <a:srgbClr val="0000FF"/>
                </a:highlight>
              </a:rPr>
              <a:t>）</a:t>
            </a:r>
            <a:r>
              <a:rPr lang="zh-CN" altLang="en-US"/>
              <a:t>执行一些操作来回应发布者的通知。</a:t>
            </a:r>
            <a:endParaRPr lang="en-US" altLang="zh-CN"/>
          </a:p>
          <a:p>
            <a:pPr marL="342900" indent="-342900">
              <a:buAutoNum type="arabicPeriod"/>
            </a:pPr>
            <a:r>
              <a:rPr lang="zh-CN" altLang="en-US"/>
              <a:t>订阅者通常需要一些上下文信息来正确地处理更新。</a:t>
            </a:r>
            <a:endParaRPr lang="en-US" altLang="zh-CN"/>
          </a:p>
          <a:p>
            <a:pPr marL="342900" indent="-342900">
              <a:buAutoNum type="arabicPeriod"/>
            </a:pPr>
            <a:r>
              <a:rPr lang="zh-CN" altLang="en-US">
                <a:highlight>
                  <a:srgbClr val="0000FF"/>
                </a:highlight>
              </a:rPr>
              <a:t>客户端（</a:t>
            </a:r>
            <a:r>
              <a:rPr lang="en-US" altLang="zh-CN">
                <a:highlight>
                  <a:srgbClr val="0000FF"/>
                </a:highlight>
              </a:rPr>
              <a:t>Client</a:t>
            </a:r>
            <a:r>
              <a:rPr lang="zh-CN" altLang="en-US">
                <a:highlight>
                  <a:srgbClr val="0000FF"/>
                </a:highlight>
              </a:rPr>
              <a:t>）</a:t>
            </a:r>
            <a:r>
              <a:rPr lang="zh-CN" altLang="en-US"/>
              <a:t>会分别创建发布者和订阅者对象，然后为订阅者注册发布者更新。</a:t>
            </a:r>
          </a:p>
        </p:txBody>
      </p:sp>
      <p:sp>
        <p:nvSpPr>
          <p:cNvPr id="26" name="文本框 25">
            <a:extLst>
              <a:ext uri="{FF2B5EF4-FFF2-40B4-BE49-F238E27FC236}">
                <a16:creationId xmlns:a16="http://schemas.microsoft.com/office/drawing/2014/main" id="{49C99D17-7655-245B-A988-1F350CA8575B}"/>
              </a:ext>
            </a:extLst>
          </p:cNvPr>
          <p:cNvSpPr txBox="1"/>
          <p:nvPr/>
        </p:nvSpPr>
        <p:spPr>
          <a:xfrm>
            <a:off x="197942" y="6939721"/>
            <a:ext cx="9658795" cy="369332"/>
          </a:xfrm>
          <a:prstGeom prst="rect">
            <a:avLst/>
          </a:prstGeom>
          <a:noFill/>
        </p:spPr>
        <p:txBody>
          <a:bodyPr wrap="square">
            <a:spAutoFit/>
          </a:bodyPr>
          <a:lstStyle/>
          <a:p>
            <a:r>
              <a:rPr lang="zh-CN" altLang="en-US">
                <a:solidFill>
                  <a:schemeClr val="bg1"/>
                </a:solidFill>
              </a:rPr>
              <a:t>观察者模式允许文本编辑器对象将自身的状态改变通知给其他服务对象。</a:t>
            </a:r>
          </a:p>
        </p:txBody>
      </p:sp>
      <p:sp>
        <p:nvSpPr>
          <p:cNvPr id="10" name="文本框 9">
            <a:extLst>
              <a:ext uri="{FF2B5EF4-FFF2-40B4-BE49-F238E27FC236}">
                <a16:creationId xmlns:a16="http://schemas.microsoft.com/office/drawing/2014/main" id="{19878B9C-777D-E00B-FA3F-5354F2EFF0B6}"/>
              </a:ext>
            </a:extLst>
          </p:cNvPr>
          <p:cNvSpPr txBox="1"/>
          <p:nvPr/>
        </p:nvSpPr>
        <p:spPr>
          <a:xfrm>
            <a:off x="6329492" y="8007925"/>
            <a:ext cx="3608645" cy="253787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a:t>开闭原则。 你无需修改发布者代码就能引入新的订阅者类 （如果是发布者接口则可轻松引入发布者类）。 </a:t>
            </a:r>
            <a:endParaRPr lang="en-US" altLang="zh-CN"/>
          </a:p>
          <a:p>
            <a:pPr marL="285750" indent="-285750">
              <a:lnSpc>
                <a:spcPct val="150000"/>
              </a:lnSpc>
              <a:buFont typeface="Arial" panose="020B0604020202020204" pitchFamily="34" charset="0"/>
              <a:buChar char="•"/>
            </a:pPr>
            <a:r>
              <a:rPr lang="zh-CN" altLang="en-US"/>
              <a:t>可以在运行时建立对象之间的联系。</a:t>
            </a:r>
            <a:endParaRPr lang="en-US" altLang="zh-CN"/>
          </a:p>
        </p:txBody>
      </p:sp>
      <p:sp>
        <p:nvSpPr>
          <p:cNvPr id="17" name="文本框 16">
            <a:extLst>
              <a:ext uri="{FF2B5EF4-FFF2-40B4-BE49-F238E27FC236}">
                <a16:creationId xmlns:a16="http://schemas.microsoft.com/office/drawing/2014/main" id="{5792CE51-F3A9-8C0E-5C3C-874BFC15A375}"/>
              </a:ext>
            </a:extLst>
          </p:cNvPr>
          <p:cNvSpPr txBox="1"/>
          <p:nvPr/>
        </p:nvSpPr>
        <p:spPr>
          <a:xfrm>
            <a:off x="6320941" y="11189127"/>
            <a:ext cx="3748438" cy="46038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zh-CN" altLang="en-US"/>
              <a:t>订阅者的通知顺序是随机的。</a:t>
            </a:r>
          </a:p>
        </p:txBody>
      </p:sp>
      <p:sp>
        <p:nvSpPr>
          <p:cNvPr id="18" name="文本框 17">
            <a:extLst>
              <a:ext uri="{FF2B5EF4-FFF2-40B4-BE49-F238E27FC236}">
                <a16:creationId xmlns:a16="http://schemas.microsoft.com/office/drawing/2014/main" id="{AF5967AE-6A9A-9761-D93D-7257E8216770}"/>
              </a:ext>
            </a:extLst>
          </p:cNvPr>
          <p:cNvSpPr txBox="1"/>
          <p:nvPr/>
        </p:nvSpPr>
        <p:spPr>
          <a:xfrm>
            <a:off x="542849" y="690293"/>
            <a:ext cx="6477711" cy="2031325"/>
          </a:xfrm>
          <a:prstGeom prst="rect">
            <a:avLst/>
          </a:prstGeom>
          <a:noFill/>
        </p:spPr>
        <p:txBody>
          <a:bodyPr wrap="square">
            <a:spAutoFit/>
          </a:bodyPr>
          <a:lstStyle/>
          <a:p>
            <a:pPr marL="342900" indent="-342900">
              <a:buFont typeface="Arial" panose="020B0604020202020204" pitchFamily="34" charset="0"/>
              <a:buChar char="•"/>
            </a:pPr>
            <a:r>
              <a:rPr lang="zh-CN" altLang="en-US" b="1">
                <a:solidFill>
                  <a:schemeClr val="bg1"/>
                </a:solidFill>
                <a:highlight>
                  <a:srgbClr val="000080"/>
                </a:highlight>
              </a:rPr>
              <a:t>分类</a:t>
            </a:r>
            <a:r>
              <a:rPr lang="zh-CN" altLang="en-US">
                <a:solidFill>
                  <a:schemeClr val="bg1"/>
                </a:solidFill>
              </a:rPr>
              <a:t>：（对象）行为型  </a:t>
            </a:r>
            <a:endParaRPr lang="en-US" altLang="zh-CN">
              <a:solidFill>
                <a:schemeClr val="bg1"/>
              </a:solidFill>
            </a:endParaRPr>
          </a:p>
          <a:p>
            <a:pPr marL="342900" indent="-342900">
              <a:buFont typeface="Arial" panose="020B0604020202020204" pitchFamily="34" charset="0"/>
              <a:buChar char="•"/>
            </a:pPr>
            <a:r>
              <a:rPr lang="zh-CN" altLang="en-US" b="1">
                <a:solidFill>
                  <a:schemeClr val="bg1"/>
                </a:solidFill>
                <a:highlight>
                  <a:srgbClr val="000080"/>
                </a:highlight>
              </a:rPr>
              <a:t>问题</a:t>
            </a:r>
            <a:r>
              <a:rPr lang="zh-CN" altLang="en-US">
                <a:solidFill>
                  <a:schemeClr val="bg1"/>
                </a:solidFill>
              </a:rPr>
              <a:t>：开发一个购物平台，当商品缺货时如何处理？如果客户经常主动查看，无疑会浪费客户的时间。如果平台主动发送到货通知给所有客户，那么对与不需要的客户来说并不友好，缺货商品一多消息也容易泛滥。</a:t>
            </a:r>
            <a:endParaRPr lang="en-US" altLang="zh-CN">
              <a:solidFill>
                <a:schemeClr val="bg1"/>
              </a:solidFill>
            </a:endParaRPr>
          </a:p>
          <a:p>
            <a:pPr marL="342900" indent="-342900">
              <a:buFont typeface="Arial" panose="020B0604020202020204" pitchFamily="34" charset="0"/>
              <a:buChar char="•"/>
            </a:pPr>
            <a:r>
              <a:rPr lang="zh-CN" altLang="en-US" b="1">
                <a:solidFill>
                  <a:schemeClr val="bg1"/>
                </a:solidFill>
                <a:highlight>
                  <a:srgbClr val="000080"/>
                </a:highlight>
              </a:rPr>
              <a:t>解决方案</a:t>
            </a:r>
            <a:r>
              <a:rPr lang="zh-CN" altLang="en-US">
                <a:solidFill>
                  <a:schemeClr val="bg1"/>
                </a:solidFill>
              </a:rPr>
              <a:t>：定义对象间的一种一对多关系，当一个对象的状态发生改变时，所有依赖于它的对象都得到通知并自动更新。</a:t>
            </a:r>
            <a:endParaRPr lang="en-US" altLang="zh-CN">
              <a:solidFill>
                <a:schemeClr val="bg1"/>
              </a:solidFill>
            </a:endParaRPr>
          </a:p>
        </p:txBody>
      </p:sp>
      <mc:AlternateContent xmlns:mc="http://schemas.openxmlformats.org/markup-compatibility/2006" xmlns:p14="http://schemas.microsoft.com/office/powerpoint/2010/main">
        <mc:Choice Requires="p14">
          <p:contentPart p14:bwMode="auto" r:id="rId2">
            <p14:nvContentPartPr>
              <p14:cNvPr id="284" name="墨迹 283">
                <a:extLst>
                  <a:ext uri="{FF2B5EF4-FFF2-40B4-BE49-F238E27FC236}">
                    <a16:creationId xmlns:a16="http://schemas.microsoft.com/office/drawing/2014/main" id="{530CB867-6A21-5819-0E41-FD17FDE88B83}"/>
                  </a:ext>
                </a:extLst>
              </p14:cNvPr>
              <p14:cNvContentPartPr/>
              <p14:nvPr/>
            </p14:nvContentPartPr>
            <p14:xfrm>
              <a:off x="9605534" y="12833487"/>
              <a:ext cx="360" cy="360"/>
            </p14:xfrm>
          </p:contentPart>
        </mc:Choice>
        <mc:Fallback xmlns="">
          <p:pic>
            <p:nvPicPr>
              <p:cNvPr id="284" name="墨迹 283">
                <a:extLst>
                  <a:ext uri="{FF2B5EF4-FFF2-40B4-BE49-F238E27FC236}">
                    <a16:creationId xmlns:a16="http://schemas.microsoft.com/office/drawing/2014/main" id="{530CB867-6A21-5819-0E41-FD17FDE88B83}"/>
                  </a:ext>
                </a:extLst>
              </p:cNvPr>
              <p:cNvPicPr/>
              <p:nvPr/>
            </p:nvPicPr>
            <p:blipFill>
              <a:blip r:embed="rId3"/>
              <a:stretch>
                <a:fillRect/>
              </a:stretch>
            </p:blipFill>
            <p:spPr>
              <a:xfrm>
                <a:off x="9596534" y="12824487"/>
                <a:ext cx="18000" cy="18000"/>
              </a:xfrm>
              <a:prstGeom prst="rect">
                <a:avLst/>
              </a:prstGeom>
            </p:spPr>
          </p:pic>
        </mc:Fallback>
      </mc:AlternateContent>
      <p:pic>
        <p:nvPicPr>
          <p:cNvPr id="5" name="图片 4">
            <a:extLst>
              <a:ext uri="{FF2B5EF4-FFF2-40B4-BE49-F238E27FC236}">
                <a16:creationId xmlns:a16="http://schemas.microsoft.com/office/drawing/2014/main" id="{F5037173-B7DF-4C90-291B-DA5114CA05EA}"/>
              </a:ext>
            </a:extLst>
          </p:cNvPr>
          <p:cNvPicPr>
            <a:picLocks noChangeAspect="1"/>
          </p:cNvPicPr>
          <p:nvPr/>
        </p:nvPicPr>
        <p:blipFill>
          <a:blip r:embed="rId4"/>
          <a:stretch>
            <a:fillRect/>
          </a:stretch>
        </p:blipFill>
        <p:spPr>
          <a:xfrm>
            <a:off x="7020560" y="368879"/>
            <a:ext cx="2961433" cy="2133280"/>
          </a:xfrm>
          <a:prstGeom prst="rect">
            <a:avLst/>
          </a:prstGeom>
        </p:spPr>
      </p:pic>
      <p:pic>
        <p:nvPicPr>
          <p:cNvPr id="9" name="图片 8">
            <a:extLst>
              <a:ext uri="{FF2B5EF4-FFF2-40B4-BE49-F238E27FC236}">
                <a16:creationId xmlns:a16="http://schemas.microsoft.com/office/drawing/2014/main" id="{B7EDB820-9418-F201-97D0-92C6C392364D}"/>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Layer>
                </a14:imgProps>
              </a:ext>
            </a:extLst>
          </a:blip>
          <a:stretch>
            <a:fillRect/>
          </a:stretch>
        </p:blipFill>
        <p:spPr>
          <a:xfrm>
            <a:off x="197942" y="3286268"/>
            <a:ext cx="5924550" cy="321945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3" name="图片 12">
            <a:extLst>
              <a:ext uri="{FF2B5EF4-FFF2-40B4-BE49-F238E27FC236}">
                <a16:creationId xmlns:a16="http://schemas.microsoft.com/office/drawing/2014/main" id="{43B55FE2-0256-B085-E91B-F139D8B6B232}"/>
              </a:ext>
            </a:extLst>
          </p:cNvPr>
          <p:cNvPicPr>
            <a:picLocks noChangeAspect="1"/>
          </p:cNvPicPr>
          <p:nvPr/>
        </p:nvPicPr>
        <p:blipFill>
          <a:blip r:embed="rId7"/>
          <a:stretch>
            <a:fillRect/>
          </a:stretch>
        </p:blipFill>
        <p:spPr>
          <a:xfrm>
            <a:off x="293192" y="7605410"/>
            <a:ext cx="5734050" cy="4972050"/>
          </a:xfrm>
          <a:prstGeom prst="rect">
            <a:avLst/>
          </a:prstGeom>
        </p:spPr>
      </p:pic>
    </p:spTree>
    <p:extLst>
      <p:ext uri="{BB962C8B-B14F-4D97-AF65-F5344CB8AC3E}">
        <p14:creationId xmlns:p14="http://schemas.microsoft.com/office/powerpoint/2010/main" val="247204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7A9E53-8EC5-5992-D310-566A65C9305D}"/>
              </a:ext>
            </a:extLst>
          </p:cNvPr>
          <p:cNvSpPr txBox="1"/>
          <p:nvPr/>
        </p:nvSpPr>
        <p:spPr>
          <a:xfrm>
            <a:off x="4430757" y="125643"/>
            <a:ext cx="1763624" cy="400110"/>
          </a:xfrm>
          <a:prstGeom prst="rect">
            <a:avLst/>
          </a:prstGeom>
          <a:noFill/>
        </p:spPr>
        <p:txBody>
          <a:bodyPr wrap="none" rtlCol="0">
            <a:spAutoFit/>
          </a:bodyPr>
          <a:lstStyle/>
          <a:p>
            <a:r>
              <a:rPr lang="zh-CN" altLang="en-US" sz="2000" b="1">
                <a:solidFill>
                  <a:schemeClr val="accent3"/>
                </a:solidFill>
              </a:rPr>
              <a:t>状态（</a:t>
            </a:r>
            <a:r>
              <a:rPr lang="en-US" altLang="zh-CN" sz="2000" b="1">
                <a:solidFill>
                  <a:schemeClr val="accent3"/>
                </a:solidFill>
              </a:rPr>
              <a:t>State</a:t>
            </a:r>
            <a:r>
              <a:rPr lang="zh-CN" altLang="en-US" sz="2000" b="1">
                <a:solidFill>
                  <a:schemeClr val="accent3"/>
                </a:solidFill>
              </a:rPr>
              <a:t>）</a:t>
            </a:r>
            <a:endParaRPr lang="zh-CN" altLang="en-US" sz="2000" b="1" dirty="0">
              <a:solidFill>
                <a:schemeClr val="accent3"/>
              </a:solidFill>
            </a:endParaRPr>
          </a:p>
        </p:txBody>
      </p:sp>
      <p:sp>
        <p:nvSpPr>
          <p:cNvPr id="8" name="文本框 7">
            <a:extLst>
              <a:ext uri="{FF2B5EF4-FFF2-40B4-BE49-F238E27FC236}">
                <a16:creationId xmlns:a16="http://schemas.microsoft.com/office/drawing/2014/main" id="{9DE34358-BCEF-7954-5F37-8D9E0E3F243A}"/>
              </a:ext>
            </a:extLst>
          </p:cNvPr>
          <p:cNvSpPr txBox="1"/>
          <p:nvPr/>
        </p:nvSpPr>
        <p:spPr>
          <a:xfrm>
            <a:off x="6499307" y="2849841"/>
            <a:ext cx="3970912" cy="3139321"/>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marL="342900" indent="-342900">
              <a:buAutoNum type="arabicPeriod"/>
            </a:pPr>
            <a:r>
              <a:rPr lang="zh-CN" altLang="en-US">
                <a:highlight>
                  <a:srgbClr val="0000FF"/>
                </a:highlight>
              </a:rPr>
              <a:t>上下文（</a:t>
            </a:r>
            <a:r>
              <a:rPr lang="en-US" altLang="zh-CN">
                <a:highlight>
                  <a:srgbClr val="0000FF"/>
                </a:highlight>
              </a:rPr>
              <a:t>Context</a:t>
            </a:r>
            <a:r>
              <a:rPr lang="zh-CN" altLang="en-US">
                <a:highlight>
                  <a:srgbClr val="0000FF"/>
                </a:highlight>
              </a:rPr>
              <a:t>）</a:t>
            </a:r>
            <a:r>
              <a:rPr lang="zh-CN" altLang="en-US"/>
              <a:t>保存了对于一个具体状态对象的引用，并 会将所有与该状态相关的工作委派给它。</a:t>
            </a:r>
            <a:endParaRPr lang="en-US" altLang="zh-CN"/>
          </a:p>
          <a:p>
            <a:pPr marL="342900" indent="-342900">
              <a:buAutoNum type="arabicPeriod"/>
            </a:pPr>
            <a:r>
              <a:rPr lang="zh-CN" altLang="en-US">
                <a:highlight>
                  <a:srgbClr val="0000FF"/>
                </a:highlight>
              </a:rPr>
              <a:t>状态（</a:t>
            </a:r>
            <a:r>
              <a:rPr lang="en-US" altLang="zh-CN">
                <a:highlight>
                  <a:srgbClr val="0000FF"/>
                </a:highlight>
              </a:rPr>
              <a:t>State</a:t>
            </a:r>
            <a:r>
              <a:rPr lang="zh-CN" altLang="en-US">
                <a:highlight>
                  <a:srgbClr val="0000FF"/>
                </a:highlight>
              </a:rPr>
              <a:t>）接口</a:t>
            </a:r>
            <a:r>
              <a:rPr lang="zh-CN" altLang="en-US"/>
              <a:t>会声明特定于状态的方法。</a:t>
            </a:r>
            <a:endParaRPr lang="en-US" altLang="zh-CN"/>
          </a:p>
          <a:p>
            <a:pPr marL="342900" indent="-342900">
              <a:buAutoNum type="arabicPeriod"/>
            </a:pPr>
            <a:r>
              <a:rPr lang="zh-CN" altLang="en-US">
                <a:highlight>
                  <a:srgbClr val="0000FF"/>
                </a:highlight>
              </a:rPr>
              <a:t>具体状态（</a:t>
            </a:r>
            <a:r>
              <a:rPr lang="en-US" altLang="zh-CN">
                <a:highlight>
                  <a:srgbClr val="0000FF"/>
                </a:highlight>
              </a:rPr>
              <a:t>Concrete States</a:t>
            </a:r>
            <a:r>
              <a:rPr lang="zh-CN" altLang="en-US">
                <a:highlight>
                  <a:srgbClr val="0000FF"/>
                </a:highlight>
              </a:rPr>
              <a:t>）</a:t>
            </a:r>
            <a:r>
              <a:rPr lang="zh-CN" altLang="en-US"/>
              <a:t>会自行实现特定于状态的方法。 </a:t>
            </a:r>
            <a:endParaRPr lang="en-US" altLang="zh-CN"/>
          </a:p>
          <a:p>
            <a:pPr marL="342900" indent="-342900">
              <a:buAutoNum type="arabicPeriod"/>
            </a:pPr>
            <a:r>
              <a:rPr lang="zh-CN" altLang="en-US"/>
              <a:t>上下文和具体状态都可以设置上下文的下个状态，并可通过替换连接到上下文的状态对象来完成实际的状态转换。</a:t>
            </a:r>
          </a:p>
        </p:txBody>
      </p:sp>
      <p:sp>
        <p:nvSpPr>
          <p:cNvPr id="26" name="文本框 25">
            <a:extLst>
              <a:ext uri="{FF2B5EF4-FFF2-40B4-BE49-F238E27FC236}">
                <a16:creationId xmlns:a16="http://schemas.microsoft.com/office/drawing/2014/main" id="{49C99D17-7655-245B-A988-1F350CA8575B}"/>
              </a:ext>
            </a:extLst>
          </p:cNvPr>
          <p:cNvSpPr txBox="1"/>
          <p:nvPr/>
        </p:nvSpPr>
        <p:spPr>
          <a:xfrm>
            <a:off x="239699" y="7478719"/>
            <a:ext cx="9658795" cy="369332"/>
          </a:xfrm>
          <a:prstGeom prst="rect">
            <a:avLst/>
          </a:prstGeom>
          <a:noFill/>
        </p:spPr>
        <p:txBody>
          <a:bodyPr wrap="square">
            <a:spAutoFit/>
          </a:bodyPr>
          <a:lstStyle/>
          <a:p>
            <a:r>
              <a:rPr lang="zh-CN" altLang="en-US">
                <a:solidFill>
                  <a:schemeClr val="bg1"/>
                </a:solidFill>
              </a:rPr>
              <a:t>状态模式将根据当前回放状态，让媒体播放器中的相同控件完成不同的行为。</a:t>
            </a:r>
          </a:p>
        </p:txBody>
      </p:sp>
      <p:sp>
        <p:nvSpPr>
          <p:cNvPr id="10" name="文本框 9">
            <a:extLst>
              <a:ext uri="{FF2B5EF4-FFF2-40B4-BE49-F238E27FC236}">
                <a16:creationId xmlns:a16="http://schemas.microsoft.com/office/drawing/2014/main" id="{19878B9C-777D-E00B-FA3F-5354F2EFF0B6}"/>
              </a:ext>
            </a:extLst>
          </p:cNvPr>
          <p:cNvSpPr txBox="1"/>
          <p:nvPr/>
        </p:nvSpPr>
        <p:spPr>
          <a:xfrm>
            <a:off x="6329492" y="7876001"/>
            <a:ext cx="3608645" cy="253787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a:t>单一职责原则。将与特定状态相关的代码放在单独的类中。 </a:t>
            </a:r>
            <a:endParaRPr lang="en-US" altLang="zh-CN"/>
          </a:p>
          <a:p>
            <a:pPr marL="285750" indent="-285750">
              <a:lnSpc>
                <a:spcPct val="150000"/>
              </a:lnSpc>
              <a:buFont typeface="Arial" panose="020B0604020202020204" pitchFamily="34" charset="0"/>
              <a:buChar char="•"/>
            </a:pPr>
            <a:r>
              <a:rPr lang="zh-CN" altLang="en-US"/>
              <a:t>开闭原则。无需修改已有状态类和上下文就能引入新状态。</a:t>
            </a:r>
            <a:endParaRPr lang="en-US" altLang="zh-CN"/>
          </a:p>
          <a:p>
            <a:pPr marL="285750" indent="-285750">
              <a:lnSpc>
                <a:spcPct val="150000"/>
              </a:lnSpc>
              <a:buFont typeface="Arial" panose="020B0604020202020204" pitchFamily="34" charset="0"/>
              <a:buChar char="•"/>
            </a:pPr>
            <a:r>
              <a:rPr lang="zh-CN" altLang="en-US"/>
              <a:t>通过消除臃肿的状态机条件语句简化上下文代码。</a:t>
            </a:r>
            <a:endParaRPr lang="en-US" altLang="zh-CN"/>
          </a:p>
        </p:txBody>
      </p:sp>
      <p:sp>
        <p:nvSpPr>
          <p:cNvPr id="17" name="文本框 16">
            <a:extLst>
              <a:ext uri="{FF2B5EF4-FFF2-40B4-BE49-F238E27FC236}">
                <a16:creationId xmlns:a16="http://schemas.microsoft.com/office/drawing/2014/main" id="{5792CE51-F3A9-8C0E-5C3C-874BFC15A375}"/>
              </a:ext>
            </a:extLst>
          </p:cNvPr>
          <p:cNvSpPr txBox="1"/>
          <p:nvPr/>
        </p:nvSpPr>
        <p:spPr>
          <a:xfrm>
            <a:off x="6329492" y="10413875"/>
            <a:ext cx="3608285" cy="129137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zh-CN" altLang="en-US"/>
              <a:t>如果状态机只有很少的几个状态，或者很少发生改变，那么应用该模式可能会显得小题大作。</a:t>
            </a:r>
          </a:p>
        </p:txBody>
      </p:sp>
      <p:sp>
        <p:nvSpPr>
          <p:cNvPr id="18" name="文本框 17">
            <a:extLst>
              <a:ext uri="{FF2B5EF4-FFF2-40B4-BE49-F238E27FC236}">
                <a16:creationId xmlns:a16="http://schemas.microsoft.com/office/drawing/2014/main" id="{AF5967AE-6A9A-9761-D93D-7257E8216770}"/>
              </a:ext>
            </a:extLst>
          </p:cNvPr>
          <p:cNvSpPr txBox="1"/>
          <p:nvPr/>
        </p:nvSpPr>
        <p:spPr>
          <a:xfrm>
            <a:off x="542849" y="690293"/>
            <a:ext cx="6477711" cy="1754326"/>
          </a:xfrm>
          <a:prstGeom prst="rect">
            <a:avLst/>
          </a:prstGeom>
          <a:noFill/>
        </p:spPr>
        <p:txBody>
          <a:bodyPr wrap="square">
            <a:spAutoFit/>
          </a:bodyPr>
          <a:lstStyle/>
          <a:p>
            <a:pPr marL="342900" indent="-342900">
              <a:buFont typeface="Arial" panose="020B0604020202020204" pitchFamily="34" charset="0"/>
              <a:buChar char="•"/>
            </a:pPr>
            <a:r>
              <a:rPr lang="zh-CN" altLang="en-US" b="1">
                <a:solidFill>
                  <a:schemeClr val="bg1"/>
                </a:solidFill>
                <a:highlight>
                  <a:srgbClr val="000080"/>
                </a:highlight>
              </a:rPr>
              <a:t>分类</a:t>
            </a:r>
            <a:r>
              <a:rPr lang="zh-CN" altLang="en-US">
                <a:solidFill>
                  <a:schemeClr val="bg1"/>
                </a:solidFill>
              </a:rPr>
              <a:t>：（对象）行为型  </a:t>
            </a:r>
            <a:endParaRPr lang="en-US" altLang="zh-CN">
              <a:solidFill>
                <a:schemeClr val="bg1"/>
              </a:solidFill>
            </a:endParaRPr>
          </a:p>
          <a:p>
            <a:pPr marL="342900" indent="-342900">
              <a:buFont typeface="Arial" panose="020B0604020202020204" pitchFamily="34" charset="0"/>
              <a:buChar char="•"/>
            </a:pPr>
            <a:r>
              <a:rPr lang="zh-CN" altLang="en-US" b="1">
                <a:solidFill>
                  <a:schemeClr val="bg1"/>
                </a:solidFill>
                <a:highlight>
                  <a:srgbClr val="000080"/>
                </a:highlight>
              </a:rPr>
              <a:t>问题</a:t>
            </a:r>
            <a:r>
              <a:rPr lang="zh-CN" altLang="en-US">
                <a:solidFill>
                  <a:schemeClr val="bg1"/>
                </a:solidFill>
              </a:rPr>
              <a:t>：开发一个糖果贩卖机，当投入硬币按下按钮，糖果机将掉落一枚糖果。当没有投入硬币，直接按下按钮，将会得到请投币的提升。</a:t>
            </a:r>
            <a:endParaRPr lang="en-US" altLang="zh-CN">
              <a:solidFill>
                <a:schemeClr val="bg1"/>
              </a:solidFill>
            </a:endParaRPr>
          </a:p>
          <a:p>
            <a:pPr marL="342900" indent="-342900">
              <a:buFont typeface="Arial" panose="020B0604020202020204" pitchFamily="34" charset="0"/>
              <a:buChar char="•"/>
            </a:pPr>
            <a:r>
              <a:rPr lang="zh-CN" altLang="en-US" b="1">
                <a:solidFill>
                  <a:schemeClr val="bg1"/>
                </a:solidFill>
                <a:highlight>
                  <a:srgbClr val="000080"/>
                </a:highlight>
              </a:rPr>
              <a:t>解决方案</a:t>
            </a:r>
            <a:r>
              <a:rPr lang="zh-CN" altLang="en-US">
                <a:solidFill>
                  <a:schemeClr val="bg1"/>
                </a:solidFill>
              </a:rPr>
              <a:t>：允许一个对象在其内部状态改变时改变它的行为。对象看起来适合改变了它的类。</a:t>
            </a:r>
            <a:endParaRPr lang="en-US" altLang="zh-CN">
              <a:solidFill>
                <a:schemeClr val="bg1"/>
              </a:solidFill>
            </a:endParaRPr>
          </a:p>
        </p:txBody>
      </p:sp>
      <mc:AlternateContent xmlns:mc="http://schemas.openxmlformats.org/markup-compatibility/2006" xmlns:p14="http://schemas.microsoft.com/office/powerpoint/2010/main">
        <mc:Choice Requires="p14">
          <p:contentPart p14:bwMode="auto" r:id="rId2">
            <p14:nvContentPartPr>
              <p14:cNvPr id="284" name="墨迹 283">
                <a:extLst>
                  <a:ext uri="{FF2B5EF4-FFF2-40B4-BE49-F238E27FC236}">
                    <a16:creationId xmlns:a16="http://schemas.microsoft.com/office/drawing/2014/main" id="{530CB867-6A21-5819-0E41-FD17FDE88B83}"/>
                  </a:ext>
                </a:extLst>
              </p14:cNvPr>
              <p14:cNvContentPartPr/>
              <p14:nvPr/>
            </p14:nvContentPartPr>
            <p14:xfrm>
              <a:off x="9605534" y="12833487"/>
              <a:ext cx="360" cy="360"/>
            </p14:xfrm>
          </p:contentPart>
        </mc:Choice>
        <mc:Fallback xmlns="">
          <p:pic>
            <p:nvPicPr>
              <p:cNvPr id="284" name="墨迹 283">
                <a:extLst>
                  <a:ext uri="{FF2B5EF4-FFF2-40B4-BE49-F238E27FC236}">
                    <a16:creationId xmlns:a16="http://schemas.microsoft.com/office/drawing/2014/main" id="{530CB867-6A21-5819-0E41-FD17FDE88B83}"/>
                  </a:ext>
                </a:extLst>
              </p:cNvPr>
              <p:cNvPicPr/>
              <p:nvPr/>
            </p:nvPicPr>
            <p:blipFill>
              <a:blip r:embed="rId3"/>
              <a:stretch>
                <a:fillRect/>
              </a:stretch>
            </p:blipFill>
            <p:spPr>
              <a:xfrm>
                <a:off x="9596534" y="12824487"/>
                <a:ext cx="18000" cy="18000"/>
              </a:xfrm>
              <a:prstGeom prst="rect">
                <a:avLst/>
              </a:prstGeom>
            </p:spPr>
          </p:pic>
        </mc:Fallback>
      </mc:AlternateContent>
      <p:pic>
        <p:nvPicPr>
          <p:cNvPr id="4" name="图片 3">
            <a:extLst>
              <a:ext uri="{FF2B5EF4-FFF2-40B4-BE49-F238E27FC236}">
                <a16:creationId xmlns:a16="http://schemas.microsoft.com/office/drawing/2014/main" id="{1F6DE993-EB06-86D1-CB0C-FF42A49AA91F}"/>
              </a:ext>
            </a:extLst>
          </p:cNvPr>
          <p:cNvPicPr>
            <a:picLocks noChangeAspect="1"/>
          </p:cNvPicPr>
          <p:nvPr/>
        </p:nvPicPr>
        <p:blipFill>
          <a:blip r:embed="rId4"/>
          <a:stretch>
            <a:fillRect/>
          </a:stretch>
        </p:blipFill>
        <p:spPr>
          <a:xfrm>
            <a:off x="7223640" y="469672"/>
            <a:ext cx="2858649" cy="1853193"/>
          </a:xfrm>
          <a:prstGeom prst="rect">
            <a:avLst/>
          </a:prstGeom>
        </p:spPr>
      </p:pic>
      <p:pic>
        <p:nvPicPr>
          <p:cNvPr id="7" name="图片 6">
            <a:extLst>
              <a:ext uri="{FF2B5EF4-FFF2-40B4-BE49-F238E27FC236}">
                <a16:creationId xmlns:a16="http://schemas.microsoft.com/office/drawing/2014/main" id="{1505130D-21B4-278C-2FA4-69DC4C964A34}"/>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Layer>
                </a14:imgProps>
              </a:ext>
            </a:extLst>
          </a:blip>
          <a:stretch>
            <a:fillRect/>
          </a:stretch>
        </p:blipFill>
        <p:spPr>
          <a:xfrm>
            <a:off x="419903" y="2444619"/>
            <a:ext cx="6010275" cy="470535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2" name="图片 11">
            <a:extLst>
              <a:ext uri="{FF2B5EF4-FFF2-40B4-BE49-F238E27FC236}">
                <a16:creationId xmlns:a16="http://schemas.microsoft.com/office/drawing/2014/main" id="{30AB22D9-B312-08DC-7AB5-0DDB7967C434}"/>
              </a:ext>
            </a:extLst>
          </p:cNvPr>
          <p:cNvPicPr>
            <a:picLocks noChangeAspect="1"/>
          </p:cNvPicPr>
          <p:nvPr/>
        </p:nvPicPr>
        <p:blipFill>
          <a:blip r:embed="rId7"/>
          <a:stretch>
            <a:fillRect/>
          </a:stretch>
        </p:blipFill>
        <p:spPr>
          <a:xfrm>
            <a:off x="305603" y="7914796"/>
            <a:ext cx="5829300" cy="3629025"/>
          </a:xfrm>
          <a:prstGeom prst="rect">
            <a:avLst/>
          </a:prstGeom>
        </p:spPr>
      </p:pic>
    </p:spTree>
    <p:extLst>
      <p:ext uri="{BB962C8B-B14F-4D97-AF65-F5344CB8AC3E}">
        <p14:creationId xmlns:p14="http://schemas.microsoft.com/office/powerpoint/2010/main" val="1011206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7A9E53-8EC5-5992-D310-566A65C9305D}"/>
              </a:ext>
            </a:extLst>
          </p:cNvPr>
          <p:cNvSpPr txBox="1"/>
          <p:nvPr/>
        </p:nvSpPr>
        <p:spPr>
          <a:xfrm>
            <a:off x="4430757" y="125643"/>
            <a:ext cx="2095510" cy="400110"/>
          </a:xfrm>
          <a:prstGeom prst="rect">
            <a:avLst/>
          </a:prstGeom>
          <a:noFill/>
        </p:spPr>
        <p:txBody>
          <a:bodyPr wrap="none" rtlCol="0">
            <a:spAutoFit/>
          </a:bodyPr>
          <a:lstStyle/>
          <a:p>
            <a:r>
              <a:rPr lang="zh-CN" altLang="en-US" sz="2000" b="1">
                <a:solidFill>
                  <a:schemeClr val="accent3"/>
                </a:solidFill>
              </a:rPr>
              <a:t>策略（</a:t>
            </a:r>
            <a:r>
              <a:rPr lang="en-US" altLang="zh-CN" sz="2000" b="1">
                <a:solidFill>
                  <a:schemeClr val="accent3"/>
                </a:solidFill>
              </a:rPr>
              <a:t>Strategy</a:t>
            </a:r>
            <a:r>
              <a:rPr lang="zh-CN" altLang="en-US" sz="2000" b="1">
                <a:solidFill>
                  <a:schemeClr val="accent3"/>
                </a:solidFill>
              </a:rPr>
              <a:t>）</a:t>
            </a:r>
            <a:endParaRPr lang="zh-CN" altLang="en-US" sz="2000" b="1" dirty="0">
              <a:solidFill>
                <a:schemeClr val="accent3"/>
              </a:solidFill>
            </a:endParaRPr>
          </a:p>
        </p:txBody>
      </p:sp>
      <p:sp>
        <p:nvSpPr>
          <p:cNvPr id="8" name="文本框 7">
            <a:extLst>
              <a:ext uri="{FF2B5EF4-FFF2-40B4-BE49-F238E27FC236}">
                <a16:creationId xmlns:a16="http://schemas.microsoft.com/office/drawing/2014/main" id="{9DE34358-BCEF-7954-5F37-8D9E0E3F243A}"/>
              </a:ext>
            </a:extLst>
          </p:cNvPr>
          <p:cNvSpPr txBox="1"/>
          <p:nvPr/>
        </p:nvSpPr>
        <p:spPr>
          <a:xfrm>
            <a:off x="6499307" y="2849841"/>
            <a:ext cx="3970912" cy="452431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marL="342900" indent="-342900">
              <a:buAutoNum type="arabicPeriod"/>
            </a:pPr>
            <a:r>
              <a:rPr lang="zh-CN" altLang="en-US">
                <a:highlight>
                  <a:srgbClr val="0000FF"/>
                </a:highlight>
              </a:rPr>
              <a:t>上下文（</a:t>
            </a:r>
            <a:r>
              <a:rPr lang="en-US" altLang="zh-CN">
                <a:highlight>
                  <a:srgbClr val="0000FF"/>
                </a:highlight>
              </a:rPr>
              <a:t>Context</a:t>
            </a:r>
            <a:r>
              <a:rPr lang="zh-CN" altLang="en-US">
                <a:highlight>
                  <a:srgbClr val="0000FF"/>
                </a:highlight>
              </a:rPr>
              <a:t>）</a:t>
            </a:r>
            <a:r>
              <a:rPr lang="zh-CN" altLang="en-US"/>
              <a:t>维护指向具体策略的引用，且仅通过策略接口与该对象进行交流。</a:t>
            </a:r>
            <a:endParaRPr lang="en-US" altLang="zh-CN"/>
          </a:p>
          <a:p>
            <a:pPr marL="342900" indent="-342900">
              <a:buAutoNum type="arabicPeriod"/>
            </a:pPr>
            <a:r>
              <a:rPr lang="zh-CN" altLang="en-US">
                <a:highlight>
                  <a:srgbClr val="0000FF"/>
                </a:highlight>
              </a:rPr>
              <a:t>策略（</a:t>
            </a:r>
            <a:r>
              <a:rPr lang="en-US" altLang="zh-CN">
                <a:highlight>
                  <a:srgbClr val="0000FF"/>
                </a:highlight>
              </a:rPr>
              <a:t>Strategy</a:t>
            </a:r>
            <a:r>
              <a:rPr lang="zh-CN" altLang="en-US">
                <a:highlight>
                  <a:srgbClr val="0000FF"/>
                </a:highlight>
              </a:rPr>
              <a:t>）接口</a:t>
            </a:r>
            <a:r>
              <a:rPr lang="zh-CN" altLang="en-US"/>
              <a:t>是所有具体策略的通用接口，它声明了一个上下文用于执行策略的方法。</a:t>
            </a:r>
            <a:endParaRPr lang="en-US" altLang="zh-CN"/>
          </a:p>
          <a:p>
            <a:pPr marL="342900" indent="-342900">
              <a:buAutoNum type="arabicPeriod"/>
            </a:pPr>
            <a:r>
              <a:rPr lang="zh-CN" altLang="en-US">
                <a:highlight>
                  <a:srgbClr val="0000FF"/>
                </a:highlight>
              </a:rPr>
              <a:t>具体策略（</a:t>
            </a:r>
            <a:r>
              <a:rPr lang="en-US" altLang="zh-CN">
                <a:highlight>
                  <a:srgbClr val="0000FF"/>
                </a:highlight>
              </a:rPr>
              <a:t>Concrete Strategies</a:t>
            </a:r>
            <a:r>
              <a:rPr lang="zh-CN" altLang="en-US">
                <a:highlight>
                  <a:srgbClr val="0000FF"/>
                </a:highlight>
              </a:rPr>
              <a:t>）</a:t>
            </a:r>
            <a:r>
              <a:rPr lang="zh-CN" altLang="en-US"/>
              <a:t>实现了上下文所用算法的不同变体。</a:t>
            </a:r>
            <a:endParaRPr lang="en-US" altLang="zh-CN"/>
          </a:p>
          <a:p>
            <a:pPr marL="342900" indent="-342900">
              <a:buAutoNum type="arabicPeriod"/>
            </a:pPr>
            <a:r>
              <a:rPr lang="zh-CN" altLang="en-US"/>
              <a:t>当上下文需要运行算法时，它会在其已连接的策略对象上调用执行方法。上下文不清楚其所涉及的策略类型与算法的执行方式。</a:t>
            </a:r>
            <a:endParaRPr lang="en-US" altLang="zh-CN"/>
          </a:p>
          <a:p>
            <a:pPr marL="342900" indent="-342900">
              <a:buAutoNum type="arabicPeriod"/>
            </a:pPr>
            <a:r>
              <a:rPr lang="zh-CN" altLang="en-US">
                <a:highlight>
                  <a:srgbClr val="0000FF"/>
                </a:highlight>
              </a:rPr>
              <a:t>客户端（</a:t>
            </a:r>
            <a:r>
              <a:rPr lang="en-US" altLang="zh-CN">
                <a:highlight>
                  <a:srgbClr val="0000FF"/>
                </a:highlight>
              </a:rPr>
              <a:t>Client</a:t>
            </a:r>
            <a:r>
              <a:rPr lang="zh-CN" altLang="en-US">
                <a:highlight>
                  <a:srgbClr val="0000FF"/>
                </a:highlight>
              </a:rPr>
              <a:t>）</a:t>
            </a:r>
            <a:r>
              <a:rPr lang="zh-CN" altLang="en-US"/>
              <a:t>会创建一个特定策略对象并将其传递给上下文。上下文则会提供一个设置器以便客户端在运行时替换 相关联的策略</a:t>
            </a:r>
          </a:p>
        </p:txBody>
      </p:sp>
      <p:sp>
        <p:nvSpPr>
          <p:cNvPr id="26" name="文本框 25">
            <a:extLst>
              <a:ext uri="{FF2B5EF4-FFF2-40B4-BE49-F238E27FC236}">
                <a16:creationId xmlns:a16="http://schemas.microsoft.com/office/drawing/2014/main" id="{49C99D17-7655-245B-A988-1F350CA8575B}"/>
              </a:ext>
            </a:extLst>
          </p:cNvPr>
          <p:cNvSpPr txBox="1"/>
          <p:nvPr/>
        </p:nvSpPr>
        <p:spPr>
          <a:xfrm>
            <a:off x="346379" y="7832186"/>
            <a:ext cx="5917261" cy="646331"/>
          </a:xfrm>
          <a:prstGeom prst="rect">
            <a:avLst/>
          </a:prstGeom>
          <a:noFill/>
        </p:spPr>
        <p:txBody>
          <a:bodyPr wrap="square">
            <a:spAutoFit/>
          </a:bodyPr>
          <a:lstStyle/>
          <a:p>
            <a:r>
              <a:rPr lang="zh-CN" altLang="en-US">
                <a:solidFill>
                  <a:schemeClr val="bg1"/>
                </a:solidFill>
              </a:rPr>
              <a:t>在导航系统中，不同的出行方式会有不同的导航结果，使用策略模式封装不同的路径规划算法。</a:t>
            </a:r>
          </a:p>
        </p:txBody>
      </p:sp>
      <p:sp>
        <p:nvSpPr>
          <p:cNvPr id="10" name="文本框 9">
            <a:extLst>
              <a:ext uri="{FF2B5EF4-FFF2-40B4-BE49-F238E27FC236}">
                <a16:creationId xmlns:a16="http://schemas.microsoft.com/office/drawing/2014/main" id="{19878B9C-777D-E00B-FA3F-5354F2EFF0B6}"/>
              </a:ext>
            </a:extLst>
          </p:cNvPr>
          <p:cNvSpPr txBox="1"/>
          <p:nvPr/>
        </p:nvSpPr>
        <p:spPr>
          <a:xfrm>
            <a:off x="6329492" y="7876001"/>
            <a:ext cx="3608645" cy="253787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a:t>可在运行时切换对象内的算法。 </a:t>
            </a:r>
            <a:endParaRPr lang="en-US" altLang="zh-CN"/>
          </a:p>
          <a:p>
            <a:pPr marL="285750" indent="-285750">
              <a:lnSpc>
                <a:spcPct val="150000"/>
              </a:lnSpc>
              <a:buFont typeface="Arial" panose="020B0604020202020204" pitchFamily="34" charset="0"/>
              <a:buChar char="•"/>
            </a:pPr>
            <a:r>
              <a:rPr lang="zh-CN" altLang="en-US"/>
              <a:t>可将算法的实现和使用算法的代码隔离开来。</a:t>
            </a:r>
            <a:endParaRPr lang="en-US" altLang="zh-CN"/>
          </a:p>
          <a:p>
            <a:pPr marL="285750" indent="-285750">
              <a:lnSpc>
                <a:spcPct val="150000"/>
              </a:lnSpc>
              <a:buFont typeface="Arial" panose="020B0604020202020204" pitchFamily="34" charset="0"/>
              <a:buChar char="•"/>
            </a:pPr>
            <a:r>
              <a:rPr lang="zh-CN" altLang="en-US"/>
              <a:t>可使用组合来代替继承。</a:t>
            </a:r>
            <a:endParaRPr lang="en-US" altLang="zh-CN"/>
          </a:p>
          <a:p>
            <a:pPr marL="285750" indent="-285750">
              <a:lnSpc>
                <a:spcPct val="150000"/>
              </a:lnSpc>
              <a:buFont typeface="Arial" panose="020B0604020202020204" pitchFamily="34" charset="0"/>
              <a:buChar char="•"/>
            </a:pPr>
            <a:r>
              <a:rPr lang="zh-CN" altLang="en-US"/>
              <a:t>开闭原则。无需对上下文进行修改就能够引入新的策略。</a:t>
            </a:r>
            <a:endParaRPr lang="en-US" altLang="zh-CN"/>
          </a:p>
        </p:txBody>
      </p:sp>
      <p:sp>
        <p:nvSpPr>
          <p:cNvPr id="17" name="文本框 16">
            <a:extLst>
              <a:ext uri="{FF2B5EF4-FFF2-40B4-BE49-F238E27FC236}">
                <a16:creationId xmlns:a16="http://schemas.microsoft.com/office/drawing/2014/main" id="{5792CE51-F3A9-8C0E-5C3C-874BFC15A375}"/>
              </a:ext>
            </a:extLst>
          </p:cNvPr>
          <p:cNvSpPr txBox="1"/>
          <p:nvPr/>
        </p:nvSpPr>
        <p:spPr>
          <a:xfrm>
            <a:off x="6329492" y="10417124"/>
            <a:ext cx="3608285" cy="129137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zh-CN" altLang="en-US"/>
              <a:t>如果算法极少发生改变，那么没有任何理由引入新的类和接口。使用该模式只会让程序过于复杂</a:t>
            </a:r>
          </a:p>
        </p:txBody>
      </p:sp>
      <p:sp>
        <p:nvSpPr>
          <p:cNvPr id="18" name="文本框 17">
            <a:extLst>
              <a:ext uri="{FF2B5EF4-FFF2-40B4-BE49-F238E27FC236}">
                <a16:creationId xmlns:a16="http://schemas.microsoft.com/office/drawing/2014/main" id="{AF5967AE-6A9A-9761-D93D-7257E8216770}"/>
              </a:ext>
            </a:extLst>
          </p:cNvPr>
          <p:cNvSpPr txBox="1"/>
          <p:nvPr/>
        </p:nvSpPr>
        <p:spPr>
          <a:xfrm>
            <a:off x="542849" y="690293"/>
            <a:ext cx="6477711" cy="1754326"/>
          </a:xfrm>
          <a:prstGeom prst="rect">
            <a:avLst/>
          </a:prstGeom>
          <a:noFill/>
        </p:spPr>
        <p:txBody>
          <a:bodyPr wrap="square">
            <a:spAutoFit/>
          </a:bodyPr>
          <a:lstStyle/>
          <a:p>
            <a:pPr marL="342900" indent="-342900">
              <a:buFont typeface="Arial" panose="020B0604020202020204" pitchFamily="34" charset="0"/>
              <a:buChar char="•"/>
            </a:pPr>
            <a:r>
              <a:rPr lang="zh-CN" altLang="en-US" b="1">
                <a:solidFill>
                  <a:schemeClr val="bg1"/>
                </a:solidFill>
                <a:highlight>
                  <a:srgbClr val="000080"/>
                </a:highlight>
              </a:rPr>
              <a:t>分类</a:t>
            </a:r>
            <a:r>
              <a:rPr lang="zh-CN" altLang="en-US">
                <a:solidFill>
                  <a:schemeClr val="bg1"/>
                </a:solidFill>
              </a:rPr>
              <a:t>：（对象）行为型  </a:t>
            </a:r>
            <a:endParaRPr lang="en-US" altLang="zh-CN">
              <a:solidFill>
                <a:schemeClr val="bg1"/>
              </a:solidFill>
            </a:endParaRPr>
          </a:p>
          <a:p>
            <a:pPr marL="342900" indent="-342900">
              <a:buFont typeface="Arial" panose="020B0604020202020204" pitchFamily="34" charset="0"/>
              <a:buChar char="•"/>
            </a:pPr>
            <a:r>
              <a:rPr lang="zh-CN" altLang="en-US" b="1">
                <a:solidFill>
                  <a:schemeClr val="bg1"/>
                </a:solidFill>
                <a:highlight>
                  <a:srgbClr val="000080"/>
                </a:highlight>
              </a:rPr>
              <a:t>问题</a:t>
            </a:r>
            <a:r>
              <a:rPr lang="zh-CN" altLang="en-US">
                <a:solidFill>
                  <a:schemeClr val="bg1"/>
                </a:solidFill>
              </a:rPr>
              <a:t>：做一款打斗游戏，玩家使用的英雄使用不同的武器将会产生不同的损伤效果。</a:t>
            </a:r>
            <a:endParaRPr lang="en-US" altLang="zh-CN">
              <a:solidFill>
                <a:schemeClr val="bg1"/>
              </a:solidFill>
            </a:endParaRPr>
          </a:p>
          <a:p>
            <a:pPr marL="342900" indent="-342900">
              <a:buFont typeface="Arial" panose="020B0604020202020204" pitchFamily="34" charset="0"/>
              <a:buChar char="•"/>
            </a:pPr>
            <a:r>
              <a:rPr lang="zh-CN" altLang="en-US" b="1">
                <a:solidFill>
                  <a:schemeClr val="bg1"/>
                </a:solidFill>
                <a:highlight>
                  <a:srgbClr val="000080"/>
                </a:highlight>
              </a:rPr>
              <a:t>解决方案</a:t>
            </a:r>
            <a:r>
              <a:rPr lang="zh-CN" altLang="en-US">
                <a:solidFill>
                  <a:schemeClr val="bg1"/>
                </a:solidFill>
              </a:rPr>
              <a:t>：定义一些列的算法，把他们一个个封装起来。并且使它们可以相互替换。本模式使得算法可独立于使用它的客户而变化。</a:t>
            </a:r>
            <a:endParaRPr lang="en-US" altLang="zh-CN">
              <a:solidFill>
                <a:schemeClr val="bg1"/>
              </a:solidFill>
            </a:endParaRPr>
          </a:p>
        </p:txBody>
      </p:sp>
      <mc:AlternateContent xmlns:mc="http://schemas.openxmlformats.org/markup-compatibility/2006" xmlns:p14="http://schemas.microsoft.com/office/powerpoint/2010/main">
        <mc:Choice Requires="p14">
          <p:contentPart p14:bwMode="auto" r:id="rId2">
            <p14:nvContentPartPr>
              <p14:cNvPr id="284" name="墨迹 283">
                <a:extLst>
                  <a:ext uri="{FF2B5EF4-FFF2-40B4-BE49-F238E27FC236}">
                    <a16:creationId xmlns:a16="http://schemas.microsoft.com/office/drawing/2014/main" id="{530CB867-6A21-5819-0E41-FD17FDE88B83}"/>
                  </a:ext>
                </a:extLst>
              </p14:cNvPr>
              <p14:cNvContentPartPr/>
              <p14:nvPr/>
            </p14:nvContentPartPr>
            <p14:xfrm>
              <a:off x="9605534" y="12833487"/>
              <a:ext cx="360" cy="360"/>
            </p14:xfrm>
          </p:contentPart>
        </mc:Choice>
        <mc:Fallback xmlns="">
          <p:pic>
            <p:nvPicPr>
              <p:cNvPr id="284" name="墨迹 283">
                <a:extLst>
                  <a:ext uri="{FF2B5EF4-FFF2-40B4-BE49-F238E27FC236}">
                    <a16:creationId xmlns:a16="http://schemas.microsoft.com/office/drawing/2014/main" id="{530CB867-6A21-5819-0E41-FD17FDE88B83}"/>
                  </a:ext>
                </a:extLst>
              </p:cNvPr>
              <p:cNvPicPr/>
              <p:nvPr/>
            </p:nvPicPr>
            <p:blipFill>
              <a:blip r:embed="rId3"/>
              <a:stretch>
                <a:fillRect/>
              </a:stretch>
            </p:blipFill>
            <p:spPr>
              <a:xfrm>
                <a:off x="9596534" y="12824487"/>
                <a:ext cx="18000" cy="18000"/>
              </a:xfrm>
              <a:prstGeom prst="rect">
                <a:avLst/>
              </a:prstGeom>
            </p:spPr>
          </p:pic>
        </mc:Fallback>
      </mc:AlternateContent>
      <p:pic>
        <p:nvPicPr>
          <p:cNvPr id="5" name="图片 4">
            <a:extLst>
              <a:ext uri="{FF2B5EF4-FFF2-40B4-BE49-F238E27FC236}">
                <a16:creationId xmlns:a16="http://schemas.microsoft.com/office/drawing/2014/main" id="{B7D3963D-BACB-7D57-356C-B7BCD2C444B1}"/>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Lst>
          </a:blip>
          <a:stretch>
            <a:fillRect/>
          </a:stretch>
        </p:blipFill>
        <p:spPr>
          <a:xfrm>
            <a:off x="559518" y="2511364"/>
            <a:ext cx="5819775" cy="513397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9" name="图片 8">
            <a:extLst>
              <a:ext uri="{FF2B5EF4-FFF2-40B4-BE49-F238E27FC236}">
                <a16:creationId xmlns:a16="http://schemas.microsoft.com/office/drawing/2014/main" id="{9D9801BE-9C64-099A-4635-4BEF5296A6B5}"/>
              </a:ext>
            </a:extLst>
          </p:cNvPr>
          <p:cNvPicPr>
            <a:picLocks noChangeAspect="1"/>
          </p:cNvPicPr>
          <p:nvPr/>
        </p:nvPicPr>
        <p:blipFill>
          <a:blip r:embed="rId6"/>
          <a:stretch>
            <a:fillRect/>
          </a:stretch>
        </p:blipFill>
        <p:spPr>
          <a:xfrm>
            <a:off x="262890" y="8478517"/>
            <a:ext cx="6000750" cy="3000375"/>
          </a:xfrm>
          <a:prstGeom prst="rect">
            <a:avLst/>
          </a:prstGeom>
        </p:spPr>
      </p:pic>
      <p:pic>
        <p:nvPicPr>
          <p:cNvPr id="13" name="图片 12">
            <a:extLst>
              <a:ext uri="{FF2B5EF4-FFF2-40B4-BE49-F238E27FC236}">
                <a16:creationId xmlns:a16="http://schemas.microsoft.com/office/drawing/2014/main" id="{6E415087-F2A1-3F71-1813-46BB4BB502B1}"/>
              </a:ext>
            </a:extLst>
          </p:cNvPr>
          <p:cNvPicPr>
            <a:picLocks noChangeAspect="1"/>
          </p:cNvPicPr>
          <p:nvPr/>
        </p:nvPicPr>
        <p:blipFill>
          <a:blip r:embed="rId7"/>
          <a:stretch>
            <a:fillRect/>
          </a:stretch>
        </p:blipFill>
        <p:spPr>
          <a:xfrm>
            <a:off x="7177417" y="525753"/>
            <a:ext cx="2904872" cy="1892425"/>
          </a:xfrm>
          <a:prstGeom prst="rect">
            <a:avLst/>
          </a:prstGeom>
        </p:spPr>
      </p:pic>
    </p:spTree>
    <p:extLst>
      <p:ext uri="{BB962C8B-B14F-4D97-AF65-F5344CB8AC3E}">
        <p14:creationId xmlns:p14="http://schemas.microsoft.com/office/powerpoint/2010/main" val="34615904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GFjYTU0NWJkMWQ1YTMwMTViZThhYTk5YTFlZGRhMzgifQ=="/>
</p:tagLst>
</file>

<file path=ppt/theme/theme1.xml><?xml version="1.0" encoding="utf-8"?>
<a:theme xmlns:a="http://schemas.openxmlformats.org/drawingml/2006/main" name="第一PPT，www.1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00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第一PPT，www.1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00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第4章：程序流程之循环</Template>
  <TotalTime>27043</TotalTime>
  <Words>2780</Words>
  <Application>Microsoft Office PowerPoint</Application>
  <PresentationFormat>自定义</PresentationFormat>
  <Paragraphs>137</Paragraphs>
  <Slides>11</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11</vt:i4>
      </vt:variant>
    </vt:vector>
  </HeadingPairs>
  <TitlesOfParts>
    <vt:vector size="19" baseType="lpstr">
      <vt:lpstr>-apple-system</vt:lpstr>
      <vt:lpstr>等线</vt:lpstr>
      <vt:lpstr>华文琥珀</vt:lpstr>
      <vt:lpstr>Arial</vt:lpstr>
      <vt:lpstr>Calibri</vt:lpstr>
      <vt:lpstr>Cambria</vt:lpstr>
      <vt:lpstr>第一PPT，www.1ppt.com</vt:lpstr>
      <vt:lpstr>4_第一PPT，www.1ppt.com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蔡乐</dc:creator>
  <cp:lastModifiedBy>乐</cp:lastModifiedBy>
  <cp:revision>1493</cp:revision>
  <dcterms:created xsi:type="dcterms:W3CDTF">2020-06-26T01:00:00Z</dcterms:created>
  <dcterms:modified xsi:type="dcterms:W3CDTF">2022-12-23T07:00:32Z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35C8A0B9FA4B4BC7B03E97E74C2317FB</vt:lpwstr>
  </property>
</Properties>
</file>