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30" r:id="rId4"/>
    <p:sldId id="329" r:id="rId5"/>
  </p:sldIdLst>
  <p:sldSz cx="10625138" cy="1440021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20766" y="1479024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结束语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设计模式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C++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E10C4E-7608-1F83-0C71-F57B02175545}"/>
              </a:ext>
            </a:extLst>
          </p:cNvPr>
          <p:cNvSpPr txBox="1"/>
          <p:nvPr/>
        </p:nvSpPr>
        <p:spPr>
          <a:xfrm>
            <a:off x="816213" y="675072"/>
            <a:ext cx="8992711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chemeClr val="accent3"/>
                </a:solidFill>
              </a:rPr>
              <a:t>MVC</a:t>
            </a:r>
            <a:r>
              <a:rPr lang="zh-CN" altLang="en-US" b="1">
                <a:solidFill>
                  <a:schemeClr val="accent3"/>
                </a:solidFill>
              </a:rPr>
              <a:t>模式的组合，可以理解为一种复合型设计模式</a:t>
            </a:r>
            <a:endParaRPr lang="en-US" altLang="zh-CN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en-US" altLang="zh-CN" b="1">
                <a:solidFill>
                  <a:schemeClr val="bg1"/>
                </a:solidFill>
                <a:highlight>
                  <a:srgbClr val="0000FF"/>
                </a:highlight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：模型，模型持有所有数据、状态和应用逻辑模型对视图和控制器是无视的，只提供数据接口。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en-US" altLang="zh-CN" b="1">
                <a:solidFill>
                  <a:schemeClr val="bg1"/>
                </a:solidFill>
                <a:highlight>
                  <a:srgbClr val="0000FF"/>
                </a:highlight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：视图，呈现模型，视图通常直接从模型中取得显示所需的状态和数据。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en-US" altLang="zh-CN" b="1">
                <a:solidFill>
                  <a:schemeClr val="bg1"/>
                </a:solidFill>
                <a:highlight>
                  <a:srgbClr val="0000FF"/>
                </a:highlight>
              </a:rPr>
              <a:t>Control</a:t>
            </a:r>
            <a:r>
              <a:rPr lang="zh-CN" altLang="en-US">
                <a:solidFill>
                  <a:schemeClr val="bg1"/>
                </a:solidFill>
              </a:rPr>
              <a:t>：控制器，取得用户输入并解读其对模型的含义，即将视图的动作翻译成对模型的动作。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3871F5-5657-2313-B026-E965E52CCFEB}"/>
              </a:ext>
            </a:extLst>
          </p:cNvPr>
          <p:cNvSpPr txBox="1"/>
          <p:nvPr/>
        </p:nvSpPr>
        <p:spPr>
          <a:xfrm>
            <a:off x="2856385" y="114654"/>
            <a:ext cx="531277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chemeClr val="accent3"/>
                </a:solidFill>
              </a:rPr>
              <a:t>MVC</a:t>
            </a:r>
            <a:r>
              <a:rPr lang="zh-CN" altLang="en-US" b="1">
                <a:solidFill>
                  <a:schemeClr val="accent3"/>
                </a:solidFill>
              </a:rPr>
              <a:t>模式</a:t>
            </a:r>
            <a:endParaRPr lang="en-US" altLang="zh-CN" b="1">
              <a:solidFill>
                <a:schemeClr val="accent3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967713A-45C5-BAA5-A7A4-B9310FC6B24A}"/>
              </a:ext>
            </a:extLst>
          </p:cNvPr>
          <p:cNvSpPr/>
          <p:nvPr/>
        </p:nvSpPr>
        <p:spPr>
          <a:xfrm>
            <a:off x="2300470" y="6204029"/>
            <a:ext cx="1307939" cy="116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41F5C8-054D-63EF-365C-4C664BE6D00B}"/>
              </a:ext>
            </a:extLst>
          </p:cNvPr>
          <p:cNvSpPr/>
          <p:nvPr/>
        </p:nvSpPr>
        <p:spPr>
          <a:xfrm>
            <a:off x="5367761" y="4328930"/>
            <a:ext cx="1307939" cy="116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控制器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240D7D-7F7B-E18F-139A-7287E3194A00}"/>
              </a:ext>
            </a:extLst>
          </p:cNvPr>
          <p:cNvSpPr/>
          <p:nvPr/>
        </p:nvSpPr>
        <p:spPr>
          <a:xfrm>
            <a:off x="7289159" y="6788550"/>
            <a:ext cx="1307939" cy="116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CD315C-5045-10C8-D8F1-A4D129FCE5A0}"/>
              </a:ext>
            </a:extLst>
          </p:cNvPr>
          <p:cNvCxnSpPr/>
          <p:nvPr/>
        </p:nvCxnSpPr>
        <p:spPr>
          <a:xfrm flipV="1">
            <a:off x="3501347" y="5266480"/>
            <a:ext cx="1620456" cy="101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8E49BF1-D782-E39C-E0B0-7A352AFD3666}"/>
              </a:ext>
            </a:extLst>
          </p:cNvPr>
          <p:cNvSpPr txBox="1"/>
          <p:nvPr/>
        </p:nvSpPr>
        <p:spPr>
          <a:xfrm rot="19926231">
            <a:off x="2797595" y="5297919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、用户执行了某操作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D9C7CC-8208-44FD-FA8B-6391BEAAA6B8}"/>
              </a:ext>
            </a:extLst>
          </p:cNvPr>
          <p:cNvCxnSpPr/>
          <p:nvPr/>
        </p:nvCxnSpPr>
        <p:spPr>
          <a:xfrm>
            <a:off x="6675700" y="5335145"/>
            <a:ext cx="902826" cy="145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866D0-21DC-DC3C-DD6A-AAC3D6EB4925}"/>
              </a:ext>
            </a:extLst>
          </p:cNvPr>
          <p:cNvSpPr txBox="1"/>
          <p:nvPr/>
        </p:nvSpPr>
        <p:spPr>
          <a:xfrm rot="2475015">
            <a:off x="6756496" y="567881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、改变状态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B1ED5-53D0-ED0C-82CA-E8BD0C2A18ED}"/>
              </a:ext>
            </a:extLst>
          </p:cNvPr>
          <p:cNvSpPr/>
          <p:nvPr/>
        </p:nvSpPr>
        <p:spPr>
          <a:xfrm>
            <a:off x="1269422" y="5201996"/>
            <a:ext cx="940242" cy="76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609A77A-7AEC-2447-B88B-2AC9E0FC6630}"/>
              </a:ext>
            </a:extLst>
          </p:cNvPr>
          <p:cNvCxnSpPr>
            <a:cxnSpLocks/>
          </p:cNvCxnSpPr>
          <p:nvPr/>
        </p:nvCxnSpPr>
        <p:spPr>
          <a:xfrm>
            <a:off x="1739543" y="6061847"/>
            <a:ext cx="524117" cy="3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FF221A-BEE3-7DC4-942E-06EE6DC8D461}"/>
              </a:ext>
            </a:extLst>
          </p:cNvPr>
          <p:cNvCxnSpPr/>
          <p:nvPr/>
        </p:nvCxnSpPr>
        <p:spPr>
          <a:xfrm flipH="1">
            <a:off x="3912145" y="5625295"/>
            <a:ext cx="1837581" cy="104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A96376A-D670-8B1C-2219-B5F422824C8F}"/>
              </a:ext>
            </a:extLst>
          </p:cNvPr>
          <p:cNvSpPr txBox="1"/>
          <p:nvPr/>
        </p:nvSpPr>
        <p:spPr>
          <a:xfrm rot="21095297" flipH="1">
            <a:off x="4751810" y="6105994"/>
            <a:ext cx="16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3</a:t>
            </a:r>
            <a:r>
              <a:rPr lang="zh-CN" altLang="en-US" sz="2000">
                <a:solidFill>
                  <a:schemeClr val="bg1"/>
                </a:solidFill>
              </a:rPr>
              <a:t>、改变显示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4CBD75A-189F-BB82-DB21-135C07234A40}"/>
              </a:ext>
            </a:extLst>
          </p:cNvPr>
          <p:cNvCxnSpPr/>
          <p:nvPr/>
        </p:nvCxnSpPr>
        <p:spPr>
          <a:xfrm flipH="1" flipV="1">
            <a:off x="3701007" y="7245751"/>
            <a:ext cx="3298785" cy="31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AFBED01-0244-F460-C4BC-CA9DC9E4AD14}"/>
              </a:ext>
            </a:extLst>
          </p:cNvPr>
          <p:cNvSpPr txBox="1"/>
          <p:nvPr/>
        </p:nvSpPr>
        <p:spPr>
          <a:xfrm>
            <a:off x="4846096" y="6914551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4</a:t>
            </a:r>
            <a:r>
              <a:rPr lang="zh-CN" altLang="en-US" sz="2000">
                <a:solidFill>
                  <a:schemeClr val="bg1"/>
                </a:solidFill>
              </a:rPr>
              <a:t>、数据发送变化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FBFAA5-89ED-8312-B11A-280BBBFCADB1}"/>
              </a:ext>
            </a:extLst>
          </p:cNvPr>
          <p:cNvCxnSpPr/>
          <p:nvPr/>
        </p:nvCxnSpPr>
        <p:spPr>
          <a:xfrm>
            <a:off x="3608409" y="7404902"/>
            <a:ext cx="3680750" cy="39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773A4-2D71-34BD-3B0B-58A657EF98F3}"/>
              </a:ext>
            </a:extLst>
          </p:cNvPr>
          <p:cNvSpPr txBox="1"/>
          <p:nvPr/>
        </p:nvSpPr>
        <p:spPr>
          <a:xfrm rot="378964">
            <a:off x="4079073" y="7746027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5</a:t>
            </a:r>
            <a:r>
              <a:rPr lang="zh-CN" altLang="en-US" sz="2000">
                <a:solidFill>
                  <a:schemeClr val="bg1"/>
                </a:solidFill>
              </a:rPr>
              <a:t>、主动询问数据状态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635267-22AE-9FA0-E605-22598E826247}"/>
              </a:ext>
            </a:extLst>
          </p:cNvPr>
          <p:cNvSpPr/>
          <p:nvPr/>
        </p:nvSpPr>
        <p:spPr>
          <a:xfrm>
            <a:off x="2046210" y="3446779"/>
            <a:ext cx="3075593" cy="12963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视图和控制器实现经典的</a:t>
            </a:r>
            <a:r>
              <a:rPr lang="zh-CN" altLang="en-US">
                <a:highlight>
                  <a:srgbClr val="00FF00"/>
                </a:highlight>
              </a:rPr>
              <a:t>策略模式</a:t>
            </a:r>
            <a:r>
              <a:rPr lang="zh-CN" altLang="en-US"/>
              <a:t>。视图委托控制器处理用户动作，可以通过切换控制器，改变处理行为。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A030C94-7211-F398-7B6A-154A39EF5C11}"/>
              </a:ext>
            </a:extLst>
          </p:cNvPr>
          <p:cNvSpPr/>
          <p:nvPr/>
        </p:nvSpPr>
        <p:spPr>
          <a:xfrm>
            <a:off x="1235013" y="7573144"/>
            <a:ext cx="2685327" cy="1050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视图使用</a:t>
            </a:r>
            <a:r>
              <a:rPr lang="zh-CN" altLang="en-US">
                <a:highlight>
                  <a:srgbClr val="00FF00"/>
                </a:highlight>
              </a:rPr>
              <a:t>组合模式</a:t>
            </a:r>
            <a:r>
              <a:rPr lang="zh-CN" altLang="en-US"/>
              <a:t>，每个显示组件要么是组合，要么是叶子。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2EDFD8-F447-6830-B408-1E037A40678C}"/>
              </a:ext>
            </a:extLst>
          </p:cNvPr>
          <p:cNvSpPr/>
          <p:nvPr/>
        </p:nvSpPr>
        <p:spPr>
          <a:xfrm>
            <a:off x="7324267" y="8194498"/>
            <a:ext cx="2685327" cy="1050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模型实现了</a:t>
            </a:r>
            <a:r>
              <a:rPr lang="zh-CN" altLang="en-US">
                <a:highlight>
                  <a:srgbClr val="00FF00"/>
                </a:highlight>
              </a:rPr>
              <a:t>观察者模式</a:t>
            </a:r>
            <a:r>
              <a:rPr lang="zh-CN" altLang="en-US"/>
              <a:t>，当状态变化发生时，保持感兴趣的对象更新。</a:t>
            </a:r>
          </a:p>
        </p:txBody>
      </p:sp>
    </p:spTree>
    <p:extLst>
      <p:ext uri="{BB962C8B-B14F-4D97-AF65-F5344CB8AC3E}">
        <p14:creationId xmlns:p14="http://schemas.microsoft.com/office/powerpoint/2010/main" val="18711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8D33F5B-8A3F-FA1D-F9A9-6560F3E48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54330"/>
              </p:ext>
            </p:extLst>
          </p:nvPr>
        </p:nvGraphicFramePr>
        <p:xfrm>
          <a:off x="1026966" y="2466153"/>
          <a:ext cx="8958805" cy="355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20">
                  <a:extLst>
                    <a:ext uri="{9D8B030D-6E8A-4147-A177-3AD203B41FA5}">
                      <a16:colId xmlns:a16="http://schemas.microsoft.com/office/drawing/2014/main" val="749756616"/>
                    </a:ext>
                  </a:extLst>
                </a:gridCol>
                <a:gridCol w="1335379">
                  <a:extLst>
                    <a:ext uri="{9D8B030D-6E8A-4147-A177-3AD203B41FA5}">
                      <a16:colId xmlns:a16="http://schemas.microsoft.com/office/drawing/2014/main" val="2222850905"/>
                    </a:ext>
                  </a:extLst>
                </a:gridCol>
                <a:gridCol w="2258003">
                  <a:extLst>
                    <a:ext uri="{9D8B030D-6E8A-4147-A177-3AD203B41FA5}">
                      <a16:colId xmlns:a16="http://schemas.microsoft.com/office/drawing/2014/main" val="573440511"/>
                    </a:ext>
                  </a:extLst>
                </a:gridCol>
                <a:gridCol w="2090584">
                  <a:extLst>
                    <a:ext uri="{9D8B030D-6E8A-4147-A177-3AD203B41FA5}">
                      <a16:colId xmlns:a16="http://schemas.microsoft.com/office/drawing/2014/main" val="960714181"/>
                    </a:ext>
                  </a:extLst>
                </a:gridCol>
                <a:gridCol w="2048719">
                  <a:extLst>
                    <a:ext uri="{9D8B030D-6E8A-4147-A177-3AD203B41FA5}">
                      <a16:colId xmlns:a16="http://schemas.microsoft.com/office/drawing/2014/main" val="403747123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目的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80698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创建型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结构型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行为型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2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Factory 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Adapter(</a:t>
                      </a:r>
                      <a:r>
                        <a:rPr lang="zh-CN" altLang="en-US"/>
                        <a:t>类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Interpreter</a:t>
                      </a:r>
                    </a:p>
                    <a:p>
                      <a:pPr algn="ctr"/>
                      <a:r>
                        <a:rPr lang="en-US" altLang="zh-CN"/>
                        <a:t>Template Method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9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Abstract Factory</a:t>
                      </a:r>
                    </a:p>
                    <a:p>
                      <a:pPr algn="ctr"/>
                      <a:r>
                        <a:rPr lang="en-US" altLang="zh-CN"/>
                        <a:t>Builder</a:t>
                      </a:r>
                    </a:p>
                    <a:p>
                      <a:pPr algn="ctr"/>
                      <a:r>
                        <a:rPr lang="en-US" altLang="zh-CN"/>
                        <a:t>Prototype</a:t>
                      </a:r>
                    </a:p>
                    <a:p>
                      <a:pPr algn="ctr"/>
                      <a:r>
                        <a:rPr lang="en-US" altLang="zh-CN"/>
                        <a:t>Singleton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Adapter(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)</a:t>
                      </a:r>
                    </a:p>
                    <a:p>
                      <a:pPr algn="ctr"/>
                      <a:r>
                        <a:rPr lang="en-US" altLang="zh-CN"/>
                        <a:t>Bridge</a:t>
                      </a:r>
                    </a:p>
                    <a:p>
                      <a:pPr algn="ctr"/>
                      <a:r>
                        <a:rPr lang="en-US" altLang="zh-CN"/>
                        <a:t>Composite</a:t>
                      </a:r>
                    </a:p>
                    <a:p>
                      <a:pPr algn="ctr"/>
                      <a:r>
                        <a:rPr lang="en-US" altLang="zh-CN"/>
                        <a:t>Decorator</a:t>
                      </a:r>
                    </a:p>
                    <a:p>
                      <a:pPr algn="ctr"/>
                      <a:r>
                        <a:rPr lang="en-US" altLang="zh-CN"/>
                        <a:t>Façade</a:t>
                      </a:r>
                    </a:p>
                    <a:p>
                      <a:pPr algn="ctr"/>
                      <a:r>
                        <a:rPr lang="en-US" altLang="zh-CN"/>
                        <a:t>Flyweight</a:t>
                      </a:r>
                    </a:p>
                    <a:p>
                      <a:pPr algn="ctr"/>
                      <a:r>
                        <a:rPr lang="en-US" altLang="zh-CN"/>
                        <a:t>Proxy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Chain of Responsibility</a:t>
                      </a:r>
                    </a:p>
                    <a:p>
                      <a:pPr algn="ctr"/>
                      <a:r>
                        <a:rPr lang="en-US" altLang="zh-CN"/>
                        <a:t>Command</a:t>
                      </a:r>
                    </a:p>
                    <a:p>
                      <a:pPr algn="ctr"/>
                      <a:r>
                        <a:rPr lang="en-US" altLang="zh-CN"/>
                        <a:t>Iterator</a:t>
                      </a:r>
                    </a:p>
                    <a:p>
                      <a:pPr algn="ctr"/>
                      <a:r>
                        <a:rPr lang="en-US" altLang="zh-CN"/>
                        <a:t>Mediator</a:t>
                      </a:r>
                    </a:p>
                    <a:p>
                      <a:pPr algn="ctr"/>
                      <a:r>
                        <a:rPr lang="en-US" altLang="zh-CN"/>
                        <a:t>Memento</a:t>
                      </a:r>
                    </a:p>
                    <a:p>
                      <a:pPr algn="ctr"/>
                      <a:r>
                        <a:rPr lang="en-US" altLang="zh-CN"/>
                        <a:t>Observer</a:t>
                      </a:r>
                    </a:p>
                    <a:p>
                      <a:pPr algn="ctr"/>
                      <a:r>
                        <a:rPr lang="en-US" altLang="zh-CN"/>
                        <a:t>State</a:t>
                      </a:r>
                    </a:p>
                    <a:p>
                      <a:pPr algn="ctr"/>
                      <a:r>
                        <a:rPr lang="en-US" altLang="zh-CN"/>
                        <a:t>Strategy</a:t>
                      </a:r>
                    </a:p>
                    <a:p>
                      <a:pPr algn="ctr"/>
                      <a:r>
                        <a:rPr lang="en-US" altLang="zh-CN"/>
                        <a:t>Visitor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1058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FE10C4E-7608-1F83-0C71-F57B02175545}"/>
              </a:ext>
            </a:extLst>
          </p:cNvPr>
          <p:cNvSpPr txBox="1"/>
          <p:nvPr/>
        </p:nvSpPr>
        <p:spPr>
          <a:xfrm>
            <a:off x="816213" y="675072"/>
            <a:ext cx="8992711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3"/>
                </a:solidFill>
              </a:rPr>
              <a:t>设计模式分类（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意图</a:t>
            </a:r>
            <a:r>
              <a:rPr lang="zh-CN" altLang="en-US" b="1">
                <a:solidFill>
                  <a:schemeClr val="accent3"/>
                </a:solidFill>
              </a:rPr>
              <a:t>）</a:t>
            </a:r>
            <a:endParaRPr lang="en-US" altLang="zh-CN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创建型模式</a:t>
            </a:r>
            <a:r>
              <a:rPr lang="zh-CN" altLang="en-US">
                <a:solidFill>
                  <a:schemeClr val="bg1"/>
                </a:solidFill>
              </a:rPr>
              <a:t>：创建对象的机制，从所需要实例化的对象中解耦。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结构型模式</a:t>
            </a:r>
            <a:r>
              <a:rPr lang="zh-CN" altLang="en-US">
                <a:solidFill>
                  <a:schemeClr val="bg1"/>
                </a:solidFill>
              </a:rPr>
              <a:t>：将对象或类组装到更大的结构中。 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• 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行为型模式</a:t>
            </a:r>
            <a:r>
              <a:rPr lang="zh-CN" altLang="en-US">
                <a:solidFill>
                  <a:schemeClr val="bg1"/>
                </a:solidFill>
              </a:rPr>
              <a:t>：负责对象间的交互和分配职责。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43804D-9F7A-E274-465F-F176756DC0E8}"/>
              </a:ext>
            </a:extLst>
          </p:cNvPr>
          <p:cNvSpPr txBox="1"/>
          <p:nvPr/>
        </p:nvSpPr>
        <p:spPr>
          <a:xfrm>
            <a:off x="6241652" y="1627402"/>
            <a:ext cx="3744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分类的目的是为了更抽象的了解设计模式，以及熟悉它们之间的关系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48F593-D33F-9C99-E352-DA50B176A9F4}"/>
              </a:ext>
            </a:extLst>
          </p:cNvPr>
          <p:cNvSpPr txBox="1"/>
          <p:nvPr/>
        </p:nvSpPr>
        <p:spPr>
          <a:xfrm>
            <a:off x="816212" y="6215081"/>
            <a:ext cx="8992711" cy="41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3"/>
                </a:solidFill>
              </a:rPr>
              <a:t>设计模式背后的</a:t>
            </a:r>
            <a:r>
              <a:rPr lang="en-US" altLang="zh-CN" b="1">
                <a:solidFill>
                  <a:schemeClr val="accent3"/>
                </a:solidFill>
              </a:rPr>
              <a:t>OO</a:t>
            </a:r>
            <a:r>
              <a:rPr lang="zh-CN" altLang="en-US" b="1">
                <a:solidFill>
                  <a:schemeClr val="accent3"/>
                </a:solidFill>
              </a:rPr>
              <a:t>设计原则：</a:t>
            </a:r>
            <a:endParaRPr lang="en-US" altLang="zh-CN" b="1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封装变化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组合优与继承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针对接口编程，不针对实现编程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为交互对象之间的松耦合设计而努力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类应该对扩展开放，对修改关闭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依赖抽象，不要依赖具体类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之和朋友交谈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别打电话给我，我会打电话给你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类应该只有一个变化的原因。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8EB8BD-B5C0-A7F5-DF6B-3C8908E7C658}"/>
              </a:ext>
            </a:extLst>
          </p:cNvPr>
          <p:cNvSpPr/>
          <p:nvPr/>
        </p:nvSpPr>
        <p:spPr>
          <a:xfrm>
            <a:off x="6058771" y="6215081"/>
            <a:ext cx="3249589" cy="8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良好的</a:t>
            </a:r>
            <a:r>
              <a:rPr lang="en-US" altLang="zh-CN"/>
              <a:t>OO</a:t>
            </a:r>
            <a:r>
              <a:rPr lang="zh-CN" altLang="en-US"/>
              <a:t>设计是</a:t>
            </a:r>
            <a:r>
              <a:rPr lang="zh-CN" altLang="en-US">
                <a:highlight>
                  <a:srgbClr val="FF0000"/>
                </a:highlight>
              </a:rPr>
              <a:t>可复用、可扩展和可维护</a:t>
            </a:r>
            <a:r>
              <a:rPr lang="zh-CN" altLang="en-US"/>
              <a:t>的。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3871F5-5657-2313-B026-E965E52CCFEB}"/>
              </a:ext>
            </a:extLst>
          </p:cNvPr>
          <p:cNvSpPr txBox="1"/>
          <p:nvPr/>
        </p:nvSpPr>
        <p:spPr>
          <a:xfrm>
            <a:off x="3284320" y="130487"/>
            <a:ext cx="531277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accent3"/>
                </a:solidFill>
              </a:rPr>
              <a:t>设计模式总结</a:t>
            </a:r>
            <a:endParaRPr lang="en-US" altLang="zh-CN" b="1">
              <a:solidFill>
                <a:schemeClr val="accent3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5E236-E711-37D7-FF6A-CAF63BBE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90" y="7451042"/>
            <a:ext cx="2307749" cy="27019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27378</TotalTime>
  <Words>395</Words>
  <Application>Microsoft Office PowerPoint</Application>
  <PresentationFormat>自定义</PresentationFormat>
  <Paragraphs>69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1494</cp:revision>
  <dcterms:created xsi:type="dcterms:W3CDTF">2020-06-26T01:00:00Z</dcterms:created>
  <dcterms:modified xsi:type="dcterms:W3CDTF">2022-12-23T12:34:56Z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