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69"/>
  </p:notesMasterIdLst>
  <p:sldIdLst>
    <p:sldId id="256" r:id="rId2"/>
    <p:sldId id="281" r:id="rId3"/>
    <p:sldId id="374" r:id="rId4"/>
    <p:sldId id="438" r:id="rId5"/>
    <p:sldId id="375" r:id="rId6"/>
    <p:sldId id="387" r:id="rId7"/>
    <p:sldId id="392" r:id="rId8"/>
    <p:sldId id="388" r:id="rId9"/>
    <p:sldId id="389" r:id="rId10"/>
    <p:sldId id="390" r:id="rId11"/>
    <p:sldId id="393" r:id="rId12"/>
    <p:sldId id="391" r:id="rId13"/>
    <p:sldId id="394" r:id="rId14"/>
    <p:sldId id="395" r:id="rId15"/>
    <p:sldId id="396" r:id="rId16"/>
    <p:sldId id="397" r:id="rId17"/>
    <p:sldId id="398" r:id="rId18"/>
    <p:sldId id="399" r:id="rId19"/>
    <p:sldId id="401" r:id="rId20"/>
    <p:sldId id="400" r:id="rId21"/>
    <p:sldId id="402" r:id="rId22"/>
    <p:sldId id="439" r:id="rId23"/>
    <p:sldId id="378" r:id="rId24"/>
    <p:sldId id="419" r:id="rId25"/>
    <p:sldId id="408" r:id="rId26"/>
    <p:sldId id="409" r:id="rId27"/>
    <p:sldId id="403" r:id="rId28"/>
    <p:sldId id="404" r:id="rId29"/>
    <p:sldId id="405" r:id="rId30"/>
    <p:sldId id="424" r:id="rId31"/>
    <p:sldId id="422" r:id="rId32"/>
    <p:sldId id="423" r:id="rId33"/>
    <p:sldId id="425" r:id="rId34"/>
    <p:sldId id="426" r:id="rId35"/>
    <p:sldId id="427" r:id="rId36"/>
    <p:sldId id="406" r:id="rId37"/>
    <p:sldId id="407" r:id="rId38"/>
    <p:sldId id="420" r:id="rId39"/>
    <p:sldId id="421" r:id="rId40"/>
    <p:sldId id="440" r:id="rId41"/>
    <p:sldId id="379" r:id="rId42"/>
    <p:sldId id="381" r:id="rId43"/>
    <p:sldId id="382" r:id="rId44"/>
    <p:sldId id="383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384" r:id="rId55"/>
    <p:sldId id="385" r:id="rId56"/>
    <p:sldId id="429" r:id="rId57"/>
    <p:sldId id="428" r:id="rId58"/>
    <p:sldId id="441" r:id="rId59"/>
    <p:sldId id="433" r:id="rId60"/>
    <p:sldId id="434" r:id="rId61"/>
    <p:sldId id="437" r:id="rId62"/>
    <p:sldId id="436" r:id="rId63"/>
    <p:sldId id="430" r:id="rId64"/>
    <p:sldId id="431" r:id="rId65"/>
    <p:sldId id="432" r:id="rId66"/>
    <p:sldId id="386" r:id="rId67"/>
    <p:sldId id="361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/>
    <p:restoredTop sz="91415"/>
  </p:normalViewPr>
  <p:slideViewPr>
    <p:cSldViewPr snapToGrid="0">
      <p:cViewPr varScale="1">
        <p:scale>
          <a:sx n="149" d="100"/>
          <a:sy n="149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63E8-A332-48E7-8E3A-A14E8349C57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396D8-17E7-4E65-B653-2E97D8F5D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4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7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3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73F4-31C3-4B68-9A4F-CE74464B9BB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A31B-EE05-4F95-A0E9-868942C8F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46.png"/><Relationship Id="rId18" Type="http://schemas.openxmlformats.org/officeDocument/2006/relationships/image" Target="../media/image92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88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90.png"/><Relationship Id="rId5" Type="http://schemas.openxmlformats.org/officeDocument/2006/relationships/image" Target="../media/image380.png"/><Relationship Id="rId15" Type="http://schemas.openxmlformats.org/officeDocument/2006/relationships/image" Target="../media/image91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api/nltk.tag.html#nltk.tag.hmm.HiddenMarkovModelTrainer" TargetMode="External"/><Relationship Id="rId2" Type="http://schemas.openxmlformats.org/officeDocument/2006/relationships/hyperlink" Target="https://jyyuan.wordpress.com/2014/01/28/baum-welch-algorithm-finding-parameters-for-our-hm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conll2000/chunking/train.txt.gz" TargetMode="External"/><Relationship Id="rId2" Type="http://schemas.openxmlformats.org/officeDocument/2006/relationships/hyperlink" Target="https://www.clips.uantwerpen.be/conll2000/chunk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hyperlink" Target="https://www.clips.uantwerpen.be/conll2000/chunking/test.txt.gz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https://github.com/a55509432/python-L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机器学习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深度学习实践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en-US" altLang="zh-CN" dirty="0" smtClean="0"/>
          </a:p>
          <a:p>
            <a:r>
              <a:rPr lang="zh-CN" altLang="en-US" dirty="0" smtClean="0"/>
              <a:t>分类、聚类、序列标注模型实践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机器学习实践</a:t>
            </a:r>
            <a:r>
              <a:rPr lang="en-US" altLang="zh-CN" dirty="0"/>
              <a:t>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路线图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回顾逻辑斯谛回归模型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Python(</a:t>
            </a: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实现</a:t>
            </a:r>
            <a:r>
              <a:rPr lang="zh-CN" altLang="en-US" sz="2800" dirty="0"/>
              <a:t>逻辑斯谛回归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训练并观察结果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16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回归是一种简单的二类分类算法。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97" y="2575796"/>
            <a:ext cx="7094391" cy="1700309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2" y="5043951"/>
            <a:ext cx="8089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回归是一种常见的多分类算法，</a:t>
            </a:r>
            <a:r>
              <a:rPr lang="en-US" altLang="zh-CN" dirty="0"/>
              <a:t>Logistic</a:t>
            </a:r>
            <a:r>
              <a:rPr lang="zh-CN" altLang="en-US" dirty="0"/>
              <a:t>回归是它的特例（</a:t>
            </a:r>
            <a:r>
              <a:rPr lang="en-US" altLang="zh-CN" dirty="0"/>
              <a:t>K=2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21" y="2972868"/>
            <a:ext cx="8112357" cy="2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47" y="1825625"/>
            <a:ext cx="7642860" cy="151255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08" y="3637589"/>
            <a:ext cx="8591937" cy="26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回归和</a:t>
            </a:r>
            <a:r>
              <a:rPr lang="en-US" altLang="zh-CN" dirty="0"/>
              <a:t>Logistic</a:t>
            </a:r>
            <a:r>
              <a:rPr lang="zh-CN" altLang="en-US" dirty="0"/>
              <a:t>回归的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41" y="1690688"/>
            <a:ext cx="5577840" cy="11065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01" y="2979270"/>
            <a:ext cx="8503920" cy="34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1129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X_data</a:t>
            </a:r>
            <a:r>
              <a:rPr lang="en-US" altLang="zh-CN" b="1" dirty="0" smtClean="0"/>
              <a:t> = {x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 x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, … , </a:t>
            </a:r>
            <a:r>
              <a:rPr lang="en-US" altLang="zh-CN" b="1" dirty="0" err="1" smtClean="0"/>
              <a:t>x</a:t>
            </a:r>
            <a:r>
              <a:rPr lang="en-US" altLang="zh-CN" b="1" baseline="-25000" dirty="0" err="1" smtClean="0"/>
              <a:t>n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Y_data</a:t>
            </a:r>
            <a:r>
              <a:rPr lang="en-US" altLang="zh-CN" b="1" dirty="0" smtClean="0"/>
              <a:t> = {y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 y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, … ,</a:t>
            </a:r>
            <a:r>
              <a:rPr lang="en-US" altLang="zh-CN" b="1" dirty="0" err="1" smtClean="0"/>
              <a:t>y</a:t>
            </a:r>
            <a:r>
              <a:rPr lang="en-US" altLang="zh-CN" b="1" baseline="-25000" dirty="0" err="1" smtClean="0"/>
              <a:t>n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x</a:t>
            </a:r>
            <a:r>
              <a:rPr lang="en-US" altLang="zh-CN" b="1" baseline="-25000" dirty="0" smtClean="0"/>
              <a:t>i</a:t>
            </a:r>
            <a:r>
              <a:rPr lang="en-US" altLang="zh-CN" b="1" dirty="0" smtClean="0"/>
              <a:t> </a:t>
            </a:r>
            <a:r>
              <a:rPr lang="az-Cyrl-AZ" altLang="zh-CN" b="1" dirty="0" smtClean="0"/>
              <a:t>є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</a:t>
            </a:r>
            <a:r>
              <a:rPr lang="en-US" altLang="zh-CN" b="1" baseline="30000" dirty="0" err="1" smtClean="0"/>
              <a:t>K</a:t>
            </a:r>
            <a:r>
              <a:rPr lang="en-US" altLang="zh-CN" b="1" dirty="0" err="1" smtClean="0"/>
              <a:t>,y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 </a:t>
            </a:r>
            <a:r>
              <a:rPr lang="az-Cyrl-AZ" altLang="zh-CN" b="1" dirty="0" smtClean="0"/>
              <a:t>є</a:t>
            </a:r>
            <a:r>
              <a:rPr lang="en-US" altLang="zh-CN" b="1" dirty="0" smtClean="0"/>
              <a:t> {0,1}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Loss function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91554" y="2447664"/>
                <a:ext cx="8260444" cy="797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𝒔𝒊𝒈𝒎𝒐𝒅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baseline="3000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𝒘𝑻𝒙</m:t>
                              </m:r>
                              <m:r>
                                <a:rPr lang="en-US" altLang="zh-CN" sz="2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554" y="2447664"/>
                <a:ext cx="8260444" cy="797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90193" y="4001294"/>
                <a:ext cx="5882380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baseline="-2500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 baseline="-2500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baseline="-250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93" y="4001294"/>
                <a:ext cx="5882380" cy="838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93632" y="5091760"/>
                <a:ext cx="8521820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𝒍𝒐𝒈𝑳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baseline="-2500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𝒚𝒊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 baseline="-250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𝜸</m:t>
                          </m:r>
                          <m:f>
                            <m:fPr>
                              <m:ctrlPr>
                                <a:rPr lang="mr-IN" altLang="zh-CN" sz="20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||</m:t>
                              </m:r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32" y="5091760"/>
                <a:ext cx="8521820" cy="83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2001908" y="2425594"/>
            <a:ext cx="8188183" cy="999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28892" y="4936914"/>
            <a:ext cx="8890120" cy="1148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公式推导（板书）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4264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数据输入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模型计算公式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损失函数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损失函数对参数求导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根据导数更新参数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求导过程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60" y="715504"/>
            <a:ext cx="7207546" cy="6052849"/>
          </a:xfrm>
        </p:spPr>
      </p:pic>
    </p:spTree>
    <p:extLst>
      <p:ext uri="{BB962C8B-B14F-4D97-AF65-F5344CB8AC3E}">
        <p14:creationId xmlns:p14="http://schemas.microsoft.com/office/powerpoint/2010/main" val="328838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95" cy="1325563"/>
          </a:xfrm>
        </p:spPr>
        <p:txBody>
          <a:bodyPr/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算法</a:t>
            </a:r>
            <a:r>
              <a:rPr lang="zh-CN" altLang="en-US" dirty="0" smtClean="0"/>
              <a:t>（</a:t>
            </a:r>
            <a:r>
              <a:rPr lang="en-US" altLang="zh-CN" sz="4000" dirty="0"/>
              <a:t>SGD, GD, </a:t>
            </a:r>
            <a:r>
              <a:rPr lang="en-US" altLang="zh-CN" sz="4000" dirty="0" err="1"/>
              <a:t>AdaGrad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AdaDelata</a:t>
            </a:r>
            <a:r>
              <a:rPr lang="en-US" altLang="zh-CN" sz="4000" dirty="0"/>
              <a:t>…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https://raw.githubusercontent.com/SwordYork/simplified-deeplearning/master/sgd-comparison/figures/re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" y="1492429"/>
            <a:ext cx="11773989" cy="54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82916" y="5807631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https://zhuanlan.zhihu.com/p/22252270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43170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http://int8.io/comparison-of-optimization-techniques-stochastic-gradient-descent-momentum-adagrad-and-adadelta/</a:t>
            </a:r>
          </a:p>
        </p:txBody>
      </p:sp>
      <p:sp>
        <p:nvSpPr>
          <p:cNvPr id="7" name="矩形 6"/>
          <p:cNvSpPr/>
          <p:nvPr/>
        </p:nvSpPr>
        <p:spPr>
          <a:xfrm>
            <a:off x="3599834" y="6132456"/>
            <a:ext cx="499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https://blog.slinuxer.com/2016/09/sgd-comparison</a:t>
            </a:r>
          </a:p>
        </p:txBody>
      </p:sp>
    </p:spTree>
    <p:extLst>
      <p:ext uri="{BB962C8B-B14F-4D97-AF65-F5344CB8AC3E}">
        <p14:creationId xmlns:p14="http://schemas.microsoft.com/office/powerpoint/2010/main" val="3924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435" cy="4351338"/>
          </a:xfrm>
        </p:spPr>
        <p:txBody>
          <a:bodyPr/>
          <a:lstStyle/>
          <a:p>
            <a:r>
              <a:rPr kumimoji="1" lang="en-US" altLang="zh-CN" dirty="0"/>
              <a:t>f(x)=a</a:t>
            </a:r>
            <a:r>
              <a:rPr kumimoji="1" lang="zh-CN" altLang="en-US" dirty="0"/>
              <a:t>*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[a</a:t>
            </a:r>
            <a:r>
              <a:rPr kumimoji="1" lang="en-US" altLang="zh-CN" dirty="0" smtClean="0"/>
              <a:t>, b</a:t>
            </a:r>
            <a:r>
              <a:rPr kumimoji="1" lang="en-US" altLang="zh-CN" dirty="0"/>
              <a:t>]</a:t>
            </a:r>
            <a:r>
              <a:rPr kumimoji="1" lang="zh-CN" altLang="en-US" dirty="0"/>
              <a:t> * </a:t>
            </a:r>
            <a:r>
              <a:rPr kumimoji="1" lang="en-US" altLang="zh-CN" dirty="0"/>
              <a:t>[x,</a:t>
            </a:r>
            <a:r>
              <a:rPr kumimoji="1" lang="zh-CN" altLang="en-US" dirty="0"/>
              <a:t> </a:t>
            </a:r>
            <a:r>
              <a:rPr kumimoji="1" lang="en-US" altLang="zh-CN" dirty="0"/>
              <a:t>1]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AX+BY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B]</a:t>
            </a:r>
            <a:r>
              <a:rPr kumimoji="1" lang="zh-CN" altLang="en-US" dirty="0"/>
              <a:t> * </a:t>
            </a:r>
            <a:r>
              <a:rPr kumimoji="1" lang="en-US" altLang="zh-CN" dirty="0"/>
              <a:t>[X,</a:t>
            </a:r>
            <a:r>
              <a:rPr kumimoji="1" lang="zh-CN" altLang="en-US" dirty="0"/>
              <a:t> </a:t>
            </a:r>
            <a:r>
              <a:rPr kumimoji="1" lang="en-US" altLang="zh-CN" dirty="0"/>
              <a:t>Y]</a:t>
            </a:r>
            <a:r>
              <a:rPr kumimoji="1" lang="en-US" altLang="zh-CN" baseline="30000" dirty="0"/>
              <a:t>T</a:t>
            </a:r>
            <a:endParaRPr kumimoji="1" lang="zh-CN" altLang="en-US" baseline="300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96318" y="1825625"/>
            <a:ext cx="5096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 smtClean="0"/>
              <a:t>多维数组的</a:t>
            </a:r>
            <a:r>
              <a:rPr kumimoji="1" lang="en-US" altLang="zh-CN" dirty="0"/>
              <a:t>reshape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[2,3]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[3,2]</a:t>
            </a:r>
            <a:r>
              <a:rPr kumimoji="1" lang="zh-CN" altLang="en-US" dirty="0"/>
              <a:t>内容一样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1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3385" cy="4492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逻辑斯</a:t>
            </a:r>
            <a:r>
              <a:rPr lang="zh-CN" altLang="en-US" dirty="0" smtClean="0"/>
              <a:t>蒂回归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聚类</a:t>
            </a:r>
            <a:r>
              <a:rPr lang="zh-CN" altLang="en-US" dirty="0" smtClean="0"/>
              <a:t>模型                      （</a:t>
            </a:r>
            <a:r>
              <a:rPr lang="en-US" altLang="zh-CN" dirty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K-Mean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高斯混合模型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序列</a:t>
            </a:r>
            <a:r>
              <a:rPr lang="zh-CN" altLang="en-US" dirty="0" smtClean="0"/>
              <a:t>标注</a:t>
            </a:r>
            <a:r>
              <a:rPr lang="zh-CN" altLang="en-US" dirty="0"/>
              <a:t>模型 </a:t>
            </a:r>
            <a:r>
              <a:rPr lang="zh-CN" altLang="en-US" dirty="0" smtClean="0"/>
              <a:t>              （</a:t>
            </a:r>
            <a:r>
              <a:rPr lang="en-US" altLang="zh-CN" dirty="0" smtClean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HMM</a:t>
            </a:r>
            <a:r>
              <a:rPr lang="zh-CN" altLang="en-US" dirty="0" smtClean="0"/>
              <a:t> 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实用</a:t>
            </a:r>
            <a:r>
              <a:rPr lang="zh-CN" altLang="en-US" dirty="0" smtClean="0"/>
              <a:t>工具介绍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LDA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24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程序重要部分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优化模型参数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1" y="2453018"/>
            <a:ext cx="7944959" cy="4105848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86" y="531116"/>
            <a:ext cx="5567005" cy="46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完整示例程序及其讲解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~/codes/day2/</a:t>
            </a:r>
            <a:r>
              <a:rPr lang="en-US" altLang="zh-CN" dirty="0" err="1"/>
              <a:t>LogisticRegression.ipynb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3385" cy="4492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逻辑斯</a:t>
            </a:r>
            <a:r>
              <a:rPr lang="zh-CN" altLang="en-US" dirty="0" smtClean="0"/>
              <a:t>蒂回归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聚类</a:t>
            </a:r>
            <a:r>
              <a:rPr lang="zh-CN" altLang="en-US" dirty="0" smtClean="0">
                <a:solidFill>
                  <a:srgbClr val="FF0000"/>
                </a:solidFill>
              </a:rPr>
              <a:t>模型                      （</a:t>
            </a:r>
            <a:r>
              <a:rPr lang="en-US" altLang="zh-CN" dirty="0">
                <a:solidFill>
                  <a:srgbClr val="FF0000"/>
                </a:solidFill>
              </a:rPr>
              <a:t>60</a:t>
            </a:r>
            <a:r>
              <a:rPr lang="zh-CN" altLang="en-US" dirty="0">
                <a:solidFill>
                  <a:srgbClr val="FF0000"/>
                </a:solidFill>
              </a:rPr>
              <a:t>分钟）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K-Mean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高斯混合模型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序列</a:t>
            </a:r>
            <a:r>
              <a:rPr lang="zh-CN" altLang="en-US" dirty="0" smtClean="0"/>
              <a:t>标注</a:t>
            </a:r>
            <a:r>
              <a:rPr lang="zh-CN" altLang="en-US" dirty="0"/>
              <a:t>模型 </a:t>
            </a:r>
            <a:r>
              <a:rPr lang="zh-CN" altLang="en-US" dirty="0" smtClean="0"/>
              <a:t>              （</a:t>
            </a:r>
            <a:r>
              <a:rPr lang="en-US" altLang="zh-CN" dirty="0" smtClean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HMM</a:t>
            </a:r>
            <a:r>
              <a:rPr lang="zh-CN" altLang="en-US" dirty="0" smtClean="0"/>
              <a:t> 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实用</a:t>
            </a:r>
            <a:r>
              <a:rPr lang="zh-CN" altLang="en-US" dirty="0" smtClean="0"/>
              <a:t>工具介绍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LDA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51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非监督学习：聚类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作为名词的聚类</a:t>
            </a:r>
            <a:r>
              <a:rPr lang="en-US" altLang="zh-CN" sz="2800" dirty="0"/>
              <a:t>: </a:t>
            </a:r>
            <a:r>
              <a:rPr lang="zh-CN" altLang="en-US" sz="2800" dirty="0"/>
              <a:t>数据对象的集合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在同一个类中，数据对象是相似的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不同类之间的对象是不</a:t>
            </a:r>
            <a:r>
              <a:rPr lang="zh-CN" altLang="en-US" dirty="0" smtClean="0"/>
              <a:t>相似的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作为动词的聚类：把数据自动分成各个簇（类别）过程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聚类是一种</a:t>
            </a:r>
            <a:r>
              <a:rPr lang="zh-CN" altLang="en-US" dirty="0">
                <a:solidFill>
                  <a:srgbClr val="FF0000"/>
                </a:solidFill>
              </a:rPr>
              <a:t>无监督分类</a:t>
            </a:r>
            <a:r>
              <a:rPr lang="en-US" altLang="zh-CN" dirty="0"/>
              <a:t>:</a:t>
            </a:r>
            <a:r>
              <a:rPr lang="zh-CN" altLang="en-US" dirty="0"/>
              <a:t>没有预定义的类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典型应用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作为一个独立的</a:t>
            </a:r>
            <a:r>
              <a:rPr lang="zh-CN" altLang="en-US" sz="2400" dirty="0" smtClean="0"/>
              <a:t>工具，对数据进行分析，帮助理解处理对象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作为其他算法的预处理</a:t>
            </a:r>
            <a:r>
              <a:rPr lang="zh-CN" altLang="en-US" sz="2400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0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非监督学习：聚类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63" y="2447985"/>
            <a:ext cx="3629532" cy="24863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83" y="2447985"/>
            <a:ext cx="3686689" cy="248637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17032" y="3460972"/>
            <a:ext cx="492370" cy="46039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0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K-</a:t>
            </a:r>
            <a:r>
              <a:rPr lang="zh-CN" altLang="en-US" dirty="0" smtClean="0"/>
              <a:t>均值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如何表示一个簇（聚类）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用聚成该类的样本表示，求均值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如何聚类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计算样本与各个簇的距离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相似度，取值最小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大的作为其所属的类别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K-Means</a:t>
            </a:r>
            <a:r>
              <a:rPr lang="zh-CN" altLang="en-US" dirty="0" smtClean="0"/>
              <a:t>聚类算法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指定需要聚成的类别个数：</a:t>
            </a:r>
            <a:r>
              <a:rPr lang="en-US" altLang="zh-CN" dirty="0" smtClean="0"/>
              <a:t>k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从数据集中随机选择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个样本作为初始的簇表示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循环迭代如下两个过程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根据现在的簇表示，对所有样本进行聚类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根据现在的聚类结果，重新计算簇表示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889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（</a:t>
            </a:r>
            <a:r>
              <a:rPr lang="en-US" altLang="zh-CN" dirty="0"/>
              <a:t>K-</a:t>
            </a:r>
            <a:r>
              <a:rPr lang="zh-CN" altLang="en-US" dirty="0"/>
              <a:t>均值）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重新计算簇中心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重新对样本进行划分（聚类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5" y="2617173"/>
            <a:ext cx="6020640" cy="1009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4701294"/>
            <a:ext cx="446784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完整示例程序及其讲解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~/codes/day2/</a:t>
            </a:r>
            <a:r>
              <a:rPr lang="en-US" altLang="zh-CN" dirty="0" err="1"/>
              <a:t>kmean.ipynb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其他实践问题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中心点选择问题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选择差异大的样本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多次选择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其他扩展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谱聚类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聚类的评估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确定</a:t>
            </a:r>
            <a:r>
              <a:rPr lang="zh-CN" altLang="en-US" dirty="0" smtClean="0"/>
              <a:t>标签： </a:t>
            </a:r>
            <a:r>
              <a:rPr lang="en-US" altLang="zh-CN" dirty="0" smtClean="0"/>
              <a:t>[1, 1, 2, 2] vs. [2, 2, 1, 1]</a:t>
            </a:r>
          </a:p>
          <a:p>
            <a:pPr lvl="1"/>
            <a:r>
              <a:rPr lang="zh-CN" altLang="en-US" dirty="0" smtClean="0"/>
              <a:t>有参考的评估（外部评估方法）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无参考的评估（内部评估方法）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3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Gaussian Mixture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277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多维高斯分布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高斯混合模型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样本由多个高斯分布生成得到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高斯</a:t>
                </a:r>
                <a:r>
                  <a:rPr lang="zh-CN" altLang="en-US" dirty="0"/>
                  <a:t>混合分布，</a:t>
                </a: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GMM</a:t>
                </a:r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高斯</m:t>
                    </m:r>
                  </m:oMath>
                </a14:m>
                <a:r>
                  <a:rPr lang="zh-CN" altLang="en-US" dirty="0" smtClean="0"/>
                  <a:t>分布</a:t>
                </a:r>
                <a:r>
                  <a:rPr lang="zh-CN" altLang="en-US" dirty="0"/>
                  <a:t>组成，每个 </a:t>
                </a:r>
                <a:r>
                  <a:rPr lang="zh-CN" altLang="en-US" dirty="0" smtClean="0"/>
                  <a:t>高斯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称为一</a:t>
                </a:r>
                <a:r>
                  <a:rPr lang="zh-CN" altLang="en-US" dirty="0" smtClean="0"/>
                  <a:t>个成分，这些</a:t>
                </a:r>
                <a:r>
                  <a:rPr lang="zh-CN" altLang="en-US" dirty="0"/>
                  <a:t>成分</a:t>
                </a:r>
                <a:r>
                  <a:rPr lang="zh-CN" altLang="en-US" dirty="0" smtClean="0"/>
                  <a:t>线性</a:t>
                </a:r>
                <a:r>
                  <a:rPr lang="zh-CN" altLang="en-US" dirty="0"/>
                  <a:t>加成在一起就组成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GMM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概率密度函数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2776" cy="4351338"/>
              </a:xfrm>
              <a:blipFill>
                <a:blip r:embed="rId2"/>
                <a:stretch>
                  <a:fillRect l="-1268" t="-1120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033690" y="6361629"/>
            <a:ext cx="382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参考：http</a:t>
            </a:r>
            <a:r>
              <a:rPr lang="zh-CN" altLang="en-US" dirty="0"/>
              <a:t>://blog.pluskid.org/?p=39</a:t>
            </a:r>
          </a:p>
        </p:txBody>
      </p:sp>
      <p:pic>
        <p:nvPicPr>
          <p:cNvPr id="1030" name="Picture 6" descr="图 2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50" y="2389272"/>
            <a:ext cx="42767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10914" y="4980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混合分布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6065" y="6164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先验概率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69667" y="6176963"/>
                <a:ext cx="3035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样本由第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个成分生成的概率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667" y="6176963"/>
                <a:ext cx="3035703" cy="369332"/>
              </a:xfrm>
              <a:prstGeom prst="rect">
                <a:avLst/>
              </a:prstGeom>
              <a:blipFill>
                <a:blip r:embed="rId4"/>
                <a:stretch>
                  <a:fillRect l="-1807" t="-8197" r="-12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2250063" y="5831698"/>
            <a:ext cx="927957" cy="332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0"/>
          </p:cNvCxnSpPr>
          <p:nvPr/>
        </p:nvCxnSpPr>
        <p:spPr>
          <a:xfrm flipH="1" flipV="1">
            <a:off x="4204588" y="5831698"/>
            <a:ext cx="982931" cy="345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9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天实践数据和代码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5288" y="2898581"/>
            <a:ext cx="10941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wget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http</a:t>
            </a:r>
            <a:r>
              <a:rPr lang="en-US" altLang="zh-CN" sz="3200" dirty="0"/>
              <a:t>://</a:t>
            </a:r>
            <a:r>
              <a:rPr lang="en-US" altLang="zh-CN" sz="3200" dirty="0"/>
              <a:t>www.nlpr.ia.ac.cn/cip/shizhuhe/temp/day2.zip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16583" y="4022931"/>
            <a:ext cx="109414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/>
              <a:t>NLTK</a:t>
            </a:r>
            <a:r>
              <a:rPr lang="zh-CN" altLang="en-US" sz="3200" dirty="0"/>
              <a:t>数据</a:t>
            </a:r>
            <a:r>
              <a:rPr lang="zh-CN" altLang="en-US" sz="3200" dirty="0" smtClean="0"/>
              <a:t>集</a:t>
            </a:r>
            <a:endParaRPr lang="en-US" altLang="zh-CN" sz="3200" dirty="0" smtClean="0"/>
          </a:p>
          <a:p>
            <a:pPr algn="ctr"/>
            <a:r>
              <a:rPr lang="en-US" altLang="zh-CN" sz="3200" dirty="0"/>
              <a:t>	</a:t>
            </a:r>
            <a:r>
              <a:rPr lang="zh-CN" altLang="en-US" sz="3200" dirty="0" smtClean="0"/>
              <a:t>链接</a:t>
            </a:r>
            <a:r>
              <a:rPr lang="zh-CN" altLang="en-US" sz="3200" dirty="0"/>
              <a:t>：</a:t>
            </a:r>
            <a:r>
              <a:rPr lang="en-US" altLang="zh-CN" sz="3200" dirty="0"/>
              <a:t>http://pan.baidu.com/s/1jIDtxlG </a:t>
            </a:r>
            <a:r>
              <a:rPr lang="zh-CN" altLang="en-US" sz="3200" dirty="0"/>
              <a:t>密码：</a:t>
            </a:r>
            <a:r>
              <a:rPr lang="en-US" altLang="zh-CN" sz="3200" dirty="0"/>
              <a:t>y5dq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25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 smtClean="0"/>
              <a:t>的</a:t>
            </a:r>
            <a:r>
              <a:rPr lang="zh-CN" altLang="en-US" dirty="0"/>
              <a:t>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预测：样本由哪个成分生成？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 smtClean="0"/>
                  <a:t>成分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生成</a:t>
                </a:r>
                <a:r>
                  <a:rPr lang="zh-CN" altLang="en-US" sz="2400" dirty="0" smtClean="0"/>
                  <a:t>样本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的概率</a:t>
                </a:r>
                <a:endParaRPr lang="en-US" altLang="zh-CN" sz="24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2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模型参数：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：各个成分的先验概率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：各个高斯分布的均值和协方差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1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 smtClean="0"/>
              <a:t>的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给定样本集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，（对数）极大似然估计模型参数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𝜮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求导，优化得到：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056950" y="61272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（周志华，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11229" y="4489861"/>
                <a:ext cx="1729128" cy="653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29" y="4489861"/>
                <a:ext cx="1729128" cy="653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73673" y="4429236"/>
                <a:ext cx="3609834" cy="76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73" y="4429236"/>
                <a:ext cx="3609834" cy="761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3482" y="4435616"/>
                <a:ext cx="1904239" cy="749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2" y="4435616"/>
                <a:ext cx="1904239" cy="749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3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33476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sklearn</a:t>
            </a:r>
            <a:r>
              <a:rPr lang="zh-CN" altLang="en-US" dirty="0"/>
              <a:t>包提供的</a:t>
            </a:r>
            <a:r>
              <a:rPr lang="en-US" altLang="zh-CN" dirty="0"/>
              <a:t>GMM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设置簇个数，模型拟合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样本簇预测，可视化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05" y="3429163"/>
            <a:ext cx="3867690" cy="32470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30" y="3029057"/>
            <a:ext cx="2591162" cy="4001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05" y="942791"/>
            <a:ext cx="3867690" cy="22863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30" y="4572554"/>
            <a:ext cx="252447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1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155" cy="1325563"/>
          </a:xfrm>
        </p:spPr>
        <p:txBody>
          <a:bodyPr/>
          <a:lstStyle/>
          <a:p>
            <a:r>
              <a:rPr lang="en-US" altLang="zh-CN" dirty="0" smtClean="0"/>
              <a:t>GMM</a:t>
            </a:r>
            <a:r>
              <a:rPr lang="zh-CN" altLang="en-US" dirty="0" smtClean="0"/>
              <a:t>代码讲解：</a:t>
            </a:r>
            <a:r>
              <a:rPr lang="en-US" altLang="zh-CN" dirty="0" err="1" smtClean="0"/>
              <a:t>sklearn.mixture.gmm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多维高斯分布的计算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01" y="3168451"/>
            <a:ext cx="4972116" cy="3260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67967" y="3484950"/>
                <a:ext cx="2671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为下三角</a:t>
                </a:r>
                <a:r>
                  <a:rPr lang="zh-CN" altLang="en-US" dirty="0" smtClean="0"/>
                  <a:t>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67" y="3484950"/>
                <a:ext cx="2671052" cy="276999"/>
              </a:xfrm>
              <a:prstGeom prst="rect">
                <a:avLst/>
              </a:prstGeom>
              <a:blipFill>
                <a:blip r:embed="rId4"/>
                <a:stretch>
                  <a:fillRect l="-2968" t="-28889" r="-525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4591183" y="3623450"/>
            <a:ext cx="3676784" cy="449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8" idx="1"/>
          </p:cNvCxnSpPr>
          <p:nvPr/>
        </p:nvCxnSpPr>
        <p:spPr>
          <a:xfrm flipV="1">
            <a:off x="4997897" y="5373340"/>
            <a:ext cx="3401824" cy="3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267967" y="4261553"/>
                <a:ext cx="35259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67" y="4261553"/>
                <a:ext cx="3525902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4323381" y="2650163"/>
            <a:ext cx="3944586" cy="1934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399721" y="5188674"/>
                <a:ext cx="205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21" y="5188674"/>
                <a:ext cx="205126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5056" cy="1325563"/>
          </a:xfrm>
        </p:spPr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/>
              <a:t>代码讲解：</a:t>
            </a:r>
            <a:r>
              <a:rPr lang="en-US" altLang="zh-CN" dirty="0" err="1"/>
              <a:t>sklearn.mixture.gmm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步：计算似然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步：重新估算高斯参数和先验概率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83" y="4183545"/>
            <a:ext cx="5438321" cy="2599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60" y="1382692"/>
            <a:ext cx="3429566" cy="2665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65196" y="2512920"/>
                <a:ext cx="5631222" cy="757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96" y="2512920"/>
                <a:ext cx="5631222" cy="757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87351" y="4210220"/>
                <a:ext cx="1729128" cy="653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51" y="4210220"/>
                <a:ext cx="1729128" cy="653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6997" y="5975916"/>
                <a:ext cx="3609834" cy="76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7" y="5975916"/>
                <a:ext cx="3609834" cy="761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99795" y="5067939"/>
                <a:ext cx="1904239" cy="749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95" y="5067939"/>
                <a:ext cx="1904239" cy="749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完整程序演示及其讲解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~/</a:t>
            </a:r>
            <a:r>
              <a:rPr lang="en-US" altLang="zh-CN" dirty="0" smtClean="0"/>
              <a:t>codes/day2/</a:t>
            </a:r>
            <a:r>
              <a:rPr lang="en-US" altLang="zh-CN" dirty="0" err="1" smtClean="0"/>
              <a:t>gmm.ipynb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基于原型的模型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K-Mean, GMM</a:t>
            </a:r>
          </a:p>
          <a:p>
            <a:pPr lvl="1"/>
            <a:r>
              <a:rPr lang="zh-CN" altLang="en-US" dirty="0" smtClean="0"/>
              <a:t>基于中心点的聚类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基于密度的聚类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DBScan</a:t>
            </a:r>
            <a:endParaRPr lang="en-US" altLang="zh-CN" dirty="0" smtClean="0"/>
          </a:p>
          <a:p>
            <a:r>
              <a:rPr lang="zh-CN" altLang="en-US" dirty="0" smtClean="0"/>
              <a:t>层次聚类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凝聚层次聚类方法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分裂层次聚类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 smtClean="0"/>
              <a:t>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发现样本中距离各个簇中心都较远的样本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65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Weka</a:t>
            </a:r>
            <a:r>
              <a:rPr lang="zh-CN" altLang="en-US" dirty="0" smtClean="0"/>
              <a:t>执行聚类分析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96" y="1415727"/>
            <a:ext cx="9581917" cy="5253637"/>
          </a:xfrm>
        </p:spPr>
      </p:pic>
    </p:spTree>
    <p:extLst>
      <p:ext uri="{BB962C8B-B14F-4D97-AF65-F5344CB8AC3E}">
        <p14:creationId xmlns:p14="http://schemas.microsoft.com/office/powerpoint/2010/main" val="272452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Weka</a:t>
            </a:r>
            <a:r>
              <a:rPr lang="zh-CN" altLang="en-US" dirty="0"/>
              <a:t>执行聚类分析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35" y="1617479"/>
            <a:ext cx="4745492" cy="479881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32" y="981046"/>
            <a:ext cx="4533624" cy="54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3385" cy="4492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逻辑斯</a:t>
            </a:r>
            <a:r>
              <a:rPr lang="zh-CN" altLang="en-US" dirty="0" smtClean="0">
                <a:solidFill>
                  <a:srgbClr val="FF0000"/>
                </a:solidFill>
              </a:rPr>
              <a:t>蒂回归               （</a:t>
            </a:r>
            <a:r>
              <a:rPr lang="en-US" altLang="zh-CN" dirty="0" smtClean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分钟）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聚类</a:t>
            </a:r>
            <a:r>
              <a:rPr lang="zh-CN" altLang="en-US" dirty="0" smtClean="0"/>
              <a:t>模型                      （</a:t>
            </a:r>
            <a:r>
              <a:rPr lang="en-US" altLang="zh-CN" dirty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K-Mean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高斯混合模型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序列</a:t>
            </a:r>
            <a:r>
              <a:rPr lang="zh-CN" altLang="en-US" dirty="0" smtClean="0"/>
              <a:t>标注</a:t>
            </a:r>
            <a:r>
              <a:rPr lang="zh-CN" altLang="en-US" dirty="0"/>
              <a:t>模型 </a:t>
            </a:r>
            <a:r>
              <a:rPr lang="zh-CN" altLang="en-US" dirty="0" smtClean="0"/>
              <a:t>              （</a:t>
            </a:r>
            <a:r>
              <a:rPr lang="en-US" altLang="zh-CN" dirty="0" smtClean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HMM</a:t>
            </a:r>
            <a:r>
              <a:rPr lang="zh-CN" altLang="en-US" dirty="0" smtClean="0"/>
              <a:t> 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实用</a:t>
            </a:r>
            <a:r>
              <a:rPr lang="zh-CN" altLang="en-US" dirty="0" smtClean="0"/>
              <a:t>工具介绍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LDA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5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3385" cy="4492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逻辑斯</a:t>
            </a:r>
            <a:r>
              <a:rPr lang="zh-CN" altLang="en-US" dirty="0" smtClean="0"/>
              <a:t>蒂回归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聚类</a:t>
            </a:r>
            <a:r>
              <a:rPr lang="zh-CN" altLang="en-US" dirty="0" smtClean="0"/>
              <a:t>模型                      （</a:t>
            </a:r>
            <a:r>
              <a:rPr lang="en-US" altLang="zh-CN" dirty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K-Mean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高斯混合模型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zh-CN" altLang="en-US" dirty="0" smtClean="0">
                <a:solidFill>
                  <a:srgbClr val="FF0000"/>
                </a:solidFill>
              </a:rPr>
              <a:t>标注</a:t>
            </a:r>
            <a:r>
              <a:rPr lang="zh-CN" altLang="en-US" dirty="0">
                <a:solidFill>
                  <a:srgbClr val="FF0000"/>
                </a:solidFill>
              </a:rPr>
              <a:t>模型 </a:t>
            </a:r>
            <a:r>
              <a:rPr lang="zh-CN" altLang="en-US" dirty="0" smtClean="0">
                <a:solidFill>
                  <a:srgbClr val="FF0000"/>
                </a:solidFill>
              </a:rPr>
              <a:t>              （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r>
              <a:rPr lang="zh-CN" altLang="en-US" dirty="0">
                <a:solidFill>
                  <a:srgbClr val="FF0000"/>
                </a:solidFill>
              </a:rPr>
              <a:t>分钟）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HMM</a:t>
            </a:r>
            <a:r>
              <a:rPr lang="zh-CN" altLang="en-US" dirty="0" smtClean="0"/>
              <a:t> 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实用</a:t>
            </a:r>
            <a:r>
              <a:rPr lang="zh-CN" altLang="en-US" dirty="0" smtClean="0"/>
              <a:t>工具介绍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LDA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22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/>
              <a:t>实例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16791" y="1314635"/>
            <a:ext cx="7958417" cy="4718611"/>
            <a:chOff x="2482" y="3594"/>
            <a:chExt cx="7348" cy="450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563" y="7727"/>
              <a:ext cx="256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600">
                  <a:solidFill>
                    <a:schemeClr val="tx2"/>
                  </a:solidFill>
                  <a:latin typeface="Gulim" pitchFamily="34" charset="-127"/>
                  <a:ea typeface="Gulim" pitchFamily="34" charset="-127"/>
                </a:rPr>
                <a:t>Observed Ball Sequence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482" y="3594"/>
              <a:ext cx="7348" cy="4455"/>
              <a:chOff x="2482" y="3594"/>
              <a:chExt cx="7348" cy="4455"/>
            </a:xfrm>
          </p:grpSpPr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7179" y="3594"/>
                <a:ext cx="71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/>
              <a:p>
                <a:pPr algn="just"/>
                <a:r>
                  <a:rPr lang="en-US" altLang="zh-CN" sz="1600">
                    <a:solidFill>
                      <a:schemeClr val="tx2"/>
                    </a:solidFill>
                    <a:latin typeface="Gulim" pitchFamily="34" charset="-127"/>
                    <a:ea typeface="Gulim" pitchFamily="34" charset="-127"/>
                  </a:rPr>
                  <a:t>Urn 3</a:t>
                </a:r>
              </a:p>
            </p:txBody>
          </p:sp>
          <p:sp>
            <p:nvSpPr>
              <p:cNvPr id="8" name="AutoShape 8"/>
              <p:cNvSpPr>
                <a:spLocks noChangeArrowheads="1"/>
              </p:cNvSpPr>
              <p:nvPr/>
            </p:nvSpPr>
            <p:spPr bwMode="auto">
              <a:xfrm>
                <a:off x="2872" y="4876"/>
                <a:ext cx="1620" cy="1568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3215" y="5446"/>
                <a:ext cx="304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3804" y="5423"/>
                <a:ext cx="306" cy="32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3087" y="5994"/>
                <a:ext cx="308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4037" y="5756"/>
                <a:ext cx="305" cy="32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3510" y="5808"/>
                <a:ext cx="305" cy="31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827" y="6089"/>
                <a:ext cx="305" cy="317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4880" y="4586"/>
                <a:ext cx="1617" cy="1568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5220" y="5156"/>
                <a:ext cx="307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5812" y="5133"/>
                <a:ext cx="305" cy="32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5094" y="5704"/>
                <a:ext cx="308" cy="32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6042" y="5466"/>
                <a:ext cx="307" cy="317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5567" y="5446"/>
                <a:ext cx="305" cy="31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5834" y="5796"/>
                <a:ext cx="306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6892" y="4124"/>
                <a:ext cx="1617" cy="1567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7344" y="4606"/>
                <a:ext cx="306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24"/>
              <p:cNvSpPr>
                <a:spLocks noChangeArrowheads="1"/>
              </p:cNvSpPr>
              <p:nvPr/>
            </p:nvSpPr>
            <p:spPr bwMode="auto">
              <a:xfrm>
                <a:off x="7825" y="4671"/>
                <a:ext cx="304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7097" y="5209"/>
                <a:ext cx="305" cy="3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8055" y="5004"/>
                <a:ext cx="307" cy="317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7527" y="5054"/>
                <a:ext cx="307" cy="319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28"/>
              <p:cNvSpPr>
                <a:spLocks noChangeArrowheads="1"/>
              </p:cNvSpPr>
              <p:nvPr/>
            </p:nvSpPr>
            <p:spPr bwMode="auto">
              <a:xfrm>
                <a:off x="7845" y="5333"/>
                <a:ext cx="307" cy="32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4957" y="5364"/>
                <a:ext cx="308" cy="32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7015" y="4863"/>
                <a:ext cx="304" cy="321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5442" y="5776"/>
                <a:ext cx="305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2565" y="4779"/>
                <a:ext cx="7265" cy="2849"/>
              </a:xfrm>
              <a:custGeom>
                <a:avLst/>
                <a:gdLst>
                  <a:gd name="T0" fmla="*/ 0 w 4231"/>
                  <a:gd name="T1" fmla="*/ 1589 h 1589"/>
                  <a:gd name="T2" fmla="*/ 715 w 4231"/>
                  <a:gd name="T3" fmla="*/ 1341 h 1589"/>
                  <a:gd name="T4" fmla="*/ 2195 w 4231"/>
                  <a:gd name="T5" fmla="*/ 1252 h 1589"/>
                  <a:gd name="T6" fmla="*/ 3128 w 4231"/>
                  <a:gd name="T7" fmla="*/ 904 h 1589"/>
                  <a:gd name="T8" fmla="*/ 3704 w 4231"/>
                  <a:gd name="T9" fmla="*/ 586 h 1589"/>
                  <a:gd name="T10" fmla="*/ 4231 w 4231"/>
                  <a:gd name="T11" fmla="*/ 0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31" h="1589">
                    <a:moveTo>
                      <a:pt x="0" y="1589"/>
                    </a:moveTo>
                    <a:cubicBezTo>
                      <a:pt x="174" y="1493"/>
                      <a:pt x="349" y="1397"/>
                      <a:pt x="715" y="1341"/>
                    </a:cubicBezTo>
                    <a:cubicBezTo>
                      <a:pt x="1081" y="1285"/>
                      <a:pt x="1793" y="1325"/>
                      <a:pt x="2195" y="1252"/>
                    </a:cubicBezTo>
                    <a:cubicBezTo>
                      <a:pt x="2597" y="1179"/>
                      <a:pt x="2877" y="1015"/>
                      <a:pt x="3128" y="904"/>
                    </a:cubicBezTo>
                    <a:cubicBezTo>
                      <a:pt x="3379" y="793"/>
                      <a:pt x="3520" y="737"/>
                      <a:pt x="3704" y="586"/>
                    </a:cubicBezTo>
                    <a:cubicBezTo>
                      <a:pt x="3888" y="435"/>
                      <a:pt x="4059" y="217"/>
                      <a:pt x="423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Oval 33"/>
              <p:cNvSpPr>
                <a:spLocks noChangeArrowheads="1"/>
              </p:cNvSpPr>
              <p:nvPr/>
            </p:nvSpPr>
            <p:spPr bwMode="auto">
              <a:xfrm>
                <a:off x="4819" y="7729"/>
                <a:ext cx="306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5352" y="7729"/>
                <a:ext cx="305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5904" y="7729"/>
                <a:ext cx="306" cy="32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36"/>
              <p:cNvSpPr>
                <a:spLocks noChangeArrowheads="1"/>
              </p:cNvSpPr>
              <p:nvPr/>
            </p:nvSpPr>
            <p:spPr bwMode="auto">
              <a:xfrm>
                <a:off x="6439" y="7729"/>
                <a:ext cx="306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37"/>
              <p:cNvSpPr>
                <a:spLocks noChangeArrowheads="1"/>
              </p:cNvSpPr>
              <p:nvPr/>
            </p:nvSpPr>
            <p:spPr bwMode="auto">
              <a:xfrm>
                <a:off x="6997" y="7729"/>
                <a:ext cx="305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38"/>
              <p:cNvSpPr>
                <a:spLocks noChangeArrowheads="1"/>
              </p:cNvSpPr>
              <p:nvPr/>
            </p:nvSpPr>
            <p:spPr bwMode="auto">
              <a:xfrm>
                <a:off x="7527" y="7729"/>
                <a:ext cx="305" cy="3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39"/>
              <p:cNvSpPr>
                <a:spLocks noChangeArrowheads="1"/>
              </p:cNvSpPr>
              <p:nvPr/>
            </p:nvSpPr>
            <p:spPr bwMode="auto">
              <a:xfrm>
                <a:off x="8087" y="7729"/>
                <a:ext cx="307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40"/>
              <p:cNvSpPr>
                <a:spLocks noChangeArrowheads="1"/>
              </p:cNvSpPr>
              <p:nvPr/>
            </p:nvSpPr>
            <p:spPr bwMode="auto">
              <a:xfrm>
                <a:off x="4157" y="5276"/>
                <a:ext cx="305" cy="31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8142" y="4521"/>
                <a:ext cx="308" cy="32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42"/>
              <p:cNvSpPr>
                <a:spLocks noChangeArrowheads="1"/>
              </p:cNvSpPr>
              <p:nvPr/>
            </p:nvSpPr>
            <p:spPr bwMode="auto">
              <a:xfrm>
                <a:off x="2929" y="5686"/>
                <a:ext cx="306" cy="32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43"/>
              <p:cNvSpPr>
                <a:spLocks noChangeArrowheads="1"/>
              </p:cNvSpPr>
              <p:nvPr/>
            </p:nvSpPr>
            <p:spPr bwMode="auto">
              <a:xfrm>
                <a:off x="8644" y="7729"/>
                <a:ext cx="306" cy="32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3418" y="4403"/>
                <a:ext cx="71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/>
              <a:p>
                <a:pPr algn="just"/>
                <a:r>
                  <a:rPr lang="en-US" altLang="zh-CN" sz="1600">
                    <a:solidFill>
                      <a:schemeClr val="tx2"/>
                    </a:solidFill>
                    <a:latin typeface="Gulim" pitchFamily="34" charset="-127"/>
                    <a:ea typeface="Gulim" pitchFamily="34" charset="-127"/>
                  </a:rPr>
                  <a:t>Urn 1</a:t>
                </a:r>
              </a:p>
            </p:txBody>
          </p: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5287" y="4182"/>
                <a:ext cx="71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/>
              <a:p>
                <a:pPr algn="just"/>
                <a:r>
                  <a:rPr lang="en-US" altLang="zh-CN" sz="1600">
                    <a:solidFill>
                      <a:schemeClr val="tx2"/>
                    </a:solidFill>
                    <a:latin typeface="Gulim" pitchFamily="34" charset="-127"/>
                    <a:ea typeface="Gulim" pitchFamily="34" charset="-127"/>
                  </a:rPr>
                  <a:t>Urn 2</a:t>
                </a:r>
              </a:p>
            </p:txBody>
          </p:sp>
          <p:sp>
            <p:nvSpPr>
              <p:cNvPr id="46" name="Text Box 46"/>
              <p:cNvSpPr txBox="1">
                <a:spLocks noChangeArrowheads="1"/>
              </p:cNvSpPr>
              <p:nvPr/>
            </p:nvSpPr>
            <p:spPr bwMode="auto">
              <a:xfrm>
                <a:off x="9090" y="5826"/>
                <a:ext cx="527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/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rPr>
                  <a:t>Veil</a:t>
                </a:r>
              </a:p>
            </p:txBody>
          </p:sp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2482" y="4521"/>
                <a:ext cx="7265" cy="2850"/>
              </a:xfrm>
              <a:custGeom>
                <a:avLst/>
                <a:gdLst>
                  <a:gd name="T0" fmla="*/ 0 w 4231"/>
                  <a:gd name="T1" fmla="*/ 1589 h 1589"/>
                  <a:gd name="T2" fmla="*/ 715 w 4231"/>
                  <a:gd name="T3" fmla="*/ 1341 h 1589"/>
                  <a:gd name="T4" fmla="*/ 2195 w 4231"/>
                  <a:gd name="T5" fmla="*/ 1252 h 1589"/>
                  <a:gd name="T6" fmla="*/ 3128 w 4231"/>
                  <a:gd name="T7" fmla="*/ 904 h 1589"/>
                  <a:gd name="T8" fmla="*/ 3704 w 4231"/>
                  <a:gd name="T9" fmla="*/ 586 h 1589"/>
                  <a:gd name="T10" fmla="*/ 4231 w 4231"/>
                  <a:gd name="T11" fmla="*/ 0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31" h="1589">
                    <a:moveTo>
                      <a:pt x="0" y="1589"/>
                    </a:moveTo>
                    <a:cubicBezTo>
                      <a:pt x="174" y="1493"/>
                      <a:pt x="349" y="1397"/>
                      <a:pt x="715" y="1341"/>
                    </a:cubicBezTo>
                    <a:cubicBezTo>
                      <a:pt x="1081" y="1285"/>
                      <a:pt x="1793" y="1325"/>
                      <a:pt x="2195" y="1252"/>
                    </a:cubicBezTo>
                    <a:cubicBezTo>
                      <a:pt x="2597" y="1179"/>
                      <a:pt x="2877" y="1015"/>
                      <a:pt x="3128" y="904"/>
                    </a:cubicBezTo>
                    <a:cubicBezTo>
                      <a:pt x="3379" y="793"/>
                      <a:pt x="3520" y="737"/>
                      <a:pt x="3704" y="586"/>
                    </a:cubicBezTo>
                    <a:cubicBezTo>
                      <a:pt x="3888" y="435"/>
                      <a:pt x="4059" y="217"/>
                      <a:pt x="423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>
                <a:off x="7427" y="5381"/>
                <a:ext cx="305" cy="3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6107" y="5036"/>
                <a:ext cx="307" cy="3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05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设有</a:t>
            </a:r>
            <a:r>
              <a:rPr lang="en-US" altLang="zh-CN" sz="2800" dirty="0"/>
              <a:t>N</a:t>
            </a:r>
            <a:r>
              <a:rPr lang="zh-CN" altLang="en-US" sz="2800" dirty="0"/>
              <a:t>个缸，每个缸中装</a:t>
            </a:r>
            <a:r>
              <a:rPr lang="zh-CN" altLang="en-US" sz="2800" dirty="0" smtClean="0"/>
              <a:t>有一些不同颜色的彩球，每个缸中球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颜色满足某种（未知）的概率分布。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选球实验过程如下</a:t>
            </a:r>
            <a:endParaRPr lang="zh-CN" altLang="en-US" sz="2800" dirty="0"/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根据</a:t>
            </a:r>
            <a:r>
              <a:rPr lang="zh-CN" altLang="en-US" sz="2400" dirty="0" smtClean="0"/>
              <a:t>初始的选缸概率分布</a:t>
            </a:r>
            <a:r>
              <a:rPr lang="zh-CN" altLang="en-US" sz="2400" dirty="0"/>
              <a:t>，随机选择</a:t>
            </a:r>
            <a:r>
              <a:rPr lang="en-US" altLang="zh-CN" sz="2400" dirty="0"/>
              <a:t>N</a:t>
            </a:r>
            <a:r>
              <a:rPr lang="zh-CN" altLang="en-US" sz="2400" dirty="0"/>
              <a:t>个缸中的一个开始</a:t>
            </a:r>
            <a:r>
              <a:rPr lang="zh-CN" altLang="en-US" sz="2400" dirty="0" smtClean="0"/>
              <a:t>实验过程；</a:t>
            </a:r>
            <a:endParaRPr lang="zh-CN" altLang="en-US" sz="2400" dirty="0"/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/>
              <a:t>从选定的缸中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随机算子一个球</a:t>
            </a:r>
            <a:r>
              <a:rPr lang="zh-CN" altLang="en-US" sz="2400" dirty="0"/>
              <a:t>，记球的颜色为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，并把球放回缸</a:t>
            </a:r>
            <a:r>
              <a:rPr lang="zh-CN" altLang="en-US" sz="2400" dirty="0" smtClean="0"/>
              <a:t>中；</a:t>
            </a:r>
            <a:endParaRPr lang="zh-CN" altLang="en-US" sz="2400" dirty="0"/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/>
              <a:t>根据缸直接的转移概率，</a:t>
            </a:r>
            <a:r>
              <a:rPr lang="zh-CN" altLang="en-US" sz="2400" dirty="0"/>
              <a:t>随机选择下一口缸，重复以上步骤。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最终，得到</a:t>
            </a:r>
            <a:r>
              <a:rPr lang="zh-CN" altLang="en-US" sz="2800" dirty="0">
                <a:latin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宋体" panose="02010600030101010101" pitchFamily="2" charset="-122"/>
              </a:rPr>
              <a:t>个不同颜色的球序列</a:t>
            </a:r>
            <a:r>
              <a:rPr lang="en-US" altLang="zh-CN" sz="2800" dirty="0"/>
              <a:t>O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,O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,…</a:t>
            </a:r>
            <a:r>
              <a:rPr lang="zh-CN" altLang="en-US" sz="2800" dirty="0">
                <a:latin typeface="宋体" panose="02010600030101010101" pitchFamily="2" charset="-122"/>
              </a:rPr>
              <a:t>，称为观察值序列</a:t>
            </a:r>
            <a:r>
              <a:rPr lang="en-US" altLang="zh-CN" sz="2800" dirty="0"/>
              <a:t>O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r>
              <a:rPr lang="zh-CN" altLang="en-US" sz="28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00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的基本要素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模型包括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</a:t>
            </a:r>
            <a:endParaRPr lang="zh-CN" altLang="en-US" dirty="0"/>
          </a:p>
        </p:txBody>
      </p:sp>
      <p:graphicFrame>
        <p:nvGraphicFramePr>
          <p:cNvPr id="4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218694"/>
              </p:ext>
            </p:extLst>
          </p:nvPr>
        </p:nvGraphicFramePr>
        <p:xfrm>
          <a:off x="2372098" y="2666998"/>
          <a:ext cx="8349689" cy="3644902"/>
        </p:xfrm>
        <a:graphic>
          <a:graphicData uri="http://schemas.openxmlformats.org/drawingml/2006/table">
            <a:tbl>
              <a:tblPr/>
              <a:tblGrid>
                <a:gridCol w="1156135">
                  <a:extLst>
                    <a:ext uri="{9D8B030D-6E8A-4147-A177-3AD203B41FA5}">
                      <a16:colId xmlns:a16="http://schemas.microsoft.com/office/drawing/2014/main" val="3234447250"/>
                    </a:ext>
                  </a:extLst>
                </a:gridCol>
                <a:gridCol w="3912773">
                  <a:extLst>
                    <a:ext uri="{9D8B030D-6E8A-4147-A177-3AD203B41FA5}">
                      <a16:colId xmlns:a16="http://schemas.microsoft.com/office/drawing/2014/main" val="2834999427"/>
                    </a:ext>
                  </a:extLst>
                </a:gridCol>
                <a:gridCol w="3280781">
                  <a:extLst>
                    <a:ext uri="{9D8B030D-6E8A-4147-A177-3AD203B41FA5}">
                      <a16:colId xmlns:a16="http://schemas.microsoft.com/office/drawing/2014/main" val="840903392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参数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含义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实例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257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状态数目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缸的数目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24180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每个状态可能的观察值数目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彩球颜色总数目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248013"/>
                  </a:ext>
                </a:extLst>
              </a:tr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与时间无关的状态转移概率矩阵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在选定某个缸的情况下，下次选择另一个缸的概率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99274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给定状态下，观察值概率分布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每个缸中不同球颜色的分布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268474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初始状态空间的概率分布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初始时选择某口缸的概率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9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490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的几个问题（</a:t>
            </a:r>
            <a:r>
              <a:rPr lang="zh-CN" altLang="en-US" dirty="0"/>
              <a:t>任务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概率计算问题</a:t>
                </a:r>
                <a:r>
                  <a:rPr lang="zh-CN" altLang="en-US" dirty="0" smtClean="0"/>
                  <a:t>：给定模型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和观察序列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，计算在模型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下观察序列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出现的概率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学习问题</a:t>
                </a:r>
                <a:r>
                  <a:rPr lang="zh-CN" altLang="en-US" dirty="0" smtClean="0"/>
                  <a:t>：已知一些观察训练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给定对应的状态序列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，估计模型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参数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预测问题</a:t>
                </a:r>
                <a:r>
                  <a:rPr lang="zh-CN" altLang="en-US" dirty="0" smtClean="0"/>
                  <a:t>，也称解码问题：</a:t>
                </a:r>
                <a:r>
                  <a:rPr lang="zh-CN" altLang="en-US" dirty="0"/>
                  <a:t>给定模型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和观察序列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，求对给定观察序列条件概率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最大的状态序列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083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319720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03" y="2449058"/>
                <a:ext cx="460397" cy="402847"/>
              </a:xfrm>
              <a:prstGeom prst="ellipse">
                <a:avLst/>
              </a:prstGeom>
              <a:blipFill>
                <a:blip r:embed="rId2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19720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03" y="3072491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21638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86" y="3695924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679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94" y="4455275"/>
                <a:ext cx="479580" cy="370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32901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13" y="2449058"/>
                <a:ext cx="460397" cy="402847"/>
              </a:xfrm>
              <a:prstGeom prst="ellipse">
                <a:avLst/>
              </a:prstGeom>
              <a:blipFill>
                <a:blip r:embed="rId6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32901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13" y="3072491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434819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96" y="3695924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3860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04" y="4455275"/>
                <a:ext cx="479580" cy="3708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629400" y="2449057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449057"/>
                <a:ext cx="460397" cy="402847"/>
              </a:xfrm>
              <a:prstGeom prst="ellipse">
                <a:avLst/>
              </a:prstGeom>
              <a:blipFill>
                <a:blip r:embed="rId10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629400" y="3072490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072490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648583" y="3695923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83" y="3695923"/>
                <a:ext cx="460397" cy="402847"/>
              </a:xfrm>
              <a:prstGeom prst="ellipse">
                <a:avLst/>
              </a:prstGeom>
              <a:blipFill>
                <a:blip r:embed="rId12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38991" y="4455274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91" y="4455274"/>
                <a:ext cx="479580" cy="3708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90101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3" y="2449058"/>
                <a:ext cx="460397" cy="402847"/>
              </a:xfrm>
              <a:prstGeom prst="ellipse">
                <a:avLst/>
              </a:prstGeom>
              <a:blipFill>
                <a:blip r:embed="rId14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90101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3" y="3072491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92019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96" y="3695924"/>
                <a:ext cx="460397" cy="402847"/>
              </a:xfrm>
              <a:prstGeom prst="ellipse">
                <a:avLst/>
              </a:prstGeom>
              <a:blipFill>
                <a:blip r:embed="rId1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91060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604" y="4455275"/>
                <a:ext cx="479580" cy="370875"/>
              </a:xfrm>
              <a:prstGeom prst="rect">
                <a:avLst/>
              </a:prstGeom>
              <a:blipFill>
                <a:blip r:embed="rId17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曲线连接符 23"/>
          <p:cNvCxnSpPr>
            <a:stCxn id="4" idx="0"/>
            <a:endCxn id="7" idx="1"/>
          </p:cNvCxnSpPr>
          <p:nvPr/>
        </p:nvCxnSpPr>
        <p:spPr>
          <a:xfrm rot="16200000" flipH="1" flipV="1">
            <a:off x="222127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5" idx="0"/>
            <a:endCxn id="7" idx="1"/>
          </p:cNvCxnSpPr>
          <p:nvPr/>
        </p:nvCxnSpPr>
        <p:spPr>
          <a:xfrm rot="16200000" flipH="1" flipV="1">
            <a:off x="2532987" y="3746298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0"/>
            <a:endCxn id="7" idx="1"/>
          </p:cNvCxnSpPr>
          <p:nvPr/>
        </p:nvCxnSpPr>
        <p:spPr>
          <a:xfrm rot="16200000" flipH="1" flipV="1">
            <a:off x="2854295" y="4048422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6"/>
            <a:endCxn id="8" idx="2"/>
          </p:cNvCxnSpPr>
          <p:nvPr/>
        </p:nvCxnSpPr>
        <p:spPr>
          <a:xfrm>
            <a:off x="3657600" y="2650482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6"/>
            <a:endCxn id="9" idx="2"/>
          </p:cNvCxnSpPr>
          <p:nvPr/>
        </p:nvCxnSpPr>
        <p:spPr>
          <a:xfrm>
            <a:off x="3657600" y="2650482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6"/>
            <a:endCxn id="10" idx="2"/>
          </p:cNvCxnSpPr>
          <p:nvPr/>
        </p:nvCxnSpPr>
        <p:spPr>
          <a:xfrm>
            <a:off x="3657600" y="2650482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6"/>
            <a:endCxn id="8" idx="2"/>
          </p:cNvCxnSpPr>
          <p:nvPr/>
        </p:nvCxnSpPr>
        <p:spPr>
          <a:xfrm flipV="1">
            <a:off x="3657600" y="2650482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6"/>
            <a:endCxn id="9" idx="2"/>
          </p:cNvCxnSpPr>
          <p:nvPr/>
        </p:nvCxnSpPr>
        <p:spPr>
          <a:xfrm>
            <a:off x="3657600" y="3273915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6"/>
            <a:endCxn id="10" idx="2"/>
          </p:cNvCxnSpPr>
          <p:nvPr/>
        </p:nvCxnSpPr>
        <p:spPr>
          <a:xfrm>
            <a:off x="3657600" y="3273915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6"/>
            <a:endCxn id="8" idx="2"/>
          </p:cNvCxnSpPr>
          <p:nvPr/>
        </p:nvCxnSpPr>
        <p:spPr>
          <a:xfrm flipV="1">
            <a:off x="3676783" y="2650482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6"/>
            <a:endCxn id="9" idx="2"/>
          </p:cNvCxnSpPr>
          <p:nvPr/>
        </p:nvCxnSpPr>
        <p:spPr>
          <a:xfrm flipV="1">
            <a:off x="3676783" y="3273915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6" idx="6"/>
            <a:endCxn id="10" idx="2"/>
          </p:cNvCxnSpPr>
          <p:nvPr/>
        </p:nvCxnSpPr>
        <p:spPr>
          <a:xfrm>
            <a:off x="3676783" y="3897348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2231647" y="2549768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2231647" y="3173201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236708" y="3796634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639865" y="2973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61841" y="24658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63440" y="308924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61841" y="367193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74" name="右箭头 73"/>
          <p:cNvSpPr/>
          <p:nvPr/>
        </p:nvSpPr>
        <p:spPr>
          <a:xfrm>
            <a:off x="2228182" y="4539999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18562" y="44484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生成的球序列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0115517" y="3072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071188" y="4455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观察值</a:t>
            </a:r>
            <a:endParaRPr lang="zh-CN" altLang="en-US" dirty="0"/>
          </a:p>
        </p:txBody>
      </p:sp>
      <p:sp>
        <p:nvSpPr>
          <p:cNvPr id="78" name="右大括号 77"/>
          <p:cNvSpPr/>
          <p:nvPr/>
        </p:nvSpPr>
        <p:spPr>
          <a:xfrm>
            <a:off x="9911328" y="2549768"/>
            <a:ext cx="159860" cy="14482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曲线连接符 78"/>
          <p:cNvCxnSpPr>
            <a:stCxn id="8" idx="0"/>
            <a:endCxn id="11" idx="1"/>
          </p:cNvCxnSpPr>
          <p:nvPr/>
        </p:nvCxnSpPr>
        <p:spPr>
          <a:xfrm rot="16200000" flipH="1" flipV="1">
            <a:off x="335308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9" idx="0"/>
            <a:endCxn id="11" idx="1"/>
          </p:cNvCxnSpPr>
          <p:nvPr/>
        </p:nvCxnSpPr>
        <p:spPr>
          <a:xfrm rot="16200000" flipH="1" flipV="1">
            <a:off x="3664797" y="3746298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10" idx="0"/>
            <a:endCxn id="11" idx="1"/>
          </p:cNvCxnSpPr>
          <p:nvPr/>
        </p:nvCxnSpPr>
        <p:spPr>
          <a:xfrm rot="16200000" flipH="1" flipV="1">
            <a:off x="3986105" y="4048422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516773" y="33289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7893158" y="3326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93" name="曲线连接符 92"/>
          <p:cNvCxnSpPr>
            <a:stCxn id="16" idx="0"/>
            <a:endCxn id="19" idx="1"/>
          </p:cNvCxnSpPr>
          <p:nvPr/>
        </p:nvCxnSpPr>
        <p:spPr>
          <a:xfrm rot="16200000" flipH="1" flipV="1">
            <a:off x="792508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17" idx="0"/>
            <a:endCxn id="19" idx="1"/>
          </p:cNvCxnSpPr>
          <p:nvPr/>
        </p:nvCxnSpPr>
        <p:spPr>
          <a:xfrm rot="16200000" flipH="1" flipV="1">
            <a:off x="8236797" y="3746298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18" idx="0"/>
            <a:endCxn id="19" idx="1"/>
          </p:cNvCxnSpPr>
          <p:nvPr/>
        </p:nvCxnSpPr>
        <p:spPr>
          <a:xfrm rot="16200000" flipH="1" flipV="1">
            <a:off x="8558105" y="4048422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/>
          <p:cNvCxnSpPr>
            <a:stCxn id="12" idx="0"/>
            <a:endCxn id="15" idx="1"/>
          </p:cNvCxnSpPr>
          <p:nvPr/>
        </p:nvCxnSpPr>
        <p:spPr>
          <a:xfrm rot="16200000" flipH="1" flipV="1">
            <a:off x="5653467" y="3434580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13" idx="0"/>
            <a:endCxn id="15" idx="1"/>
          </p:cNvCxnSpPr>
          <p:nvPr/>
        </p:nvCxnSpPr>
        <p:spPr>
          <a:xfrm rot="16200000" flipH="1" flipV="1">
            <a:off x="5965184" y="3746297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14" idx="0"/>
            <a:endCxn id="15" idx="1"/>
          </p:cNvCxnSpPr>
          <p:nvPr/>
        </p:nvCxnSpPr>
        <p:spPr>
          <a:xfrm rot="16200000" flipH="1" flipV="1">
            <a:off x="6286492" y="4048421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12" idx="2"/>
          </p:cNvCxnSpPr>
          <p:nvPr/>
        </p:nvCxnSpPr>
        <p:spPr>
          <a:xfrm flipV="1">
            <a:off x="5967577" y="2650481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13" idx="2"/>
          </p:cNvCxnSpPr>
          <p:nvPr/>
        </p:nvCxnSpPr>
        <p:spPr>
          <a:xfrm>
            <a:off x="5967577" y="2751192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14" idx="2"/>
          </p:cNvCxnSpPr>
          <p:nvPr/>
        </p:nvCxnSpPr>
        <p:spPr>
          <a:xfrm>
            <a:off x="5938803" y="3331079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16" idx="2"/>
          </p:cNvCxnSpPr>
          <p:nvPr/>
        </p:nvCxnSpPr>
        <p:spPr>
          <a:xfrm>
            <a:off x="8248246" y="2642951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7" idx="2"/>
          </p:cNvCxnSpPr>
          <p:nvPr/>
        </p:nvCxnSpPr>
        <p:spPr>
          <a:xfrm>
            <a:off x="8248246" y="2743660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8" idx="2"/>
          </p:cNvCxnSpPr>
          <p:nvPr/>
        </p:nvCxnSpPr>
        <p:spPr>
          <a:xfrm>
            <a:off x="8219472" y="3323547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" idx="6"/>
          </p:cNvCxnSpPr>
          <p:nvPr/>
        </p:nvCxnSpPr>
        <p:spPr>
          <a:xfrm>
            <a:off x="7089797" y="2650481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" idx="6"/>
          </p:cNvCxnSpPr>
          <p:nvPr/>
        </p:nvCxnSpPr>
        <p:spPr>
          <a:xfrm>
            <a:off x="7089797" y="3273914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" idx="6"/>
          </p:cNvCxnSpPr>
          <p:nvPr/>
        </p:nvCxnSpPr>
        <p:spPr>
          <a:xfrm>
            <a:off x="7108980" y="3897347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/>
              <a:t>中的概率计算问题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模型生成观察序列的概率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不同的状态可能生成同样的观察值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3190808" y="296698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08" y="2966989"/>
                <a:ext cx="460397" cy="402847"/>
              </a:xfrm>
              <a:prstGeom prst="ellipse">
                <a:avLst/>
              </a:prstGeom>
              <a:blipFill>
                <a:blip r:embed="rId2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190808" y="359042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08" y="3590422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209991" y="421385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91" y="4213855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0399" y="4973206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973206"/>
                <a:ext cx="479580" cy="370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322618" y="296698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8" y="2966989"/>
                <a:ext cx="460397" cy="402847"/>
              </a:xfrm>
              <a:prstGeom prst="ellipse">
                <a:avLst/>
              </a:prstGeom>
              <a:blipFill>
                <a:blip r:embed="rId6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322618" y="359042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8" y="3590422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4341801" y="421385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01" y="4213855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332209" y="4973206"/>
            <a:ext cx="479580" cy="37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623005" y="296698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05" y="2966988"/>
                <a:ext cx="460397" cy="402847"/>
              </a:xfrm>
              <a:prstGeom prst="ellipse">
                <a:avLst/>
              </a:prstGeom>
              <a:blipFill>
                <a:blip r:embed="rId9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623005" y="359042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05" y="3590421"/>
                <a:ext cx="460397" cy="402847"/>
              </a:xfrm>
              <a:prstGeom prst="ellipse">
                <a:avLst/>
              </a:prstGeom>
              <a:blipFill>
                <a:blip r:embed="rId10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642188" y="421385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88" y="4213854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32596" y="497320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96" y="4973205"/>
                <a:ext cx="479580" cy="3708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894618" y="296698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2966989"/>
                <a:ext cx="460397" cy="402847"/>
              </a:xfrm>
              <a:prstGeom prst="ellipse">
                <a:avLst/>
              </a:prstGeom>
              <a:blipFill>
                <a:blip r:embed="rId13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894618" y="359042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3590422"/>
                <a:ext cx="460397" cy="402847"/>
              </a:xfrm>
              <a:prstGeom prst="ellipse">
                <a:avLst/>
              </a:prstGeom>
              <a:blipFill>
                <a:blip r:embed="rId14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913801" y="421385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801" y="4213855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904209" y="4973206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09" y="4973206"/>
                <a:ext cx="479580" cy="370875"/>
              </a:xfrm>
              <a:prstGeom prst="rect">
                <a:avLst/>
              </a:prstGeom>
              <a:blipFill>
                <a:blip r:embed="rId16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4" idx="0"/>
            <a:endCxn id="7" idx="1"/>
          </p:cNvCxnSpPr>
          <p:nvPr/>
        </p:nvCxnSpPr>
        <p:spPr>
          <a:xfrm rot="16200000" flipH="1" flipV="1">
            <a:off x="2214875" y="3952512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7" idx="1"/>
          </p:cNvCxnSpPr>
          <p:nvPr/>
        </p:nvCxnSpPr>
        <p:spPr>
          <a:xfrm rot="16200000" flipH="1" flipV="1">
            <a:off x="2526592" y="4264229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1"/>
          </p:cNvCxnSpPr>
          <p:nvPr/>
        </p:nvCxnSpPr>
        <p:spPr>
          <a:xfrm rot="16200000" flipH="1" flipV="1">
            <a:off x="2847900" y="4566353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6"/>
            <a:endCxn id="8" idx="2"/>
          </p:cNvCxnSpPr>
          <p:nvPr/>
        </p:nvCxnSpPr>
        <p:spPr>
          <a:xfrm>
            <a:off x="3651205" y="3168413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3651205" y="3168413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0" idx="2"/>
          </p:cNvCxnSpPr>
          <p:nvPr/>
        </p:nvCxnSpPr>
        <p:spPr>
          <a:xfrm>
            <a:off x="3651205" y="3168413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8" idx="2"/>
          </p:cNvCxnSpPr>
          <p:nvPr/>
        </p:nvCxnSpPr>
        <p:spPr>
          <a:xfrm flipV="1">
            <a:off x="3651205" y="3168413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6"/>
            <a:endCxn id="9" idx="2"/>
          </p:cNvCxnSpPr>
          <p:nvPr/>
        </p:nvCxnSpPr>
        <p:spPr>
          <a:xfrm>
            <a:off x="3651205" y="3791846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2"/>
          </p:cNvCxnSpPr>
          <p:nvPr/>
        </p:nvCxnSpPr>
        <p:spPr>
          <a:xfrm>
            <a:off x="3651205" y="3791846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 flipV="1">
            <a:off x="3670388" y="3168413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670388" y="3791846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10" idx="2"/>
          </p:cNvCxnSpPr>
          <p:nvPr/>
        </p:nvCxnSpPr>
        <p:spPr>
          <a:xfrm>
            <a:off x="3670388" y="4415279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33470" y="34913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曲线连接符 32"/>
          <p:cNvCxnSpPr>
            <a:stCxn id="8" idx="0"/>
            <a:endCxn id="11" idx="1"/>
          </p:cNvCxnSpPr>
          <p:nvPr/>
        </p:nvCxnSpPr>
        <p:spPr>
          <a:xfrm rot="16200000" flipH="1" flipV="1">
            <a:off x="3346685" y="3952512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0"/>
            <a:endCxn id="11" idx="1"/>
          </p:cNvCxnSpPr>
          <p:nvPr/>
        </p:nvCxnSpPr>
        <p:spPr>
          <a:xfrm rot="16200000" flipH="1" flipV="1">
            <a:off x="3658402" y="4264229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0"/>
            <a:endCxn id="11" idx="1"/>
          </p:cNvCxnSpPr>
          <p:nvPr/>
        </p:nvCxnSpPr>
        <p:spPr>
          <a:xfrm rot="16200000" flipH="1" flipV="1">
            <a:off x="3979710" y="4566353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510378" y="38469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886763" y="38445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38" name="曲线连接符 37"/>
          <p:cNvCxnSpPr>
            <a:stCxn id="16" idx="0"/>
            <a:endCxn id="19" idx="1"/>
          </p:cNvCxnSpPr>
          <p:nvPr/>
        </p:nvCxnSpPr>
        <p:spPr>
          <a:xfrm rot="16200000" flipH="1" flipV="1">
            <a:off x="7918685" y="3952512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7" idx="0"/>
            <a:endCxn id="19" idx="1"/>
          </p:cNvCxnSpPr>
          <p:nvPr/>
        </p:nvCxnSpPr>
        <p:spPr>
          <a:xfrm rot="16200000" flipH="1" flipV="1">
            <a:off x="8230402" y="4264229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8" idx="0"/>
            <a:endCxn id="19" idx="1"/>
          </p:cNvCxnSpPr>
          <p:nvPr/>
        </p:nvCxnSpPr>
        <p:spPr>
          <a:xfrm rot="16200000" flipH="1" flipV="1">
            <a:off x="8551710" y="4566353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2" idx="0"/>
            <a:endCxn id="15" idx="1"/>
          </p:cNvCxnSpPr>
          <p:nvPr/>
        </p:nvCxnSpPr>
        <p:spPr>
          <a:xfrm rot="16200000" flipH="1" flipV="1">
            <a:off x="5647072" y="395251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0"/>
            <a:endCxn id="15" idx="1"/>
          </p:cNvCxnSpPr>
          <p:nvPr/>
        </p:nvCxnSpPr>
        <p:spPr>
          <a:xfrm rot="16200000" flipH="1" flipV="1">
            <a:off x="5958789" y="4264228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4" idx="0"/>
            <a:endCxn id="15" idx="1"/>
          </p:cNvCxnSpPr>
          <p:nvPr/>
        </p:nvCxnSpPr>
        <p:spPr>
          <a:xfrm rot="16200000" flipH="1" flipV="1">
            <a:off x="6280097" y="4566352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2" idx="2"/>
          </p:cNvCxnSpPr>
          <p:nvPr/>
        </p:nvCxnSpPr>
        <p:spPr>
          <a:xfrm flipV="1">
            <a:off x="5961182" y="3168412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3" idx="2"/>
          </p:cNvCxnSpPr>
          <p:nvPr/>
        </p:nvCxnSpPr>
        <p:spPr>
          <a:xfrm>
            <a:off x="5961182" y="3269123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2"/>
          </p:cNvCxnSpPr>
          <p:nvPr/>
        </p:nvCxnSpPr>
        <p:spPr>
          <a:xfrm>
            <a:off x="5932408" y="3849010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6" idx="2"/>
          </p:cNvCxnSpPr>
          <p:nvPr/>
        </p:nvCxnSpPr>
        <p:spPr>
          <a:xfrm>
            <a:off x="8241851" y="3160882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7" idx="2"/>
          </p:cNvCxnSpPr>
          <p:nvPr/>
        </p:nvCxnSpPr>
        <p:spPr>
          <a:xfrm>
            <a:off x="8241851" y="3261591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" idx="2"/>
          </p:cNvCxnSpPr>
          <p:nvPr/>
        </p:nvCxnSpPr>
        <p:spPr>
          <a:xfrm>
            <a:off x="8213077" y="3841478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</p:cNvCxnSpPr>
          <p:nvPr/>
        </p:nvCxnSpPr>
        <p:spPr>
          <a:xfrm>
            <a:off x="7083402" y="3168412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6"/>
          </p:cNvCxnSpPr>
          <p:nvPr/>
        </p:nvCxnSpPr>
        <p:spPr>
          <a:xfrm>
            <a:off x="7083402" y="3791845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6"/>
          </p:cNvCxnSpPr>
          <p:nvPr/>
        </p:nvCxnSpPr>
        <p:spPr>
          <a:xfrm>
            <a:off x="7102585" y="4415278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278313" y="1794052"/>
                <a:ext cx="3456010" cy="853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所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以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可能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13" y="1794052"/>
                <a:ext cx="3456010" cy="8533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030848" y="5652681"/>
                <a:ext cx="8130303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48" y="5652681"/>
                <a:ext cx="8130303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9551802" y="2540436"/>
                <a:ext cx="992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种可能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02" y="2540436"/>
                <a:ext cx="992259" cy="276999"/>
              </a:xfrm>
              <a:prstGeom prst="rect">
                <a:avLst/>
              </a:prstGeom>
              <a:blipFill>
                <a:blip r:embed="rId19"/>
                <a:stretch>
                  <a:fillRect l="-8589" t="-28889" r="-1411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曲线连接符 57"/>
          <p:cNvCxnSpPr>
            <a:stCxn id="56" idx="1"/>
          </p:cNvCxnSpPr>
          <p:nvPr/>
        </p:nvCxnSpPr>
        <p:spPr>
          <a:xfrm rot="10800000">
            <a:off x="8692460" y="2489130"/>
            <a:ext cx="859342" cy="189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中的概率计算</a:t>
            </a:r>
            <a:r>
              <a:rPr lang="zh-CN" altLang="en-US" dirty="0" smtClean="0"/>
              <a:t>问题：前向算法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基于动态规划算法，定义累积量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到时刻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的部分观察序列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，且当前状态为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状态转移方程：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973400" y="3823833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00" y="3823833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973400" y="4447266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00" y="4447266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992583" y="507069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3" y="5070699"/>
                <a:ext cx="460397" cy="402847"/>
              </a:xfrm>
              <a:prstGeom prst="ellipse">
                <a:avLst/>
              </a:prstGeom>
              <a:blipFill>
                <a:blip r:embed="rId5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82991" y="5830050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91" y="5830050"/>
                <a:ext cx="479580" cy="370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105210" y="3823833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10" y="3823833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105210" y="4447266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10" y="4447266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4124393" y="507069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93" y="5070699"/>
                <a:ext cx="460397" cy="402847"/>
              </a:xfrm>
              <a:prstGeom prst="ellipse">
                <a:avLst/>
              </a:prstGeom>
              <a:blipFill>
                <a:blip r:embed="rId9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114801" y="5830050"/>
            <a:ext cx="479580" cy="37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405597" y="382383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7" y="3823832"/>
                <a:ext cx="460397" cy="402847"/>
              </a:xfrm>
              <a:prstGeom prst="ellipse">
                <a:avLst/>
              </a:prstGeom>
              <a:blipFill>
                <a:blip r:embed="rId10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405597" y="444726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7" y="4447265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424780" y="507069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780" y="5070698"/>
                <a:ext cx="460397" cy="402847"/>
              </a:xfrm>
              <a:prstGeom prst="ellipse">
                <a:avLst/>
              </a:prstGeom>
              <a:blipFill>
                <a:blip r:embed="rId12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415188" y="5830049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88" y="5830049"/>
                <a:ext cx="479580" cy="3708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677210" y="3823833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10" y="3823833"/>
                <a:ext cx="460397" cy="402847"/>
              </a:xfrm>
              <a:prstGeom prst="ellipse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677210" y="4447266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10" y="4447266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696393" y="5070699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393" y="5070699"/>
                <a:ext cx="460397" cy="402847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686801" y="5830050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5830050"/>
                <a:ext cx="479580" cy="3708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4" idx="0"/>
            <a:endCxn id="7" idx="1"/>
          </p:cNvCxnSpPr>
          <p:nvPr/>
        </p:nvCxnSpPr>
        <p:spPr>
          <a:xfrm rot="16200000" flipH="1" flipV="1">
            <a:off x="1997467" y="4809356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7" idx="1"/>
          </p:cNvCxnSpPr>
          <p:nvPr/>
        </p:nvCxnSpPr>
        <p:spPr>
          <a:xfrm rot="16200000" flipH="1" flipV="1">
            <a:off x="2309184" y="5121073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1"/>
          </p:cNvCxnSpPr>
          <p:nvPr/>
        </p:nvCxnSpPr>
        <p:spPr>
          <a:xfrm rot="16200000" flipH="1" flipV="1">
            <a:off x="2630492" y="5423197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6"/>
            <a:endCxn id="8" idx="2"/>
          </p:cNvCxnSpPr>
          <p:nvPr/>
        </p:nvCxnSpPr>
        <p:spPr>
          <a:xfrm>
            <a:off x="3433797" y="4025257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3433797" y="4025257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0" idx="2"/>
          </p:cNvCxnSpPr>
          <p:nvPr/>
        </p:nvCxnSpPr>
        <p:spPr>
          <a:xfrm>
            <a:off x="3433797" y="4025257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8" idx="2"/>
          </p:cNvCxnSpPr>
          <p:nvPr/>
        </p:nvCxnSpPr>
        <p:spPr>
          <a:xfrm flipV="1">
            <a:off x="3433797" y="4025257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6"/>
            <a:endCxn id="9" idx="2"/>
          </p:cNvCxnSpPr>
          <p:nvPr/>
        </p:nvCxnSpPr>
        <p:spPr>
          <a:xfrm>
            <a:off x="3433797" y="4648690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2"/>
          </p:cNvCxnSpPr>
          <p:nvPr/>
        </p:nvCxnSpPr>
        <p:spPr>
          <a:xfrm>
            <a:off x="3433797" y="4648690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 flipV="1">
            <a:off x="3452980" y="4025257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452980" y="4648690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10" idx="2"/>
          </p:cNvCxnSpPr>
          <p:nvPr/>
        </p:nvCxnSpPr>
        <p:spPr>
          <a:xfrm>
            <a:off x="3452980" y="5272123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416062" y="434817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曲线连接符 32"/>
          <p:cNvCxnSpPr>
            <a:stCxn id="8" idx="0"/>
            <a:endCxn id="11" idx="1"/>
          </p:cNvCxnSpPr>
          <p:nvPr/>
        </p:nvCxnSpPr>
        <p:spPr>
          <a:xfrm rot="16200000" flipH="1" flipV="1">
            <a:off x="3129277" y="4809356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0"/>
            <a:endCxn id="11" idx="1"/>
          </p:cNvCxnSpPr>
          <p:nvPr/>
        </p:nvCxnSpPr>
        <p:spPr>
          <a:xfrm rot="16200000" flipH="1" flipV="1">
            <a:off x="3440994" y="5121073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0"/>
            <a:endCxn id="11" idx="1"/>
          </p:cNvCxnSpPr>
          <p:nvPr/>
        </p:nvCxnSpPr>
        <p:spPr>
          <a:xfrm rot="16200000" flipH="1" flipV="1">
            <a:off x="3762302" y="5423197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92970" y="470376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669355" y="47013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38" name="曲线连接符 37"/>
          <p:cNvCxnSpPr>
            <a:stCxn id="16" idx="0"/>
            <a:endCxn id="19" idx="1"/>
          </p:cNvCxnSpPr>
          <p:nvPr/>
        </p:nvCxnSpPr>
        <p:spPr>
          <a:xfrm rot="16200000" flipH="1" flipV="1">
            <a:off x="7701277" y="4809356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7" idx="0"/>
            <a:endCxn id="19" idx="1"/>
          </p:cNvCxnSpPr>
          <p:nvPr/>
        </p:nvCxnSpPr>
        <p:spPr>
          <a:xfrm rot="16200000" flipH="1" flipV="1">
            <a:off x="8012994" y="5121073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8" idx="0"/>
            <a:endCxn id="19" idx="1"/>
          </p:cNvCxnSpPr>
          <p:nvPr/>
        </p:nvCxnSpPr>
        <p:spPr>
          <a:xfrm rot="16200000" flipH="1" flipV="1">
            <a:off x="8334302" y="5423197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2" idx="0"/>
            <a:endCxn id="15" idx="1"/>
          </p:cNvCxnSpPr>
          <p:nvPr/>
        </p:nvCxnSpPr>
        <p:spPr>
          <a:xfrm rot="16200000" flipH="1" flipV="1">
            <a:off x="5429664" y="4809355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0"/>
            <a:endCxn id="15" idx="1"/>
          </p:cNvCxnSpPr>
          <p:nvPr/>
        </p:nvCxnSpPr>
        <p:spPr>
          <a:xfrm rot="16200000" flipH="1" flipV="1">
            <a:off x="5741381" y="5121072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4" idx="0"/>
            <a:endCxn id="15" idx="1"/>
          </p:cNvCxnSpPr>
          <p:nvPr/>
        </p:nvCxnSpPr>
        <p:spPr>
          <a:xfrm rot="16200000" flipH="1" flipV="1">
            <a:off x="6062689" y="5423196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2" idx="2"/>
          </p:cNvCxnSpPr>
          <p:nvPr/>
        </p:nvCxnSpPr>
        <p:spPr>
          <a:xfrm flipV="1">
            <a:off x="5743774" y="4025256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3" idx="2"/>
          </p:cNvCxnSpPr>
          <p:nvPr/>
        </p:nvCxnSpPr>
        <p:spPr>
          <a:xfrm>
            <a:off x="5743774" y="4125967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2"/>
          </p:cNvCxnSpPr>
          <p:nvPr/>
        </p:nvCxnSpPr>
        <p:spPr>
          <a:xfrm>
            <a:off x="5715000" y="4705854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6" idx="2"/>
          </p:cNvCxnSpPr>
          <p:nvPr/>
        </p:nvCxnSpPr>
        <p:spPr>
          <a:xfrm>
            <a:off x="8024443" y="4017726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7" idx="2"/>
          </p:cNvCxnSpPr>
          <p:nvPr/>
        </p:nvCxnSpPr>
        <p:spPr>
          <a:xfrm>
            <a:off x="8024443" y="4118435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" idx="2"/>
          </p:cNvCxnSpPr>
          <p:nvPr/>
        </p:nvCxnSpPr>
        <p:spPr>
          <a:xfrm>
            <a:off x="7995669" y="4698322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</p:cNvCxnSpPr>
          <p:nvPr/>
        </p:nvCxnSpPr>
        <p:spPr>
          <a:xfrm>
            <a:off x="6865994" y="4025256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6"/>
          </p:cNvCxnSpPr>
          <p:nvPr/>
        </p:nvCxnSpPr>
        <p:spPr>
          <a:xfrm>
            <a:off x="6865994" y="4648689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6"/>
          </p:cNvCxnSpPr>
          <p:nvPr/>
        </p:nvCxnSpPr>
        <p:spPr>
          <a:xfrm>
            <a:off x="6885177" y="5272122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45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中的概率计算</a:t>
            </a:r>
            <a:r>
              <a:rPr lang="zh-CN" altLang="en-US" dirty="0" smtClean="0"/>
              <a:t>问题（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4" y="1808605"/>
            <a:ext cx="10594980" cy="4067854"/>
          </a:xfrm>
        </p:spPr>
      </p:pic>
    </p:spTree>
    <p:extLst>
      <p:ext uri="{BB962C8B-B14F-4D97-AF65-F5344CB8AC3E}">
        <p14:creationId xmlns:p14="http://schemas.microsoft.com/office/powerpoint/2010/main" val="2647241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中的学习问题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模型参数：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有监督的数据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下估计参数值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：统计各类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出现频次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：统计各类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出现频次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：统计各类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出现频次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统计思维</a:t>
            </a:r>
            <a:r>
              <a:rPr kumimoji="1" lang="zh-CN" altLang="en-US" dirty="0" smtClean="0"/>
              <a:t>：从自动化所到</a:t>
            </a:r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总部要多久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自动化所 </a:t>
            </a:r>
            <a:r>
              <a:rPr kumimoji="1" lang="zh-CN" altLang="en-US" dirty="0" smtClean="0">
                <a:sym typeface="Wingdings"/>
              </a:rPr>
              <a:t> 地铁站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en-US" altLang="zh-CN" dirty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公里</a:t>
            </a:r>
            <a:endParaRPr kumimoji="1" lang="en-US" altLang="zh-CN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ym typeface="Wingdings"/>
              </a:rPr>
              <a:t>地铁站</a:t>
            </a:r>
            <a:r>
              <a:rPr kumimoji="1" lang="en-US" altLang="zh-CN" dirty="0" smtClean="0">
                <a:sym typeface="Wingdings"/>
              </a:rPr>
              <a:t>1</a:t>
            </a:r>
            <a:r>
              <a:rPr kumimoji="1" lang="zh-CN" altLang="en-US" dirty="0" smtClean="0">
                <a:sym typeface="Wingdings"/>
              </a:rPr>
              <a:t>地铁站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en-US" altLang="zh-CN" dirty="0" smtClean="0">
                <a:sym typeface="Wingdings"/>
              </a:rPr>
              <a:t>15</a:t>
            </a:r>
            <a:r>
              <a:rPr kumimoji="1" lang="zh-CN" altLang="en-US" dirty="0" smtClean="0">
                <a:sym typeface="Wingdings"/>
              </a:rPr>
              <a:t>公里</a:t>
            </a:r>
            <a:endParaRPr kumimoji="1" lang="en-US" altLang="zh-CN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ym typeface="Wingdings"/>
              </a:rPr>
              <a:t>地铁站</a:t>
            </a:r>
            <a:r>
              <a:rPr kumimoji="1" lang="en-US" altLang="zh-CN" dirty="0" smtClean="0">
                <a:sym typeface="Wingdings"/>
              </a:rPr>
              <a:t>2360</a:t>
            </a:r>
            <a:r>
              <a:rPr kumimoji="1" lang="zh-CN" altLang="en-US" dirty="0" smtClean="0">
                <a:sym typeface="Wingdings"/>
              </a:rPr>
              <a:t>总部：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公里</a:t>
            </a:r>
            <a:endParaRPr kumimoji="1" lang="en-US" altLang="zh-CN" dirty="0" smtClean="0">
              <a:sym typeface="Wingdings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ym typeface="Wingdings"/>
              </a:rPr>
              <a:t>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1/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60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15/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15</a:t>
            </a:r>
            <a:r>
              <a:rPr kumimoji="1" lang="en-US" altLang="zh-CN" dirty="0" smtClean="0">
                <a:sym typeface="Wingdings"/>
              </a:rPr>
              <a:t>+1/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30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ym typeface="Wingdings"/>
              </a:rPr>
              <a:t>t=w1</a:t>
            </a:r>
            <a:r>
              <a:rPr kumimoji="1" lang="zh-CN" altLang="en-US" dirty="0" smtClean="0">
                <a:sym typeface="Wingdings"/>
              </a:rPr>
              <a:t>*</a:t>
            </a:r>
            <a:r>
              <a:rPr kumimoji="1" lang="en-US" altLang="zh-CN" dirty="0" smtClean="0">
                <a:sym typeface="Wingdings"/>
              </a:rPr>
              <a:t>x1+w2</a:t>
            </a:r>
            <a:r>
              <a:rPr kumimoji="1" lang="zh-CN" altLang="en-US" dirty="0" smtClean="0">
                <a:sym typeface="Wingdings"/>
              </a:rPr>
              <a:t>*</a:t>
            </a:r>
            <a:r>
              <a:rPr kumimoji="1" lang="en-US" altLang="zh-CN" dirty="0" smtClean="0">
                <a:sym typeface="Wingdings"/>
              </a:rPr>
              <a:t>x2+w3</a:t>
            </a:r>
            <a:r>
              <a:rPr kumimoji="1" lang="zh-CN" altLang="en-US" dirty="0" smtClean="0">
                <a:sym typeface="Wingdings"/>
              </a:rPr>
              <a:t>*</a:t>
            </a:r>
            <a:r>
              <a:rPr kumimoji="1" lang="en-US" altLang="zh-CN" dirty="0" smtClean="0">
                <a:sym typeface="Wingdings"/>
              </a:rPr>
              <a:t>x3</a:t>
            </a:r>
            <a:endParaRPr kumimoji="1"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 smtClean="0"/>
              <a:t>x1(x1,x2,x3,x4..)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t1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ym typeface="Wingdings"/>
              </a:rPr>
              <a:t>x2(</a:t>
            </a:r>
            <a:r>
              <a:rPr kumimoji="1" lang="en-US" altLang="zh-CN" dirty="0" smtClean="0"/>
              <a:t>x1,x2,x3,x4..)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t2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ym typeface="Wingdings"/>
              </a:rPr>
              <a:t>x3(</a:t>
            </a:r>
            <a:r>
              <a:rPr kumimoji="1" lang="en-US" altLang="zh-CN" dirty="0" smtClean="0"/>
              <a:t>x1,x2,x3,x4..)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t3</a:t>
            </a:r>
          </a:p>
          <a:p>
            <a:pPr>
              <a:lnSpc>
                <a:spcPct val="150000"/>
              </a:lnSpc>
            </a:pPr>
            <a:r>
              <a:rPr kumimoji="1" lang="mr-IN" altLang="zh-CN" dirty="0" smtClean="0">
                <a:sym typeface="Wingdings"/>
              </a:rPr>
              <a:t>…</a:t>
            </a:r>
            <a:endParaRPr kumimoji="1" lang="en-US" altLang="zh-CN" dirty="0" smtClean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f(x1,x2,x3,x4</a:t>
            </a:r>
            <a:r>
              <a:rPr kumimoji="1" lang="mr-IN" altLang="zh-CN" dirty="0" smtClean="0">
                <a:solidFill>
                  <a:srgbClr val="FF0000"/>
                </a:solidFill>
              </a:rPr>
              <a:t>…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中的学习</a:t>
            </a:r>
            <a:r>
              <a:rPr lang="zh-CN" altLang="en-US" dirty="0" smtClean="0"/>
              <a:t>问题（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11" y="1690688"/>
            <a:ext cx="6488378" cy="4844980"/>
          </a:xfrm>
        </p:spPr>
      </p:pic>
      <p:sp>
        <p:nvSpPr>
          <p:cNvPr id="5" name="矩形 4"/>
          <p:cNvSpPr/>
          <p:nvPr/>
        </p:nvSpPr>
        <p:spPr>
          <a:xfrm>
            <a:off x="6624604" y="2711228"/>
            <a:ext cx="991134" cy="28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66900" y="4153970"/>
            <a:ext cx="991134" cy="456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09018" y="2909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平滑作用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331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</a:t>
            </a:r>
            <a:r>
              <a:rPr lang="zh-CN" altLang="en-US" dirty="0" smtClean="0"/>
              <a:t>的预测问题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319720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03" y="2449058"/>
                <a:ext cx="460397" cy="402847"/>
              </a:xfrm>
              <a:prstGeom prst="ellipse">
                <a:avLst/>
              </a:prstGeom>
              <a:blipFill>
                <a:blip r:embed="rId2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19720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03" y="3072491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21638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86" y="3695924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679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94" y="4455275"/>
                <a:ext cx="479580" cy="370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32901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13" y="2449058"/>
                <a:ext cx="460397" cy="402847"/>
              </a:xfrm>
              <a:prstGeom prst="ellipse">
                <a:avLst/>
              </a:prstGeom>
              <a:blipFill>
                <a:blip r:embed="rId6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32901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13" y="3072491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434819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96" y="3695924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3860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04" y="4455275"/>
                <a:ext cx="479580" cy="3708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629400" y="2449057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449057"/>
                <a:ext cx="460397" cy="402847"/>
              </a:xfrm>
              <a:prstGeom prst="ellipse">
                <a:avLst/>
              </a:prstGeom>
              <a:blipFill>
                <a:blip r:embed="rId10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629400" y="3072490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072490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648583" y="3695923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83" y="3695923"/>
                <a:ext cx="460397" cy="402847"/>
              </a:xfrm>
              <a:prstGeom prst="ellipse">
                <a:avLst/>
              </a:prstGeom>
              <a:blipFill>
                <a:blip r:embed="rId12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38991" y="4455274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91" y="4455274"/>
                <a:ext cx="479580" cy="3708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901013" y="244905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3" y="2449058"/>
                <a:ext cx="460397" cy="402847"/>
              </a:xfrm>
              <a:prstGeom prst="ellipse">
                <a:avLst/>
              </a:prstGeom>
              <a:blipFill>
                <a:blip r:embed="rId14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901013" y="307249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13" y="3072491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920196" y="369592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96" y="3695924"/>
                <a:ext cx="460397" cy="402847"/>
              </a:xfrm>
              <a:prstGeom prst="ellipse">
                <a:avLst/>
              </a:prstGeom>
              <a:blipFill>
                <a:blip r:embed="rId1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910604" y="4455275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604" y="4455275"/>
                <a:ext cx="479580" cy="370875"/>
              </a:xfrm>
              <a:prstGeom prst="rect">
                <a:avLst/>
              </a:prstGeom>
              <a:blipFill>
                <a:blip r:embed="rId17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4" idx="0"/>
            <a:endCxn id="7" idx="1"/>
          </p:cNvCxnSpPr>
          <p:nvPr/>
        </p:nvCxnSpPr>
        <p:spPr>
          <a:xfrm rot="16200000" flipH="1" flipV="1">
            <a:off x="222127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7" idx="1"/>
          </p:cNvCxnSpPr>
          <p:nvPr/>
        </p:nvCxnSpPr>
        <p:spPr>
          <a:xfrm rot="16200000" flipH="1" flipV="1">
            <a:off x="2532987" y="3746298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1"/>
          </p:cNvCxnSpPr>
          <p:nvPr/>
        </p:nvCxnSpPr>
        <p:spPr>
          <a:xfrm rot="16200000" flipH="1" flipV="1">
            <a:off x="2854295" y="4048422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6"/>
            <a:endCxn id="8" idx="2"/>
          </p:cNvCxnSpPr>
          <p:nvPr/>
        </p:nvCxnSpPr>
        <p:spPr>
          <a:xfrm>
            <a:off x="3657600" y="2650482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3657600" y="2650482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0" idx="2"/>
          </p:cNvCxnSpPr>
          <p:nvPr/>
        </p:nvCxnSpPr>
        <p:spPr>
          <a:xfrm>
            <a:off x="3657600" y="2650482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8" idx="2"/>
          </p:cNvCxnSpPr>
          <p:nvPr/>
        </p:nvCxnSpPr>
        <p:spPr>
          <a:xfrm flipV="1">
            <a:off x="3657600" y="2650482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6"/>
            <a:endCxn id="9" idx="2"/>
          </p:cNvCxnSpPr>
          <p:nvPr/>
        </p:nvCxnSpPr>
        <p:spPr>
          <a:xfrm>
            <a:off x="3657600" y="3273915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2"/>
          </p:cNvCxnSpPr>
          <p:nvPr/>
        </p:nvCxnSpPr>
        <p:spPr>
          <a:xfrm>
            <a:off x="3657600" y="3273915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 flipV="1">
            <a:off x="3676783" y="2650482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676783" y="3273915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10" idx="2"/>
          </p:cNvCxnSpPr>
          <p:nvPr/>
        </p:nvCxnSpPr>
        <p:spPr>
          <a:xfrm>
            <a:off x="3676783" y="3897348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2231647" y="2549768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2231647" y="3173201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2236708" y="3796634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39865" y="2973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1841" y="24658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3440" y="308924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841" y="367193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个缸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2228182" y="4539999"/>
            <a:ext cx="294143" cy="20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8562" y="44484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生成的球序列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115517" y="3072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071188" y="4455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观察值</a:t>
            </a:r>
            <a:endParaRPr lang="zh-CN" altLang="en-US" dirty="0"/>
          </a:p>
        </p:txBody>
      </p:sp>
      <p:sp>
        <p:nvSpPr>
          <p:cNvPr id="43" name="右大括号 42"/>
          <p:cNvSpPr/>
          <p:nvPr/>
        </p:nvSpPr>
        <p:spPr>
          <a:xfrm>
            <a:off x="9911328" y="2549768"/>
            <a:ext cx="159860" cy="14482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曲线连接符 43"/>
          <p:cNvCxnSpPr>
            <a:stCxn id="8" idx="0"/>
            <a:endCxn id="11" idx="1"/>
          </p:cNvCxnSpPr>
          <p:nvPr/>
        </p:nvCxnSpPr>
        <p:spPr>
          <a:xfrm rot="16200000" flipH="1" flipV="1">
            <a:off x="335308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9" idx="0"/>
            <a:endCxn id="11" idx="1"/>
          </p:cNvCxnSpPr>
          <p:nvPr/>
        </p:nvCxnSpPr>
        <p:spPr>
          <a:xfrm rot="16200000" flipH="1" flipV="1">
            <a:off x="3664797" y="3746298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0" idx="0"/>
            <a:endCxn id="11" idx="1"/>
          </p:cNvCxnSpPr>
          <p:nvPr/>
        </p:nvCxnSpPr>
        <p:spPr>
          <a:xfrm rot="16200000" flipH="1" flipV="1">
            <a:off x="3986105" y="4048422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516773" y="33289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893158" y="3326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49" name="曲线连接符 48"/>
          <p:cNvCxnSpPr>
            <a:stCxn id="16" idx="0"/>
            <a:endCxn id="19" idx="1"/>
          </p:cNvCxnSpPr>
          <p:nvPr/>
        </p:nvCxnSpPr>
        <p:spPr>
          <a:xfrm rot="16200000" flipH="1" flipV="1">
            <a:off x="7925080" y="3434581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7" idx="0"/>
            <a:endCxn id="19" idx="1"/>
          </p:cNvCxnSpPr>
          <p:nvPr/>
        </p:nvCxnSpPr>
        <p:spPr>
          <a:xfrm rot="16200000" flipH="1" flipV="1">
            <a:off x="8236797" y="3746298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8" idx="0"/>
            <a:endCxn id="19" idx="1"/>
          </p:cNvCxnSpPr>
          <p:nvPr/>
        </p:nvCxnSpPr>
        <p:spPr>
          <a:xfrm rot="16200000" flipH="1" flipV="1">
            <a:off x="8558105" y="4048422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2" idx="0"/>
            <a:endCxn id="15" idx="1"/>
          </p:cNvCxnSpPr>
          <p:nvPr/>
        </p:nvCxnSpPr>
        <p:spPr>
          <a:xfrm rot="16200000" flipH="1" flipV="1">
            <a:off x="5653467" y="3434580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3" idx="0"/>
            <a:endCxn id="15" idx="1"/>
          </p:cNvCxnSpPr>
          <p:nvPr/>
        </p:nvCxnSpPr>
        <p:spPr>
          <a:xfrm rot="16200000" flipH="1" flipV="1">
            <a:off x="5965184" y="3746297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14" idx="0"/>
            <a:endCxn id="15" idx="1"/>
          </p:cNvCxnSpPr>
          <p:nvPr/>
        </p:nvCxnSpPr>
        <p:spPr>
          <a:xfrm rot="16200000" flipH="1" flipV="1">
            <a:off x="6286492" y="4048421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2" idx="2"/>
          </p:cNvCxnSpPr>
          <p:nvPr/>
        </p:nvCxnSpPr>
        <p:spPr>
          <a:xfrm flipV="1">
            <a:off x="5967577" y="2650481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13" idx="2"/>
          </p:cNvCxnSpPr>
          <p:nvPr/>
        </p:nvCxnSpPr>
        <p:spPr>
          <a:xfrm>
            <a:off x="5967577" y="2751192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4" idx="2"/>
          </p:cNvCxnSpPr>
          <p:nvPr/>
        </p:nvCxnSpPr>
        <p:spPr>
          <a:xfrm>
            <a:off x="5938803" y="3331079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6" idx="2"/>
          </p:cNvCxnSpPr>
          <p:nvPr/>
        </p:nvCxnSpPr>
        <p:spPr>
          <a:xfrm>
            <a:off x="8248246" y="2642951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17" idx="2"/>
          </p:cNvCxnSpPr>
          <p:nvPr/>
        </p:nvCxnSpPr>
        <p:spPr>
          <a:xfrm>
            <a:off x="8248246" y="2743660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8" idx="2"/>
          </p:cNvCxnSpPr>
          <p:nvPr/>
        </p:nvCxnSpPr>
        <p:spPr>
          <a:xfrm>
            <a:off x="8219472" y="3323547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6"/>
          </p:cNvCxnSpPr>
          <p:nvPr/>
        </p:nvCxnSpPr>
        <p:spPr>
          <a:xfrm>
            <a:off x="7089797" y="2650481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3" idx="6"/>
          </p:cNvCxnSpPr>
          <p:nvPr/>
        </p:nvCxnSpPr>
        <p:spPr>
          <a:xfrm>
            <a:off x="7089797" y="3273914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4" idx="6"/>
          </p:cNvCxnSpPr>
          <p:nvPr/>
        </p:nvCxnSpPr>
        <p:spPr>
          <a:xfrm>
            <a:off x="7108980" y="3897347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012489" y="5488980"/>
                <a:ext cx="4269054" cy="557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所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以可能的</m:t>
                        </m:r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89" y="5488980"/>
                <a:ext cx="4269054" cy="557332"/>
              </a:xfrm>
              <a:prstGeom prst="rect">
                <a:avLst/>
              </a:prstGeom>
              <a:blipFill>
                <a:blip r:embed="rId18"/>
                <a:stretch>
                  <a:fillRect l="-428" r="-28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54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中的预测问题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271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基于动态规划算法，定义累积量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到时刻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的部分观察序列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，且当前状态为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的所有可能路径中的最大概率值为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状态转移方程：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记录每个路径中概率取最大值时步骤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的状态值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271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3254753" y="429063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53" y="4290632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254753" y="491406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53" y="4914065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273936" y="553749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36" y="5537498"/>
                <a:ext cx="460397" cy="402847"/>
              </a:xfrm>
              <a:prstGeom prst="ellipse">
                <a:avLst/>
              </a:prstGeom>
              <a:blipFill>
                <a:blip r:embed="rId5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64344" y="6296849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44" y="6296849"/>
                <a:ext cx="479580" cy="370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386563" y="429063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3" y="4290632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386563" y="491406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3" y="4914065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4405746" y="553749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46" y="5537498"/>
                <a:ext cx="460397" cy="402847"/>
              </a:xfrm>
              <a:prstGeom prst="ellipse">
                <a:avLst/>
              </a:prstGeom>
              <a:blipFill>
                <a:blip r:embed="rId9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96154" y="6296849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4" y="6296849"/>
                <a:ext cx="479580" cy="3708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686950" y="429063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50" y="4290631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686950" y="491406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50" y="4914064"/>
                <a:ext cx="460397" cy="402847"/>
              </a:xfrm>
              <a:prstGeom prst="ellipse">
                <a:avLst/>
              </a:prstGeom>
              <a:blipFill>
                <a:blip r:embed="rId12"/>
                <a:stretch>
                  <a:fillRect l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706133" y="5537497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33" y="5537497"/>
                <a:ext cx="460397" cy="402847"/>
              </a:xfrm>
              <a:prstGeom prst="ellipse">
                <a:avLst/>
              </a:prstGeom>
              <a:blipFill>
                <a:blip r:embed="rId13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96541" y="6296848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41" y="6296848"/>
                <a:ext cx="479580" cy="3708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958563" y="4290632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63" y="4290632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958563" y="491406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63" y="4914065"/>
                <a:ext cx="460397" cy="402847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977746" y="553749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6" y="5537498"/>
                <a:ext cx="460397" cy="402847"/>
              </a:xfrm>
              <a:prstGeom prst="ellipse">
                <a:avLst/>
              </a:prstGeom>
              <a:blipFill>
                <a:blip r:embed="rId1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968154" y="6296849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4" y="6296849"/>
                <a:ext cx="479580" cy="3708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4" idx="0"/>
            <a:endCxn id="7" idx="1"/>
          </p:cNvCxnSpPr>
          <p:nvPr/>
        </p:nvCxnSpPr>
        <p:spPr>
          <a:xfrm rot="16200000" flipH="1" flipV="1">
            <a:off x="2278820" y="5276155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7" idx="1"/>
          </p:cNvCxnSpPr>
          <p:nvPr/>
        </p:nvCxnSpPr>
        <p:spPr>
          <a:xfrm rot="16200000" flipH="1" flipV="1">
            <a:off x="2590537" y="5587872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1"/>
          </p:cNvCxnSpPr>
          <p:nvPr/>
        </p:nvCxnSpPr>
        <p:spPr>
          <a:xfrm rot="16200000" flipH="1" flipV="1">
            <a:off x="2911845" y="5889996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6"/>
            <a:endCxn id="8" idx="2"/>
          </p:cNvCxnSpPr>
          <p:nvPr/>
        </p:nvCxnSpPr>
        <p:spPr>
          <a:xfrm>
            <a:off x="3715150" y="4492056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3715150" y="4492056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0" idx="2"/>
          </p:cNvCxnSpPr>
          <p:nvPr/>
        </p:nvCxnSpPr>
        <p:spPr>
          <a:xfrm>
            <a:off x="3715150" y="4492056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8" idx="2"/>
          </p:cNvCxnSpPr>
          <p:nvPr/>
        </p:nvCxnSpPr>
        <p:spPr>
          <a:xfrm flipV="1">
            <a:off x="3715150" y="4492056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6"/>
            <a:endCxn id="9" idx="2"/>
          </p:cNvCxnSpPr>
          <p:nvPr/>
        </p:nvCxnSpPr>
        <p:spPr>
          <a:xfrm>
            <a:off x="3715150" y="5115489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2"/>
          </p:cNvCxnSpPr>
          <p:nvPr/>
        </p:nvCxnSpPr>
        <p:spPr>
          <a:xfrm>
            <a:off x="3715150" y="5115489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 flipV="1">
            <a:off x="3734333" y="4492056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734333" y="5115489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10" idx="2"/>
          </p:cNvCxnSpPr>
          <p:nvPr/>
        </p:nvCxnSpPr>
        <p:spPr>
          <a:xfrm>
            <a:off x="3734333" y="5738922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97415" y="481497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曲线连接符 32"/>
          <p:cNvCxnSpPr>
            <a:stCxn id="8" idx="0"/>
            <a:endCxn id="11" idx="1"/>
          </p:cNvCxnSpPr>
          <p:nvPr/>
        </p:nvCxnSpPr>
        <p:spPr>
          <a:xfrm rot="16200000" flipH="1" flipV="1">
            <a:off x="3410630" y="5276155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0"/>
            <a:endCxn id="11" idx="1"/>
          </p:cNvCxnSpPr>
          <p:nvPr/>
        </p:nvCxnSpPr>
        <p:spPr>
          <a:xfrm rot="16200000" flipH="1" flipV="1">
            <a:off x="3722347" y="5587872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0"/>
            <a:endCxn id="11" idx="1"/>
          </p:cNvCxnSpPr>
          <p:nvPr/>
        </p:nvCxnSpPr>
        <p:spPr>
          <a:xfrm rot="16200000" flipH="1" flipV="1">
            <a:off x="4043655" y="5889996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574323" y="51705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950708" y="51681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38" name="曲线连接符 37"/>
          <p:cNvCxnSpPr>
            <a:stCxn id="16" idx="0"/>
            <a:endCxn id="19" idx="1"/>
          </p:cNvCxnSpPr>
          <p:nvPr/>
        </p:nvCxnSpPr>
        <p:spPr>
          <a:xfrm rot="16200000" flipH="1" flipV="1">
            <a:off x="7982630" y="5276155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7" idx="0"/>
            <a:endCxn id="19" idx="1"/>
          </p:cNvCxnSpPr>
          <p:nvPr/>
        </p:nvCxnSpPr>
        <p:spPr>
          <a:xfrm rot="16200000" flipH="1" flipV="1">
            <a:off x="8294347" y="5587872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8" idx="0"/>
            <a:endCxn id="19" idx="1"/>
          </p:cNvCxnSpPr>
          <p:nvPr/>
        </p:nvCxnSpPr>
        <p:spPr>
          <a:xfrm rot="16200000" flipH="1" flipV="1">
            <a:off x="8615655" y="5889996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2" idx="0"/>
            <a:endCxn id="15" idx="1"/>
          </p:cNvCxnSpPr>
          <p:nvPr/>
        </p:nvCxnSpPr>
        <p:spPr>
          <a:xfrm rot="16200000" flipH="1" flipV="1">
            <a:off x="5711017" y="5276154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0"/>
            <a:endCxn id="15" idx="1"/>
          </p:cNvCxnSpPr>
          <p:nvPr/>
        </p:nvCxnSpPr>
        <p:spPr>
          <a:xfrm rot="16200000" flipH="1" flipV="1">
            <a:off x="6022734" y="5587871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4" idx="0"/>
            <a:endCxn id="15" idx="1"/>
          </p:cNvCxnSpPr>
          <p:nvPr/>
        </p:nvCxnSpPr>
        <p:spPr>
          <a:xfrm rot="16200000" flipH="1" flipV="1">
            <a:off x="6344042" y="5889995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2" idx="2"/>
          </p:cNvCxnSpPr>
          <p:nvPr/>
        </p:nvCxnSpPr>
        <p:spPr>
          <a:xfrm flipV="1">
            <a:off x="6025127" y="4492055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3" idx="2"/>
          </p:cNvCxnSpPr>
          <p:nvPr/>
        </p:nvCxnSpPr>
        <p:spPr>
          <a:xfrm>
            <a:off x="6025127" y="4592766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2"/>
          </p:cNvCxnSpPr>
          <p:nvPr/>
        </p:nvCxnSpPr>
        <p:spPr>
          <a:xfrm>
            <a:off x="5996353" y="5172653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6" idx="2"/>
          </p:cNvCxnSpPr>
          <p:nvPr/>
        </p:nvCxnSpPr>
        <p:spPr>
          <a:xfrm>
            <a:off x="8305796" y="4484525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7" idx="2"/>
          </p:cNvCxnSpPr>
          <p:nvPr/>
        </p:nvCxnSpPr>
        <p:spPr>
          <a:xfrm>
            <a:off x="8305796" y="4585234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" idx="2"/>
          </p:cNvCxnSpPr>
          <p:nvPr/>
        </p:nvCxnSpPr>
        <p:spPr>
          <a:xfrm>
            <a:off x="8277022" y="5165121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</p:cNvCxnSpPr>
          <p:nvPr/>
        </p:nvCxnSpPr>
        <p:spPr>
          <a:xfrm>
            <a:off x="7147347" y="4492055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6"/>
          </p:cNvCxnSpPr>
          <p:nvPr/>
        </p:nvCxnSpPr>
        <p:spPr>
          <a:xfrm>
            <a:off x="7147347" y="5115488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6"/>
          </p:cNvCxnSpPr>
          <p:nvPr/>
        </p:nvCxnSpPr>
        <p:spPr>
          <a:xfrm>
            <a:off x="7166530" y="5738921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7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中的预测</a:t>
            </a:r>
            <a:r>
              <a:rPr lang="zh-CN" altLang="en-US" dirty="0" smtClean="0"/>
              <a:t>问题（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4" y="1690688"/>
            <a:ext cx="6355737" cy="5133121"/>
          </a:xfrm>
        </p:spPr>
      </p:pic>
      <p:sp>
        <p:nvSpPr>
          <p:cNvPr id="5" name="圆角矩形 4"/>
          <p:cNvSpPr/>
          <p:nvPr/>
        </p:nvSpPr>
        <p:spPr>
          <a:xfrm>
            <a:off x="3459373" y="3791883"/>
            <a:ext cx="5460823" cy="12596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14784" y="6183390"/>
            <a:ext cx="3537172" cy="640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80574" y="61833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从后往前找最佳路径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84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完整示例程序及其讲解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~/</a:t>
            </a:r>
            <a:r>
              <a:rPr lang="en-US" altLang="zh-CN" dirty="0" smtClean="0"/>
              <a:t>codes/day2/</a:t>
            </a:r>
            <a:r>
              <a:rPr lang="en-US" altLang="zh-CN" dirty="0" err="1" smtClean="0"/>
              <a:t>hmm.ipynb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6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其他实践问题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HMM</a:t>
                </a:r>
                <a:r>
                  <a:rPr lang="zh-CN" altLang="en-US" dirty="0"/>
                  <a:t>中的概率计算问题：前</a:t>
                </a:r>
                <a:r>
                  <a:rPr lang="zh-CN" altLang="en-US" dirty="0" smtClean="0"/>
                  <a:t>向</a:t>
                </a:r>
                <a:r>
                  <a:rPr lang="en-US" altLang="zh-CN" dirty="0" smtClean="0"/>
                  <a:t>-</a:t>
                </a:r>
                <a:r>
                  <a:rPr lang="zh-CN" altLang="en-US" dirty="0"/>
                  <a:t>后向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前向：从时刻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到时刻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的部分观察序列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，且当前状态为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状态转移方程：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后向：从时刻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到</a:t>
                </a:r>
                <a:r>
                  <a:rPr lang="zh-CN" altLang="en-US" dirty="0"/>
                  <a:t>时刻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的部分观察序列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，且当前状态为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状态转移方程：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647284" y="442513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84" y="4425135"/>
                <a:ext cx="460397" cy="402847"/>
              </a:xfrm>
              <a:prstGeom prst="ellipse">
                <a:avLst/>
              </a:prstGeom>
              <a:blipFill>
                <a:blip r:embed="rId3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647284" y="504856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84" y="5048568"/>
                <a:ext cx="460397" cy="402847"/>
              </a:xfrm>
              <a:prstGeom prst="ellipse">
                <a:avLst/>
              </a:prstGeom>
              <a:blipFill>
                <a:blip r:embed="rId4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666467" y="567200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467" y="5672001"/>
                <a:ext cx="460397" cy="402847"/>
              </a:xfrm>
              <a:prstGeom prst="ellipse">
                <a:avLst/>
              </a:prstGeom>
              <a:blipFill>
                <a:blip r:embed="rId5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56875" y="6431352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75" y="6431352"/>
                <a:ext cx="479580" cy="370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3779094" y="442513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094" y="4425135"/>
                <a:ext cx="460397" cy="402847"/>
              </a:xfrm>
              <a:prstGeom prst="ellipse">
                <a:avLst/>
              </a:prstGeom>
              <a:blipFill>
                <a:blip r:embed="rId7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3779094" y="504856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094" y="5048568"/>
                <a:ext cx="460397" cy="402847"/>
              </a:xfrm>
              <a:prstGeom prst="ellipse">
                <a:avLst/>
              </a:prstGeom>
              <a:blipFill>
                <a:blip r:embed="rId8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3798277" y="567200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7" y="5672001"/>
                <a:ext cx="460397" cy="402847"/>
              </a:xfrm>
              <a:prstGeom prst="ellipse">
                <a:avLst/>
              </a:prstGeom>
              <a:blipFill>
                <a:blip r:embed="rId9"/>
                <a:stretch>
                  <a:fillRect l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88685" y="6431352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85" y="6431352"/>
                <a:ext cx="479580" cy="3708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6079481" y="4425134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81" y="4425134"/>
                <a:ext cx="460397" cy="402847"/>
              </a:xfrm>
              <a:prstGeom prst="ellipse">
                <a:avLst/>
              </a:prstGeom>
              <a:blipFill>
                <a:blip r:embed="rId1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6079481" y="5048567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81" y="5048567"/>
                <a:ext cx="460397" cy="402847"/>
              </a:xfrm>
              <a:prstGeom prst="ellipse">
                <a:avLst/>
              </a:prstGeom>
              <a:blipFill>
                <a:blip r:embed="rId1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6098664" y="5672000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64" y="5672000"/>
                <a:ext cx="460397" cy="402847"/>
              </a:xfrm>
              <a:prstGeom prst="ellipse">
                <a:avLst/>
              </a:prstGeom>
              <a:blipFill>
                <a:blip r:embed="rId1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89072" y="6431351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72" y="6431351"/>
                <a:ext cx="479580" cy="3708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351094" y="4425135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94" y="4425135"/>
                <a:ext cx="460397" cy="402847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351094" y="5048568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94" y="5048568"/>
                <a:ext cx="460397" cy="402847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8370277" y="5672001"/>
                <a:ext cx="460397" cy="402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77" y="5672001"/>
                <a:ext cx="460397" cy="402847"/>
              </a:xfrm>
              <a:prstGeom prst="ellipse">
                <a:avLst/>
              </a:prstGeom>
              <a:blipFill>
                <a:blip r:embed="rId17"/>
                <a:stretch>
                  <a:fillRect l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360685" y="6431352"/>
                <a:ext cx="479580" cy="370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85" y="6431352"/>
                <a:ext cx="479580" cy="370875"/>
              </a:xfrm>
              <a:prstGeom prst="rect">
                <a:avLst/>
              </a:prstGeom>
              <a:blipFill>
                <a:blip r:embed="rId18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4" idx="0"/>
            <a:endCxn id="7" idx="1"/>
          </p:cNvCxnSpPr>
          <p:nvPr/>
        </p:nvCxnSpPr>
        <p:spPr>
          <a:xfrm rot="16200000" flipH="1" flipV="1">
            <a:off x="1671351" y="5410658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7" idx="1"/>
          </p:cNvCxnSpPr>
          <p:nvPr/>
        </p:nvCxnSpPr>
        <p:spPr>
          <a:xfrm rot="16200000" flipH="1" flipV="1">
            <a:off x="1983068" y="5722375"/>
            <a:ext cx="1568222" cy="220608"/>
          </a:xfrm>
          <a:prstGeom prst="curvedConnector4">
            <a:avLst>
              <a:gd name="adj1" fmla="val -14577"/>
              <a:gd name="adj2" fmla="val 18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1"/>
          </p:cNvCxnSpPr>
          <p:nvPr/>
        </p:nvCxnSpPr>
        <p:spPr>
          <a:xfrm rot="16200000" flipH="1" flipV="1">
            <a:off x="2304376" y="6024499"/>
            <a:ext cx="944789" cy="239791"/>
          </a:xfrm>
          <a:prstGeom prst="curvedConnector4">
            <a:avLst>
              <a:gd name="adj1" fmla="val -24196"/>
              <a:gd name="adj2" fmla="val 15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6"/>
            <a:endCxn id="8" idx="2"/>
          </p:cNvCxnSpPr>
          <p:nvPr/>
        </p:nvCxnSpPr>
        <p:spPr>
          <a:xfrm>
            <a:off x="3107681" y="4626559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3107681" y="4626559"/>
            <a:ext cx="671413" cy="62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0" idx="2"/>
          </p:cNvCxnSpPr>
          <p:nvPr/>
        </p:nvCxnSpPr>
        <p:spPr>
          <a:xfrm>
            <a:off x="3107681" y="4626559"/>
            <a:ext cx="690596" cy="124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8" idx="2"/>
          </p:cNvCxnSpPr>
          <p:nvPr/>
        </p:nvCxnSpPr>
        <p:spPr>
          <a:xfrm flipV="1">
            <a:off x="3107681" y="4626559"/>
            <a:ext cx="671413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6"/>
            <a:endCxn id="9" idx="2"/>
          </p:cNvCxnSpPr>
          <p:nvPr/>
        </p:nvCxnSpPr>
        <p:spPr>
          <a:xfrm>
            <a:off x="3107681" y="5249992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2"/>
          </p:cNvCxnSpPr>
          <p:nvPr/>
        </p:nvCxnSpPr>
        <p:spPr>
          <a:xfrm>
            <a:off x="3107681" y="5249992"/>
            <a:ext cx="690596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8" idx="2"/>
          </p:cNvCxnSpPr>
          <p:nvPr/>
        </p:nvCxnSpPr>
        <p:spPr>
          <a:xfrm flipV="1">
            <a:off x="3126864" y="4626559"/>
            <a:ext cx="652230" cy="12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126864" y="5249992"/>
            <a:ext cx="652230" cy="6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10" idx="2"/>
          </p:cNvCxnSpPr>
          <p:nvPr/>
        </p:nvCxnSpPr>
        <p:spPr>
          <a:xfrm>
            <a:off x="3126864" y="5873425"/>
            <a:ext cx="6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89946" y="494947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3" name="曲线连接符 32"/>
          <p:cNvCxnSpPr>
            <a:stCxn id="8" idx="0"/>
            <a:endCxn id="11" idx="1"/>
          </p:cNvCxnSpPr>
          <p:nvPr/>
        </p:nvCxnSpPr>
        <p:spPr>
          <a:xfrm rot="16200000" flipH="1" flipV="1">
            <a:off x="2803161" y="5410658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0"/>
            <a:endCxn id="11" idx="1"/>
          </p:cNvCxnSpPr>
          <p:nvPr/>
        </p:nvCxnSpPr>
        <p:spPr>
          <a:xfrm rot="16200000" flipH="1" flipV="1">
            <a:off x="3114878" y="5722375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0"/>
            <a:endCxn id="11" idx="1"/>
          </p:cNvCxnSpPr>
          <p:nvPr/>
        </p:nvCxnSpPr>
        <p:spPr>
          <a:xfrm rot="16200000" flipH="1" flipV="1">
            <a:off x="3436186" y="6024499"/>
            <a:ext cx="944789" cy="239791"/>
          </a:xfrm>
          <a:prstGeom prst="curvedConnector4">
            <a:avLst>
              <a:gd name="adj1" fmla="val -24196"/>
              <a:gd name="adj2" fmla="val 13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966854" y="53050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7343239" y="530266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38" name="曲线连接符 37"/>
          <p:cNvCxnSpPr>
            <a:stCxn id="16" idx="0"/>
            <a:endCxn id="19" idx="1"/>
          </p:cNvCxnSpPr>
          <p:nvPr/>
        </p:nvCxnSpPr>
        <p:spPr>
          <a:xfrm rot="16200000" flipH="1" flipV="1">
            <a:off x="7375161" y="5410658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7" idx="0"/>
            <a:endCxn id="19" idx="1"/>
          </p:cNvCxnSpPr>
          <p:nvPr/>
        </p:nvCxnSpPr>
        <p:spPr>
          <a:xfrm rot="16200000" flipH="1" flipV="1">
            <a:off x="7686878" y="5722375"/>
            <a:ext cx="1568222" cy="220608"/>
          </a:xfrm>
          <a:prstGeom prst="curvedConnector4">
            <a:avLst>
              <a:gd name="adj1" fmla="val -14577"/>
              <a:gd name="adj2" fmla="val 1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8" idx="0"/>
            <a:endCxn id="19" idx="1"/>
          </p:cNvCxnSpPr>
          <p:nvPr/>
        </p:nvCxnSpPr>
        <p:spPr>
          <a:xfrm rot="16200000" flipH="1" flipV="1">
            <a:off x="8008186" y="6024499"/>
            <a:ext cx="944789" cy="239791"/>
          </a:xfrm>
          <a:prstGeom prst="curvedConnector4">
            <a:avLst>
              <a:gd name="adj1" fmla="val -24196"/>
              <a:gd name="adj2" fmla="val 13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2" idx="0"/>
            <a:endCxn id="15" idx="1"/>
          </p:cNvCxnSpPr>
          <p:nvPr/>
        </p:nvCxnSpPr>
        <p:spPr>
          <a:xfrm rot="16200000" flipH="1" flipV="1">
            <a:off x="5103548" y="5410657"/>
            <a:ext cx="2191655" cy="220608"/>
          </a:xfrm>
          <a:prstGeom prst="curvedConnector4">
            <a:avLst>
              <a:gd name="adj1" fmla="val -10430"/>
              <a:gd name="adj2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0"/>
            <a:endCxn id="15" idx="1"/>
          </p:cNvCxnSpPr>
          <p:nvPr/>
        </p:nvCxnSpPr>
        <p:spPr>
          <a:xfrm rot="16200000" flipH="1" flipV="1">
            <a:off x="5415265" y="5722374"/>
            <a:ext cx="1568222" cy="220608"/>
          </a:xfrm>
          <a:prstGeom prst="curvedConnector4">
            <a:avLst>
              <a:gd name="adj1" fmla="val -14577"/>
              <a:gd name="adj2" fmla="val 173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4" idx="0"/>
            <a:endCxn id="15" idx="1"/>
          </p:cNvCxnSpPr>
          <p:nvPr/>
        </p:nvCxnSpPr>
        <p:spPr>
          <a:xfrm rot="16200000" flipH="1" flipV="1">
            <a:off x="5736573" y="6024498"/>
            <a:ext cx="944789" cy="239791"/>
          </a:xfrm>
          <a:prstGeom prst="curvedConnector4">
            <a:avLst>
              <a:gd name="adj1" fmla="val -24196"/>
              <a:gd name="adj2" fmla="val 1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2" idx="2"/>
          </p:cNvCxnSpPr>
          <p:nvPr/>
        </p:nvCxnSpPr>
        <p:spPr>
          <a:xfrm flipV="1">
            <a:off x="5417658" y="4626558"/>
            <a:ext cx="661823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3" idx="2"/>
          </p:cNvCxnSpPr>
          <p:nvPr/>
        </p:nvCxnSpPr>
        <p:spPr>
          <a:xfrm>
            <a:off x="5417658" y="4727269"/>
            <a:ext cx="661823" cy="5227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2"/>
          </p:cNvCxnSpPr>
          <p:nvPr/>
        </p:nvCxnSpPr>
        <p:spPr>
          <a:xfrm>
            <a:off x="5388884" y="5307156"/>
            <a:ext cx="709780" cy="5662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6" idx="2"/>
          </p:cNvCxnSpPr>
          <p:nvPr/>
        </p:nvCxnSpPr>
        <p:spPr>
          <a:xfrm>
            <a:off x="7698327" y="4619028"/>
            <a:ext cx="652767" cy="75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7" idx="2"/>
          </p:cNvCxnSpPr>
          <p:nvPr/>
        </p:nvCxnSpPr>
        <p:spPr>
          <a:xfrm>
            <a:off x="7698327" y="4719737"/>
            <a:ext cx="652767" cy="530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" idx="2"/>
          </p:cNvCxnSpPr>
          <p:nvPr/>
        </p:nvCxnSpPr>
        <p:spPr>
          <a:xfrm>
            <a:off x="7669553" y="5299624"/>
            <a:ext cx="700724" cy="573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</p:cNvCxnSpPr>
          <p:nvPr/>
        </p:nvCxnSpPr>
        <p:spPr>
          <a:xfrm>
            <a:off x="6539878" y="4626558"/>
            <a:ext cx="671413" cy="8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6"/>
          </p:cNvCxnSpPr>
          <p:nvPr/>
        </p:nvCxnSpPr>
        <p:spPr>
          <a:xfrm>
            <a:off x="6539878" y="5249991"/>
            <a:ext cx="671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6"/>
          </p:cNvCxnSpPr>
          <p:nvPr/>
        </p:nvCxnSpPr>
        <p:spPr>
          <a:xfrm>
            <a:off x="6559061" y="5873424"/>
            <a:ext cx="652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8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其他实践问题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HMM</a:t>
                </a:r>
                <a:r>
                  <a:rPr lang="zh-CN" altLang="en-US" dirty="0" smtClean="0"/>
                  <a:t>相关的一些概率值和期望值的计算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给定模型和观察序列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，计算在时刻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处于状态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的概率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给定模型和观察序列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计算是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时刻处于状态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时刻处于状态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的概率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在</a:t>
                </a:r>
                <a:r>
                  <a:rPr lang="zh-CN" altLang="en-US" dirty="0" smtClean="0"/>
                  <a:t>观察序列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下状态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出现的期望值、由状态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转移出去的期望值，由状态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转移到状态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的期望值：累计求和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63267" y="2888124"/>
                <a:ext cx="25251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67" y="2888124"/>
                <a:ext cx="2525114" cy="734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37222" y="4159534"/>
                <a:ext cx="5117555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22" y="4159534"/>
                <a:ext cx="5117555" cy="734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530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其他实践问题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91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非监督的模型训练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Baum-Welch</a:t>
            </a:r>
            <a:r>
              <a:rPr lang="zh-CN" altLang="en-US" dirty="0"/>
              <a:t>模型（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参考：</a:t>
            </a:r>
            <a:r>
              <a:rPr lang="en-US" altLang="zh-CN" dirty="0">
                <a:hlinkClick r:id="rId2"/>
              </a:rPr>
              <a:t>https://jyyuan.wordpress.com/2014/01/28/baum-welch-algorithm-finding-parameters-for-our-hmm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参考：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www.nltk.org/api/nltk.tag.html#nltk.tag.hmm.HiddenMarkovModelTrainer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39" y="4176046"/>
            <a:ext cx="3821767" cy="2608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42" y="4176046"/>
            <a:ext cx="2988679" cy="26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23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3385" cy="4492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逻辑斯</a:t>
            </a:r>
            <a:r>
              <a:rPr lang="zh-CN" altLang="en-US" dirty="0" smtClean="0"/>
              <a:t>蒂回归               （</a:t>
            </a:r>
            <a:r>
              <a:rPr lang="en-US" altLang="zh-CN" dirty="0" smtClean="0"/>
              <a:t>30</a:t>
            </a:r>
            <a:r>
              <a:rPr lang="zh-CN" altLang="en-US" dirty="0"/>
              <a:t>分钟）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聚类</a:t>
            </a:r>
            <a:r>
              <a:rPr lang="zh-CN" altLang="en-US" dirty="0" smtClean="0"/>
              <a:t>模型                      （</a:t>
            </a:r>
            <a:r>
              <a:rPr lang="en-US" altLang="zh-CN" dirty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K-Mean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高斯混合模型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序列</a:t>
            </a:r>
            <a:r>
              <a:rPr lang="zh-CN" altLang="en-US" dirty="0" smtClean="0"/>
              <a:t>标注</a:t>
            </a:r>
            <a:r>
              <a:rPr lang="zh-CN" altLang="en-US" dirty="0"/>
              <a:t>模型 </a:t>
            </a:r>
            <a:r>
              <a:rPr lang="zh-CN" altLang="en-US" dirty="0" smtClean="0"/>
              <a:t>              （</a:t>
            </a:r>
            <a:r>
              <a:rPr lang="en-US" altLang="zh-CN" dirty="0" smtClean="0"/>
              <a:t>60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HMM</a:t>
            </a:r>
            <a:r>
              <a:rPr lang="zh-CN" altLang="en-US" dirty="0" smtClean="0"/>
              <a:t> 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实用</a:t>
            </a:r>
            <a:r>
              <a:rPr lang="zh-CN" altLang="en-US" dirty="0" smtClean="0">
                <a:solidFill>
                  <a:srgbClr val="FF0000"/>
                </a:solidFill>
              </a:rPr>
              <a:t>工具介绍               （</a:t>
            </a:r>
            <a:r>
              <a:rPr lang="en-US" altLang="zh-CN" dirty="0" smtClean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分钟）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LDA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81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</a:t>
            </a:r>
            <a:r>
              <a:rPr lang="zh-CN" altLang="en-US" dirty="0" smtClean="0"/>
              <a:t>使用指导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参考项目</a:t>
            </a:r>
            <a:r>
              <a:rPr lang="zh-CN" altLang="en-US" dirty="0" smtClean="0"/>
              <a:t>：</a:t>
            </a:r>
            <a:r>
              <a:rPr lang="en-US" altLang="zh-CN" dirty="0"/>
              <a:t>python-</a:t>
            </a:r>
            <a:r>
              <a:rPr lang="en-US" altLang="zh-CN" dirty="0" err="1"/>
              <a:t>crfsuite</a:t>
            </a:r>
            <a:endParaRPr lang="en-US" altLang="zh-CN" dirty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://github.com/scrapinghub/python-crfsuite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8" y="2837379"/>
            <a:ext cx="4584605" cy="333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03324" y="622175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安装原版</a:t>
            </a:r>
            <a:r>
              <a:rPr lang="en-US" altLang="zh-CN" dirty="0" err="1" smtClean="0"/>
              <a:t>CRFsuite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5635"/>
            <a:ext cx="6442321" cy="31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4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统计思维：垃圾邮件过滤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如果包含图片不包含题目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如果不包含正文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如果包含附件，不包含正文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 smtClean="0"/>
              <a:t>邮件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：正常邮件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邮件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：垃圾邮件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邮件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：正常邮件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邮件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：正常邮件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68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NP Chunking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://www.clips.uantwerpen.be/conll2000/chunking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数据集</a:t>
            </a:r>
            <a:endParaRPr lang="en-US" altLang="zh-CN" dirty="0"/>
          </a:p>
          <a:p>
            <a:pPr lvl="2"/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3"/>
              </a:rPr>
              <a:t>http://www.clips.uantwerpen.be/conll2000/chunking/train.txt.gz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4"/>
              </a:rPr>
              <a:t>http://www.clips.uantwerpen.be/conll2000/chunking/test.txt.gz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606" y="2249102"/>
            <a:ext cx="866896" cy="2067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6512"/>
            <a:ext cx="9488224" cy="3524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0002" y="2777053"/>
            <a:ext cx="8528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He reckons the </a:t>
            </a:r>
            <a:r>
              <a:rPr lang="zh-CN" altLang="en-US" dirty="0"/>
              <a:t>current account deficit </a:t>
            </a:r>
            <a:r>
              <a:rPr lang="zh-CN" altLang="en-US" dirty="0" smtClean="0"/>
              <a:t>will </a:t>
            </a:r>
            <a:r>
              <a:rPr lang="zh-CN" altLang="en-US" dirty="0"/>
              <a:t>narrow </a:t>
            </a:r>
            <a:r>
              <a:rPr lang="zh-CN" altLang="en-US" dirty="0" smtClean="0"/>
              <a:t>to only # 1</a:t>
            </a:r>
            <a:r>
              <a:rPr lang="zh-CN" altLang="en-US" dirty="0"/>
              <a:t>.8 billion </a:t>
            </a:r>
            <a:r>
              <a:rPr lang="zh-CN" altLang="en-US" dirty="0" smtClean="0"/>
              <a:t>in September.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935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</a:t>
            </a:r>
            <a:r>
              <a:rPr lang="zh-CN" altLang="en-US" dirty="0" smtClean="0"/>
              <a:t>实践：特征设计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2" y="1981055"/>
            <a:ext cx="4725059" cy="104789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13" y="4043580"/>
            <a:ext cx="2439658" cy="9312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0" y="3823317"/>
            <a:ext cx="5410955" cy="137179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153891" y="4265069"/>
            <a:ext cx="351692" cy="42842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15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完整示例程序及其讲解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~/</a:t>
            </a:r>
            <a:r>
              <a:rPr lang="en-US" altLang="zh-CN" dirty="0" smtClean="0"/>
              <a:t>codes/day2/CoNLL2000.ipynb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使用指导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参考项目：</a:t>
            </a:r>
            <a:r>
              <a:rPr lang="en-US" altLang="zh-CN" dirty="0"/>
              <a:t>python-LDA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github.com/a55509432/python-LDA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dirty="0" smtClean="0"/>
              <a:t>说明：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https://github.com/a55509432/python-LDA.git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用分好词的文本替换掉</a:t>
            </a:r>
            <a:r>
              <a:rPr lang="en-US" altLang="zh-CN" dirty="0"/>
              <a:t>data/train.dat,</a:t>
            </a:r>
            <a:r>
              <a:rPr lang="zh-CN" altLang="en-US" dirty="0"/>
              <a:t>更详细文档路径查看</a:t>
            </a:r>
            <a:r>
              <a:rPr lang="en-US" altLang="zh-CN" dirty="0" err="1"/>
              <a:t>setting.conf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执行命令：</a:t>
            </a:r>
            <a:r>
              <a:rPr lang="en-US" altLang="zh-CN" dirty="0" smtClean="0"/>
              <a:t>python </a:t>
            </a:r>
            <a:r>
              <a:rPr lang="en-US" altLang="zh-CN" dirty="0"/>
              <a:t>lda.py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0" y="4434110"/>
            <a:ext cx="4013872" cy="2352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70" y="4434110"/>
            <a:ext cx="2034548" cy="23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33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使用指导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59378" cy="31939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第一类</a:t>
            </a:r>
            <a:endParaRPr lang="en-US" altLang="zh-CN" dirty="0" smtClean="0"/>
          </a:p>
          <a:p>
            <a:pPr lvl="1"/>
            <a:r>
              <a:rPr lang="zh-CN" altLang="en-US" sz="1200" dirty="0" smtClean="0"/>
              <a:t>小区</a:t>
            </a:r>
            <a:r>
              <a:rPr lang="zh-CN" altLang="en-US" sz="1200" dirty="0"/>
              <a:t>	</a:t>
            </a:r>
            <a:r>
              <a:rPr lang="en-US" altLang="zh-CN" sz="1200" dirty="0"/>
              <a:t>0.047619047619</a:t>
            </a:r>
          </a:p>
          <a:p>
            <a:pPr lvl="1"/>
            <a:r>
              <a:rPr lang="zh-CN" altLang="en-US" sz="1200" dirty="0"/>
              <a:t>胖大夫荷香茶	</a:t>
            </a:r>
            <a:r>
              <a:rPr lang="en-US" altLang="zh-CN" sz="1200" dirty="0"/>
              <a:t>0.032006245121</a:t>
            </a:r>
          </a:p>
          <a:p>
            <a:pPr lvl="1"/>
            <a:r>
              <a:rPr lang="zh-CN" altLang="en-US" sz="1200" dirty="0"/>
              <a:t>停电	</a:t>
            </a:r>
            <a:r>
              <a:rPr lang="en-US" altLang="zh-CN" sz="1200" dirty="0"/>
              <a:t>0.024199843872</a:t>
            </a:r>
          </a:p>
          <a:p>
            <a:pPr lvl="1"/>
            <a:r>
              <a:rPr lang="zh-CN" altLang="en-US" sz="1200" dirty="0"/>
              <a:t>正常	</a:t>
            </a:r>
            <a:r>
              <a:rPr lang="en-US" altLang="zh-CN" sz="1200" dirty="0"/>
              <a:t>0.024199843872</a:t>
            </a:r>
          </a:p>
          <a:p>
            <a:pPr lvl="1"/>
            <a:r>
              <a:rPr lang="zh-CN" altLang="en-US" sz="1200" dirty="0"/>
              <a:t>客服	</a:t>
            </a:r>
            <a:r>
              <a:rPr lang="en-US" altLang="zh-CN" sz="1200" dirty="0"/>
              <a:t>0.024199843872</a:t>
            </a:r>
          </a:p>
          <a:p>
            <a:pPr lvl="1"/>
            <a:r>
              <a:rPr lang="zh-CN" altLang="en-US" sz="1200" dirty="0"/>
              <a:t>健客网	</a:t>
            </a:r>
            <a:r>
              <a:rPr lang="en-US" altLang="zh-CN" sz="1200" dirty="0"/>
              <a:t>0.024199843872</a:t>
            </a:r>
          </a:p>
          <a:p>
            <a:pPr lvl="1"/>
            <a:r>
              <a:rPr lang="zh-CN" altLang="en-US" sz="1200" dirty="0"/>
              <a:t>寮步镇	</a:t>
            </a:r>
            <a:r>
              <a:rPr lang="en-US" altLang="zh-CN" sz="1200" dirty="0"/>
              <a:t>0.016393442623</a:t>
            </a:r>
          </a:p>
          <a:p>
            <a:pPr lvl="1"/>
            <a:r>
              <a:rPr lang="zh-CN" altLang="en-US" sz="1200" dirty="0"/>
              <a:t>莞樟路	</a:t>
            </a:r>
            <a:r>
              <a:rPr lang="en-US" altLang="zh-CN" sz="1200" dirty="0"/>
              <a:t>0.016393442623</a:t>
            </a:r>
          </a:p>
          <a:p>
            <a:pPr lvl="1"/>
            <a:r>
              <a:rPr lang="zh-CN" altLang="en-US" sz="1200" dirty="0"/>
              <a:t>附近	</a:t>
            </a:r>
            <a:r>
              <a:rPr lang="en-US" altLang="zh-CN" sz="1200" dirty="0" smtClean="0"/>
              <a:t>0.016393442623</a:t>
            </a:r>
          </a:p>
          <a:p>
            <a:pPr lvl="1"/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45" y="4700122"/>
            <a:ext cx="8392696" cy="190526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302636" y="1809661"/>
            <a:ext cx="33322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第二类</a:t>
            </a:r>
            <a:endParaRPr lang="en-US" altLang="zh-CN" dirty="0" smtClean="0"/>
          </a:p>
          <a:p>
            <a:pPr lvl="1"/>
            <a:r>
              <a:rPr lang="zh-CN" altLang="en-US" sz="1200" dirty="0"/>
              <a:t>司机	</a:t>
            </a:r>
            <a:r>
              <a:rPr lang="en-US" altLang="zh-CN" sz="1200" dirty="0"/>
              <a:t>0.0576766856214</a:t>
            </a:r>
          </a:p>
          <a:p>
            <a:pPr lvl="1"/>
            <a:r>
              <a:rPr lang="en-US" altLang="zh-CN" sz="1200" dirty="0"/>
              <a:t>50</a:t>
            </a:r>
            <a:r>
              <a:rPr lang="zh-CN" altLang="en-US" sz="1200" dirty="0"/>
              <a:t>元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车费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没有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乘客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下车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其他	</a:t>
            </a:r>
            <a:r>
              <a:rPr lang="en-US" altLang="zh-CN" sz="1200" dirty="0"/>
              <a:t>0.0251827782291</a:t>
            </a:r>
          </a:p>
          <a:p>
            <a:pPr lvl="1"/>
            <a:r>
              <a:rPr lang="zh-CN" altLang="en-US" sz="1200" dirty="0"/>
              <a:t>该	</a:t>
            </a:r>
            <a:r>
              <a:rPr lang="en-US" altLang="zh-CN" sz="1200" dirty="0" smtClean="0"/>
              <a:t>	0.017059301381</a:t>
            </a:r>
            <a:endParaRPr lang="en-US" altLang="zh-CN" sz="1200" dirty="0"/>
          </a:p>
          <a:p>
            <a:pPr lvl="1"/>
            <a:r>
              <a:rPr lang="zh-CN" altLang="en-US" sz="1200" dirty="0"/>
              <a:t>表示	</a:t>
            </a:r>
            <a:r>
              <a:rPr lang="en-US" altLang="zh-CN" sz="1200" dirty="0" smtClean="0"/>
              <a:t>0.017059301381</a:t>
            </a:r>
            <a:br>
              <a:rPr lang="en-US" altLang="zh-CN" sz="1200" dirty="0" smtClean="0"/>
            </a:br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90082" y="1809661"/>
            <a:ext cx="33322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第三类</a:t>
            </a:r>
            <a:endParaRPr lang="en-US" altLang="zh-CN" dirty="0"/>
          </a:p>
          <a:p>
            <a:pPr lvl="1"/>
            <a:r>
              <a:rPr lang="zh-CN" altLang="en-US" sz="1200" dirty="0"/>
              <a:t>司机	</a:t>
            </a:r>
            <a:r>
              <a:rPr lang="en-US" altLang="zh-CN" sz="1200" dirty="0"/>
              <a:t>0.0833959429001</a:t>
            </a:r>
          </a:p>
          <a:p>
            <a:pPr lvl="1"/>
            <a:r>
              <a:rPr lang="zh-CN" altLang="en-US" sz="1200" dirty="0"/>
              <a:t>打表	</a:t>
            </a:r>
            <a:r>
              <a:rPr lang="en-US" altLang="zh-CN" sz="1200" dirty="0"/>
              <a:t>0.053343350864</a:t>
            </a:r>
          </a:p>
          <a:p>
            <a:pPr lvl="1"/>
            <a:r>
              <a:rPr lang="zh-CN" altLang="en-US" sz="1200" dirty="0"/>
              <a:t>东城	</a:t>
            </a:r>
            <a:r>
              <a:rPr lang="en-US" altLang="zh-CN" sz="1200" dirty="0"/>
              <a:t>0.030803906837</a:t>
            </a:r>
          </a:p>
          <a:p>
            <a:pPr lvl="1"/>
            <a:r>
              <a:rPr lang="zh-CN" altLang="en-US" sz="1200" dirty="0"/>
              <a:t>乘坐	</a:t>
            </a:r>
            <a:r>
              <a:rPr lang="en-US" altLang="zh-CN" sz="1200" dirty="0"/>
              <a:t>0.030803906837</a:t>
            </a:r>
          </a:p>
          <a:p>
            <a:pPr lvl="1"/>
            <a:r>
              <a:rPr lang="zh-CN" altLang="en-US" sz="1200" dirty="0"/>
              <a:t>要求	</a:t>
            </a:r>
            <a:r>
              <a:rPr lang="en-US" altLang="zh-CN" sz="1200" dirty="0"/>
              <a:t>0.0232907588279</a:t>
            </a:r>
          </a:p>
          <a:p>
            <a:pPr lvl="1"/>
            <a:r>
              <a:rPr lang="zh-CN" altLang="en-US" sz="1200" dirty="0"/>
              <a:t>出租车	</a:t>
            </a:r>
            <a:r>
              <a:rPr lang="en-US" altLang="zh-CN" sz="1200" dirty="0"/>
              <a:t>0.0232907588279</a:t>
            </a:r>
          </a:p>
          <a:p>
            <a:pPr lvl="1"/>
            <a:r>
              <a:rPr lang="zh-CN" altLang="en-US" sz="1200" dirty="0"/>
              <a:t>不	</a:t>
            </a:r>
            <a:r>
              <a:rPr lang="en-US" altLang="zh-CN" sz="1200" dirty="0" smtClean="0"/>
              <a:t>	0.0232907588279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是</a:t>
            </a:r>
            <a:r>
              <a:rPr lang="en-US" altLang="zh-CN" sz="1200" dirty="0" smtClean="0"/>
              <a:t>	</a:t>
            </a:r>
            <a:r>
              <a:rPr lang="zh-CN" altLang="en-US" sz="1200" dirty="0"/>
              <a:t>	</a:t>
            </a:r>
            <a:r>
              <a:rPr lang="en-US" altLang="zh-CN" sz="1200" dirty="0"/>
              <a:t>0.0232907588279</a:t>
            </a:r>
          </a:p>
          <a:p>
            <a:pPr lvl="1"/>
            <a:r>
              <a:rPr lang="zh-CN" altLang="en-US" sz="1200" dirty="0"/>
              <a:t>车牌	</a:t>
            </a:r>
            <a:r>
              <a:rPr lang="en-US" altLang="zh-CN" sz="1200" dirty="0" smtClean="0"/>
              <a:t>0.0157776108189</a:t>
            </a:r>
          </a:p>
          <a:p>
            <a:pPr lvl="1"/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4263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算法讲解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43" y="574874"/>
            <a:ext cx="5422457" cy="203979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0" y="1738611"/>
            <a:ext cx="4579668" cy="443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3011765" y="1594772"/>
            <a:ext cx="2919578" cy="108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95" y="3690847"/>
            <a:ext cx="3296412" cy="10676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7" y="2920335"/>
            <a:ext cx="2881152" cy="3176172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3689572" y="4224664"/>
            <a:ext cx="1928505" cy="283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465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分类任务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优化算法求解分类模型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聚类任务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迭代算法求解聚类模型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序列标注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动态规划算法求解序列标注模型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CRF</a:t>
            </a:r>
            <a:r>
              <a:rPr lang="zh-CN" altLang="en-US" sz="2800" dirty="0" smtClean="0"/>
              <a:t>工具介绍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主题模型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LDA</a:t>
            </a:r>
            <a:r>
              <a:rPr lang="zh-CN" altLang="en-US" sz="2800" dirty="0" smtClean="0"/>
              <a:t>工具介绍和算法讲解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83553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538" y="2259624"/>
            <a:ext cx="10515600" cy="17961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谢谢！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QA!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70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统计思维</a:t>
            </a:r>
            <a:r>
              <a:rPr kumimoji="1" lang="zh-CN" altLang="en-US" dirty="0" smtClean="0"/>
              <a:t>：信息检索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TF-IDF, BM25, </a:t>
            </a:r>
            <a:r>
              <a:rPr lang="zh-CN" altLang="en-US" dirty="0" smtClean="0"/>
              <a:t>语言模型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Learning to rank, learning to match…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3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规则思维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统计思维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规则思维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人：总结数据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应用中的规律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机器：应用规律，计算机让这些规律大规模更便携地应用</a:t>
            </a:r>
            <a:endParaRPr kumimoji="1"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 smtClean="0"/>
              <a:t>统计思维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人：提供数据，定义任务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机器：自动学习数据中的规律（对应具体任务），然后应用规律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34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几个需要解释的概念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训练集 </a:t>
            </a:r>
            <a:r>
              <a:rPr lang="en-US" altLang="zh-CN" dirty="0"/>
              <a:t>/ </a:t>
            </a:r>
            <a:r>
              <a:rPr lang="zh-CN" altLang="en-US" dirty="0"/>
              <a:t>测试集 </a:t>
            </a:r>
            <a:r>
              <a:rPr lang="en-US" altLang="zh-CN" dirty="0"/>
              <a:t>/ </a:t>
            </a:r>
            <a:r>
              <a:rPr lang="zh-CN" altLang="en-US" dirty="0"/>
              <a:t>开发集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公平比较（自动）：测试集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内部调优：开发集（验证集）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模型拟合 </a:t>
            </a:r>
            <a:r>
              <a:rPr lang="en-US" altLang="zh-CN" dirty="0"/>
              <a:t>/ </a:t>
            </a:r>
            <a:r>
              <a:rPr lang="zh-CN" altLang="en-US" dirty="0"/>
              <a:t>过拟合 </a:t>
            </a:r>
            <a:r>
              <a:rPr lang="en-US" altLang="zh-CN" dirty="0"/>
              <a:t>/ </a:t>
            </a:r>
            <a:r>
              <a:rPr lang="zh-CN" altLang="en-US" dirty="0"/>
              <a:t>欠拟合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欠拟合：台湾人都支持台独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过拟合：吴宗宪支持统一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52882" y="1825625"/>
            <a:ext cx="48095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Mini-batch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一粒吃太慢，一碗吃不了，所以要一口一口吃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模型定义</a:t>
            </a:r>
            <a:r>
              <a:rPr lang="en-US" altLang="zh-CN" dirty="0"/>
              <a:t> / </a:t>
            </a:r>
            <a:r>
              <a:rPr lang="zh-CN" altLang="en-US" dirty="0" smtClean="0"/>
              <a:t>模型运行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照葫芦画瓢，先画下来再去理解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优化：参数更新 </a:t>
            </a:r>
            <a:r>
              <a:rPr lang="en-US" altLang="zh-CN" dirty="0"/>
              <a:t>(</a:t>
            </a:r>
            <a:r>
              <a:rPr lang="zh-CN" altLang="en-US" dirty="0"/>
              <a:t>梯度下降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步一</a:t>
            </a:r>
            <a:r>
              <a:rPr lang="zh-CN" altLang="en-US" dirty="0" smtClean="0"/>
              <a:t>步接近目标，沿着最快捷的路行走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1926</Words>
  <Application>Microsoft Office PowerPoint</Application>
  <PresentationFormat>宽屏</PresentationFormat>
  <Paragraphs>545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Gulim</vt:lpstr>
      <vt:lpstr>Mangal</vt:lpstr>
      <vt:lpstr>等线</vt:lpstr>
      <vt:lpstr>楷体_GB2312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Office 主题​​</vt:lpstr>
      <vt:lpstr>机器学习&amp;深度学习实践</vt:lpstr>
      <vt:lpstr>目录 Content</vt:lpstr>
      <vt:lpstr>第二天实践数据和代码</vt:lpstr>
      <vt:lpstr>目录 Content</vt:lpstr>
      <vt:lpstr>统计思维：从自动化所到360总部要多久</vt:lpstr>
      <vt:lpstr>统计思维：垃圾邮件过滤</vt:lpstr>
      <vt:lpstr>统计思维：信息检索</vt:lpstr>
      <vt:lpstr>规则思维 vs. 统计思维</vt:lpstr>
      <vt:lpstr>几个需要解释的概念</vt:lpstr>
      <vt:lpstr>机器学习实践-简介</vt:lpstr>
      <vt:lpstr>Logistic Regression</vt:lpstr>
      <vt:lpstr>Softmax Regression</vt:lpstr>
      <vt:lpstr>Softmax Regression</vt:lpstr>
      <vt:lpstr>Softmax回归和Logistic回归的关系</vt:lpstr>
      <vt:lpstr>Example：logistic regression</vt:lpstr>
      <vt:lpstr>公式推导（板书）</vt:lpstr>
      <vt:lpstr>求导过程</vt:lpstr>
      <vt:lpstr>优化算法（SGD, GD, AdaGrad, AdaDelata…）</vt:lpstr>
      <vt:lpstr>实践细节</vt:lpstr>
      <vt:lpstr>程序重要部分</vt:lpstr>
      <vt:lpstr>完整示例程序及其讲解</vt:lpstr>
      <vt:lpstr>目录 Content</vt:lpstr>
      <vt:lpstr>非监督学习：聚类</vt:lpstr>
      <vt:lpstr>非监督学习：聚类</vt:lpstr>
      <vt:lpstr>K-Means （K-均值）</vt:lpstr>
      <vt:lpstr>K-Means （K-均值）</vt:lpstr>
      <vt:lpstr>完整示例程序及其讲解</vt:lpstr>
      <vt:lpstr>其他实践问题</vt:lpstr>
      <vt:lpstr>Gaussian Mixture Models</vt:lpstr>
      <vt:lpstr>GMM的预测</vt:lpstr>
      <vt:lpstr>GMM的参数</vt:lpstr>
      <vt:lpstr>GMM的优化</vt:lpstr>
      <vt:lpstr>GMM演示</vt:lpstr>
      <vt:lpstr>GMM代码讲解：sklearn.mixture.gmm</vt:lpstr>
      <vt:lpstr>GMM代码讲解：sklearn.mixture.gmm</vt:lpstr>
      <vt:lpstr>完整程序演示及其讲解</vt:lpstr>
      <vt:lpstr>聚类算法</vt:lpstr>
      <vt:lpstr>Weka执行聚类分析</vt:lpstr>
      <vt:lpstr>Weka执行聚类分析</vt:lpstr>
      <vt:lpstr>目录 Content</vt:lpstr>
      <vt:lpstr>HMM实例</vt:lpstr>
      <vt:lpstr>HMM实例</vt:lpstr>
      <vt:lpstr>HMM的基本要素</vt:lpstr>
      <vt:lpstr>HMM的几个问题（任务）</vt:lpstr>
      <vt:lpstr>HMM示意图</vt:lpstr>
      <vt:lpstr>HMM中的概率计算问题</vt:lpstr>
      <vt:lpstr>HMM中的概率计算问题：前向算法</vt:lpstr>
      <vt:lpstr>HMM中的概率计算问题（Python）</vt:lpstr>
      <vt:lpstr>HMM中的学习问题</vt:lpstr>
      <vt:lpstr>HMM中的学习问题（Python）</vt:lpstr>
      <vt:lpstr>HMM中的预测问题</vt:lpstr>
      <vt:lpstr>HMM中的预测问题</vt:lpstr>
      <vt:lpstr>HMM中的预测问题（Python）</vt:lpstr>
      <vt:lpstr>完整示例程序及其讲解</vt:lpstr>
      <vt:lpstr>其他实践问题</vt:lpstr>
      <vt:lpstr>其他实践问题</vt:lpstr>
      <vt:lpstr>其他实践问题</vt:lpstr>
      <vt:lpstr>目录 Content</vt:lpstr>
      <vt:lpstr>CRF使用指导</vt:lpstr>
      <vt:lpstr>CRF进行NP Chunking</vt:lpstr>
      <vt:lpstr>CRF实践：特征设计</vt:lpstr>
      <vt:lpstr>完整示例程序及其讲解</vt:lpstr>
      <vt:lpstr>LDA使用指导</vt:lpstr>
      <vt:lpstr>LDA使用指导</vt:lpstr>
      <vt:lpstr>LDA算法讲解</vt:lpstr>
      <vt:lpstr>总结</vt:lpstr>
      <vt:lpstr>谢谢！  QA!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shizhu he</dc:creator>
  <cp:lastModifiedBy>shizhu he</cp:lastModifiedBy>
  <cp:revision>177</cp:revision>
  <dcterms:created xsi:type="dcterms:W3CDTF">2017-09-06T08:16:30Z</dcterms:created>
  <dcterms:modified xsi:type="dcterms:W3CDTF">2017-09-15T00:26:21Z</dcterms:modified>
</cp:coreProperties>
</file>