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79D58-90C7-4DE1-9FA4-33AA64CC2A6A}">
  <a:tblStyle styleId="{A3F79D58-90C7-4DE1-9FA4-33AA64CC2A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E8E7"/>
          </a:solidFill>
        </a:fill>
      </a:tcStyle>
    </a:wholeTbl>
    <a:band1H>
      <a:tcStyle>
        <a:tcBdr/>
        <a:fill>
          <a:solidFill>
            <a:srgbClr val="EFCECA"/>
          </a:solidFill>
        </a:fill>
      </a:tcStyle>
    </a:band1H>
    <a:band1V>
      <a:tcStyle>
        <a:tcBdr/>
        <a:fill>
          <a:solidFill>
            <a:srgbClr val="EFCE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3304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889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24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10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8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4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193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588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11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85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34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84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08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01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030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48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3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CS 548 Project 2</a:t>
            </a:r>
            <a:b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Classification &amp; Regression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7297092" y="4455621"/>
            <a:ext cx="3861358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ROHITPAL SINGH</a:t>
            </a:r>
          </a:p>
          <a:p>
            <a:pPr marL="0" marR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SUCHITHRA BALAKRISHNAN</a:t>
            </a:r>
          </a:p>
          <a:p>
            <a:pPr marL="0" marR="0" lvl="0" indent="0" algn="r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04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 NIU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Experiment (Python)</a:t>
            </a:r>
          </a:p>
        </p:txBody>
      </p:sp>
      <p:sp>
        <p:nvSpPr>
          <p:cNvPr id="162" name="Shape 162"/>
          <p:cNvSpPr/>
          <p:nvPr/>
        </p:nvSpPr>
        <p:spPr>
          <a:xfrm>
            <a:off x="1409324" y="2264822"/>
            <a:ext cx="3868846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education influence the default action? Which education level have most defaulters by percentage?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method will give the least processing time?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credit limit determine or at least, highly related with default activity?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5893491" y="2062099"/>
          <a:ext cx="4264500" cy="3512840"/>
        </p:xfrm>
        <a:graphic>
          <a:graphicData uri="http://schemas.openxmlformats.org/drawingml/2006/table">
            <a:tbl>
              <a:tblPr bandRow="1">
                <a:noFill/>
                <a:tableStyleId>{A3F79D58-90C7-4DE1-9FA4-33AA64CC2A6A}</a:tableStyleId>
              </a:tblPr>
              <a:tblGrid>
                <a:gridCol w="1273650"/>
                <a:gridCol w="2990850"/>
              </a:tblGrid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Tech.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ZeroR</a:t>
                      </a:r>
                    </a:p>
                  </a:txBody>
                  <a:tcPr marL="9525" marR="9525" marT="9525" marB="0" anchor="ctr"/>
                </a:tc>
              </a:tr>
              <a:tr h="435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Guiding questions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Pre-process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Parameters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Y </a:t>
                      </a:r>
                    </a:p>
                  </a:txBody>
                  <a:tcPr marL="9525" marR="9525" marT="9525" marB="0" anchor="ctr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Post-process &amp;Pruning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</a:tr>
              <a:tr h="42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Accuracy, Precision, Recall, ROC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77.88%</a:t>
                      </a:r>
                    </a:p>
                  </a:txBody>
                  <a:tcPr marL="9525" marR="9525" marT="9525" marB="0" anchor="ctr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Time to build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0.0 s</a:t>
                      </a:r>
                    </a:p>
                  </a:txBody>
                  <a:tcPr marL="9525" marR="9525" marT="9525" marB="0" anchor="ctr"/>
                </a:tc>
              </a:tr>
              <a:tr h="27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Size of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435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Interesting patterns in the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We don’t need to think about attribute other than the target attribute.</a:t>
                      </a:r>
                    </a:p>
                  </a:txBody>
                  <a:tcPr marL="9525" marR="9525" marT="9525" marB="0" anchor="ctr"/>
                </a:tc>
              </a:tr>
              <a:tr h="50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Analysis &amp; observations about experiment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accuracy is the same as percentage of target attribute with value 0. It takes the shortest time.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Experiment (Python)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865011" y="3223328"/>
          <a:ext cx="8293875" cy="2960150"/>
        </p:xfrm>
        <a:graphic>
          <a:graphicData uri="http://schemas.openxmlformats.org/drawingml/2006/table">
            <a:tbl>
              <a:tblPr bandRow="1">
                <a:noFill/>
                <a:tableStyleId>{A3F79D58-90C7-4DE1-9FA4-33AA64CC2A6A}</a:tableStyleId>
              </a:tblPr>
              <a:tblGrid>
                <a:gridCol w="2091675"/>
                <a:gridCol w="2386525"/>
                <a:gridCol w="1900900"/>
                <a:gridCol w="1914775"/>
              </a:tblGrid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Tech.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OneR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OneR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OneR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Guiding questions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Pre-process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Parameters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X6, 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X3, 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X1, Y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Post-process &amp;Pruning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Accuracy, Precision, Recall, ROC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81.99%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77.88%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77.88%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Time to build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0.09 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0.02 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0.02 s</a:t>
                      </a:r>
                    </a:p>
                  </a:txBody>
                  <a:tcPr marL="9525" marR="9525" marT="9525" marB="0" anchor="ctr"/>
                </a:tc>
              </a:tr>
              <a:tr h="24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Size of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Interesting patterns in the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X6 is the best attribute in both nominal and continuous attributes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result is no better than ZeroR method.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result is no better than ZeroR method.</a:t>
                      </a:r>
                    </a:p>
                  </a:txBody>
                  <a:tcPr marL="9525" marR="9525" marT="9525" marB="0" anchor="ctr"/>
                </a:tc>
              </a:tr>
              <a:tr h="58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Analysis &amp; observations about experiment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Adding one highly correlated attribute improve accuracy significantly.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Education is not deterministic attributes for prediction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Credit limit is not a good representative on target attribute.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1708086" y="2023000"/>
            <a:ext cx="84507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education influence the default action? Which education level have most defaulters by percentage?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method will give the least processing time?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credit limit determine or at least, highly related with default activity?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Experiment (Python)</a:t>
            </a:r>
          </a:p>
        </p:txBody>
      </p:sp>
      <p:sp>
        <p:nvSpPr>
          <p:cNvPr id="176" name="Shape 176"/>
          <p:cNvSpPr/>
          <p:nvPr/>
        </p:nvSpPr>
        <p:spPr>
          <a:xfrm>
            <a:off x="1708086" y="2023000"/>
            <a:ext cx="84507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education influence the default action? Which education level have most defaulters by percentage?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method will give the least processing time?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credit limit determine or at least, highly related with default activity?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1837852" y="3223327"/>
          <a:ext cx="8175250" cy="2914975"/>
        </p:xfrm>
        <a:graphic>
          <a:graphicData uri="http://schemas.openxmlformats.org/drawingml/2006/table">
            <a:tbl>
              <a:tblPr bandRow="1">
                <a:noFill/>
                <a:tableStyleId>{A3F79D58-90C7-4DE1-9FA4-33AA64CC2A6A}</a:tableStyleId>
              </a:tblPr>
              <a:tblGrid>
                <a:gridCol w="1830900"/>
                <a:gridCol w="2137775"/>
                <a:gridCol w="2386025"/>
                <a:gridCol w="1820550"/>
              </a:tblGrid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Tech.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Decision tree</a:t>
                      </a:r>
                    </a:p>
                  </a:txBody>
                  <a:tcPr marL="9525" marR="9525" marT="9525" marB="0" anchor="ctr"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Guiding questions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1,2,3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1,2,3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1,2</a:t>
                      </a:r>
                    </a:p>
                  </a:txBody>
                  <a:tcPr marL="9525" marR="9525" marT="9525" marB="0" anchor="ctr"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Pre-process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Discretize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Dice</a:t>
                      </a:r>
                    </a:p>
                  </a:txBody>
                  <a:tcPr marL="9525" marR="9525" marT="9525" marB="0" anchor="ctr"/>
                </a:tc>
              </a:tr>
              <a:tr h="2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Parameters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nominal</a:t>
                      </a:r>
                    </a:p>
                  </a:txBody>
                  <a:tcPr marL="9525" marR="9525" marT="9525" marB="0" anchor="ctr"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Post-process &amp;Pruning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NA</a:t>
                      </a:r>
                    </a:p>
                  </a:txBody>
                  <a:tcPr marL="9525" marR="9525" marT="9525" marB="0" anchor="ctr"/>
                </a:tc>
              </a:tr>
              <a:tr h="43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Accuracy, Precision, Recall, ROC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81.19%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81.65%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82.09%</a:t>
                      </a:r>
                    </a:p>
                  </a:txBody>
                  <a:tcPr marL="9525" marR="9525" marT="9525" marB="0" anchor="ctr"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Time to build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13.4 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2.45 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1.13 s</a:t>
                      </a:r>
                    </a:p>
                  </a:txBody>
                  <a:tcPr marL="9525" marR="9525" marT="9525" marB="0" anchor="ctr"/>
                </a:tc>
              </a:tr>
              <a:tr h="2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Size of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588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62</a:t>
                      </a:r>
                    </a:p>
                  </a:txBody>
                  <a:tcPr marL="9525" marR="9525" marT="9525" marB="0" anchor="ctr"/>
                </a:tc>
              </a:tr>
              <a:tr h="52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Interesting patterns in the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It takes a long time to form a huge tree.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Node number decreased after discretize, but accuracy increases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It actually more accurate if we use nominal attributes only</a:t>
                      </a:r>
                    </a:p>
                  </a:txBody>
                  <a:tcPr marL="9525" marR="9525" marT="9525" marB="0" anchor="ctr"/>
                </a:tc>
              </a:tr>
              <a:tr h="35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b="1" u="none" strike="noStrike" cap="none"/>
                        <a:t>Analysis &amp; observations about experiment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tree is too big to analyze, we need to find a way to shorten 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tree size and accuracy haven’t changed enough after discretization.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50" u="none" strike="noStrike" cap="none"/>
                        <a:t>The first splitting point is X3&lt;=1.5,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summary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097275" y="2194550"/>
            <a:ext cx="4484100" cy="36747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ZeroR can considered as an accuracy benchmark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X3 (education) is not highly related with Y, but splitting it with graduate and other level of education gives highest information gain.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/>
              <a:t>Credit limit can’t be used to predict target attribute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450" y="1952637"/>
            <a:ext cx="3809475" cy="3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Regression Experiment (Weka)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Regression Experiment (Python)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Regression summary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Advanced topic – </a:t>
            </a:r>
            <a:r>
              <a:rPr lang="en-US" sz="4800" b="0" i="0" u="none" strike="noStrike" cap="none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en-U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21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FOREST = DECISION TREE ALGORITHM + BAGGING TECHNIQUE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Handles Missing values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Finds Outliers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High accuracy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Efficient on large data set</a:t>
            </a:r>
            <a:endParaRPr lang="en-US" sz="2000" b="0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endParaRPr lang="en-US" dirty="0" smtClean="0"/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endParaRPr lang="en-US" dirty="0" smtClean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25" y="2477362"/>
            <a:ext cx="4097025" cy="276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r>
              <a:rPr lang="en-US" dirty="0" smtClean="0"/>
              <a:t> Bagging technique </a:t>
            </a:r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/>
          </a:p>
          <a:p>
            <a:pPr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r>
              <a:rPr lang="en-US" dirty="0"/>
              <a:t>Bootstrap sampling</a:t>
            </a:r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 smtClean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 smtClean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 smtClean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 smtClean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 smtClean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endParaRPr lang="en-US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7877" t="36657" r="19292" b="10468"/>
          <a:stretch/>
        </p:blipFill>
        <p:spPr bwMode="auto">
          <a:xfrm>
            <a:off x="1214651" y="3111689"/>
            <a:ext cx="3902980" cy="2056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5391" y="1961192"/>
            <a:ext cx="470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91440">
              <a:buFont typeface="Noto Sans Symbols"/>
              <a:buChar char="❑"/>
            </a:pPr>
            <a:r>
              <a:rPr lang="en-US" dirty="0"/>
              <a:t>Decision trees creation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616" t="52611" r="30867" b="4533"/>
          <a:stretch/>
        </p:blipFill>
        <p:spPr bwMode="auto">
          <a:xfrm>
            <a:off x="6455391" y="2384428"/>
            <a:ext cx="4135272" cy="2132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793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 indent="-91440">
              <a:spcBef>
                <a:spcPts val="0"/>
              </a:spcBef>
              <a:spcAft>
                <a:spcPts val="0"/>
              </a:spcAft>
              <a:buFont typeface="Noto Sans Symbols"/>
              <a:buChar char="❑"/>
            </a:pPr>
            <a:r>
              <a:rPr lang="en-US" dirty="0"/>
              <a:t> Out-of-bag (OOB) error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38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814633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Credit card default situation in Taiwan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April to September, 2005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30,000 instances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24 attributes (including target attributes)</a:t>
            </a:r>
          </a:p>
          <a:p>
            <a: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 nominal attributes</a:t>
            </a:r>
          </a:p>
          <a:p>
            <a: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 numerical attributes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 missing value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744" y="2698405"/>
            <a:ext cx="5408264" cy="216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3" y="682388"/>
            <a:ext cx="10099342" cy="5295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97279" y="2770359"/>
            <a:ext cx="4434387" cy="3098733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X3 education have 7 values instead of 4 as descripted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Lower correlation. with target attributes among continuous attributes.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Unclear statement and explanation on dataset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844" y="1831130"/>
            <a:ext cx="5015619" cy="447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initial preprocessing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97279" y="2779414"/>
            <a:ext cx="4588296" cy="3089679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Remove ID column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Combine the first two lows into one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Replace value 5,6,0 in attribute X3 as 4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3373" y="2018074"/>
            <a:ext cx="4648199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J4.8 Description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54302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Input: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Output: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entropy based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Calculating information gain</a:t>
            </a:r>
          </a:p>
          <a:p>
            <a:pPr marL="292608" marR="0" lvl="1" indent="-50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gain = entropy(target)</a:t>
            </a:r>
          </a:p>
          <a:p>
            <a:pPr marL="292608" marR="0" lvl="1" indent="-50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- entropy(target, attribute)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Stopping point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No information gain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Pruning tree</a:t>
            </a:r>
          </a:p>
          <a:p>
            <a:pPr marL="384048" marR="0" lvl="1" indent="-19354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information gain &lt;= 0.25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0307" y="2562648"/>
            <a:ext cx="5906679" cy="297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M5P Description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54302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Input: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Output: 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SDR based 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Calculating SDR</a:t>
            </a:r>
          </a:p>
          <a:p>
            <a:pPr marL="292608" marR="0" lvl="1" indent="-50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2608" marR="0" lvl="1" indent="-50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Stopping point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negative SDR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# of instances less that 4</a:t>
            </a:r>
          </a:p>
          <a:p>
            <a:pPr marL="91440" marR="0" lvl="0" indent="-9144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Pruning tree</a:t>
            </a:r>
          </a:p>
          <a:p>
            <a:pPr marL="384048" marR="0" lvl="1" indent="-193548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775" y="3393517"/>
            <a:ext cx="3611060" cy="69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packages &amp; functions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Experiment (</a:t>
            </a:r>
            <a:r>
              <a:rPr lang="en-US"/>
              <a:t>Weka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" name="Shape 155"/>
          <p:cNvSpPr txBox="1">
            <a:spLocks noGrp="1"/>
          </p:cNvSpPr>
          <p:nvPr>
            <p:ph type="body"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/>
              <a:t>ZeroR</a:t>
            </a:r>
            <a:endParaRPr lang="en-US" dirty="0"/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/>
              <a:t>OneR</a:t>
            </a:r>
            <a:endParaRPr lang="en-US" dirty="0"/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dirty="0"/>
              <a:t> Decision tree </a:t>
            </a:r>
            <a:r>
              <a:rPr lang="en-US" dirty="0" smtClean="0"/>
              <a:t>(High accuracy </a:t>
            </a:r>
            <a:r>
              <a:rPr lang="en-US" dirty="0"/>
              <a:t>with just nominal data)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680" t="9458" r="52658" b="77912"/>
          <a:stretch/>
        </p:blipFill>
        <p:spPr bwMode="auto">
          <a:xfrm>
            <a:off x="1096963" y="2986086"/>
            <a:ext cx="9684768" cy="23911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Classification Experiment (</a:t>
            </a:r>
            <a:r>
              <a:rPr lang="en-US"/>
              <a:t>Python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033975" y="1845725"/>
            <a:ext cx="5655300" cy="15306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/>
              <a:t>ZeroR</a:t>
            </a:r>
            <a:endParaRPr lang="en-US" dirty="0"/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/>
              <a:t>OneR</a:t>
            </a:r>
            <a:endParaRPr lang="en-US" dirty="0"/>
          </a:p>
          <a:p>
            <a:pPr marL="91440" marR="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US" dirty="0"/>
              <a:t> Decision tree (Best with just nominal data)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9" y="3608349"/>
            <a:ext cx="11899696" cy="22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784</Words>
  <Application>Microsoft Office PowerPoint</Application>
  <PresentationFormat>Widescreen</PresentationFormat>
  <Paragraphs>198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Wingdings</vt:lpstr>
      <vt:lpstr>Retrospect</vt:lpstr>
      <vt:lpstr>CS 548 Project 2 Classification &amp; Regression</vt:lpstr>
      <vt:lpstr>Dataset description</vt:lpstr>
      <vt:lpstr>Data exploration</vt:lpstr>
      <vt:lpstr>Data initial preprocessing</vt:lpstr>
      <vt:lpstr>J4.8 Description</vt:lpstr>
      <vt:lpstr>M5P Description</vt:lpstr>
      <vt:lpstr>Python packages &amp; functions</vt:lpstr>
      <vt:lpstr>Classification Experiment (Weka)</vt:lpstr>
      <vt:lpstr>Classification Experiment (Python)</vt:lpstr>
      <vt:lpstr>Classification Experiment (Python)</vt:lpstr>
      <vt:lpstr>Classification Experiment (Python)</vt:lpstr>
      <vt:lpstr>Classification Experiment (Python)</vt:lpstr>
      <vt:lpstr>Classification summary</vt:lpstr>
      <vt:lpstr>Regression Experiment (Weka)</vt:lpstr>
      <vt:lpstr>Regression Experiment (Python)</vt:lpstr>
      <vt:lpstr>Regression summary</vt:lpstr>
      <vt:lpstr>Advanced topic – Random forest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548 Project 2 Classification &amp; Regression</dc:title>
  <dc:creator>Suchithra Bala</dc:creator>
  <cp:lastModifiedBy>Suchithra Bala</cp:lastModifiedBy>
  <cp:revision>10</cp:revision>
  <dcterms:modified xsi:type="dcterms:W3CDTF">2016-10-11T15:03:16Z</dcterms:modified>
</cp:coreProperties>
</file>