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7"/>
  </p:notesMasterIdLst>
  <p:sldIdLst>
    <p:sldId id="257" r:id="rId2"/>
    <p:sldId id="258" r:id="rId3"/>
    <p:sldId id="259" r:id="rId4"/>
    <p:sldId id="260" r:id="rId5"/>
    <p:sldId id="261" r:id="rId6"/>
    <p:sldId id="262" r:id="rId7"/>
    <p:sldId id="288" r:id="rId8"/>
    <p:sldId id="289" r:id="rId9"/>
    <p:sldId id="290" r:id="rId10"/>
    <p:sldId id="293" r:id="rId11"/>
    <p:sldId id="269" r:id="rId12"/>
    <p:sldId id="277" r:id="rId13"/>
    <p:sldId id="273"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niu\Dropbox\Project%203\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niu\Dropbox\Project%203\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niu\Dropbox\Project%203\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niu\Dropbox\Project%203\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AR!$I$26</c:f>
              <c:strCache>
                <c:ptCount val="1"/>
                <c:pt idx="0">
                  <c:v>Confidence </c:v>
                </c:pt>
              </c:strCache>
            </c:strRef>
          </c:tx>
          <c:spPr>
            <a:solidFill>
              <a:schemeClr val="accent1"/>
            </a:solidFill>
            <a:ln>
              <a:noFill/>
            </a:ln>
            <a:effectLst/>
          </c:spPr>
          <c:invertIfNegative val="0"/>
          <c:cat>
            <c:numRef>
              <c:f>AR!$H$27:$H$36</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AR!$I$27:$I$36</c:f>
              <c:numCache>
                <c:formatCode>General</c:formatCode>
                <c:ptCount val="10"/>
                <c:pt idx="0">
                  <c:v>0.92929292929292928</c:v>
                </c:pt>
                <c:pt idx="1">
                  <c:v>0.91764705882352937</c:v>
                </c:pt>
                <c:pt idx="2">
                  <c:v>0.91666666666666663</c:v>
                </c:pt>
                <c:pt idx="3">
                  <c:v>0.91566265060240959</c:v>
                </c:pt>
                <c:pt idx="4">
                  <c:v>0.91304347826086951</c:v>
                </c:pt>
                <c:pt idx="5">
                  <c:v>0.90816326530612246</c:v>
                </c:pt>
                <c:pt idx="6">
                  <c:v>0.90816326530612246</c:v>
                </c:pt>
                <c:pt idx="7">
                  <c:v>0.90526315789473688</c:v>
                </c:pt>
                <c:pt idx="8">
                  <c:v>0.90196078431372551</c:v>
                </c:pt>
                <c:pt idx="9">
                  <c:v>0.90109890109890112</c:v>
                </c:pt>
              </c:numCache>
            </c:numRef>
          </c:val>
          <c:extLst>
            <c:ext xmlns:c16="http://schemas.microsoft.com/office/drawing/2014/chart" uri="{C3380CC4-5D6E-409C-BE32-E72D297353CC}">
              <c16:uniqueId val="{00000000-4687-44FA-987B-75347E7AD4CD}"/>
            </c:ext>
          </c:extLst>
        </c:ser>
        <c:dLbls>
          <c:showLegendKey val="0"/>
          <c:showVal val="0"/>
          <c:showCatName val="0"/>
          <c:showSerName val="0"/>
          <c:showPercent val="0"/>
          <c:showBubbleSize val="0"/>
        </c:dLbls>
        <c:gapWidth val="35"/>
        <c:overlap val="-7"/>
        <c:axId val="398045120"/>
        <c:axId val="398689784"/>
      </c:barChart>
      <c:catAx>
        <c:axId val="39804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689784"/>
        <c:crosses val="autoZero"/>
        <c:auto val="1"/>
        <c:lblAlgn val="ctr"/>
        <c:lblOffset val="100"/>
        <c:noMultiLvlLbl val="0"/>
      </c:catAx>
      <c:valAx>
        <c:axId val="398689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045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a:t>Lift</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AR!$I$37</c:f>
              <c:strCache>
                <c:ptCount val="1"/>
                <c:pt idx="0">
                  <c:v>Lift</c:v>
                </c:pt>
              </c:strCache>
            </c:strRef>
          </c:tx>
          <c:spPr>
            <a:solidFill>
              <a:schemeClr val="accent1"/>
            </a:solidFill>
            <a:ln>
              <a:noFill/>
            </a:ln>
            <a:effectLst/>
          </c:spPr>
          <c:invertIfNegative val="0"/>
          <c:cat>
            <c:numRef>
              <c:f>AR!$H$38:$H$47</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AR!$I$38:$I$47</c:f>
              <c:numCache>
                <c:formatCode>General</c:formatCode>
                <c:ptCount val="10"/>
                <c:pt idx="0">
                  <c:v>1.0900000000000001</c:v>
                </c:pt>
                <c:pt idx="1">
                  <c:v>1.07</c:v>
                </c:pt>
                <c:pt idx="2">
                  <c:v>1.07</c:v>
                </c:pt>
                <c:pt idx="3">
                  <c:v>1.07</c:v>
                </c:pt>
                <c:pt idx="4">
                  <c:v>1.07</c:v>
                </c:pt>
                <c:pt idx="5">
                  <c:v>1.06</c:v>
                </c:pt>
                <c:pt idx="6">
                  <c:v>1.69</c:v>
                </c:pt>
                <c:pt idx="7">
                  <c:v>1.06</c:v>
                </c:pt>
                <c:pt idx="8">
                  <c:v>1.05</c:v>
                </c:pt>
                <c:pt idx="9">
                  <c:v>1.05</c:v>
                </c:pt>
              </c:numCache>
            </c:numRef>
          </c:val>
          <c:extLst>
            <c:ext xmlns:c16="http://schemas.microsoft.com/office/drawing/2014/chart" uri="{C3380CC4-5D6E-409C-BE32-E72D297353CC}">
              <c16:uniqueId val="{00000000-FCCC-4B91-8190-A8BE62C4B9C3}"/>
            </c:ext>
          </c:extLst>
        </c:ser>
        <c:dLbls>
          <c:showLegendKey val="0"/>
          <c:showVal val="0"/>
          <c:showCatName val="0"/>
          <c:showSerName val="0"/>
          <c:showPercent val="0"/>
          <c:showBubbleSize val="0"/>
        </c:dLbls>
        <c:gapWidth val="30"/>
        <c:overlap val="-27"/>
        <c:axId val="354420400"/>
        <c:axId val="354420792"/>
      </c:barChart>
      <c:catAx>
        <c:axId val="35442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420792"/>
        <c:crosses val="autoZero"/>
        <c:auto val="1"/>
        <c:lblAlgn val="ctr"/>
        <c:lblOffset val="100"/>
        <c:noMultiLvlLbl val="0"/>
      </c:catAx>
      <c:valAx>
        <c:axId val="354420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420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2800" b="1" i="0" u="none" strike="noStrike" kern="1200" spc="0" baseline="0">
                <a:solidFill>
                  <a:sysClr val="windowText" lastClr="000000">
                    <a:lumMod val="65000"/>
                    <a:lumOff val="35000"/>
                  </a:sysClr>
                </a:solidFill>
                <a:latin typeface="+mn-lt"/>
                <a:ea typeface="+mn-ea"/>
                <a:cs typeface="+mn-cs"/>
              </a:rPr>
              <a:t>Leverage</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AR!$K$37</c:f>
              <c:strCache>
                <c:ptCount val="1"/>
                <c:pt idx="0">
                  <c:v>Leverage</c:v>
                </c:pt>
              </c:strCache>
            </c:strRef>
          </c:tx>
          <c:spPr>
            <a:solidFill>
              <a:schemeClr val="accent1"/>
            </a:solidFill>
            <a:ln>
              <a:noFill/>
            </a:ln>
            <a:effectLst/>
          </c:spPr>
          <c:invertIfNegative val="0"/>
          <c:cat>
            <c:numRef>
              <c:f>AR!$J$38:$J$47</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AR!$K$38:$K$47</c:f>
              <c:numCache>
                <c:formatCode>0.00</c:formatCode>
                <c:ptCount val="10"/>
                <c:pt idx="0">
                  <c:v>0.02</c:v>
                </c:pt>
                <c:pt idx="1">
                  <c:v>0.02</c:v>
                </c:pt>
                <c:pt idx="2">
                  <c:v>0.02</c:v>
                </c:pt>
                <c:pt idx="3">
                  <c:v>0.02</c:v>
                </c:pt>
                <c:pt idx="4">
                  <c:v>0.02</c:v>
                </c:pt>
                <c:pt idx="5">
                  <c:v>0.02</c:v>
                </c:pt>
                <c:pt idx="6">
                  <c:v>0.12</c:v>
                </c:pt>
                <c:pt idx="7" formatCode="General">
                  <c:v>0.02</c:v>
                </c:pt>
                <c:pt idx="8" formatCode="General">
                  <c:v>0.02</c:v>
                </c:pt>
                <c:pt idx="9">
                  <c:v>0.01</c:v>
                </c:pt>
              </c:numCache>
            </c:numRef>
          </c:val>
          <c:extLst>
            <c:ext xmlns:c16="http://schemas.microsoft.com/office/drawing/2014/chart" uri="{C3380CC4-5D6E-409C-BE32-E72D297353CC}">
              <c16:uniqueId val="{00000000-7948-448A-B16A-0526081527C2}"/>
            </c:ext>
          </c:extLst>
        </c:ser>
        <c:dLbls>
          <c:showLegendKey val="0"/>
          <c:showVal val="0"/>
          <c:showCatName val="0"/>
          <c:showSerName val="0"/>
          <c:showPercent val="0"/>
          <c:showBubbleSize val="0"/>
        </c:dLbls>
        <c:gapWidth val="30"/>
        <c:overlap val="-27"/>
        <c:axId val="354421576"/>
        <c:axId val="354421968"/>
      </c:barChart>
      <c:catAx>
        <c:axId val="354421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421968"/>
        <c:crosses val="autoZero"/>
        <c:auto val="1"/>
        <c:lblAlgn val="ctr"/>
        <c:lblOffset val="100"/>
        <c:noMultiLvlLbl val="0"/>
      </c:catAx>
      <c:valAx>
        <c:axId val="3544219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421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AR!$Q$14</c:f>
              <c:strCache>
                <c:ptCount val="1"/>
                <c:pt idx="0">
                  <c:v>Surpport </c:v>
                </c:pt>
              </c:strCache>
            </c:strRef>
          </c:tx>
          <c:spPr>
            <a:solidFill>
              <a:schemeClr val="accent1"/>
            </a:solidFill>
            <a:ln>
              <a:noFill/>
            </a:ln>
            <a:effectLst/>
          </c:spPr>
          <c:invertIfNegative val="0"/>
          <c:cat>
            <c:numRef>
              <c:f>AR!$P$15:$P$24</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AR!$Q$15:$Q$24</c:f>
              <c:numCache>
                <c:formatCode>General</c:formatCode>
                <c:ptCount val="10"/>
                <c:pt idx="0">
                  <c:v>0.30976430976430974</c:v>
                </c:pt>
                <c:pt idx="1">
                  <c:v>0.26262626262626265</c:v>
                </c:pt>
                <c:pt idx="2">
                  <c:v>0.25925925925925924</c:v>
                </c:pt>
                <c:pt idx="3">
                  <c:v>0.25589225589225589</c:v>
                </c:pt>
                <c:pt idx="4">
                  <c:v>0.35353535353535354</c:v>
                </c:pt>
                <c:pt idx="5">
                  <c:v>0.29966329966329969</c:v>
                </c:pt>
                <c:pt idx="6">
                  <c:v>0.29966329966329969</c:v>
                </c:pt>
                <c:pt idx="7">
                  <c:v>0.28956228956228958</c:v>
                </c:pt>
                <c:pt idx="8">
                  <c:v>0.30976430976430974</c:v>
                </c:pt>
                <c:pt idx="9">
                  <c:v>0.27609427609427611</c:v>
                </c:pt>
              </c:numCache>
            </c:numRef>
          </c:val>
          <c:extLst>
            <c:ext xmlns:c16="http://schemas.microsoft.com/office/drawing/2014/chart" uri="{C3380CC4-5D6E-409C-BE32-E72D297353CC}">
              <c16:uniqueId val="{00000000-F4AC-4D50-B25F-71B33DE99B3D}"/>
            </c:ext>
          </c:extLst>
        </c:ser>
        <c:dLbls>
          <c:showLegendKey val="0"/>
          <c:showVal val="0"/>
          <c:showCatName val="0"/>
          <c:showSerName val="0"/>
          <c:showPercent val="0"/>
          <c:showBubbleSize val="0"/>
        </c:dLbls>
        <c:gapWidth val="30"/>
        <c:overlap val="-27"/>
        <c:axId val="354422752"/>
        <c:axId val="354423144"/>
      </c:barChart>
      <c:catAx>
        <c:axId val="35442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423144"/>
        <c:crosses val="autoZero"/>
        <c:auto val="1"/>
        <c:lblAlgn val="ctr"/>
        <c:lblOffset val="100"/>
        <c:noMultiLvlLbl val="0"/>
      </c:catAx>
      <c:valAx>
        <c:axId val="354423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4422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94637-7E72-4467-B991-5FB18982C35C}" type="datetimeFigureOut">
              <a:rPr lang="en-IN" smtClean="0"/>
              <a:t>03-11-2016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2AA76-69A9-4855-89D9-AEC7F300A068}" type="slidenum">
              <a:rPr lang="en-IN" smtClean="0"/>
              <a:t>‹#›</a:t>
            </a:fld>
            <a:endParaRPr lang="en-IN"/>
          </a:p>
        </p:txBody>
      </p:sp>
    </p:spTree>
    <p:extLst>
      <p:ext uri="{BB962C8B-B14F-4D97-AF65-F5344CB8AC3E}">
        <p14:creationId xmlns:p14="http://schemas.microsoft.com/office/powerpoint/2010/main" val="329923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54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726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74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64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70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01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125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32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526ABC-CDD9-405F-B203-73B7525D0E33}"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C25A9-3A2E-4BA5-9C8A-A7913F5BF91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84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26ABC-CDD9-405F-B203-73B7525D0E33}"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45738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26ABC-CDD9-405F-B203-73B7525D0E33}"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149655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26ABC-CDD9-405F-B203-73B7525D0E33}"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418257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26ABC-CDD9-405F-B203-73B7525D0E33}" type="datetimeFigureOut">
              <a:rPr lang="en-IN" smtClean="0"/>
              <a:t>03-11-2016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C25A9-3A2E-4BA5-9C8A-A7913F5BF91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3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526ABC-CDD9-405F-B203-73B7525D0E33}"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225577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526ABC-CDD9-405F-B203-73B7525D0E33}" type="datetimeFigureOut">
              <a:rPr lang="en-IN" smtClean="0"/>
              <a:t>03-11-2016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275474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526ABC-CDD9-405F-B203-73B7525D0E33}" type="datetimeFigureOut">
              <a:rPr lang="en-IN" smtClean="0"/>
              <a:t>03-11-2016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263101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26ABC-CDD9-405F-B203-73B7525D0E33}" type="datetimeFigureOut">
              <a:rPr lang="en-IN" smtClean="0"/>
              <a:t>03-11-2016</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344283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526ABC-CDD9-405F-B203-73B7525D0E33}" type="datetimeFigureOut">
              <a:rPr lang="en-IN" smtClean="0"/>
              <a:t>03-11-2016</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2C25A9-3A2E-4BA5-9C8A-A7913F5BF91E}" type="slidenum">
              <a:rPr lang="en-IN" smtClean="0"/>
              <a:t>‹#›</a:t>
            </a:fld>
            <a:endParaRPr lang="en-IN"/>
          </a:p>
        </p:txBody>
      </p:sp>
    </p:spTree>
    <p:extLst>
      <p:ext uri="{BB962C8B-B14F-4D97-AF65-F5344CB8AC3E}">
        <p14:creationId xmlns:p14="http://schemas.microsoft.com/office/powerpoint/2010/main" val="318511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26ABC-CDD9-405F-B203-73B7525D0E33}" type="datetimeFigureOut">
              <a:rPr lang="en-IN" smtClean="0"/>
              <a:t>03-11-2016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C25A9-3A2E-4BA5-9C8A-A7913F5BF91E}" type="slidenum">
              <a:rPr lang="en-IN" smtClean="0"/>
              <a:t>‹#›</a:t>
            </a:fld>
            <a:endParaRPr lang="en-IN"/>
          </a:p>
        </p:txBody>
      </p:sp>
    </p:spTree>
    <p:extLst>
      <p:ext uri="{BB962C8B-B14F-4D97-AF65-F5344CB8AC3E}">
        <p14:creationId xmlns:p14="http://schemas.microsoft.com/office/powerpoint/2010/main" val="241824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526ABC-CDD9-405F-B203-73B7525D0E33}" type="datetimeFigureOut">
              <a:rPr lang="en-IN" smtClean="0"/>
              <a:t>03-11-2016</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2C25A9-3A2E-4BA5-9C8A-A7913F5BF91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67260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262626"/>
              </a:buClr>
              <a:buSzPct val="25000"/>
              <a:buFont typeface="Calibri"/>
              <a:buNone/>
            </a:pPr>
            <a:r>
              <a:rPr lang="en-US" sz="8000" b="0" i="0" u="none" strike="noStrike" cap="none" dirty="0">
                <a:solidFill>
                  <a:srgbClr val="262626"/>
                </a:solidFill>
                <a:latin typeface="Calibri"/>
                <a:ea typeface="Calibri"/>
                <a:cs typeface="Calibri"/>
                <a:sym typeface="Calibri"/>
              </a:rPr>
              <a:t>CS 548 Project </a:t>
            </a:r>
            <a:r>
              <a:rPr lang="en-US" sz="8000" b="0" i="0" u="none" strike="noStrike" cap="none" dirty="0" smtClean="0">
                <a:solidFill>
                  <a:srgbClr val="262626"/>
                </a:solidFill>
                <a:latin typeface="Calibri"/>
                <a:ea typeface="Calibri"/>
                <a:cs typeface="Calibri"/>
                <a:sym typeface="Calibri"/>
              </a:rPr>
              <a:t>3</a:t>
            </a:r>
            <a:r>
              <a:rPr lang="en-US" sz="8000" b="0" i="0" u="none" strike="noStrike" cap="none" dirty="0">
                <a:solidFill>
                  <a:srgbClr val="262626"/>
                </a:solidFill>
                <a:latin typeface="Calibri"/>
                <a:ea typeface="Calibri"/>
                <a:cs typeface="Calibri"/>
                <a:sym typeface="Calibri"/>
              </a:rPr>
              <a:t/>
            </a:r>
            <a:br>
              <a:rPr lang="en-US" sz="8000" b="0" i="0" u="none" strike="noStrike" cap="none" dirty="0">
                <a:solidFill>
                  <a:srgbClr val="262626"/>
                </a:solidFill>
                <a:latin typeface="Calibri"/>
                <a:ea typeface="Calibri"/>
                <a:cs typeface="Calibri"/>
                <a:sym typeface="Calibri"/>
              </a:rPr>
            </a:br>
            <a:r>
              <a:rPr lang="en-US" sz="6000" b="0" i="0" u="none" strike="noStrike" cap="none" dirty="0" smtClean="0">
                <a:solidFill>
                  <a:srgbClr val="262626"/>
                </a:solidFill>
                <a:latin typeface="Calibri"/>
                <a:ea typeface="Calibri"/>
                <a:cs typeface="Calibri"/>
                <a:sym typeface="Calibri"/>
              </a:rPr>
              <a:t>ASSOCIATION RULE MINING</a:t>
            </a:r>
            <a:endParaRPr lang="en-US" sz="6000" b="0" i="0" u="none" strike="noStrike" cap="none" dirty="0">
              <a:solidFill>
                <a:srgbClr val="262626"/>
              </a:solidFill>
              <a:latin typeface="Calibri"/>
              <a:ea typeface="Calibri"/>
              <a:cs typeface="Calibri"/>
              <a:sym typeface="Calibri"/>
            </a:endParaRPr>
          </a:p>
        </p:txBody>
      </p:sp>
      <p:sp>
        <p:nvSpPr>
          <p:cNvPr id="102" name="Shape 102"/>
          <p:cNvSpPr txBox="1">
            <a:spLocks noGrp="1"/>
          </p:cNvSpPr>
          <p:nvPr>
            <p:ph type="subTitle" idx="1"/>
          </p:nvPr>
        </p:nvSpPr>
        <p:spPr>
          <a:xfrm>
            <a:off x="7297092" y="4455621"/>
            <a:ext cx="3861358" cy="1143000"/>
          </a:xfrm>
          <a:prstGeom prst="rect">
            <a:avLst/>
          </a:prstGeom>
          <a:noFill/>
          <a:ln>
            <a:noFill/>
          </a:ln>
        </p:spPr>
        <p:txBody>
          <a:bodyPr lIns="91425" tIns="45700" rIns="91425" bIns="45700" anchor="t" anchorCtr="0">
            <a:noAutofit/>
          </a:bodyPr>
          <a:lstStyle/>
          <a:p>
            <a:pPr marL="0" marR="0" lvl="0" indent="0" algn="r" rtl="0">
              <a:lnSpc>
                <a:spcPct val="70000"/>
              </a:lnSpc>
              <a:spcBef>
                <a:spcPts val="0"/>
              </a:spcBef>
              <a:spcAft>
                <a:spcPts val="0"/>
              </a:spcAft>
              <a:buClr>
                <a:schemeClr val="accent1"/>
              </a:buClr>
              <a:buSzPct val="25000"/>
              <a:buFont typeface="Calibri"/>
              <a:buNone/>
            </a:pPr>
            <a:r>
              <a:rPr lang="en-US" sz="2040" b="0" i="0" u="none" strike="noStrike" cap="none">
                <a:solidFill>
                  <a:schemeClr val="dk2"/>
                </a:solidFill>
                <a:latin typeface="Calibri"/>
                <a:ea typeface="Calibri"/>
                <a:cs typeface="Calibri"/>
                <a:sym typeface="Calibri"/>
              </a:rPr>
              <a:t>ROHITPAL SINGH</a:t>
            </a:r>
          </a:p>
          <a:p>
            <a:pPr marL="0" marR="0" lvl="0" indent="0" algn="r" rtl="0">
              <a:lnSpc>
                <a:spcPct val="70000"/>
              </a:lnSpc>
              <a:spcBef>
                <a:spcPts val="1400"/>
              </a:spcBef>
              <a:spcAft>
                <a:spcPts val="0"/>
              </a:spcAft>
              <a:buClr>
                <a:schemeClr val="accent1"/>
              </a:buClr>
              <a:buSzPct val="25000"/>
              <a:buFont typeface="Calibri"/>
              <a:buNone/>
            </a:pPr>
            <a:r>
              <a:rPr lang="en-US" sz="2040" b="0" i="0" u="none" strike="noStrike" cap="none">
                <a:solidFill>
                  <a:schemeClr val="dk2"/>
                </a:solidFill>
                <a:latin typeface="Calibri"/>
                <a:ea typeface="Calibri"/>
                <a:cs typeface="Calibri"/>
                <a:sym typeface="Calibri"/>
              </a:rPr>
              <a:t>SUCHITHRA BALAKRISHNAN</a:t>
            </a:r>
          </a:p>
          <a:p>
            <a:pPr marL="0" marR="0" lvl="0" indent="0" algn="r" rtl="0">
              <a:lnSpc>
                <a:spcPct val="70000"/>
              </a:lnSpc>
              <a:spcBef>
                <a:spcPts val="1400"/>
              </a:spcBef>
              <a:spcAft>
                <a:spcPts val="0"/>
              </a:spcAft>
              <a:buClr>
                <a:schemeClr val="accent1"/>
              </a:buClr>
              <a:buSzPct val="25000"/>
              <a:buFont typeface="Calibri"/>
              <a:buNone/>
            </a:pPr>
            <a:r>
              <a:rPr lang="en-US" sz="2040" b="0" i="0" u="none" strike="noStrike" cap="none">
                <a:solidFill>
                  <a:schemeClr val="dk2"/>
                </a:solidFill>
                <a:latin typeface="Calibri"/>
                <a:ea typeface="Calibri"/>
                <a:cs typeface="Calibri"/>
                <a:sym typeface="Calibri"/>
              </a:rPr>
              <a:t>MU NIU</a:t>
            </a:r>
          </a:p>
        </p:txBody>
      </p:sp>
    </p:spTree>
    <p:extLst>
      <p:ext uri="{BB962C8B-B14F-4D97-AF65-F5344CB8AC3E}">
        <p14:creationId xmlns:p14="http://schemas.microsoft.com/office/powerpoint/2010/main" val="2983395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-- 3</a:t>
            </a:r>
          </a:p>
        </p:txBody>
      </p:sp>
      <p:graphicFrame>
        <p:nvGraphicFramePr>
          <p:cNvPr id="4" name="Content Placeholder 3"/>
          <p:cNvGraphicFramePr>
            <a:graphicFrameLocks/>
          </p:cNvGraphicFramePr>
          <p:nvPr>
            <p:extLst>
              <p:ext uri="{D42A27DB-BD31-4B8C-83A1-F6EECF244321}">
                <p14:modId xmlns:p14="http://schemas.microsoft.com/office/powerpoint/2010/main" val="1999592301"/>
              </p:ext>
            </p:extLst>
          </p:nvPr>
        </p:nvGraphicFramePr>
        <p:xfrm>
          <a:off x="1096963" y="1846263"/>
          <a:ext cx="10058401" cy="4009390"/>
        </p:xfrm>
        <a:graphic>
          <a:graphicData uri="http://schemas.openxmlformats.org/drawingml/2006/table">
            <a:tbl>
              <a:tblPr firstRow="1" bandRow="1">
                <a:tableStyleId>{5940675A-B579-460E-94D1-54222C63F5DA}</a:tableStyleId>
              </a:tblPr>
              <a:tblGrid>
                <a:gridCol w="1726919">
                  <a:extLst>
                    <a:ext uri="{9D8B030D-6E8A-4147-A177-3AD203B41FA5}">
                      <a16:colId xmlns:a16="http://schemas.microsoft.com/office/drawing/2014/main" val="20000"/>
                    </a:ext>
                  </a:extLst>
                </a:gridCol>
                <a:gridCol w="3854824">
                  <a:extLst>
                    <a:ext uri="{9D8B030D-6E8A-4147-A177-3AD203B41FA5}">
                      <a16:colId xmlns:a16="http://schemas.microsoft.com/office/drawing/2014/main" val="20001"/>
                    </a:ext>
                  </a:extLst>
                </a:gridCol>
                <a:gridCol w="2238329">
                  <a:extLst>
                    <a:ext uri="{9D8B030D-6E8A-4147-A177-3AD203B41FA5}">
                      <a16:colId xmlns:a16="http://schemas.microsoft.com/office/drawing/2014/main" val="20002"/>
                    </a:ext>
                  </a:extLst>
                </a:gridCol>
                <a:gridCol w="2238329">
                  <a:extLst>
                    <a:ext uri="{9D8B030D-6E8A-4147-A177-3AD203B41FA5}">
                      <a16:colId xmlns:a16="http://schemas.microsoft.com/office/drawing/2014/main" val="20003"/>
                    </a:ext>
                  </a:extLst>
                </a:gridCol>
              </a:tblGrid>
              <a:tr h="344846">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3. Which medical condition of person is less likely to have heart disease?</a:t>
                      </a:r>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txBody>
                  <a:tcPr/>
                </a:tc>
                <a:tc hMerge="1">
                  <a:txBody>
                    <a:bodyPr/>
                    <a:lstStyle/>
                    <a:p>
                      <a:endParaRPr lang="en-US"/>
                    </a:p>
                  </a:txBody>
                  <a:tcPr/>
                </a:tc>
                <a:extLst>
                  <a:ext uri="{0D108BD9-81ED-4DB2-BD59-A6C34878D82A}">
                    <a16:rowId xmlns:a16="http://schemas.microsoft.com/office/drawing/2014/main" val="10000"/>
                  </a:ext>
                </a:extLst>
              </a:tr>
              <a:tr h="346803">
                <a:tc>
                  <a:txBody>
                    <a:bodyPr/>
                    <a:lstStyle/>
                    <a:p>
                      <a:endParaRPr lang="en-US" dirty="0"/>
                    </a:p>
                  </a:txBody>
                  <a:tcPr/>
                </a:tc>
                <a:tc>
                  <a:txBody>
                    <a:bodyPr/>
                    <a:lstStyle/>
                    <a:p>
                      <a:pPr algn="ctr"/>
                      <a:r>
                        <a:rPr lang="en-US" b="1" dirty="0" smtClean="0"/>
                        <a:t>Weka </a:t>
                      </a:r>
                      <a:endParaRPr lang="en-US" b="1" dirty="0"/>
                    </a:p>
                  </a:txBody>
                  <a:tcPr/>
                </a:tc>
                <a:tc gridSpan="2">
                  <a:txBody>
                    <a:bodyPr/>
                    <a:lstStyle/>
                    <a:p>
                      <a:pPr algn="ctr"/>
                      <a:r>
                        <a:rPr lang="en-US" b="1" dirty="0" smtClean="0"/>
                        <a:t>Python </a:t>
                      </a:r>
                      <a:endParaRPr lang="en-US" b="1" dirty="0"/>
                    </a:p>
                  </a:txBody>
                  <a:tcPr/>
                </a:tc>
                <a:tc hMerge="1">
                  <a:txBody>
                    <a:bodyPr/>
                    <a:lstStyle/>
                    <a:p>
                      <a:endParaRPr lang="en-US"/>
                    </a:p>
                  </a:txBody>
                  <a:tcPr/>
                </a:tc>
                <a:extLst>
                  <a:ext uri="{0D108BD9-81ED-4DB2-BD59-A6C34878D82A}">
                    <a16:rowId xmlns:a16="http://schemas.microsoft.com/office/drawing/2014/main" val="10001"/>
                  </a:ext>
                </a:extLst>
              </a:tr>
              <a:tr h="185420">
                <a:tc>
                  <a:txBody>
                    <a:bodyPr/>
                    <a:lstStyle/>
                    <a:p>
                      <a:pPr marL="0" indent="0" algn="l">
                        <a:buNone/>
                      </a:pPr>
                      <a:r>
                        <a:rPr lang="en-IN" b="1" dirty="0" smtClean="0"/>
                        <a:t>Tech.</a:t>
                      </a:r>
                    </a:p>
                  </a:txBody>
                  <a:tcPr/>
                </a:tc>
                <a:tc>
                  <a:txBody>
                    <a:bodyPr/>
                    <a:lstStyle/>
                    <a:p>
                      <a:pPr algn="ctr"/>
                      <a:r>
                        <a:rPr lang="en-US" sz="1800" b="1" kern="1200" dirty="0" smtClean="0">
                          <a:solidFill>
                            <a:schemeClr val="tx1"/>
                          </a:solidFill>
                          <a:effectLst/>
                          <a:latin typeface="+mn-lt"/>
                          <a:ea typeface="+mn-ea"/>
                          <a:cs typeface="+mn-cs"/>
                        </a:rPr>
                        <a:t>CAR</a:t>
                      </a:r>
                      <a:endParaRPr lang="en-US" b="1" dirty="0"/>
                    </a:p>
                  </a:txBody>
                  <a:tcPr/>
                </a:tc>
                <a:tc gridSpan="2">
                  <a:txBody>
                    <a:bodyPr/>
                    <a:lstStyle/>
                    <a:p>
                      <a:pPr algn="ctr"/>
                      <a:r>
                        <a:rPr lang="en-US" b="1" dirty="0" smtClean="0"/>
                        <a:t>CAR</a:t>
                      </a:r>
                      <a:endParaRPr lang="en-US" b="1" dirty="0"/>
                    </a:p>
                  </a:txBody>
                  <a:tcPr/>
                </a:tc>
                <a:tc hMerge="1">
                  <a:txBody>
                    <a:bodyPr/>
                    <a:lstStyle/>
                    <a:p>
                      <a:endParaRPr lang="en-US"/>
                    </a:p>
                  </a:txBody>
                  <a:tcPr/>
                </a:tc>
                <a:extLst>
                  <a:ext uri="{0D108BD9-81ED-4DB2-BD59-A6C34878D82A}">
                    <a16:rowId xmlns:a16="http://schemas.microsoft.com/office/drawing/2014/main" val="10002"/>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Pre-processing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Discretize</a:t>
                      </a:r>
                      <a:endParaRPr lang="en-US" dirty="0" smtClean="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Discretize</a:t>
                      </a:r>
                      <a:endParaRPr lang="en-US" dirty="0" smtClean="0"/>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pPr marL="0" indent="0" algn="l">
                        <a:buNone/>
                      </a:pPr>
                      <a:r>
                        <a:rPr lang="en-IN" b="1" dirty="0" err="1" smtClean="0"/>
                        <a:t>Mincof</a:t>
                      </a:r>
                      <a:r>
                        <a:rPr lang="en-IN" b="1" dirty="0" smtClean="0"/>
                        <a:t>/</a:t>
                      </a:r>
                      <a:r>
                        <a:rPr lang="en-IN" b="1" dirty="0" err="1" smtClean="0"/>
                        <a:t>Minsup</a:t>
                      </a:r>
                      <a:endParaRPr lang="en-IN" b="1" dirty="0" smtClean="0"/>
                    </a:p>
                  </a:txBody>
                  <a:tcPr/>
                </a:tc>
                <a:tc>
                  <a:txBody>
                    <a:bodyPr/>
                    <a:lstStyle/>
                    <a:p>
                      <a:pPr algn="ctr"/>
                      <a:r>
                        <a:rPr lang="en-US" dirty="0" smtClean="0"/>
                        <a:t>0.15/0.9</a:t>
                      </a:r>
                      <a:endParaRPr lang="en-US" dirty="0"/>
                    </a:p>
                  </a:txBody>
                  <a:tcPr/>
                </a:tc>
                <a:tc gridSpan="2">
                  <a:txBody>
                    <a:bodyPr/>
                    <a:lstStyle/>
                    <a:p>
                      <a:pPr algn="ctr"/>
                      <a:r>
                        <a:rPr lang="en-US" dirty="0" smtClean="0"/>
                        <a:t>0.15/0.9</a:t>
                      </a:r>
                    </a:p>
                  </a:txBody>
                  <a:tcPr/>
                </a:tc>
                <a:tc hMerge="1">
                  <a:txBody>
                    <a:bodyPr/>
                    <a:lstStyle/>
                    <a:p>
                      <a:endParaRPr lang="en-US"/>
                    </a:p>
                  </a:txBody>
                  <a:tcPr/>
                </a:tc>
                <a:extLst>
                  <a:ext uri="{0D108BD9-81ED-4DB2-BD59-A6C34878D82A}">
                    <a16:rowId xmlns:a16="http://schemas.microsoft.com/office/drawing/2014/main" val="10004"/>
                  </a:ext>
                </a:extLst>
              </a:tr>
              <a:tr h="370840">
                <a:tc>
                  <a:txBody>
                    <a:bodyPr/>
                    <a:lstStyle/>
                    <a:p>
                      <a:pPr marL="0" indent="0" algn="l">
                        <a:buNone/>
                      </a:pPr>
                      <a:r>
                        <a:rPr lang="en-IN" b="1" dirty="0" smtClean="0"/>
                        <a:t>Association rule</a:t>
                      </a:r>
                    </a:p>
                  </a:txBody>
                  <a:tcPr/>
                </a:tc>
                <a:tc>
                  <a:txBody>
                    <a:bodyPr/>
                    <a:lstStyle/>
                    <a:p>
                      <a:pPr marL="0" indent="0">
                        <a:buNone/>
                      </a:pPr>
                      <a:r>
                        <a:rPr lang="en-IN" sz="1600" dirty="0" smtClean="0"/>
                        <a:t>#19(</a:t>
                      </a:r>
                      <a:r>
                        <a:rPr lang="en-IN" sz="1600" dirty="0" err="1" smtClean="0"/>
                        <a:t>restecg</a:t>
                      </a:r>
                      <a:r>
                        <a:rPr lang="en-IN" sz="1600" dirty="0" smtClean="0"/>
                        <a:t>)=normal #38(</a:t>
                      </a:r>
                      <a:r>
                        <a:rPr lang="en-IN" sz="1600" dirty="0" err="1" smtClean="0"/>
                        <a:t>exang</a:t>
                      </a:r>
                      <a:r>
                        <a:rPr lang="en-IN" sz="1600" dirty="0" smtClean="0"/>
                        <a:t>)=no #40(</a:t>
                      </a:r>
                      <a:r>
                        <a:rPr lang="en-IN" sz="1600" dirty="0" err="1" smtClean="0"/>
                        <a:t>oldpeak</a:t>
                      </a:r>
                      <a:r>
                        <a:rPr lang="en-IN" sz="1600" dirty="0" smtClean="0"/>
                        <a:t>)='(-inf-0.62]' </a:t>
                      </a:r>
                      <a:r>
                        <a:rPr lang="en-IN" sz="1600" baseline="0" dirty="0" smtClean="0"/>
                        <a:t> </a:t>
                      </a:r>
                      <a:r>
                        <a:rPr lang="en-IN" sz="1600" dirty="0" smtClean="0"/>
                        <a:t>#51(</a:t>
                      </a:r>
                      <a:r>
                        <a:rPr lang="en-IN" sz="1600" dirty="0" err="1" smtClean="0"/>
                        <a:t>thal</a:t>
                      </a:r>
                      <a:r>
                        <a:rPr lang="en-IN" sz="1600" dirty="0" smtClean="0"/>
                        <a:t>)=Normal 49 ==&gt; #58(</a:t>
                      </a:r>
                      <a:r>
                        <a:rPr lang="en-IN" sz="1600" dirty="0" err="1" smtClean="0"/>
                        <a:t>num</a:t>
                      </a:r>
                      <a:r>
                        <a:rPr lang="en-IN" sz="1600" dirty="0" smtClean="0"/>
                        <a:t>)=&lt;50%	</a:t>
                      </a:r>
                      <a:endParaRPr lang="en-US" sz="1600" dirty="0"/>
                    </a:p>
                  </a:txBody>
                  <a:tcPr/>
                </a:tc>
                <a:tc>
                  <a:txBody>
                    <a:bodyPr/>
                    <a:lstStyle/>
                    <a:p>
                      <a:pPr marL="0" marR="0">
                        <a:lnSpc>
                          <a:spcPct val="100000"/>
                        </a:lnSpc>
                        <a:spcBef>
                          <a:spcPts val="0"/>
                        </a:spcBef>
                        <a:spcAft>
                          <a:spcPts val="0"/>
                        </a:spcAft>
                      </a:pPr>
                      <a:r>
                        <a:rPr lang="en-US" sz="1400" kern="1200" dirty="0" smtClean="0">
                          <a:solidFill>
                            <a:schemeClr val="tx1"/>
                          </a:solidFill>
                          <a:effectLst/>
                          <a:latin typeface="+mn-lt"/>
                          <a:ea typeface="+mn-ea"/>
                          <a:cs typeface="+mn-cs"/>
                        </a:rPr>
                        <a:t>#9(</a:t>
                      </a:r>
                      <a:r>
                        <a:rPr lang="en-US" sz="1400" kern="1200" dirty="0" err="1" smtClean="0">
                          <a:solidFill>
                            <a:schemeClr val="tx1"/>
                          </a:solidFill>
                          <a:effectLst/>
                          <a:latin typeface="+mn-lt"/>
                          <a:ea typeface="+mn-ea"/>
                          <a:cs typeface="+mn-cs"/>
                        </a:rPr>
                        <a:t>cp</a:t>
                      </a:r>
                      <a:r>
                        <a:rPr lang="en-US" sz="1400" kern="1200" dirty="0" smtClean="0">
                          <a:solidFill>
                            <a:schemeClr val="tx1"/>
                          </a:solidFill>
                          <a:effectLst/>
                          <a:latin typeface="+mn-lt"/>
                          <a:ea typeface="+mn-ea"/>
                          <a:cs typeface="+mn-cs"/>
                        </a:rPr>
                        <a:t>)=asymptomatic, #51(</a:t>
                      </a:r>
                      <a:r>
                        <a:rPr lang="en-US" sz="1400" kern="1200" dirty="0" err="1" smtClean="0">
                          <a:solidFill>
                            <a:schemeClr val="tx1"/>
                          </a:solidFill>
                          <a:effectLst/>
                          <a:latin typeface="+mn-lt"/>
                          <a:ea typeface="+mn-ea"/>
                          <a:cs typeface="+mn-cs"/>
                        </a:rPr>
                        <a:t>thal</a:t>
                      </a:r>
                      <a:r>
                        <a:rPr lang="en-US" sz="1400" kern="1200" dirty="0" smtClean="0">
                          <a:solidFill>
                            <a:schemeClr val="tx1"/>
                          </a:solidFill>
                          <a:effectLst/>
                          <a:latin typeface="+mn-lt"/>
                          <a:ea typeface="+mn-ea"/>
                          <a:cs typeface="+mn-cs"/>
                        </a:rPr>
                        <a:t>)=</a:t>
                      </a:r>
                      <a:r>
                        <a:rPr lang="en-US" sz="1400" kern="1200" dirty="0" err="1" smtClean="0">
                          <a:solidFill>
                            <a:schemeClr val="tx1"/>
                          </a:solidFill>
                          <a:effectLst/>
                          <a:latin typeface="+mn-lt"/>
                          <a:ea typeface="+mn-ea"/>
                          <a:cs typeface="+mn-cs"/>
                        </a:rPr>
                        <a:t>ReversableDefect</a:t>
                      </a:r>
                      <a:r>
                        <a:rPr lang="en-US" sz="1400" kern="1200" dirty="0" smtClean="0">
                          <a:solidFill>
                            <a:schemeClr val="tx1"/>
                          </a:solidFill>
                          <a:effectLst/>
                          <a:latin typeface="+mn-lt"/>
                          <a:ea typeface="+mn-ea"/>
                          <a:cs typeface="+mn-cs"/>
                        </a:rPr>
                        <a:t> → #58(</a:t>
                      </a:r>
                      <a:r>
                        <a:rPr lang="en-US" sz="1400" kern="1200" dirty="0" err="1" smtClean="0">
                          <a:solidFill>
                            <a:schemeClr val="tx1"/>
                          </a:solidFill>
                          <a:effectLst/>
                          <a:latin typeface="+mn-lt"/>
                          <a:ea typeface="+mn-ea"/>
                          <a:cs typeface="+mn-cs"/>
                        </a:rPr>
                        <a:t>num</a:t>
                      </a:r>
                      <a:r>
                        <a:rPr lang="en-US" sz="1400" kern="1200" dirty="0" smtClean="0">
                          <a:solidFill>
                            <a:schemeClr val="tx1"/>
                          </a:solidFill>
                          <a:effectLst/>
                          <a:latin typeface="+mn-lt"/>
                          <a:ea typeface="+mn-ea"/>
                          <a:cs typeface="+mn-cs"/>
                        </a:rPr>
                        <a:t>)=TRUE</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675" marR="66675" marT="66675" marB="66675"/>
                </a:tc>
                <a:tc>
                  <a:txBody>
                    <a:bodyPr/>
                    <a:lstStyle/>
                    <a:p>
                      <a:pPr marL="0" marR="0">
                        <a:lnSpc>
                          <a:spcPct val="100000"/>
                        </a:lnSpc>
                        <a:spcBef>
                          <a:spcPts val="0"/>
                        </a:spcBef>
                        <a:spcAft>
                          <a:spcPts val="0"/>
                        </a:spcAft>
                      </a:pPr>
                      <a:r>
                        <a:rPr lang="en-US" sz="1400" kern="1200" dirty="0" smtClean="0">
                          <a:solidFill>
                            <a:schemeClr val="tx1"/>
                          </a:solidFill>
                          <a:effectLst/>
                          <a:latin typeface="+mn-lt"/>
                          <a:ea typeface="+mn-ea"/>
                          <a:cs typeface="+mn-cs"/>
                        </a:rPr>
                        <a:t>#38(</a:t>
                      </a:r>
                      <a:r>
                        <a:rPr lang="en-US" sz="1400" kern="1200" dirty="0" err="1" smtClean="0">
                          <a:solidFill>
                            <a:schemeClr val="tx1"/>
                          </a:solidFill>
                          <a:effectLst/>
                          <a:latin typeface="+mn-lt"/>
                          <a:ea typeface="+mn-ea"/>
                          <a:cs typeface="+mn-cs"/>
                        </a:rPr>
                        <a:t>exang</a:t>
                      </a:r>
                      <a:r>
                        <a:rPr lang="en-US" sz="1400" kern="1200" dirty="0" smtClean="0">
                          <a:solidFill>
                            <a:schemeClr val="tx1"/>
                          </a:solidFill>
                          <a:effectLst/>
                          <a:latin typeface="+mn-lt"/>
                          <a:ea typeface="+mn-ea"/>
                          <a:cs typeface="+mn-cs"/>
                        </a:rPr>
                        <a:t>)=no, #44(ca)=</a:t>
                      </a:r>
                      <a:r>
                        <a:rPr lang="en-US" sz="1400" kern="1200" dirty="0" err="1" smtClean="0">
                          <a:solidFill>
                            <a:schemeClr val="tx1"/>
                          </a:solidFill>
                          <a:effectLst/>
                          <a:latin typeface="+mn-lt"/>
                          <a:ea typeface="+mn-ea"/>
                          <a:cs typeface="+mn-cs"/>
                        </a:rPr>
                        <a:t>noVesselColored</a:t>
                      </a:r>
                      <a:r>
                        <a:rPr lang="en-US" sz="1400" kern="1200" dirty="0" smtClean="0">
                          <a:solidFill>
                            <a:schemeClr val="tx1"/>
                          </a:solidFill>
                          <a:effectLst/>
                          <a:latin typeface="+mn-lt"/>
                          <a:ea typeface="+mn-ea"/>
                          <a:cs typeface="+mn-cs"/>
                        </a:rPr>
                        <a:t>, #51(</a:t>
                      </a:r>
                      <a:r>
                        <a:rPr lang="en-US" sz="1400" kern="1200" dirty="0" err="1" smtClean="0">
                          <a:solidFill>
                            <a:schemeClr val="tx1"/>
                          </a:solidFill>
                          <a:effectLst/>
                          <a:latin typeface="+mn-lt"/>
                          <a:ea typeface="+mn-ea"/>
                          <a:cs typeface="+mn-cs"/>
                        </a:rPr>
                        <a:t>thal</a:t>
                      </a:r>
                      <a:r>
                        <a:rPr lang="en-US" sz="1400" kern="1200" dirty="0" smtClean="0">
                          <a:solidFill>
                            <a:schemeClr val="tx1"/>
                          </a:solidFill>
                          <a:effectLst/>
                          <a:latin typeface="+mn-lt"/>
                          <a:ea typeface="+mn-ea"/>
                          <a:cs typeface="+mn-cs"/>
                        </a:rPr>
                        <a:t>)=Normal → #58(</a:t>
                      </a:r>
                      <a:r>
                        <a:rPr lang="en-US" sz="1400" kern="1200" dirty="0" err="1" smtClean="0">
                          <a:solidFill>
                            <a:schemeClr val="tx1"/>
                          </a:solidFill>
                          <a:effectLst/>
                          <a:latin typeface="+mn-lt"/>
                          <a:ea typeface="+mn-ea"/>
                          <a:cs typeface="+mn-cs"/>
                        </a:rPr>
                        <a:t>num</a:t>
                      </a:r>
                      <a:r>
                        <a:rPr lang="en-US" sz="1400" kern="1200" dirty="0" smtClean="0">
                          <a:solidFill>
                            <a:schemeClr val="tx1"/>
                          </a:solidFill>
                          <a:effectLst/>
                          <a:latin typeface="+mn-lt"/>
                          <a:ea typeface="+mn-ea"/>
                          <a:cs typeface="+mn-cs"/>
                        </a:rPr>
                        <a:t>)=FALSE</a:t>
                      </a: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675" marR="66675" marT="66675" marB="66675"/>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Explanation</a:t>
                      </a:r>
                    </a:p>
                  </a:txBody>
                  <a:tcPr/>
                </a:tc>
                <a:tc>
                  <a:txBody>
                    <a:bodyPr/>
                    <a:lstStyle/>
                    <a:p>
                      <a:pPr algn="l"/>
                      <a:r>
                        <a:rPr lang="en-IN" sz="1800" kern="1200" dirty="0" smtClean="0">
                          <a:solidFill>
                            <a:schemeClr val="tx1"/>
                          </a:solidFill>
                          <a:effectLst/>
                          <a:latin typeface="+mn-lt"/>
                          <a:ea typeface="+mn-ea"/>
                          <a:cs typeface="+mn-cs"/>
                        </a:rPr>
                        <a:t>a person with no heart disease has health conditions like the rest </a:t>
                      </a:r>
                      <a:r>
                        <a:rPr lang="en-IN" sz="1800" kern="1200" dirty="0" err="1" smtClean="0">
                          <a:solidFill>
                            <a:schemeClr val="tx1"/>
                          </a:solidFill>
                          <a:effectLst/>
                          <a:latin typeface="+mn-lt"/>
                          <a:ea typeface="+mn-ea"/>
                          <a:cs typeface="+mn-cs"/>
                        </a:rPr>
                        <a:t>ecg</a:t>
                      </a:r>
                      <a:r>
                        <a:rPr lang="en-IN" sz="1800" kern="1200" dirty="0" smtClean="0">
                          <a:solidFill>
                            <a:schemeClr val="tx1"/>
                          </a:solidFill>
                          <a:effectLst/>
                          <a:latin typeface="+mn-lt"/>
                          <a:ea typeface="+mn-ea"/>
                          <a:cs typeface="+mn-cs"/>
                        </a:rPr>
                        <a:t> and thalassemia as normal and no exercise angina pain </a:t>
                      </a:r>
                      <a:endParaRPr lang="en-US" dirty="0"/>
                    </a:p>
                  </a:txBody>
                  <a:tcPr/>
                </a:tc>
                <a:tc gridSpan="2">
                  <a:txBody>
                    <a:bodyPr/>
                    <a:lstStyle/>
                    <a:p>
                      <a:pPr algn="l">
                        <a:lnSpc>
                          <a:spcPct val="100000"/>
                        </a:lnSpc>
                      </a:pPr>
                      <a:r>
                        <a:rPr lang="en-US" sz="1400" kern="1200" dirty="0" smtClean="0">
                          <a:solidFill>
                            <a:schemeClr val="tx1"/>
                          </a:solidFill>
                          <a:effectLst/>
                          <a:latin typeface="+mn-lt"/>
                          <a:ea typeface="+mn-ea"/>
                          <a:cs typeface="+mn-cs"/>
                        </a:rPr>
                        <a:t>If a person does not have heart disease, there is a high confidence to say this person has no major vessels colored by fluoroscopy and does not have thalassemia. But if the person have heart disease, asymptomatic and reversible defected thalassemia could be considered as red flag.</a:t>
                      </a: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5426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4800" b="0" i="0" u="none" strike="noStrike" cap="none" dirty="0" smtClean="0">
                <a:solidFill>
                  <a:srgbClr val="3F3F3F"/>
                </a:solidFill>
                <a:latin typeface="Calibri"/>
                <a:ea typeface="Calibri"/>
                <a:cs typeface="Calibri"/>
                <a:sym typeface="Calibri"/>
              </a:rPr>
              <a:t>Quantitative Analysis</a:t>
            </a:r>
            <a:endParaRPr lang="en-US" sz="4800" b="0" i="0" u="none" strike="noStrike" cap="none" dirty="0">
              <a:solidFill>
                <a:srgbClr val="3F3F3F"/>
              </a:solidFill>
              <a:latin typeface="Calibri"/>
              <a:ea typeface="Calibri"/>
              <a:cs typeface="Calibri"/>
              <a:sym typeface="Calibri"/>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447006333"/>
                  </p:ext>
                </p:extLst>
              </p:nvPr>
            </p:nvGraphicFramePr>
            <p:xfrm>
              <a:off x="806824" y="2342291"/>
              <a:ext cx="10488705" cy="3004260"/>
            </p:xfrm>
            <a:graphic>
              <a:graphicData uri="http://schemas.openxmlformats.org/drawingml/2006/table">
                <a:tbl>
                  <a:tblPr firstRow="1" firstCol="1" bandRow="1">
                    <a:tableStyleId>{5C22544A-7EE6-4342-B048-85BDC9FD1C3A}</a:tableStyleId>
                  </a:tblPr>
                  <a:tblGrid>
                    <a:gridCol w="1731981">
                      <a:extLst>
                        <a:ext uri="{9D8B030D-6E8A-4147-A177-3AD203B41FA5}">
                          <a16:colId xmlns:a16="http://schemas.microsoft.com/office/drawing/2014/main" val="20000"/>
                        </a:ext>
                      </a:extLst>
                    </a:gridCol>
                    <a:gridCol w="5540188">
                      <a:extLst>
                        <a:ext uri="{9D8B030D-6E8A-4147-A177-3AD203B41FA5}">
                          <a16:colId xmlns:a16="http://schemas.microsoft.com/office/drawing/2014/main" val="20001"/>
                        </a:ext>
                      </a:extLst>
                    </a:gridCol>
                    <a:gridCol w="3216536">
                      <a:extLst>
                        <a:ext uri="{9D8B030D-6E8A-4147-A177-3AD203B41FA5}">
                          <a16:colId xmlns:a16="http://schemas.microsoft.com/office/drawing/2014/main" val="20002"/>
                        </a:ext>
                      </a:extLst>
                    </a:gridCol>
                  </a:tblGrid>
                  <a:tr h="500710">
                    <a:tc>
                      <a:txBody>
                        <a:bodyPr/>
                        <a:lstStyle/>
                        <a:p>
                          <a:pPr algn="ctr">
                            <a:lnSpc>
                              <a:spcPts val="1200"/>
                            </a:lnSpc>
                            <a:spcAft>
                              <a:spcPts val="0"/>
                            </a:spcAft>
                          </a:pPr>
                          <a:r>
                            <a:rPr lang="en-US" sz="1600" dirty="0">
                              <a:solidFill>
                                <a:schemeClr val="tx1"/>
                              </a:solidFill>
                              <a:effectLst/>
                            </a:rPr>
                            <a:t>Parameter</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ts val="1200"/>
                            </a:lnSpc>
                            <a:spcAft>
                              <a:spcPts val="0"/>
                            </a:spcAft>
                          </a:pPr>
                          <a:r>
                            <a:rPr lang="en-US" sz="1600" dirty="0">
                              <a:solidFill>
                                <a:schemeClr val="tx1"/>
                              </a:solidFill>
                              <a:effectLst/>
                            </a:rPr>
                            <a:t>Equation</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l">
                            <a:lnSpc>
                              <a:spcPct val="100000"/>
                            </a:lnSpc>
                            <a:spcAft>
                              <a:spcPts val="0"/>
                            </a:spcAft>
                          </a:pP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#44(ca)=</a:t>
                          </a:r>
                          <a:r>
                            <a:rPr lang="en-US" sz="160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NoVesselColored</a:t>
                          </a: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#51(</a:t>
                          </a:r>
                          <a:r>
                            <a:rPr lang="en-US" sz="160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thal</a:t>
                          </a: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 →#16(</a:t>
                          </a:r>
                          <a:r>
                            <a:rPr lang="en-US" sz="160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fbs</a:t>
                          </a: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)=FALSE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500710">
                    <a:tc>
                      <a:txBody>
                        <a:bodyPr/>
                        <a:lstStyle/>
                        <a:p>
                          <a:pPr algn="ctr">
                            <a:lnSpc>
                              <a:spcPts val="1200"/>
                            </a:lnSpc>
                            <a:spcAft>
                              <a:spcPts val="0"/>
                            </a:spcAft>
                          </a:pPr>
                          <a:r>
                            <a:rPr lang="en-US" sz="1600" dirty="0">
                              <a:solidFill>
                                <a:schemeClr val="tx1"/>
                              </a:solidFill>
                              <a:effectLst/>
                            </a:rPr>
                            <a:t>Support</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0000"/>
                            </a:lnSpc>
                            <a:spcAft>
                              <a:spcPts val="0"/>
                            </a:spcAft>
                          </a:pPr>
                          <a14:m>
                            <m:oMath xmlns:m="http://schemas.openxmlformats.org/officeDocument/2006/math">
                              <m:r>
                                <a:rPr lang="en-US" sz="1600" smtClean="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e>
                              </m:d>
                              <m:r>
                                <a:rPr lang="en-US" sz="1600">
                                  <a:solidFill>
                                    <a:schemeClr val="tx1"/>
                                  </a:solidFill>
                                  <a:effectLst/>
                                  <a:latin typeface="Cambria Math" panose="02040503050406030204" pitchFamily="18" charset="0"/>
                                </a:rPr>
                                <m:t>=(# </m:t>
                              </m:r>
                              <m:r>
                                <a:rPr lang="en-US" sz="1600">
                                  <a:solidFill>
                                    <a:schemeClr val="tx1"/>
                                  </a:solidFill>
                                  <a:effectLst/>
                                  <a:latin typeface="Cambria Math" panose="02040503050406030204" pitchFamily="18" charset="0"/>
                                </a:rPr>
                                <m:t>𝑜𝑓</m:t>
                              </m:r>
                              <m:r>
                                <a:rPr lang="en-US" sz="1600">
                                  <a:solidFill>
                                    <a:schemeClr val="tx1"/>
                                  </a:solidFill>
                                  <a:effectLst/>
                                  <a:latin typeface="Cambria Math" panose="02040503050406030204" pitchFamily="18" charset="0"/>
                                </a:rPr>
                                <m:t> </m:t>
                              </m:r>
                              <m:r>
                                <a:rPr lang="en-US" sz="1600">
                                  <a:solidFill>
                                    <a:schemeClr val="tx1"/>
                                  </a:solidFill>
                                  <a:effectLst/>
                                  <a:latin typeface="Cambria Math" panose="02040503050406030204" pitchFamily="18" charset="0"/>
                                </a:rPr>
                                <m:t>𝑠𝑢𝑏𝑠𝑒𝑡</m:t>
                              </m:r>
                              <m:r>
                                <a:rPr lang="en-US" sz="1600">
                                  <a:solidFill>
                                    <a:schemeClr val="tx1"/>
                                  </a:solidFill>
                                  <a:effectLst/>
                                  <a:latin typeface="Cambria Math" panose="02040503050406030204" pitchFamily="18" charset="0"/>
                                </a:rPr>
                                <m:t> </m:t>
                              </m:r>
                              <m:r>
                                <a:rPr lang="en-US" sz="1600">
                                  <a:solidFill>
                                    <a:schemeClr val="tx1"/>
                                  </a:solidFill>
                                  <a:effectLst/>
                                  <a:latin typeface="Cambria Math" panose="02040503050406030204" pitchFamily="18" charset="0"/>
                                </a:rPr>
                                <m:t>𝐴</m:t>
                              </m:r>
                              <m:r>
                                <a:rPr lang="en-US" sz="1600">
                                  <a:solidFill>
                                    <a:schemeClr val="tx1"/>
                                  </a:solidFill>
                                  <a:effectLst/>
                                  <a:latin typeface="Cambria Math" panose="02040503050406030204" pitchFamily="18" charset="0"/>
                                </a:rPr>
                                <m:t> </m:t>
                              </m:r>
                              <m:r>
                                <a:rPr lang="en-US" sz="1600">
                                  <a:solidFill>
                                    <a:schemeClr val="tx1"/>
                                  </a:solidFill>
                                  <a:effectLst/>
                                  <a:latin typeface="Cambria Math" panose="02040503050406030204" pitchFamily="18" charset="0"/>
                                </a:rPr>
                                <m:t>𝑎𝑝𝑝𝑒𝑎𝑟𝑎𝑛𝑐𝑒</m:t>
                              </m:r>
                              <m:r>
                                <a:rPr lang="en-US" sz="1600">
                                  <a:solidFill>
                                    <a:schemeClr val="tx1"/>
                                  </a:solidFill>
                                  <a:effectLst/>
                                  <a:latin typeface="Cambria Math" panose="02040503050406030204" pitchFamily="18" charset="0"/>
                                </a:rPr>
                                <m:t>)⁄(# </m:t>
                              </m:r>
                              <m:r>
                                <a:rPr lang="en-US" sz="1600">
                                  <a:solidFill>
                                    <a:schemeClr val="tx1"/>
                                  </a:solidFill>
                                  <a:effectLst/>
                                  <a:latin typeface="Cambria Math" panose="02040503050406030204" pitchFamily="18" charset="0"/>
                                </a:rPr>
                                <m:t>𝑜𝑓</m:t>
                              </m:r>
                              <m:r>
                                <a:rPr lang="en-US" sz="1600">
                                  <a:solidFill>
                                    <a:schemeClr val="tx1"/>
                                  </a:solidFill>
                                  <a:effectLst/>
                                  <a:latin typeface="Cambria Math" panose="02040503050406030204" pitchFamily="18" charset="0"/>
                                </a:rPr>
                                <m:t> </m:t>
                              </m:r>
                              <m:r>
                                <a:rPr lang="en-US" sz="1600">
                                  <a:solidFill>
                                    <a:schemeClr val="tx1"/>
                                  </a:solidFill>
                                  <a:effectLst/>
                                  <a:latin typeface="Cambria Math" panose="02040503050406030204" pitchFamily="18" charset="0"/>
                                </a:rPr>
                                <m:t>𝑖𝑛𝑠𝑡𝑎𝑛𝑐𝑒𝑠</m:t>
                              </m:r>
                              <m:r>
                                <a:rPr lang="en-US" sz="1600">
                                  <a:solidFill>
                                    <a:schemeClr val="tx1"/>
                                  </a:solidFill>
                                  <a:effectLst/>
                                  <a:latin typeface="Cambria Math" panose="02040503050406030204" pitchFamily="18" charset="0"/>
                                </a:rPr>
                                <m:t>)</m:t>
                              </m:r>
                            </m:oMath>
                          </a14:m>
                          <a:r>
                            <a:rPr lang="en-US" sz="1600" dirty="0">
                              <a:solidFill>
                                <a:schemeClr val="tx1"/>
                              </a:solidFill>
                              <a:effectLst/>
                            </a:rPr>
                            <a: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(105/297=) </a:t>
                          </a:r>
                          <a:r>
                            <a:rPr lang="en-IN" sz="1800" b="1" kern="1200" dirty="0" smtClean="0">
                              <a:solidFill>
                                <a:schemeClr val="dk1"/>
                              </a:solidFill>
                              <a:effectLst/>
                              <a:latin typeface="+mn-lt"/>
                              <a:ea typeface="+mn-ea"/>
                              <a:cs typeface="+mn-cs"/>
                            </a:rPr>
                            <a:t>0.354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10001"/>
                      </a:ext>
                    </a:extLst>
                  </a:tr>
                  <a:tr h="500710">
                    <a:tc>
                      <a:txBody>
                        <a:bodyPr/>
                        <a:lstStyle/>
                        <a:p>
                          <a:pPr algn="ctr">
                            <a:lnSpc>
                              <a:spcPts val="1200"/>
                            </a:lnSpc>
                            <a:spcAft>
                              <a:spcPts val="0"/>
                            </a:spcAft>
                          </a:pPr>
                          <a:r>
                            <a:rPr lang="en-US" sz="1600">
                              <a:solidFill>
                                <a:schemeClr val="tx1"/>
                              </a:solidFill>
                              <a:effectLst/>
                            </a:rPr>
                            <a:t>Confidence</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0000"/>
                            </a:lnSpc>
                            <a:spcAft>
                              <a:spcPts val="0"/>
                            </a:spcAft>
                          </a:pPr>
                          <a14:m>
                            <m:oMath xmlns:m="http://schemas.openxmlformats.org/officeDocument/2006/math">
                              <m:r>
                                <a:rPr lang="en-US" sz="1600" smtClean="0">
                                  <a:solidFill>
                                    <a:schemeClr val="tx1"/>
                                  </a:solidFill>
                                  <a:effectLst/>
                                  <a:latin typeface="Cambria Math" panose="02040503050406030204" pitchFamily="18" charset="0"/>
                                </a:rPr>
                                <m:t>𝑐𝑜𝑛𝑓</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𝐵</m:t>
                                  </m:r>
                                </m:e>
                              </m:d>
                              <m:r>
                                <a:rPr lang="en-US" sz="1600">
                                  <a:solidFill>
                                    <a:schemeClr val="tx1"/>
                                  </a:solidFill>
                                  <a:effectLst/>
                                  <a:latin typeface="Cambria Math" panose="02040503050406030204" pitchFamily="18" charset="0"/>
                                </a:rPr>
                                <m:t>= </m:t>
                              </m:r>
                              <m:f>
                                <m:fPr>
                                  <m:type m:val="lin"/>
                                  <m:ctrlPr>
                                    <a:rPr lang="en-US" sz="1600" i="1">
                                      <a:solidFill>
                                        <a:schemeClr val="tx1"/>
                                      </a:solidFill>
                                      <a:effectLst/>
                                      <a:latin typeface="Cambria Math" panose="02040503050406030204" pitchFamily="18" charset="0"/>
                                    </a:rPr>
                                  </m:ctrlPr>
                                </m:fPr>
                                <m:num>
                                  <m:r>
                                    <a:rPr lang="en-US"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𝐵</m:t>
                                      </m:r>
                                    </m:e>
                                  </m:d>
                                </m:num>
                                <m:den>
                                  <m:r>
                                    <a:rPr lang="en-US"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e>
                                  </m:d>
                                </m:den>
                              </m:f>
                            </m:oMath>
                          </a14:m>
                          <a:r>
                            <a:rPr lang="en-US" sz="1600" dirty="0">
                              <a:solidFill>
                                <a:schemeClr val="tx1"/>
                              </a:solidFill>
                              <a:effectLst/>
                            </a:rPr>
                            <a: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(0.354/0.387=) </a:t>
                          </a:r>
                          <a:r>
                            <a:rPr lang="en-IN" sz="1800" b="1" kern="1200" dirty="0" smtClean="0">
                              <a:solidFill>
                                <a:schemeClr val="dk1"/>
                              </a:solidFill>
                              <a:effectLst/>
                              <a:latin typeface="+mn-lt"/>
                              <a:ea typeface="+mn-ea"/>
                              <a:cs typeface="+mn-cs"/>
                            </a:rPr>
                            <a:t>0.913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10002"/>
                      </a:ext>
                    </a:extLst>
                  </a:tr>
                  <a:tr h="500710">
                    <a:tc>
                      <a:txBody>
                        <a:bodyPr/>
                        <a:lstStyle/>
                        <a:p>
                          <a:pPr algn="ctr">
                            <a:lnSpc>
                              <a:spcPts val="1200"/>
                            </a:lnSpc>
                            <a:spcAft>
                              <a:spcPts val="0"/>
                            </a:spcAft>
                          </a:pPr>
                          <a:r>
                            <a:rPr lang="en-US" sz="1600">
                              <a:solidFill>
                                <a:schemeClr val="tx1"/>
                              </a:solidFill>
                              <a:effectLst/>
                            </a:rPr>
                            <a:t>Lift</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0000"/>
                            </a:lnSpc>
                            <a:spcAft>
                              <a:spcPts val="0"/>
                            </a:spcAft>
                          </a:pPr>
                          <a14:m>
                            <m:oMathPara xmlns:m="http://schemas.openxmlformats.org/officeDocument/2006/math">
                              <m:oMathParaPr>
                                <m:jc m:val="centerGroup"/>
                              </m:oMathParaPr>
                              <m:oMath xmlns:m="http://schemas.openxmlformats.org/officeDocument/2006/math">
                                <m:r>
                                  <a:rPr lang="en-US" sz="1600" smtClean="0">
                                    <a:solidFill>
                                      <a:schemeClr val="tx1"/>
                                    </a:solidFill>
                                    <a:effectLst/>
                                    <a:latin typeface="Cambria Math" panose="02040503050406030204" pitchFamily="18" charset="0"/>
                                  </a:rPr>
                                  <m:t>𝑙𝑖𝑓𝑡</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𝐵</m:t>
                                    </m:r>
                                  </m:e>
                                </m:d>
                                <m:r>
                                  <a:rPr lang="en-US" sz="1600">
                                    <a:solidFill>
                                      <a:schemeClr val="tx1"/>
                                    </a:solidFill>
                                    <a:effectLst/>
                                    <a:latin typeface="Cambria Math" panose="02040503050406030204" pitchFamily="18" charset="0"/>
                                  </a:rPr>
                                  <m:t>= </m:t>
                                </m:r>
                                <m:f>
                                  <m:fPr>
                                    <m:type m:val="lin"/>
                                    <m:ctrlPr>
                                      <a:rPr lang="en-US" sz="1600" i="1">
                                        <a:solidFill>
                                          <a:schemeClr val="tx1"/>
                                        </a:solidFill>
                                        <a:effectLst/>
                                        <a:latin typeface="Cambria Math" panose="02040503050406030204" pitchFamily="18" charset="0"/>
                                      </a:rPr>
                                    </m:ctrlPr>
                                  </m:fPr>
                                  <m:num>
                                    <m:r>
                                      <a:rPr lang="en-US"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𝐵</m:t>
                                        </m:r>
                                      </m:e>
                                    </m:d>
                                  </m:num>
                                  <m:den>
                                    <m:d>
                                      <m:dPr>
                                        <m:begChr m:val="["/>
                                        <m:endChr m:val="]"/>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e>
                                        </m:d>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𝐵</m:t>
                                            </m:r>
                                          </m:e>
                                        </m:d>
                                      </m:e>
                                    </m:d>
                                  </m:den>
                                </m:f>
                              </m:oMath>
                            </m:oMathPara>
                          </a14:m>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(0.354/(0.387*0.855)=) </a:t>
                          </a:r>
                          <a:r>
                            <a:rPr lang="en-IN" sz="1800" b="1" kern="1200" dirty="0" smtClean="0">
                              <a:solidFill>
                                <a:schemeClr val="dk1"/>
                              </a:solidFill>
                              <a:effectLst/>
                              <a:latin typeface="+mn-lt"/>
                              <a:ea typeface="+mn-ea"/>
                              <a:cs typeface="+mn-cs"/>
                            </a:rPr>
                            <a:t>1.07</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10003"/>
                      </a:ext>
                    </a:extLst>
                  </a:tr>
                  <a:tr h="500710">
                    <a:tc>
                      <a:txBody>
                        <a:bodyPr/>
                        <a:lstStyle/>
                        <a:p>
                          <a:pPr algn="ctr">
                            <a:lnSpc>
                              <a:spcPts val="1200"/>
                            </a:lnSpc>
                            <a:spcAft>
                              <a:spcPts val="0"/>
                            </a:spcAft>
                          </a:pPr>
                          <a:r>
                            <a:rPr lang="en-US" sz="1600" dirty="0">
                              <a:solidFill>
                                <a:schemeClr val="tx1"/>
                              </a:solidFill>
                              <a:effectLst/>
                            </a:rPr>
                            <a:t>Leverage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0000"/>
                            </a:lnSpc>
                            <a:spcAft>
                              <a:spcPts val="0"/>
                            </a:spcAft>
                          </a:pPr>
                          <a14:m>
                            <m:oMath xmlns:m="http://schemas.openxmlformats.org/officeDocument/2006/math">
                              <m:r>
                                <a:rPr lang="en-US" sz="1600" smtClean="0">
                                  <a:solidFill>
                                    <a:schemeClr val="tx1"/>
                                  </a:solidFill>
                                  <a:effectLst/>
                                  <a:latin typeface="Cambria Math" panose="02040503050406030204" pitchFamily="18" charset="0"/>
                                </a:rPr>
                                <m:t>𝑙𝑒𝑣</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𝐵</m:t>
                                  </m:r>
                                </m:e>
                              </m:d>
                              <m:r>
                                <a:rPr lang="en-US" sz="1600">
                                  <a:solidFill>
                                    <a:schemeClr val="tx1"/>
                                  </a:solidFill>
                                  <a:effectLst/>
                                  <a:latin typeface="Cambria Math" panose="02040503050406030204" pitchFamily="18" charset="0"/>
                                </a:rPr>
                                <m:t>= </m:t>
                              </m:r>
                              <m:r>
                                <a:rPr lang="en-US"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𝐵</m:t>
                                  </m:r>
                                </m:e>
                              </m:d>
                              <m:r>
                                <a:rPr lang="en-US" sz="1600">
                                  <a:solidFill>
                                    <a:schemeClr val="tx1"/>
                                  </a:solidFill>
                                  <a:effectLst/>
                                  <a:latin typeface="Cambria Math" panose="02040503050406030204" pitchFamily="18" charset="0"/>
                                </a:rPr>
                                <m:t>− </m:t>
                              </m:r>
                            </m:oMath>
                          </a14:m>
                          <a:r>
                            <a:rPr lang="en-US" sz="1600" dirty="0">
                              <a:solidFill>
                                <a:schemeClr val="tx1"/>
                              </a:solidFill>
                              <a:effectLst/>
                            </a:rPr>
                            <a:t>  </a:t>
                          </a:r>
                          <a14:m>
                            <m:oMath xmlns:m="http://schemas.openxmlformats.org/officeDocument/2006/math">
                              <m:r>
                                <a:rPr lang="en-US" sz="1600">
                                  <a:solidFill>
                                    <a:schemeClr val="tx1"/>
                                  </a:solidFill>
                                  <a:effectLst/>
                                  <a:latin typeface="Cambria Math" panose="02040503050406030204" pitchFamily="18" charset="0"/>
                                </a:rPr>
                                <m:t>𝑠𝑢𝑝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𝐴</m:t>
                                  </m:r>
                                </m:e>
                              </m:d>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US" sz="1600">
                                      <a:solidFill>
                                        <a:schemeClr val="tx1"/>
                                      </a:solidFill>
                                      <a:effectLst/>
                                      <a:latin typeface="Cambria Math" panose="02040503050406030204" pitchFamily="18" charset="0"/>
                                    </a:rPr>
                                    <m:t>𝐵</m:t>
                                  </m:r>
                                </m:e>
                              </m:d>
                            </m:oMath>
                          </a14:m>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(0.354-0.387*0.855=) </a:t>
                          </a:r>
                          <a:r>
                            <a:rPr lang="en-IN" sz="1800" b="1" kern="1200" dirty="0" smtClean="0">
                              <a:solidFill>
                                <a:schemeClr val="dk1"/>
                              </a:solidFill>
                              <a:effectLst/>
                              <a:latin typeface="+mn-lt"/>
                              <a:ea typeface="+mn-ea"/>
                              <a:cs typeface="+mn-cs"/>
                            </a:rPr>
                            <a:t>0.022</a:t>
                          </a:r>
                          <a:r>
                            <a:rPr lang="en-IN" sz="1800" kern="1200" dirty="0" smtClean="0">
                              <a:solidFill>
                                <a:schemeClr val="dk1"/>
                              </a:solidFill>
                              <a:effectLst/>
                              <a:latin typeface="+mn-lt"/>
                              <a:ea typeface="+mn-ea"/>
                              <a:cs typeface="+mn-cs"/>
                            </a:rPr>
                            <a: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10004"/>
                      </a:ext>
                    </a:extLst>
                  </a:tr>
                  <a:tr h="500710">
                    <a:tc>
                      <a:txBody>
                        <a:bodyPr/>
                        <a:lstStyle/>
                        <a:p>
                          <a:pPr algn="ctr">
                            <a:lnSpc>
                              <a:spcPts val="1200"/>
                            </a:lnSpc>
                            <a:spcAft>
                              <a:spcPts val="0"/>
                            </a:spcAft>
                          </a:pPr>
                          <a:r>
                            <a:rPr lang="en-IN" sz="1600">
                              <a:solidFill>
                                <a:schemeClr val="tx1"/>
                              </a:solidFill>
                              <a:effectLst/>
                            </a:rPr>
                            <a:t>Conviction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nSpc>
                              <a:spcPct val="100000"/>
                            </a:lnSpc>
                            <a:spcAft>
                              <a:spcPts val="0"/>
                            </a:spcAft>
                          </a:pPr>
                          <a14:m>
                            <m:oMathPara xmlns:m="http://schemas.openxmlformats.org/officeDocument/2006/math">
                              <m:oMathParaPr>
                                <m:jc m:val="centerGroup"/>
                              </m:oMathParaPr>
                              <m:oMath xmlns:m="http://schemas.openxmlformats.org/officeDocument/2006/math">
                                <m:r>
                                  <a:rPr lang="en-IN" sz="1600" smtClean="0">
                                    <a:solidFill>
                                      <a:schemeClr val="tx1"/>
                                    </a:solidFill>
                                    <a:effectLst/>
                                    <a:latin typeface="Cambria Math" panose="02040503050406030204" pitchFamily="18" charset="0"/>
                                  </a:rPr>
                                  <m:t>𝑐𝑜𝑛𝑣</m:t>
                                </m:r>
                                <m:d>
                                  <m:dPr>
                                    <m:ctrlPr>
                                      <a:rPr lang="en-US" sz="1600" i="1">
                                        <a:solidFill>
                                          <a:schemeClr val="tx1"/>
                                        </a:solidFill>
                                        <a:effectLst/>
                                        <a:latin typeface="Cambria Math" panose="02040503050406030204" pitchFamily="18" charset="0"/>
                                      </a:rPr>
                                    </m:ctrlPr>
                                  </m:dPr>
                                  <m:e>
                                    <m:r>
                                      <a:rPr lang="en-IN" sz="1600">
                                        <a:solidFill>
                                          <a:schemeClr val="tx1"/>
                                        </a:solidFill>
                                        <a:effectLst/>
                                        <a:latin typeface="Cambria Math" panose="02040503050406030204" pitchFamily="18" charset="0"/>
                                      </a:rPr>
                                      <m:t>𝐴</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𝐵</m:t>
                                    </m:r>
                                  </m:e>
                                </m:d>
                                <m:r>
                                  <a:rPr lang="en-IN" sz="1600">
                                    <a:solidFill>
                                      <a:schemeClr val="tx1"/>
                                    </a:solidFill>
                                    <a:effectLst/>
                                    <a:latin typeface="Cambria Math" panose="02040503050406030204" pitchFamily="18" charset="0"/>
                                  </a:rPr>
                                  <m:t>= </m:t>
                                </m:r>
                                <m:f>
                                  <m:fPr>
                                    <m:type m:val="lin"/>
                                    <m:ctrlPr>
                                      <a:rPr lang="en-US" sz="1600" i="1">
                                        <a:solidFill>
                                          <a:schemeClr val="tx1"/>
                                        </a:solidFill>
                                        <a:effectLst/>
                                        <a:latin typeface="Cambria Math" panose="02040503050406030204" pitchFamily="18" charset="0"/>
                                      </a:rPr>
                                    </m:ctrlPr>
                                  </m:fPr>
                                  <m:num>
                                    <m:d>
                                      <m:dPr>
                                        <m:ctrlPr>
                                          <a:rPr lang="en-US" sz="1600" i="1">
                                            <a:solidFill>
                                              <a:schemeClr val="tx1"/>
                                            </a:solidFill>
                                            <a:effectLst/>
                                            <a:latin typeface="Cambria Math" panose="02040503050406030204" pitchFamily="18" charset="0"/>
                                          </a:rPr>
                                        </m:ctrlPr>
                                      </m:dPr>
                                      <m:e>
                                        <m:r>
                                          <a:rPr lang="en-IN" sz="1600">
                                            <a:solidFill>
                                              <a:schemeClr val="tx1"/>
                                            </a:solidFill>
                                            <a:effectLst/>
                                            <a:latin typeface="Cambria Math" panose="02040503050406030204" pitchFamily="18" charset="0"/>
                                          </a:rPr>
                                          <m:t>1−</m:t>
                                        </m:r>
                                        <m:r>
                                          <a:rPr lang="en-IN" sz="1600">
                                            <a:solidFill>
                                              <a:schemeClr val="tx1"/>
                                            </a:solidFill>
                                            <a:effectLst/>
                                            <a:latin typeface="Cambria Math" panose="02040503050406030204" pitchFamily="18" charset="0"/>
                                          </a:rPr>
                                          <m:t>𝑠𝑢𝑝𝑝</m:t>
                                        </m:r>
                                        <m:d>
                                          <m:dPr>
                                            <m:ctrlPr>
                                              <a:rPr lang="en-US" sz="1600" i="1">
                                                <a:solidFill>
                                                  <a:schemeClr val="tx1"/>
                                                </a:solidFill>
                                                <a:effectLst/>
                                                <a:latin typeface="Cambria Math" panose="02040503050406030204" pitchFamily="18" charset="0"/>
                                              </a:rPr>
                                            </m:ctrlPr>
                                          </m:dPr>
                                          <m:e>
                                            <m:r>
                                              <a:rPr lang="en-IN" sz="1600">
                                                <a:solidFill>
                                                  <a:schemeClr val="tx1"/>
                                                </a:solidFill>
                                                <a:effectLst/>
                                                <a:latin typeface="Cambria Math" panose="02040503050406030204" pitchFamily="18" charset="0"/>
                                              </a:rPr>
                                              <m:t>𝐵</m:t>
                                            </m:r>
                                          </m:e>
                                        </m:d>
                                      </m:e>
                                    </m:d>
                                  </m:num>
                                  <m:den>
                                    <m:d>
                                      <m:dPr>
                                        <m:ctrlPr>
                                          <a:rPr lang="en-US" sz="1600" i="1">
                                            <a:solidFill>
                                              <a:schemeClr val="tx1"/>
                                            </a:solidFill>
                                            <a:effectLst/>
                                            <a:latin typeface="Cambria Math" panose="02040503050406030204" pitchFamily="18" charset="0"/>
                                          </a:rPr>
                                        </m:ctrlPr>
                                      </m:dPr>
                                      <m:e>
                                        <m:r>
                                          <a:rPr lang="en-IN" sz="1600">
                                            <a:solidFill>
                                              <a:schemeClr val="tx1"/>
                                            </a:solidFill>
                                            <a:effectLst/>
                                            <a:latin typeface="Cambria Math" panose="02040503050406030204" pitchFamily="18" charset="0"/>
                                          </a:rPr>
                                          <m:t>1−</m:t>
                                        </m:r>
                                        <m:r>
                                          <a:rPr lang="en-IN" sz="1600">
                                            <a:solidFill>
                                              <a:schemeClr val="tx1"/>
                                            </a:solidFill>
                                            <a:effectLst/>
                                            <a:latin typeface="Cambria Math" panose="02040503050406030204" pitchFamily="18" charset="0"/>
                                          </a:rPr>
                                          <m:t>𝑐𝑜𝑛𝑓</m:t>
                                        </m:r>
                                        <m:d>
                                          <m:dPr>
                                            <m:ctrlPr>
                                              <a:rPr lang="en-US" sz="1600" i="1">
                                                <a:solidFill>
                                                  <a:schemeClr val="tx1"/>
                                                </a:solidFill>
                                                <a:effectLst/>
                                                <a:latin typeface="Cambria Math" panose="02040503050406030204" pitchFamily="18" charset="0"/>
                                              </a:rPr>
                                            </m:ctrlPr>
                                          </m:dPr>
                                          <m:e>
                                            <m:r>
                                              <a:rPr lang="en-IN" sz="1600">
                                                <a:solidFill>
                                                  <a:schemeClr val="tx1"/>
                                                </a:solidFill>
                                                <a:effectLst/>
                                                <a:latin typeface="Cambria Math" panose="02040503050406030204" pitchFamily="18" charset="0"/>
                                              </a:rPr>
                                              <m:t>𝐴</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𝐵</m:t>
                                            </m:r>
                                          </m:e>
                                        </m:d>
                                      </m:e>
                                    </m:d>
                                  </m:den>
                                </m:f>
                              </m:oMath>
                            </m:oMathPara>
                          </a14:m>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((1-0.855)/(1-0.913)=) </a:t>
                          </a:r>
                          <a:r>
                            <a:rPr lang="en-IN" sz="1800" b="1" kern="1200" dirty="0" smtClean="0">
                              <a:solidFill>
                                <a:schemeClr val="dk1"/>
                              </a:solidFill>
                              <a:effectLst/>
                              <a:latin typeface="+mn-lt"/>
                              <a:ea typeface="+mn-ea"/>
                              <a:cs typeface="+mn-cs"/>
                            </a:rPr>
                            <a:t>1.66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10005"/>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447006333"/>
                  </p:ext>
                </p:extLst>
              </p:nvPr>
            </p:nvGraphicFramePr>
            <p:xfrm>
              <a:off x="806824" y="2342291"/>
              <a:ext cx="10488705" cy="3004260"/>
            </p:xfrm>
            <a:graphic>
              <a:graphicData uri="http://schemas.openxmlformats.org/drawingml/2006/table">
                <a:tbl>
                  <a:tblPr firstRow="1" firstCol="1" bandRow="1">
                    <a:tableStyleId>{5C22544A-7EE6-4342-B048-85BDC9FD1C3A}</a:tableStyleId>
                  </a:tblPr>
                  <a:tblGrid>
                    <a:gridCol w="1731981"/>
                    <a:gridCol w="5540188"/>
                    <a:gridCol w="3216536"/>
                  </a:tblGrid>
                  <a:tr h="500710">
                    <a:tc>
                      <a:txBody>
                        <a:bodyPr/>
                        <a:lstStyle/>
                        <a:p>
                          <a:pPr algn="ctr">
                            <a:lnSpc>
                              <a:spcPts val="1200"/>
                            </a:lnSpc>
                            <a:spcAft>
                              <a:spcPts val="0"/>
                            </a:spcAft>
                          </a:pPr>
                          <a:r>
                            <a:rPr lang="en-US" sz="1600" dirty="0">
                              <a:solidFill>
                                <a:schemeClr val="tx1"/>
                              </a:solidFill>
                              <a:effectLst/>
                            </a:rPr>
                            <a:t>Parameter</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ts val="1200"/>
                            </a:lnSpc>
                            <a:spcAft>
                              <a:spcPts val="0"/>
                            </a:spcAft>
                          </a:pPr>
                          <a:r>
                            <a:rPr lang="en-US" sz="1600" dirty="0">
                              <a:solidFill>
                                <a:schemeClr val="tx1"/>
                              </a:solidFill>
                              <a:effectLst/>
                            </a:rPr>
                            <a:t>Equation</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l">
                            <a:lnSpc>
                              <a:spcPct val="100000"/>
                            </a:lnSpc>
                            <a:spcAft>
                              <a:spcPts val="0"/>
                            </a:spcAft>
                          </a:pP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#44(ca)=</a:t>
                          </a:r>
                          <a:r>
                            <a:rPr lang="en-US" sz="160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NoVesselColored</a:t>
                          </a: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#51(</a:t>
                          </a:r>
                          <a:r>
                            <a:rPr lang="en-US" sz="160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thal</a:t>
                          </a: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 →#16(</a:t>
                          </a:r>
                          <a:r>
                            <a:rPr lang="en-US" sz="160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fbs</a:t>
                          </a:r>
                          <a:r>
                            <a:rPr lang="en-US" sz="16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)=FALSE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r>
                  <a:tr h="500710">
                    <a:tc>
                      <a:txBody>
                        <a:bodyPr/>
                        <a:lstStyle/>
                        <a:p>
                          <a:pPr algn="ctr">
                            <a:lnSpc>
                              <a:spcPts val="1200"/>
                            </a:lnSpc>
                            <a:spcAft>
                              <a:spcPts val="0"/>
                            </a:spcAft>
                          </a:pPr>
                          <a:r>
                            <a:rPr lang="en-US" sz="1600" dirty="0">
                              <a:solidFill>
                                <a:schemeClr val="tx1"/>
                              </a:solidFill>
                              <a:effectLst/>
                            </a:rPr>
                            <a:t>Support</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endParaRPr lang="en-US"/>
                        </a:p>
                      </a:txBody>
                      <a:tcPr marL="68580" marR="68580" marT="0" marB="0" anchor="ctr">
                        <a:blipFill rotWithShape="0">
                          <a:blip r:embed="rId3"/>
                          <a:stretch>
                            <a:fillRect l="-31353" t="-109639" r="-58636" b="-530120"/>
                          </a:stretch>
                        </a:blip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(105/297=) </a:t>
                          </a:r>
                          <a:r>
                            <a:rPr lang="en-IN" sz="1800" b="1" kern="1200" dirty="0" smtClean="0">
                              <a:solidFill>
                                <a:schemeClr val="dk1"/>
                              </a:solidFill>
                              <a:effectLst/>
                              <a:latin typeface="+mn-lt"/>
                              <a:ea typeface="+mn-ea"/>
                              <a:cs typeface="+mn-cs"/>
                            </a:rPr>
                            <a:t>0.354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r>
                  <a:tr h="500710">
                    <a:tc>
                      <a:txBody>
                        <a:bodyPr/>
                        <a:lstStyle/>
                        <a:p>
                          <a:pPr algn="ctr">
                            <a:lnSpc>
                              <a:spcPts val="1200"/>
                            </a:lnSpc>
                            <a:spcAft>
                              <a:spcPts val="0"/>
                            </a:spcAft>
                          </a:pPr>
                          <a:r>
                            <a:rPr lang="en-US" sz="1600">
                              <a:solidFill>
                                <a:schemeClr val="tx1"/>
                              </a:solidFill>
                              <a:effectLst/>
                            </a:rPr>
                            <a:t>Confidence</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endParaRPr lang="en-US"/>
                        </a:p>
                      </a:txBody>
                      <a:tcPr marL="68580" marR="68580" marT="0" marB="0" anchor="ctr">
                        <a:blipFill rotWithShape="0">
                          <a:blip r:embed="rId3"/>
                          <a:stretch>
                            <a:fillRect l="-31353" t="-212195" r="-58636" b="-436585"/>
                          </a:stretch>
                        </a:blip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(0.354/0.387=) </a:t>
                          </a:r>
                          <a:r>
                            <a:rPr lang="en-IN" sz="1800" b="1" kern="1200" dirty="0" smtClean="0">
                              <a:solidFill>
                                <a:schemeClr val="dk1"/>
                              </a:solidFill>
                              <a:effectLst/>
                              <a:latin typeface="+mn-lt"/>
                              <a:ea typeface="+mn-ea"/>
                              <a:cs typeface="+mn-cs"/>
                            </a:rPr>
                            <a:t>0.913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r>
                  <a:tr h="500710">
                    <a:tc>
                      <a:txBody>
                        <a:bodyPr/>
                        <a:lstStyle/>
                        <a:p>
                          <a:pPr algn="ctr">
                            <a:lnSpc>
                              <a:spcPts val="1200"/>
                            </a:lnSpc>
                            <a:spcAft>
                              <a:spcPts val="0"/>
                            </a:spcAft>
                          </a:pPr>
                          <a:r>
                            <a:rPr lang="en-US" sz="1600">
                              <a:solidFill>
                                <a:schemeClr val="tx1"/>
                              </a:solidFill>
                              <a:effectLst/>
                            </a:rPr>
                            <a:t>Lift</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endParaRPr lang="en-US"/>
                        </a:p>
                      </a:txBody>
                      <a:tcPr marL="68580" marR="68580" marT="0" marB="0" anchor="ctr">
                        <a:blipFill rotWithShape="0">
                          <a:blip r:embed="rId3"/>
                          <a:stretch>
                            <a:fillRect l="-31353" t="-312195" r="-58636" b="-336585"/>
                          </a:stretch>
                        </a:blip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(0.354/(0.387*0.855)=) </a:t>
                          </a:r>
                          <a:r>
                            <a:rPr lang="en-IN" sz="1800" b="1" kern="1200" dirty="0" smtClean="0">
                              <a:solidFill>
                                <a:schemeClr val="dk1"/>
                              </a:solidFill>
                              <a:effectLst/>
                              <a:latin typeface="+mn-lt"/>
                              <a:ea typeface="+mn-ea"/>
                              <a:cs typeface="+mn-cs"/>
                            </a:rPr>
                            <a:t>1.07</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r>
                  <a:tr h="500710">
                    <a:tc>
                      <a:txBody>
                        <a:bodyPr/>
                        <a:lstStyle/>
                        <a:p>
                          <a:pPr algn="ctr">
                            <a:lnSpc>
                              <a:spcPts val="1200"/>
                            </a:lnSpc>
                            <a:spcAft>
                              <a:spcPts val="0"/>
                            </a:spcAft>
                          </a:pPr>
                          <a:r>
                            <a:rPr lang="en-US" sz="1600" dirty="0">
                              <a:solidFill>
                                <a:schemeClr val="tx1"/>
                              </a:solidFill>
                              <a:effectLst/>
                            </a:rPr>
                            <a:t>Leverage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endParaRPr lang="en-US"/>
                        </a:p>
                      </a:txBody>
                      <a:tcPr marL="68580" marR="68580" marT="0" marB="0" anchor="ctr">
                        <a:blipFill rotWithShape="0">
                          <a:blip r:embed="rId3"/>
                          <a:stretch>
                            <a:fillRect l="-31353" t="-407229" r="-58636" b="-232530"/>
                          </a:stretch>
                        </a:blip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(0.354-0.387*0.855=) </a:t>
                          </a:r>
                          <a:r>
                            <a:rPr lang="en-IN" sz="1800" b="1" kern="1200" dirty="0" smtClean="0">
                              <a:solidFill>
                                <a:schemeClr val="dk1"/>
                              </a:solidFill>
                              <a:effectLst/>
                              <a:latin typeface="+mn-lt"/>
                              <a:ea typeface="+mn-ea"/>
                              <a:cs typeface="+mn-cs"/>
                            </a:rPr>
                            <a:t>0.022</a:t>
                          </a:r>
                          <a:r>
                            <a:rPr lang="en-IN" sz="1800" kern="1200" dirty="0" smtClean="0">
                              <a:solidFill>
                                <a:schemeClr val="dk1"/>
                              </a:solidFill>
                              <a:effectLst/>
                              <a:latin typeface="+mn-lt"/>
                              <a:ea typeface="+mn-ea"/>
                              <a:cs typeface="+mn-cs"/>
                            </a:rPr>
                            <a:t> </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r>
                  <a:tr h="500710">
                    <a:tc>
                      <a:txBody>
                        <a:bodyPr/>
                        <a:lstStyle/>
                        <a:p>
                          <a:pPr algn="ctr">
                            <a:lnSpc>
                              <a:spcPts val="1200"/>
                            </a:lnSpc>
                            <a:spcAft>
                              <a:spcPts val="0"/>
                            </a:spcAft>
                          </a:pPr>
                          <a:r>
                            <a:rPr lang="en-IN" sz="1600">
                              <a:solidFill>
                                <a:schemeClr val="tx1"/>
                              </a:solidFill>
                              <a:effectLst/>
                            </a:rPr>
                            <a:t>Conviction</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endParaRPr lang="en-US"/>
                        </a:p>
                      </a:txBody>
                      <a:tcPr marL="68580" marR="68580" marT="0" marB="0" anchor="ctr">
                        <a:blipFill rotWithShape="0">
                          <a:blip r:embed="rId3"/>
                          <a:stretch>
                            <a:fillRect l="-31353" t="-513415" r="-58636" b="-135366"/>
                          </a:stretch>
                        </a:blipFill>
                      </a:tcPr>
                    </a:tc>
                    <a:tc>
                      <a:txBody>
                        <a:bodyPr/>
                        <a:lstStyle/>
                        <a:p>
                          <a:pPr algn="ctr">
                            <a:lnSpc>
                              <a:spcPts val="1200"/>
                            </a:lnSpc>
                            <a:spcAft>
                              <a:spcPts val="0"/>
                            </a:spcAft>
                          </a:pPr>
                          <a:r>
                            <a:rPr lang="en-IN" sz="1800" kern="1200" dirty="0" smtClean="0">
                              <a:solidFill>
                                <a:schemeClr val="dk1"/>
                              </a:solidFill>
                              <a:effectLst/>
                              <a:latin typeface="+mn-lt"/>
                              <a:ea typeface="+mn-ea"/>
                              <a:cs typeface="+mn-cs"/>
                            </a:rPr>
                            <a:t>((1-0.855)/(1-0.913)=) </a:t>
                          </a:r>
                          <a:r>
                            <a:rPr lang="en-IN" sz="1800" b="1" kern="1200" dirty="0" smtClean="0">
                              <a:solidFill>
                                <a:schemeClr val="dk1"/>
                              </a:solidFill>
                              <a:effectLst/>
                              <a:latin typeface="+mn-lt"/>
                              <a:ea typeface="+mn-ea"/>
                              <a:cs typeface="+mn-cs"/>
                            </a:rPr>
                            <a:t>1.66</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r>
                </a:tbl>
              </a:graphicData>
            </a:graphic>
          </p:graphicFrame>
        </mc:Fallback>
      </mc:AlternateContent>
      <p:pic>
        <p:nvPicPr>
          <p:cNvPr id="3" name="Picture 2"/>
          <p:cNvPicPr>
            <a:picLocks noChangeAspect="1"/>
          </p:cNvPicPr>
          <p:nvPr/>
        </p:nvPicPr>
        <p:blipFill>
          <a:blip r:embed="rId4"/>
          <a:stretch>
            <a:fillRect/>
          </a:stretch>
        </p:blipFill>
        <p:spPr>
          <a:xfrm>
            <a:off x="831647" y="1557366"/>
            <a:ext cx="10528705" cy="3743268"/>
          </a:xfrm>
          <a:prstGeom prst="rect">
            <a:avLst/>
          </a:prstGeom>
        </p:spPr>
      </p:pic>
    </p:spTree>
    <p:extLst>
      <p:ext uri="{BB962C8B-B14F-4D97-AF65-F5344CB8AC3E}">
        <p14:creationId xmlns:p14="http://schemas.microsoft.com/office/powerpoint/2010/main" val="4128593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Qualitative Analysis</a:t>
            </a:r>
            <a:endParaRPr lang="en-IN" dirty="0"/>
          </a:p>
        </p:txBody>
      </p:sp>
      <p:sp>
        <p:nvSpPr>
          <p:cNvPr id="3" name="Content Placeholder 2"/>
          <p:cNvSpPr>
            <a:spLocks noGrp="1"/>
          </p:cNvSpPr>
          <p:nvPr>
            <p:ph idx="1"/>
          </p:nvPr>
        </p:nvSpPr>
        <p:spPr>
          <a:xfrm>
            <a:off x="1097280" y="1845734"/>
            <a:ext cx="4747708" cy="4023360"/>
          </a:xfrm>
        </p:spPr>
        <p:txBody>
          <a:bodyPr/>
          <a:lstStyle/>
          <a:p>
            <a:endParaRPr lang="en-IN" dirty="0"/>
          </a:p>
        </p:txBody>
      </p:sp>
      <p:grpSp>
        <p:nvGrpSpPr>
          <p:cNvPr id="4" name="Group 3"/>
          <p:cNvGrpSpPr/>
          <p:nvPr/>
        </p:nvGrpSpPr>
        <p:grpSpPr>
          <a:xfrm>
            <a:off x="6185647" y="2286000"/>
            <a:ext cx="5375025" cy="3038290"/>
            <a:chOff x="0" y="0"/>
            <a:chExt cx="8616451" cy="5637311"/>
          </a:xfrm>
        </p:grpSpPr>
        <p:graphicFrame>
          <p:nvGraphicFramePr>
            <p:cNvPr id="5" name="Chart 4"/>
            <p:cNvGraphicFramePr/>
            <p:nvPr>
              <p:extLst>
                <p:ext uri="{D42A27DB-BD31-4B8C-83A1-F6EECF244321}">
                  <p14:modId xmlns:p14="http://schemas.microsoft.com/office/powerpoint/2010/main" val="4060460635"/>
                </p:ext>
              </p:extLst>
            </p:nvPr>
          </p:nvGraphicFramePr>
          <p:xfrm>
            <a:off x="4492355" y="0"/>
            <a:ext cx="4124096" cy="27317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385633095"/>
                </p:ext>
              </p:extLst>
            </p:nvPr>
          </p:nvGraphicFramePr>
          <p:xfrm>
            <a:off x="0" y="2728724"/>
            <a:ext cx="4480694" cy="29085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1178444789"/>
                </p:ext>
              </p:extLst>
            </p:nvPr>
          </p:nvGraphicFramePr>
          <p:xfrm>
            <a:off x="4481471" y="2751717"/>
            <a:ext cx="4130194" cy="28528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617444799"/>
                </p:ext>
              </p:extLst>
            </p:nvPr>
          </p:nvGraphicFramePr>
          <p:xfrm>
            <a:off x="9087" y="13535"/>
            <a:ext cx="4468546" cy="2711434"/>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612161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4800" b="0" i="0" u="none" strike="noStrike" cap="none" dirty="0">
                <a:solidFill>
                  <a:srgbClr val="3F3F3F"/>
                </a:solidFill>
                <a:latin typeface="Calibri"/>
                <a:ea typeface="Calibri"/>
                <a:cs typeface="Calibri"/>
                <a:sym typeface="Calibri"/>
              </a:rPr>
              <a:t>Advanced topic – </a:t>
            </a:r>
            <a:r>
              <a:rPr lang="en-US" sz="4800" b="0" i="0" u="none" strike="noStrike" cap="none" dirty="0" smtClean="0">
                <a:solidFill>
                  <a:srgbClr val="3F3F3F"/>
                </a:solidFill>
                <a:latin typeface="Calibri"/>
                <a:ea typeface="Calibri"/>
                <a:cs typeface="Calibri"/>
                <a:sym typeface="Calibri"/>
              </a:rPr>
              <a:t>FP Growth Algorithm</a:t>
            </a:r>
            <a:endParaRPr lang="en-US" sz="4800" b="0" i="0" u="none" strike="noStrike" cap="none" dirty="0">
              <a:solidFill>
                <a:srgbClr val="3F3F3F"/>
              </a:solidFill>
              <a:latin typeface="Calibri"/>
              <a:ea typeface="Calibri"/>
              <a:cs typeface="Calibri"/>
              <a:sym typeface="Calibri"/>
            </a:endParaRPr>
          </a:p>
        </p:txBody>
      </p:sp>
    </p:spTree>
    <p:extLst>
      <p:ext uri="{BB962C8B-B14F-4D97-AF65-F5344CB8AC3E}">
        <p14:creationId xmlns:p14="http://schemas.microsoft.com/office/powerpoint/2010/main" val="969712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800" t="24957" r="55774" b="34903"/>
          <a:stretch/>
        </p:blipFill>
        <p:spPr>
          <a:xfrm>
            <a:off x="566671" y="656823"/>
            <a:ext cx="4739426" cy="2936383"/>
          </a:xfrm>
          <a:prstGeom prst="rect">
            <a:avLst/>
          </a:prstGeom>
        </p:spPr>
      </p:pic>
      <p:pic>
        <p:nvPicPr>
          <p:cNvPr id="6" name="Picture 5"/>
          <p:cNvPicPr>
            <a:picLocks noChangeAspect="1"/>
          </p:cNvPicPr>
          <p:nvPr/>
        </p:nvPicPr>
        <p:blipFill rotWithShape="1">
          <a:blip r:embed="rId3"/>
          <a:srcRect l="54817" t="39745" r="19942" b="38424"/>
          <a:stretch/>
        </p:blipFill>
        <p:spPr>
          <a:xfrm>
            <a:off x="7521261" y="1326524"/>
            <a:ext cx="3284113" cy="1596980"/>
          </a:xfrm>
          <a:prstGeom prst="rect">
            <a:avLst/>
          </a:prstGeom>
        </p:spPr>
      </p:pic>
      <p:pic>
        <p:nvPicPr>
          <p:cNvPr id="7" name="Picture 6"/>
          <p:cNvPicPr>
            <a:picLocks noChangeAspect="1"/>
          </p:cNvPicPr>
          <p:nvPr/>
        </p:nvPicPr>
        <p:blipFill rotWithShape="1">
          <a:blip r:embed="rId4"/>
          <a:srcRect l="19578" t="39216" r="20438" b="22756"/>
          <a:stretch/>
        </p:blipFill>
        <p:spPr>
          <a:xfrm>
            <a:off x="2279560" y="3979572"/>
            <a:ext cx="7804597" cy="2781837"/>
          </a:xfrm>
          <a:prstGeom prst="rect">
            <a:avLst/>
          </a:prstGeom>
        </p:spPr>
      </p:pic>
    </p:spTree>
    <p:extLst>
      <p:ext uri="{BB962C8B-B14F-4D97-AF65-F5344CB8AC3E}">
        <p14:creationId xmlns:p14="http://schemas.microsoft.com/office/powerpoint/2010/main" val="2799083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4927" t="22139" r="30335" b="9375"/>
          <a:stretch/>
        </p:blipFill>
        <p:spPr>
          <a:xfrm>
            <a:off x="1532585" y="1068946"/>
            <a:ext cx="7122017" cy="5009882"/>
          </a:xfrm>
          <a:prstGeom prst="rect">
            <a:avLst/>
          </a:prstGeom>
        </p:spPr>
      </p:pic>
    </p:spTree>
    <p:extLst>
      <p:ext uri="{BB962C8B-B14F-4D97-AF65-F5344CB8AC3E}">
        <p14:creationId xmlns:p14="http://schemas.microsoft.com/office/powerpoint/2010/main" val="2629391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4800" b="0" i="0" u="none" strike="noStrike" cap="none">
                <a:solidFill>
                  <a:srgbClr val="3F3F3F"/>
                </a:solidFill>
                <a:latin typeface="Calibri"/>
                <a:ea typeface="Calibri"/>
                <a:cs typeface="Calibri"/>
                <a:sym typeface="Calibri"/>
              </a:rPr>
              <a:t>Dataset description</a:t>
            </a:r>
          </a:p>
        </p:txBody>
      </p:sp>
      <p:sp>
        <p:nvSpPr>
          <p:cNvPr id="2" name="Content Placeholder 1"/>
          <p:cNvSpPr>
            <a:spLocks noGrp="1"/>
          </p:cNvSpPr>
          <p:nvPr>
            <p:ph idx="1"/>
          </p:nvPr>
        </p:nvSpPr>
        <p:spPr>
          <a:xfrm>
            <a:off x="1097280" y="1845734"/>
            <a:ext cx="4962861" cy="4023360"/>
          </a:xfrm>
        </p:spPr>
        <p:txBody>
          <a:bodyPr numCol="1"/>
          <a:lstStyle/>
          <a:p>
            <a:pPr>
              <a:buFont typeface="Wingdings" panose="05000000000000000000" pitchFamily="2" charset="2"/>
              <a:buChar char="q"/>
            </a:pPr>
            <a:r>
              <a:rPr lang="en-IN" dirty="0" smtClean="0"/>
              <a:t> </a:t>
            </a:r>
            <a:r>
              <a:rPr lang="en-IN" dirty="0"/>
              <a:t>M</a:t>
            </a:r>
            <a:r>
              <a:rPr lang="en-IN" dirty="0" smtClean="0"/>
              <a:t>ainly causes </a:t>
            </a:r>
            <a:r>
              <a:rPr lang="en-IN" dirty="0"/>
              <a:t>for heart </a:t>
            </a:r>
            <a:r>
              <a:rPr lang="en-IN" dirty="0" smtClean="0"/>
              <a:t>disease</a:t>
            </a:r>
          </a:p>
          <a:p>
            <a:pPr lvl="1">
              <a:buFont typeface="Wingdings" panose="05000000000000000000" pitchFamily="2" charset="2"/>
              <a:buChar char="Ø"/>
            </a:pPr>
            <a:r>
              <a:rPr lang="en-IN" dirty="0"/>
              <a:t> Sex</a:t>
            </a:r>
          </a:p>
          <a:p>
            <a:pPr lvl="1">
              <a:buFont typeface="Wingdings" panose="05000000000000000000" pitchFamily="2" charset="2"/>
              <a:buChar char="Ø"/>
            </a:pPr>
            <a:r>
              <a:rPr lang="en-IN" dirty="0"/>
              <a:t> Age</a:t>
            </a:r>
          </a:p>
          <a:p>
            <a:pPr lvl="1">
              <a:buFont typeface="Wingdings" panose="05000000000000000000" pitchFamily="2" charset="2"/>
              <a:buChar char="Ø"/>
            </a:pPr>
            <a:r>
              <a:rPr lang="en-IN" dirty="0"/>
              <a:t> </a:t>
            </a:r>
            <a:r>
              <a:rPr lang="en-IN" dirty="0" smtClean="0"/>
              <a:t>Resting blood pressure</a:t>
            </a:r>
            <a:endParaRPr lang="en-IN" dirty="0"/>
          </a:p>
          <a:p>
            <a:pPr>
              <a:buFont typeface="Wingdings" panose="05000000000000000000" pitchFamily="2" charset="2"/>
              <a:buChar char="q"/>
            </a:pPr>
            <a:r>
              <a:rPr lang="en-IN" dirty="0" smtClean="0"/>
              <a:t> 297 instances, 14 attributes</a:t>
            </a:r>
          </a:p>
          <a:p>
            <a:pPr>
              <a:buFont typeface="Wingdings" panose="05000000000000000000" pitchFamily="2" charset="2"/>
              <a:buChar char="q"/>
            </a:pPr>
            <a:r>
              <a:rPr lang="en-IN" dirty="0"/>
              <a:t> </a:t>
            </a:r>
            <a:r>
              <a:rPr lang="en-IN" dirty="0" smtClean="0"/>
              <a:t>Target attribute: #58(</a:t>
            </a:r>
            <a:r>
              <a:rPr lang="en-IN" dirty="0" err="1" smtClean="0"/>
              <a:t>num</a:t>
            </a:r>
            <a:r>
              <a:rPr lang="en-IN" dirty="0" smtClean="0"/>
              <a:t>):</a:t>
            </a:r>
          </a:p>
          <a:p>
            <a:pPr marL="0" indent="0">
              <a:buNone/>
            </a:pPr>
            <a:r>
              <a:rPr lang="en-US" dirty="0" smtClean="0"/>
              <a:t>                                   Diagnosis </a:t>
            </a:r>
            <a:r>
              <a:rPr lang="en-US" dirty="0"/>
              <a:t>of heart disease</a:t>
            </a:r>
            <a:endParaRPr lang="en-IN" dirty="0" smtClean="0"/>
          </a:p>
          <a:p>
            <a:pPr>
              <a:buFont typeface="Wingdings" panose="05000000000000000000" pitchFamily="2" charset="2"/>
              <a:buChar char="q"/>
            </a:pPr>
            <a:r>
              <a:rPr lang="en-US" dirty="0"/>
              <a:t> </a:t>
            </a:r>
            <a:r>
              <a:rPr lang="en-US" dirty="0" smtClean="0"/>
              <a:t>6 missing values(removed row)</a:t>
            </a:r>
            <a:endParaRPr lang="en-US" dirty="0"/>
          </a:p>
          <a:p>
            <a:pPr marL="0" indent="0">
              <a:buNone/>
            </a:pPr>
            <a:r>
              <a:rPr lang="en-US" dirty="0" smtClean="0"/>
              <a:t>                                   </a:t>
            </a:r>
          </a:p>
          <a:p>
            <a:pPr marL="0" indent="0">
              <a:buNone/>
            </a:pPr>
            <a:endParaRPr lang="en-IN" dirty="0"/>
          </a:p>
        </p:txBody>
      </p:sp>
      <p:pic>
        <p:nvPicPr>
          <p:cNvPr id="1028" name="Picture 4" descr="Image result for heart dise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188" y="2124501"/>
            <a:ext cx="4686007" cy="347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853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4800" b="0" i="0" u="none" strike="noStrike" cap="none">
                <a:solidFill>
                  <a:srgbClr val="3F3F3F"/>
                </a:solidFill>
                <a:latin typeface="Calibri"/>
                <a:ea typeface="Calibri"/>
                <a:cs typeface="Calibri"/>
                <a:sym typeface="Calibri"/>
              </a:rPr>
              <a:t>Data exploration</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54560" y="2435252"/>
            <a:ext cx="3770873" cy="332650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624" y="2420467"/>
            <a:ext cx="3788165" cy="3356549"/>
          </a:xfrm>
          <a:prstGeom prst="rect">
            <a:avLst/>
          </a:prstGeom>
        </p:spPr>
      </p:pic>
      <p:sp>
        <p:nvSpPr>
          <p:cNvPr id="10" name="Content Placeholder 1"/>
          <p:cNvSpPr txBox="1">
            <a:spLocks/>
          </p:cNvSpPr>
          <p:nvPr/>
        </p:nvSpPr>
        <p:spPr>
          <a:xfrm>
            <a:off x="1097281" y="2240181"/>
            <a:ext cx="3528508" cy="4023360"/>
          </a:xfrm>
          <a:prstGeom prst="rect">
            <a:avLst/>
          </a:prstGeom>
        </p:spPr>
        <p:txBody>
          <a:bodyPr vert="horz" lIns="0" tIns="45720" rIns="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a:t>
            </a:r>
            <a:r>
              <a:rPr lang="en-IN" dirty="0" smtClean="0"/>
              <a:t>Last four attributes and the third attribute are linear correlated with target attribute</a:t>
            </a:r>
          </a:p>
          <a:p>
            <a:pPr>
              <a:buFont typeface="Wingdings" panose="05000000000000000000" pitchFamily="2" charset="2"/>
              <a:buChar char="q"/>
            </a:pPr>
            <a:r>
              <a:rPr lang="en-IN" dirty="0"/>
              <a:t> </a:t>
            </a:r>
            <a:r>
              <a:rPr lang="en-IN" dirty="0" smtClean="0"/>
              <a:t>#</a:t>
            </a:r>
            <a:r>
              <a:rPr lang="en-US" dirty="0" smtClean="0"/>
              <a:t>10(</a:t>
            </a:r>
            <a:r>
              <a:rPr lang="en-US" dirty="0" err="1" smtClean="0"/>
              <a:t>trestbps</a:t>
            </a:r>
            <a:r>
              <a:rPr lang="en-US" dirty="0" smtClean="0"/>
              <a:t>): </a:t>
            </a:r>
            <a:r>
              <a:rPr lang="en-US" dirty="0"/>
              <a:t>resting blood </a:t>
            </a:r>
            <a:r>
              <a:rPr lang="en-US" dirty="0" smtClean="0"/>
              <a:t>pressure and #12(</a:t>
            </a:r>
            <a:r>
              <a:rPr lang="en-US" dirty="0" err="1" smtClean="0"/>
              <a:t>chol</a:t>
            </a:r>
            <a:r>
              <a:rPr lang="en-US" dirty="0" smtClean="0"/>
              <a:t>):serum </a:t>
            </a:r>
            <a:r>
              <a:rPr lang="en-US" dirty="0" err="1"/>
              <a:t>cholestoral</a:t>
            </a:r>
            <a:r>
              <a:rPr lang="en-US" dirty="0"/>
              <a:t> in </a:t>
            </a:r>
            <a:r>
              <a:rPr lang="en-US" dirty="0" smtClean="0"/>
              <a:t>mg/d move together</a:t>
            </a:r>
          </a:p>
          <a:p>
            <a:pPr>
              <a:buFont typeface="Wingdings" panose="05000000000000000000" pitchFamily="2" charset="2"/>
              <a:buChar char="q"/>
            </a:pPr>
            <a:r>
              <a:rPr lang="en-US" dirty="0"/>
              <a:t> </a:t>
            </a:r>
            <a:r>
              <a:rPr lang="en-US" dirty="0" smtClean="0"/>
              <a:t>#16(</a:t>
            </a:r>
            <a:r>
              <a:rPr lang="en-US" dirty="0" err="1" smtClean="0"/>
              <a:t>fbs</a:t>
            </a:r>
            <a:r>
              <a:rPr lang="en-US" dirty="0" smtClean="0"/>
              <a:t>) shows low correlation with other attributes, but it’s crucial in forming association rules</a:t>
            </a:r>
          </a:p>
          <a:p>
            <a:pPr marL="0" indent="0">
              <a:buFont typeface="Calibri" panose="020F0502020204030204" pitchFamily="34" charset="0"/>
              <a:buNone/>
            </a:pPr>
            <a:endParaRPr lang="en-IN" dirty="0"/>
          </a:p>
        </p:txBody>
      </p:sp>
    </p:spTree>
    <p:extLst>
      <p:ext uri="{BB962C8B-B14F-4D97-AF65-F5344CB8AC3E}">
        <p14:creationId xmlns:p14="http://schemas.microsoft.com/office/powerpoint/2010/main" val="3489762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4800" b="0" i="0" u="none" strike="noStrike" cap="none" dirty="0">
                <a:solidFill>
                  <a:srgbClr val="3F3F3F"/>
                </a:solidFill>
                <a:latin typeface="Calibri"/>
                <a:ea typeface="Calibri"/>
                <a:cs typeface="Calibri"/>
                <a:sym typeface="Calibri"/>
              </a:rPr>
              <a:t>Data initial preprocessing</a:t>
            </a:r>
          </a:p>
        </p:txBody>
      </p:sp>
      <p:pic>
        <p:nvPicPr>
          <p:cNvPr id="2050" name="Picture 2" descr="Image result for initial preprocessing"/>
          <p:cNvPicPr>
            <a:picLocks noChangeAspect="1" noChangeArrowheads="1"/>
          </p:cNvPicPr>
          <p:nvPr/>
        </p:nvPicPr>
        <p:blipFill rotWithShape="1">
          <a:blip r:embed="rId3">
            <a:extLst>
              <a:ext uri="{28A0092B-C50C-407E-A947-70E740481C1C}">
                <a14:useLocalDpi xmlns:a14="http://schemas.microsoft.com/office/drawing/2010/main" val="0"/>
              </a:ext>
            </a:extLst>
          </a:blip>
          <a:srcRect l="20593" t="9787" r="20913" b="19692"/>
          <a:stretch/>
        </p:blipFill>
        <p:spPr bwMode="auto">
          <a:xfrm>
            <a:off x="6526305" y="2241713"/>
            <a:ext cx="3478307" cy="34390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8612" y="6490464"/>
            <a:ext cx="8534400" cy="261610"/>
          </a:xfrm>
          <a:prstGeom prst="rect">
            <a:avLst/>
          </a:prstGeom>
        </p:spPr>
        <p:txBody>
          <a:bodyPr wrap="square">
            <a:spAutoFit/>
          </a:bodyPr>
          <a:lstStyle/>
          <a:p>
            <a:r>
              <a:rPr lang="en-US" sz="1100" dirty="0">
                <a:solidFill>
                  <a:srgbClr val="00B0F0"/>
                </a:solidFill>
              </a:rPr>
              <a:t>https://www.mathworks.com/help/images/use-imregcorr-as-a-preprocessing-step-in-a-registration.html?requestedDomain=www.mathworks.com</a:t>
            </a:r>
          </a:p>
        </p:txBody>
      </p:sp>
      <p:sp>
        <p:nvSpPr>
          <p:cNvPr id="7" name="Content Placeholder 1"/>
          <p:cNvSpPr txBox="1">
            <a:spLocks/>
          </p:cNvSpPr>
          <p:nvPr/>
        </p:nvSpPr>
        <p:spPr>
          <a:xfrm>
            <a:off x="1249681" y="2625664"/>
            <a:ext cx="4532554" cy="2555936"/>
          </a:xfrm>
          <a:prstGeom prst="rect">
            <a:avLst/>
          </a:prstGeom>
        </p:spPr>
        <p:txBody>
          <a:bodyPr vert="horz" lIns="0" tIns="45720" rIns="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dirty="0"/>
              <a:t> </a:t>
            </a:r>
            <a:r>
              <a:rPr lang="en-IN" dirty="0" smtClean="0"/>
              <a:t>Change nominal attributes’ value to text</a:t>
            </a:r>
          </a:p>
          <a:p>
            <a:pPr>
              <a:buFont typeface="Wingdings" panose="05000000000000000000" pitchFamily="2" charset="2"/>
              <a:buChar char="q"/>
            </a:pPr>
            <a:r>
              <a:rPr lang="en-IN" dirty="0"/>
              <a:t> </a:t>
            </a:r>
            <a:r>
              <a:rPr lang="en-IN" dirty="0" smtClean="0"/>
              <a:t>Remove missing values (row) </a:t>
            </a:r>
          </a:p>
          <a:p>
            <a:pPr>
              <a:buFont typeface="Wingdings" panose="05000000000000000000" pitchFamily="2" charset="2"/>
              <a:buChar char="q"/>
            </a:pPr>
            <a:r>
              <a:rPr lang="en-IN" dirty="0"/>
              <a:t> </a:t>
            </a:r>
            <a:r>
              <a:rPr lang="en-IN" dirty="0" smtClean="0"/>
              <a:t>Discretise continuous attributes</a:t>
            </a:r>
          </a:p>
          <a:p>
            <a:pPr lvl="1">
              <a:buFont typeface="Wingdings" panose="05000000000000000000" pitchFamily="2" charset="2"/>
              <a:buChar char="Ø"/>
            </a:pPr>
            <a:r>
              <a:rPr lang="en-IN" dirty="0"/>
              <a:t> </a:t>
            </a:r>
            <a:r>
              <a:rPr lang="en-IN" dirty="0" smtClean="0"/>
              <a:t>Unsupervised discretization </a:t>
            </a:r>
          </a:p>
          <a:p>
            <a:pPr lvl="1">
              <a:buFont typeface="Wingdings" panose="05000000000000000000" pitchFamily="2" charset="2"/>
              <a:buChar char="Ø"/>
            </a:pPr>
            <a:r>
              <a:rPr lang="en-IN" dirty="0"/>
              <a:t> </a:t>
            </a:r>
            <a:r>
              <a:rPr lang="en-IN" dirty="0" smtClean="0"/>
              <a:t>Equal width</a:t>
            </a:r>
          </a:p>
          <a:p>
            <a:pPr lvl="1">
              <a:buFont typeface="Wingdings" panose="05000000000000000000" pitchFamily="2" charset="2"/>
              <a:buChar char="Ø"/>
            </a:pPr>
            <a:r>
              <a:rPr lang="en-IN" dirty="0"/>
              <a:t> </a:t>
            </a:r>
            <a:r>
              <a:rPr lang="en-IN" dirty="0" smtClean="0"/>
              <a:t>10 bins </a:t>
            </a:r>
            <a:endParaRPr lang="en-IN" dirty="0"/>
          </a:p>
        </p:txBody>
      </p:sp>
    </p:spTree>
    <p:extLst>
      <p:ext uri="{BB962C8B-B14F-4D97-AF65-F5344CB8AC3E}">
        <p14:creationId xmlns:p14="http://schemas.microsoft.com/office/powerpoint/2010/main" val="3375819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buClr>
                <a:srgbClr val="3F3F3F"/>
              </a:buClr>
              <a:buSzPct val="25000"/>
              <a:buFont typeface="Calibri"/>
              <a:buNone/>
            </a:pPr>
            <a:r>
              <a:rPr lang="en-US" sz="4800" dirty="0" smtClean="0">
                <a:solidFill>
                  <a:srgbClr val="3F3F3F"/>
                </a:solidFill>
                <a:latin typeface="Calibri"/>
                <a:ea typeface="Calibri"/>
                <a:cs typeface="Calibri"/>
                <a:sym typeface="Calibri"/>
              </a:rPr>
              <a:t>Association Rules Code</a:t>
            </a:r>
            <a:r>
              <a:rPr lang="en-US" sz="4800" b="0" i="0" u="none" strike="noStrike" cap="none" dirty="0" smtClean="0">
                <a:solidFill>
                  <a:srgbClr val="3F3F3F"/>
                </a:solidFill>
                <a:latin typeface="Calibri"/>
                <a:ea typeface="Calibri"/>
                <a:cs typeface="Calibri"/>
                <a:sym typeface="Calibri"/>
              </a:rPr>
              <a:t> </a:t>
            </a:r>
            <a:r>
              <a:rPr lang="en-US" sz="4800" b="0" i="0" u="none" strike="noStrike" cap="none" dirty="0">
                <a:solidFill>
                  <a:srgbClr val="3F3F3F"/>
                </a:solidFill>
                <a:latin typeface="Calibri"/>
                <a:ea typeface="Calibri"/>
                <a:cs typeface="Calibri"/>
                <a:sym typeface="Calibri"/>
              </a:rPr>
              <a:t>Description</a:t>
            </a:r>
          </a:p>
        </p:txBody>
      </p:sp>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597859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ctr" rtl="0">
              <a:lnSpc>
                <a:spcPct val="85000"/>
              </a:lnSpc>
              <a:spcBef>
                <a:spcPts val="0"/>
              </a:spcBef>
              <a:buClr>
                <a:srgbClr val="3F3F3F"/>
              </a:buClr>
              <a:buSzPct val="25000"/>
              <a:buFont typeface="Calibri"/>
              <a:buNone/>
            </a:pPr>
            <a:r>
              <a:rPr lang="en-US" sz="4000" b="0" i="0" u="none" strike="noStrike" cap="none" dirty="0" smtClean="0">
                <a:solidFill>
                  <a:srgbClr val="3F3F3F"/>
                </a:solidFill>
                <a:latin typeface="Calibri"/>
                <a:ea typeface="Calibri"/>
                <a:cs typeface="Calibri"/>
                <a:sym typeface="Calibri"/>
              </a:rPr>
              <a:t>Classification Association Rule Code </a:t>
            </a:r>
            <a:r>
              <a:rPr lang="en-US" sz="4000" b="0" i="0" u="none" strike="noStrike" cap="none" dirty="0">
                <a:solidFill>
                  <a:srgbClr val="3F3F3F"/>
                </a:solidFill>
                <a:latin typeface="Calibri"/>
                <a:ea typeface="Calibri"/>
                <a:cs typeface="Calibri"/>
                <a:sym typeface="Calibri"/>
              </a:rPr>
              <a:t>Description</a:t>
            </a:r>
          </a:p>
        </p:txBody>
      </p:sp>
    </p:spTree>
    <p:extLst>
      <p:ext uri="{BB962C8B-B14F-4D97-AF65-F5344CB8AC3E}">
        <p14:creationId xmlns:p14="http://schemas.microsoft.com/office/powerpoint/2010/main" val="3670611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t>
            </a:r>
            <a:endParaRPr lang="en-US" dirty="0"/>
          </a:p>
        </p:txBody>
      </p:sp>
      <p:sp>
        <p:nvSpPr>
          <p:cNvPr id="3" name="Content Placeholder 2"/>
          <p:cNvSpPr>
            <a:spLocks noGrp="1"/>
          </p:cNvSpPr>
          <p:nvPr>
            <p:ph idx="1"/>
          </p:nvPr>
        </p:nvSpPr>
        <p:spPr>
          <a:xfrm>
            <a:off x="1097280" y="2311900"/>
            <a:ext cx="4711849" cy="3237254"/>
          </a:xfrm>
        </p:spPr>
        <p:txBody>
          <a:bodyPr/>
          <a:lstStyle/>
          <a:p>
            <a:r>
              <a:rPr lang="en-US" sz="2400" b="1" dirty="0" smtClean="0"/>
              <a:t>Guiding questions:</a:t>
            </a:r>
          </a:p>
          <a:p>
            <a:pPr marL="457200" lvl="0" indent="-457200" fontAlgn="base">
              <a:buClrTx/>
              <a:buFont typeface="+mj-lt"/>
              <a:buAutoNum type="arabicPeriod"/>
            </a:pPr>
            <a:r>
              <a:rPr lang="en-US" b="1" dirty="0"/>
              <a:t>Do men tend to have higher chest pain? Does it mean they have higher risk to have heart disease?</a:t>
            </a:r>
            <a:endParaRPr lang="en-US" dirty="0"/>
          </a:p>
          <a:p>
            <a:pPr marL="457200" lvl="0" indent="-457200" fontAlgn="base">
              <a:buClrTx/>
              <a:buFont typeface="+mj-lt"/>
              <a:buAutoNum type="arabicPeriod"/>
            </a:pPr>
            <a:r>
              <a:rPr lang="en-US" b="1" dirty="0"/>
              <a:t>What is the mainly associated symptoms of lower blood sugar?</a:t>
            </a:r>
            <a:endParaRPr lang="en-US" dirty="0"/>
          </a:p>
          <a:p>
            <a:pPr marL="457200" lvl="0" indent="-457200" fontAlgn="base">
              <a:buClrTx/>
              <a:buFont typeface="+mj-lt"/>
              <a:buAutoNum type="arabicPeriod"/>
            </a:pPr>
            <a:r>
              <a:rPr lang="en-US" b="1" dirty="0"/>
              <a:t>Which medical condition of person is less likely to have heart disease?</a:t>
            </a:r>
            <a:endParaRPr lang="en-US" dirty="0"/>
          </a:p>
          <a:p>
            <a:endParaRPr lang="en-US" dirty="0"/>
          </a:p>
        </p:txBody>
      </p:sp>
      <p:pic>
        <p:nvPicPr>
          <p:cNvPr id="4098" name="Picture 2" descr="Image result for do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9787" y="2274358"/>
            <a:ext cx="4898745" cy="32658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3058" y="6489866"/>
            <a:ext cx="10425953" cy="261610"/>
          </a:xfrm>
          <a:prstGeom prst="rect">
            <a:avLst/>
          </a:prstGeom>
        </p:spPr>
        <p:txBody>
          <a:bodyPr wrap="square">
            <a:spAutoFit/>
          </a:bodyPr>
          <a:lstStyle/>
          <a:p>
            <a:r>
              <a:rPr lang="en-US" sz="1100" dirty="0">
                <a:solidFill>
                  <a:srgbClr val="00B0F0"/>
                </a:solidFill>
              </a:rPr>
              <a:t>https://blogs.thegospelcoalition.org/kevindeyoung/2016/04/29/what-i-have-learned-about-pastoral-care-by-going-to-the-doctor/</a:t>
            </a:r>
          </a:p>
        </p:txBody>
      </p:sp>
    </p:spTree>
    <p:extLst>
      <p:ext uri="{BB962C8B-B14F-4D97-AF65-F5344CB8AC3E}">
        <p14:creationId xmlns:p14="http://schemas.microsoft.com/office/powerpoint/2010/main" val="166257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9437875"/>
              </p:ext>
            </p:extLst>
          </p:nvPr>
        </p:nvGraphicFramePr>
        <p:xfrm>
          <a:off x="1096963" y="1846263"/>
          <a:ext cx="10058401" cy="4312920"/>
        </p:xfrm>
        <a:graphic>
          <a:graphicData uri="http://schemas.openxmlformats.org/drawingml/2006/table">
            <a:tbl>
              <a:tblPr firstRow="1" bandRow="1">
                <a:tableStyleId>{5940675A-B579-460E-94D1-54222C63F5DA}</a:tableStyleId>
              </a:tblPr>
              <a:tblGrid>
                <a:gridCol w="1726919">
                  <a:extLst>
                    <a:ext uri="{9D8B030D-6E8A-4147-A177-3AD203B41FA5}">
                      <a16:colId xmlns:a16="http://schemas.microsoft.com/office/drawing/2014/main" val="20000"/>
                    </a:ext>
                  </a:extLst>
                </a:gridCol>
                <a:gridCol w="3249114">
                  <a:extLst>
                    <a:ext uri="{9D8B030D-6E8A-4147-A177-3AD203B41FA5}">
                      <a16:colId xmlns:a16="http://schemas.microsoft.com/office/drawing/2014/main" val="20001"/>
                    </a:ext>
                  </a:extLst>
                </a:gridCol>
                <a:gridCol w="1414732">
                  <a:extLst>
                    <a:ext uri="{9D8B030D-6E8A-4147-A177-3AD203B41FA5}">
                      <a16:colId xmlns:a16="http://schemas.microsoft.com/office/drawing/2014/main" val="20002"/>
                    </a:ext>
                  </a:extLst>
                </a:gridCol>
                <a:gridCol w="1690778">
                  <a:extLst>
                    <a:ext uri="{9D8B030D-6E8A-4147-A177-3AD203B41FA5}">
                      <a16:colId xmlns:a16="http://schemas.microsoft.com/office/drawing/2014/main" val="20003"/>
                    </a:ext>
                  </a:extLst>
                </a:gridCol>
                <a:gridCol w="1976858">
                  <a:extLst>
                    <a:ext uri="{9D8B030D-6E8A-4147-A177-3AD203B41FA5}">
                      <a16:colId xmlns:a16="http://schemas.microsoft.com/office/drawing/2014/main" val="20004"/>
                    </a:ext>
                  </a:extLst>
                </a:gridCol>
              </a:tblGrid>
              <a:tr h="37084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1. Do men tend to have higher chest pain? Does it mean they have higher risk to have heart disease?</a:t>
                      </a:r>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pPr algn="ctr"/>
                      <a:r>
                        <a:rPr lang="en-US" b="1" dirty="0" smtClean="0"/>
                        <a:t>Weka </a:t>
                      </a:r>
                      <a:endParaRPr lang="en-US" b="1" dirty="0"/>
                    </a:p>
                  </a:txBody>
                  <a:tcPr/>
                </a:tc>
                <a:tc gridSpan="3">
                  <a:txBody>
                    <a:bodyPr/>
                    <a:lstStyle/>
                    <a:p>
                      <a:pPr algn="ctr"/>
                      <a:r>
                        <a:rPr lang="en-US" b="1" dirty="0" smtClean="0"/>
                        <a:t>Python </a:t>
                      </a:r>
                      <a:endParaRPr lang="en-US" b="1"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5420">
                <a:tc>
                  <a:txBody>
                    <a:bodyPr/>
                    <a:lstStyle/>
                    <a:p>
                      <a:pPr marL="0" indent="0" algn="l">
                        <a:buNone/>
                      </a:pPr>
                      <a:r>
                        <a:rPr lang="en-IN" b="1" dirty="0" smtClean="0"/>
                        <a:t>Tech.</a:t>
                      </a:r>
                    </a:p>
                  </a:txBody>
                  <a:tcPr/>
                </a:tc>
                <a:tc>
                  <a:txBody>
                    <a:bodyPr/>
                    <a:lstStyle/>
                    <a:p>
                      <a:pPr algn="ctr"/>
                      <a:r>
                        <a:rPr lang="en-US" sz="1800" b="1" kern="1200" dirty="0" smtClean="0">
                          <a:solidFill>
                            <a:schemeClr val="tx1"/>
                          </a:solidFill>
                          <a:effectLst/>
                          <a:latin typeface="+mn-lt"/>
                          <a:ea typeface="+mn-ea"/>
                          <a:cs typeface="+mn-cs"/>
                        </a:rPr>
                        <a:t>CAR</a:t>
                      </a:r>
                      <a:endParaRPr lang="en-US" b="1" dirty="0"/>
                    </a:p>
                  </a:txBody>
                  <a:tcPr/>
                </a:tc>
                <a:tc gridSpan="2">
                  <a:txBody>
                    <a:bodyPr/>
                    <a:lstStyle/>
                    <a:p>
                      <a:pPr algn="ctr"/>
                      <a:r>
                        <a:rPr lang="en-US" b="1" dirty="0" smtClean="0"/>
                        <a:t>AR</a:t>
                      </a:r>
                      <a:endParaRPr lang="en-US" b="1" dirty="0"/>
                    </a:p>
                  </a:txBody>
                  <a:tcPr/>
                </a:tc>
                <a:tc hMerge="1">
                  <a:txBody>
                    <a:bodyPr/>
                    <a:lstStyle/>
                    <a:p>
                      <a:endParaRPr lang="en-US"/>
                    </a:p>
                  </a:txBody>
                  <a:tcPr/>
                </a:tc>
                <a:tc>
                  <a:txBody>
                    <a:bodyPr/>
                    <a:lstStyle/>
                    <a:p>
                      <a:pPr algn="ctr"/>
                      <a:r>
                        <a:rPr lang="en-US" b="1" dirty="0" smtClean="0"/>
                        <a:t>CAR</a:t>
                      </a:r>
                      <a:endParaRPr lang="en-US" b="1" dirty="0"/>
                    </a:p>
                  </a:txBody>
                  <a:tcPr/>
                </a:tc>
                <a:extLst>
                  <a:ext uri="{0D108BD9-81ED-4DB2-BD59-A6C34878D82A}">
                    <a16:rowId xmlns:a16="http://schemas.microsoft.com/office/drawing/2014/main" val="10002"/>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Pre-processing</a:t>
                      </a:r>
                    </a:p>
                  </a:txBody>
                  <a:tcPr/>
                </a:tc>
                <a:tc>
                  <a:txBody>
                    <a:bodyPr/>
                    <a:lstStyle/>
                    <a:p>
                      <a:pPr algn="ctr"/>
                      <a:r>
                        <a:rPr lang="en-US" sz="1800" kern="1200" dirty="0" smtClean="0">
                          <a:solidFill>
                            <a:schemeClr val="tx1"/>
                          </a:solidFill>
                          <a:effectLst/>
                          <a:latin typeface="+mn-lt"/>
                          <a:ea typeface="+mn-ea"/>
                          <a:cs typeface="+mn-cs"/>
                        </a:rPr>
                        <a:t>Subset selection</a:t>
                      </a:r>
                      <a:endParaRPr lang="en-US" dirty="0"/>
                    </a:p>
                  </a:txBody>
                  <a:tcPr/>
                </a:tc>
                <a:tc gridSpan="2">
                  <a:txBody>
                    <a:bodyPr/>
                    <a:lstStyle/>
                    <a:p>
                      <a:pPr algn="ctr"/>
                      <a:r>
                        <a:rPr lang="en-US" sz="1800" kern="1200" dirty="0" smtClean="0">
                          <a:solidFill>
                            <a:schemeClr val="tx1"/>
                          </a:solidFill>
                          <a:effectLst/>
                          <a:latin typeface="+mn-lt"/>
                          <a:ea typeface="+mn-ea"/>
                          <a:cs typeface="+mn-cs"/>
                        </a:rPr>
                        <a:t>Subset selection</a:t>
                      </a:r>
                      <a:endParaRPr lang="en-US" dirty="0"/>
                    </a:p>
                  </a:txBody>
                  <a:tcPr/>
                </a:tc>
                <a:tc hMerge="1">
                  <a:txBody>
                    <a:bodyPr/>
                    <a:lstStyle/>
                    <a:p>
                      <a:endParaRPr lang="en-US"/>
                    </a:p>
                  </a:txBody>
                  <a:tcPr/>
                </a:tc>
                <a:tc>
                  <a:txBody>
                    <a:bodyPr/>
                    <a:lstStyle/>
                    <a:p>
                      <a:pPr algn="ctr"/>
                      <a:r>
                        <a:rPr lang="en-US" sz="1800" kern="1200" dirty="0" smtClean="0">
                          <a:solidFill>
                            <a:schemeClr val="tx1"/>
                          </a:solidFill>
                          <a:effectLst/>
                          <a:latin typeface="+mn-lt"/>
                          <a:ea typeface="+mn-ea"/>
                          <a:cs typeface="+mn-cs"/>
                        </a:rPr>
                        <a:t>Subset selection</a:t>
                      </a:r>
                      <a:endParaRPr lang="en-US" dirty="0"/>
                    </a:p>
                  </a:txBody>
                  <a:tcPr/>
                </a:tc>
                <a:extLst>
                  <a:ext uri="{0D108BD9-81ED-4DB2-BD59-A6C34878D82A}">
                    <a16:rowId xmlns:a16="http://schemas.microsoft.com/office/drawing/2014/main" val="10003"/>
                  </a:ext>
                </a:extLst>
              </a:tr>
              <a:tr h="370840">
                <a:tc>
                  <a:txBody>
                    <a:bodyPr/>
                    <a:lstStyle/>
                    <a:p>
                      <a:pPr marL="0" indent="0" algn="l">
                        <a:buNone/>
                      </a:pPr>
                      <a:r>
                        <a:rPr lang="en-IN" b="1" dirty="0" err="1" smtClean="0"/>
                        <a:t>Mincof</a:t>
                      </a:r>
                      <a:r>
                        <a:rPr lang="en-IN" b="1" dirty="0" smtClean="0"/>
                        <a:t>/</a:t>
                      </a:r>
                      <a:r>
                        <a:rPr lang="en-IN" b="1" dirty="0" err="1" smtClean="0"/>
                        <a:t>Minsup</a:t>
                      </a:r>
                      <a:endParaRPr lang="en-IN" b="1" dirty="0" smtClean="0"/>
                    </a:p>
                  </a:txBody>
                  <a:tcPr/>
                </a:tc>
                <a:tc>
                  <a:txBody>
                    <a:bodyPr/>
                    <a:lstStyle/>
                    <a:p>
                      <a:pPr algn="ctr"/>
                      <a:r>
                        <a:rPr lang="en-US" dirty="0" smtClean="0"/>
                        <a:t>0.1/0.3</a:t>
                      </a:r>
                      <a:endParaRPr lang="en-US" dirty="0"/>
                    </a:p>
                  </a:txBody>
                  <a:tcPr/>
                </a:tc>
                <a:tc>
                  <a:txBody>
                    <a:bodyPr/>
                    <a:lstStyle/>
                    <a:p>
                      <a:pPr algn="ctr"/>
                      <a:r>
                        <a:rPr lang="en-US" dirty="0" smtClean="0"/>
                        <a:t>0.01/0.8</a:t>
                      </a:r>
                      <a:endParaRPr lang="en-US" dirty="0"/>
                    </a:p>
                  </a:txBody>
                  <a:tcPr/>
                </a:tc>
                <a:tc>
                  <a:txBody>
                    <a:bodyPr/>
                    <a:lstStyle/>
                    <a:p>
                      <a:pPr algn="ctr"/>
                      <a:r>
                        <a:rPr lang="en-US" dirty="0" smtClean="0"/>
                        <a:t>0.01/0.35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0.01/0.35</a:t>
                      </a:r>
                    </a:p>
                  </a:txBody>
                  <a:tcPr/>
                </a:tc>
                <a:extLst>
                  <a:ext uri="{0D108BD9-81ED-4DB2-BD59-A6C34878D82A}">
                    <a16:rowId xmlns:a16="http://schemas.microsoft.com/office/drawing/2014/main" val="10004"/>
                  </a:ext>
                </a:extLst>
              </a:tr>
              <a:tr h="525780">
                <a:tc rowSpan="2">
                  <a:txBody>
                    <a:bodyPr/>
                    <a:lstStyle/>
                    <a:p>
                      <a:pPr marL="0" indent="0" algn="l">
                        <a:buNone/>
                      </a:pPr>
                      <a:r>
                        <a:rPr lang="en-IN" b="1" dirty="0" smtClean="0"/>
                        <a:t>Association rule</a:t>
                      </a:r>
                    </a:p>
                  </a:txBody>
                  <a:tcPr/>
                </a:tc>
                <a:tc>
                  <a:txBody>
                    <a:bodyPr/>
                    <a:lstStyle/>
                    <a:p>
                      <a:pPr algn="ctr"/>
                      <a:r>
                        <a:rPr lang="en-IN" dirty="0" smtClean="0"/>
                        <a:t>#4(sex)=male ==&gt; #58(</a:t>
                      </a:r>
                      <a:r>
                        <a:rPr lang="en-IN" dirty="0" err="1" smtClean="0"/>
                        <a:t>num</a:t>
                      </a:r>
                      <a:r>
                        <a:rPr lang="en-IN" dirty="0" smtClean="0"/>
                        <a:t>)=&lt;50%</a:t>
                      </a:r>
                      <a:endParaRPr lang="en-US" dirty="0"/>
                    </a:p>
                  </a:txBody>
                  <a:tcPr/>
                </a:tc>
                <a:tc gridSpan="2">
                  <a:txBody>
                    <a:bodyPr/>
                    <a:lstStyle/>
                    <a:p>
                      <a:pPr algn="ctr"/>
                      <a:r>
                        <a:rPr lang="en-US" sz="1600" kern="1200" dirty="0" smtClean="0">
                          <a:solidFill>
                            <a:schemeClr val="tx1"/>
                          </a:solidFill>
                          <a:effectLst/>
                          <a:latin typeface="+mn-lt"/>
                          <a:ea typeface="+mn-ea"/>
                          <a:cs typeface="+mn-cs"/>
                        </a:rPr>
                        <a:t>#58(</a:t>
                      </a:r>
                      <a:r>
                        <a:rPr lang="en-US" sz="1600" kern="1200" dirty="0" err="1" smtClean="0">
                          <a:solidFill>
                            <a:schemeClr val="tx1"/>
                          </a:solidFill>
                          <a:effectLst/>
                          <a:latin typeface="+mn-lt"/>
                          <a:ea typeface="+mn-ea"/>
                          <a:cs typeface="+mn-cs"/>
                        </a:rPr>
                        <a:t>num</a:t>
                      </a:r>
                      <a:r>
                        <a:rPr lang="en-US" sz="1600" kern="1200" dirty="0" smtClean="0">
                          <a:solidFill>
                            <a:schemeClr val="tx1"/>
                          </a:solidFill>
                          <a:effectLst/>
                          <a:latin typeface="+mn-lt"/>
                          <a:ea typeface="+mn-ea"/>
                          <a:cs typeface="+mn-cs"/>
                        </a:rPr>
                        <a:t>)=TRUE → #4(sex)=male</a:t>
                      </a:r>
                      <a:endParaRPr lang="en-US" sz="1600" dirty="0"/>
                    </a:p>
                  </a:txBody>
                  <a:tcPr/>
                </a:tc>
                <a:tc hMerge="1">
                  <a:txBody>
                    <a:bodyPr/>
                    <a:lstStyle/>
                    <a:p>
                      <a:pPr algn="ctr"/>
                      <a:endParaRPr lang="en-US" sz="1600" dirty="0"/>
                    </a:p>
                  </a:txBody>
                  <a:tcPr/>
                </a:tc>
                <a:tc rowSpan="2">
                  <a:txBody>
                    <a:bodyPr/>
                    <a:lstStyle/>
                    <a:p>
                      <a:pPr algn="ctr"/>
                      <a:r>
                        <a:rPr lang="en-US" sz="1600" dirty="0" smtClean="0"/>
                        <a:t>4(sex)=female, 9(</a:t>
                      </a:r>
                      <a:r>
                        <a:rPr lang="en-US" sz="1600" dirty="0" err="1" smtClean="0"/>
                        <a:t>cp</a:t>
                      </a:r>
                      <a:r>
                        <a:rPr lang="en-US" sz="1600" dirty="0" smtClean="0"/>
                        <a:t>)=</a:t>
                      </a:r>
                      <a:r>
                        <a:rPr lang="en-US" sz="1600" dirty="0" err="1" smtClean="0"/>
                        <a:t>AtypicalAngina</a:t>
                      </a:r>
                      <a:r>
                        <a:rPr lang="en-US" sz="1600" dirty="0" smtClean="0"/>
                        <a:t> → 58(</a:t>
                      </a:r>
                      <a:r>
                        <a:rPr lang="en-US" sz="1600" dirty="0" err="1" smtClean="0"/>
                        <a:t>num</a:t>
                      </a:r>
                      <a:r>
                        <a:rPr lang="en-US" sz="1600" dirty="0" smtClean="0"/>
                        <a:t>)=FALSE</a:t>
                      </a:r>
                      <a:endParaRPr lang="en-US" sz="1600" dirty="0"/>
                    </a:p>
                  </a:txBody>
                  <a:tcPr/>
                </a:tc>
                <a:extLst>
                  <a:ext uri="{0D108BD9-81ED-4DB2-BD59-A6C34878D82A}">
                    <a16:rowId xmlns:a16="http://schemas.microsoft.com/office/drawing/2014/main" val="10005"/>
                  </a:ext>
                </a:extLst>
              </a:tr>
              <a:tr h="411480">
                <a:tc vMerge="1">
                  <a:txBody>
                    <a:bodyPr/>
                    <a:lstStyle/>
                    <a:p>
                      <a:endParaRPr lang="en-US"/>
                    </a:p>
                  </a:txBody>
                  <a:tcPr/>
                </a:tc>
                <a:tc>
                  <a:txBody>
                    <a:bodyPr/>
                    <a:lstStyle/>
                    <a:p>
                      <a:pPr algn="ctr"/>
                      <a:r>
                        <a:rPr lang="en-IN" dirty="0" smtClean="0"/>
                        <a:t>#4(sex)=female ==&gt; #58(</a:t>
                      </a:r>
                      <a:r>
                        <a:rPr lang="en-IN" dirty="0" err="1" smtClean="0"/>
                        <a:t>num</a:t>
                      </a:r>
                      <a:r>
                        <a:rPr lang="en-IN" dirty="0" smtClean="0"/>
                        <a:t>)=&lt;50%</a:t>
                      </a: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#4(sex)=female → #9(</a:t>
                      </a:r>
                      <a:r>
                        <a:rPr lang="en-US" sz="1600" kern="1200" dirty="0" err="1" smtClean="0">
                          <a:solidFill>
                            <a:schemeClr val="tx1"/>
                          </a:solidFill>
                          <a:effectLst/>
                          <a:latin typeface="+mn-lt"/>
                          <a:ea typeface="+mn-ea"/>
                          <a:cs typeface="+mn-cs"/>
                        </a:rPr>
                        <a:t>cp</a:t>
                      </a:r>
                      <a:r>
                        <a:rPr lang="en-US" sz="1600" kern="1200" dirty="0" smtClean="0">
                          <a:solidFill>
                            <a:schemeClr val="tx1"/>
                          </a:solidFill>
                          <a:effectLst/>
                          <a:latin typeface="+mn-lt"/>
                          <a:ea typeface="+mn-ea"/>
                          <a:cs typeface="+mn-cs"/>
                        </a:rPr>
                        <a:t>)=Non-</a:t>
                      </a:r>
                      <a:r>
                        <a:rPr lang="en-US" sz="1600" kern="1200" dirty="0" err="1" smtClean="0">
                          <a:solidFill>
                            <a:schemeClr val="tx1"/>
                          </a:solidFill>
                          <a:effectLst/>
                          <a:latin typeface="+mn-lt"/>
                          <a:ea typeface="+mn-ea"/>
                          <a:cs typeface="+mn-cs"/>
                        </a:rPr>
                        <a:t>anginaPain</a:t>
                      </a:r>
                      <a:endParaRPr lang="en-US" sz="1600" dirty="0" smtClean="0"/>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Explanation</a:t>
                      </a:r>
                    </a:p>
                  </a:txBody>
                  <a:tcPr/>
                </a:tc>
                <a:tc>
                  <a:txBody>
                    <a:bodyPr/>
                    <a:lstStyle/>
                    <a:p>
                      <a:pPr algn="ctr"/>
                      <a:r>
                        <a:rPr lang="en-IN" sz="1800" kern="1200" dirty="0" smtClean="0">
                          <a:solidFill>
                            <a:schemeClr val="tx1"/>
                          </a:solidFill>
                          <a:effectLst/>
                          <a:latin typeface="+mn-lt"/>
                          <a:ea typeface="+mn-ea"/>
                          <a:cs typeface="+mn-cs"/>
                        </a:rPr>
                        <a:t>From these  rules we can say that female have higher confidence of not getting the heart disease than men</a:t>
                      </a:r>
                      <a:endParaRPr lang="en-US" dirty="0"/>
                    </a:p>
                  </a:txBody>
                  <a:tcPr/>
                </a:tc>
                <a:tc gridSpan="3">
                  <a:txBody>
                    <a:bodyPr/>
                    <a:lstStyle/>
                    <a:p>
                      <a:pPr algn="l">
                        <a:lnSpc>
                          <a:spcPct val="100000"/>
                        </a:lnSpc>
                      </a:pPr>
                      <a:r>
                        <a:rPr lang="en-US" sz="1800" dirty="0" smtClean="0"/>
                        <a:t>Men tends to suffer from higher risk to get heart disease.</a:t>
                      </a:r>
                      <a:endParaRPr lang="en-US" sz="1800" dirty="0"/>
                    </a:p>
                    <a:p>
                      <a:pPr marL="0" marR="0">
                        <a:lnSpc>
                          <a:spcPct val="100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Female tend to have less chest pain compared to </a:t>
                      </a:r>
                      <a:r>
                        <a:rPr lang="en-US" sz="18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male.</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tc>
                <a:tc hMerge="1">
                  <a:txBody>
                    <a:bodyPr/>
                    <a:lstStyle/>
                    <a:p>
                      <a:pPr marL="0" marR="0">
                        <a:lnSpc>
                          <a:spcPts val="1150"/>
                        </a:lnSpc>
                        <a:spcBef>
                          <a:spcPts val="0"/>
                        </a:spcBef>
                        <a:spcAft>
                          <a:spcPts val="0"/>
                        </a:spcAft>
                      </a:pP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675" marR="66675" marT="66675" marB="66675" anchor="ctr"/>
                </a:tc>
                <a:tc hMerge="1">
                  <a:txBody>
                    <a:bodyPr/>
                    <a:lstStyle/>
                    <a:p>
                      <a:pPr algn="ct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1055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 </a:t>
            </a:r>
            <a:r>
              <a:rPr lang="en-US" dirty="0" smtClean="0"/>
              <a:t>2</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118285429"/>
              </p:ext>
            </p:extLst>
          </p:nvPr>
        </p:nvGraphicFramePr>
        <p:xfrm>
          <a:off x="1096963" y="1846263"/>
          <a:ext cx="10058401" cy="4124960"/>
        </p:xfrm>
        <a:graphic>
          <a:graphicData uri="http://schemas.openxmlformats.org/drawingml/2006/table">
            <a:tbl>
              <a:tblPr firstRow="1" bandRow="1">
                <a:tableStyleId>{5940675A-B579-460E-94D1-54222C63F5DA}</a:tableStyleId>
              </a:tblPr>
              <a:tblGrid>
                <a:gridCol w="1726919">
                  <a:extLst>
                    <a:ext uri="{9D8B030D-6E8A-4147-A177-3AD203B41FA5}">
                      <a16:colId xmlns:a16="http://schemas.microsoft.com/office/drawing/2014/main" val="20000"/>
                    </a:ext>
                  </a:extLst>
                </a:gridCol>
                <a:gridCol w="3854824">
                  <a:extLst>
                    <a:ext uri="{9D8B030D-6E8A-4147-A177-3AD203B41FA5}">
                      <a16:colId xmlns:a16="http://schemas.microsoft.com/office/drawing/2014/main" val="20001"/>
                    </a:ext>
                  </a:extLst>
                </a:gridCol>
                <a:gridCol w="4476658">
                  <a:extLst>
                    <a:ext uri="{9D8B030D-6E8A-4147-A177-3AD203B41FA5}">
                      <a16:colId xmlns:a16="http://schemas.microsoft.com/office/drawing/2014/main" val="20002"/>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2. What is the mainly associated symptoms of lower blood sugar?</a:t>
                      </a:r>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txBody>
                  <a:tcPr/>
                </a:tc>
                <a:extLst>
                  <a:ext uri="{0D108BD9-81ED-4DB2-BD59-A6C34878D82A}">
                    <a16:rowId xmlns:a16="http://schemas.microsoft.com/office/drawing/2014/main" val="10000"/>
                  </a:ext>
                </a:extLst>
              </a:tr>
              <a:tr h="346803">
                <a:tc>
                  <a:txBody>
                    <a:bodyPr/>
                    <a:lstStyle/>
                    <a:p>
                      <a:endParaRPr lang="en-US" dirty="0"/>
                    </a:p>
                  </a:txBody>
                  <a:tcPr/>
                </a:tc>
                <a:tc>
                  <a:txBody>
                    <a:bodyPr/>
                    <a:lstStyle/>
                    <a:p>
                      <a:pPr algn="ctr"/>
                      <a:r>
                        <a:rPr lang="en-US" b="1" dirty="0" smtClean="0"/>
                        <a:t>Weka </a:t>
                      </a:r>
                      <a:endParaRPr lang="en-US" b="1" dirty="0"/>
                    </a:p>
                  </a:txBody>
                  <a:tcPr/>
                </a:tc>
                <a:tc>
                  <a:txBody>
                    <a:bodyPr/>
                    <a:lstStyle/>
                    <a:p>
                      <a:pPr algn="ctr"/>
                      <a:r>
                        <a:rPr lang="en-US" b="1" dirty="0" smtClean="0"/>
                        <a:t>Python </a:t>
                      </a:r>
                      <a:endParaRPr lang="en-US" b="1" dirty="0"/>
                    </a:p>
                  </a:txBody>
                  <a:tcPr/>
                </a:tc>
                <a:extLst>
                  <a:ext uri="{0D108BD9-81ED-4DB2-BD59-A6C34878D82A}">
                    <a16:rowId xmlns:a16="http://schemas.microsoft.com/office/drawing/2014/main" val="10001"/>
                  </a:ext>
                </a:extLst>
              </a:tr>
              <a:tr h="185420">
                <a:tc>
                  <a:txBody>
                    <a:bodyPr/>
                    <a:lstStyle/>
                    <a:p>
                      <a:pPr marL="0" indent="0" algn="l">
                        <a:buNone/>
                      </a:pPr>
                      <a:r>
                        <a:rPr lang="en-IN" b="1" dirty="0" smtClean="0"/>
                        <a:t>Tech.</a:t>
                      </a:r>
                    </a:p>
                  </a:txBody>
                  <a:tcPr/>
                </a:tc>
                <a:tc>
                  <a:txBody>
                    <a:bodyPr/>
                    <a:lstStyle/>
                    <a:p>
                      <a:pPr algn="ctr"/>
                      <a:r>
                        <a:rPr lang="en-US" sz="1800" b="1" kern="1200" dirty="0" smtClean="0">
                          <a:solidFill>
                            <a:schemeClr val="tx1"/>
                          </a:solidFill>
                          <a:effectLst/>
                          <a:latin typeface="+mn-lt"/>
                          <a:ea typeface="+mn-ea"/>
                          <a:cs typeface="+mn-cs"/>
                        </a:rPr>
                        <a:t>AR</a:t>
                      </a:r>
                      <a:endParaRPr lang="en-US" b="1" dirty="0"/>
                    </a:p>
                  </a:txBody>
                  <a:tcPr/>
                </a:tc>
                <a:tc>
                  <a:txBody>
                    <a:bodyPr/>
                    <a:lstStyle/>
                    <a:p>
                      <a:pPr algn="ctr"/>
                      <a:r>
                        <a:rPr lang="en-US" b="1" dirty="0" smtClean="0"/>
                        <a:t>AR</a:t>
                      </a:r>
                      <a:endParaRPr lang="en-US" b="1" dirty="0"/>
                    </a:p>
                  </a:txBody>
                  <a:tcPr/>
                </a:tc>
                <a:extLst>
                  <a:ext uri="{0D108BD9-81ED-4DB2-BD59-A6C34878D82A}">
                    <a16:rowId xmlns:a16="http://schemas.microsoft.com/office/drawing/2014/main" val="10002"/>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Pre-processing</a:t>
                      </a:r>
                    </a:p>
                  </a:txBody>
                  <a:tcPr/>
                </a:tc>
                <a:tc>
                  <a:txBody>
                    <a:bodyPr/>
                    <a:lstStyle/>
                    <a:p>
                      <a:pPr algn="ctr"/>
                      <a:r>
                        <a:rPr lang="en-US" sz="1800" kern="1200" dirty="0" smtClean="0">
                          <a:solidFill>
                            <a:schemeClr val="tx1"/>
                          </a:solidFill>
                          <a:effectLst/>
                          <a:latin typeface="+mn-lt"/>
                          <a:ea typeface="+mn-ea"/>
                          <a:cs typeface="+mn-cs"/>
                        </a:rPr>
                        <a:t>Discretize</a:t>
                      </a:r>
                      <a:endParaRPr lang="en-US" dirty="0"/>
                    </a:p>
                  </a:txBody>
                  <a:tcPr/>
                </a:tc>
                <a:tc>
                  <a:txBody>
                    <a:bodyPr/>
                    <a:lstStyle/>
                    <a:p>
                      <a:pPr algn="ctr"/>
                      <a:r>
                        <a:rPr lang="en-US" sz="1800" kern="1200" dirty="0" smtClean="0">
                          <a:solidFill>
                            <a:schemeClr val="tx1"/>
                          </a:solidFill>
                          <a:effectLst/>
                          <a:latin typeface="+mn-lt"/>
                          <a:ea typeface="+mn-ea"/>
                          <a:cs typeface="+mn-cs"/>
                        </a:rPr>
                        <a:t>Discretize</a:t>
                      </a:r>
                      <a:endParaRPr lang="en-US" dirty="0"/>
                    </a:p>
                  </a:txBody>
                  <a:tcPr/>
                </a:tc>
                <a:extLst>
                  <a:ext uri="{0D108BD9-81ED-4DB2-BD59-A6C34878D82A}">
                    <a16:rowId xmlns:a16="http://schemas.microsoft.com/office/drawing/2014/main" val="10003"/>
                  </a:ext>
                </a:extLst>
              </a:tr>
              <a:tr h="370840">
                <a:tc>
                  <a:txBody>
                    <a:bodyPr/>
                    <a:lstStyle/>
                    <a:p>
                      <a:pPr marL="0" indent="0" algn="l">
                        <a:buNone/>
                      </a:pPr>
                      <a:r>
                        <a:rPr lang="en-IN" b="1" dirty="0" err="1" smtClean="0"/>
                        <a:t>Mincof</a:t>
                      </a:r>
                      <a:r>
                        <a:rPr lang="en-IN" b="1" dirty="0" smtClean="0"/>
                        <a:t>/</a:t>
                      </a:r>
                      <a:r>
                        <a:rPr lang="en-IN" b="1" dirty="0" err="1" smtClean="0"/>
                        <a:t>Minsup</a:t>
                      </a:r>
                      <a:endParaRPr lang="en-IN" b="1" dirty="0" smtClean="0"/>
                    </a:p>
                  </a:txBody>
                  <a:tcPr/>
                </a:tc>
                <a:tc>
                  <a:txBody>
                    <a:bodyPr/>
                    <a:lstStyle/>
                    <a:p>
                      <a:pPr algn="ctr"/>
                      <a:r>
                        <a:rPr lang="en-US" dirty="0" smtClean="0"/>
                        <a:t>0.2/0.9</a:t>
                      </a:r>
                      <a:endParaRPr lang="en-US" dirty="0"/>
                    </a:p>
                  </a:txBody>
                  <a:tcPr/>
                </a:tc>
                <a:tc>
                  <a:txBody>
                    <a:bodyPr/>
                    <a:lstStyle/>
                    <a:p>
                      <a:pPr algn="ctr"/>
                      <a:r>
                        <a:rPr lang="en-US" dirty="0" smtClean="0"/>
                        <a:t>0.25/0.9</a:t>
                      </a:r>
                    </a:p>
                  </a:txBody>
                  <a:tcPr/>
                </a:tc>
                <a:extLst>
                  <a:ext uri="{0D108BD9-81ED-4DB2-BD59-A6C34878D82A}">
                    <a16:rowId xmlns:a16="http://schemas.microsoft.com/office/drawing/2014/main" val="10004"/>
                  </a:ext>
                </a:extLst>
              </a:tr>
              <a:tr h="370840">
                <a:tc>
                  <a:txBody>
                    <a:bodyPr/>
                    <a:lstStyle/>
                    <a:p>
                      <a:pPr marL="0" indent="0" algn="l">
                        <a:buNone/>
                      </a:pPr>
                      <a:r>
                        <a:rPr lang="en-IN" b="1" dirty="0" smtClean="0"/>
                        <a:t>Association rule</a:t>
                      </a:r>
                    </a:p>
                  </a:txBody>
                  <a:tcPr/>
                </a:tc>
                <a:tc>
                  <a:txBody>
                    <a:bodyPr/>
                    <a:lstStyle/>
                    <a:p>
                      <a:pPr algn="ctr"/>
                      <a:r>
                        <a:rPr lang="en-IN" sz="1600" dirty="0" smtClean="0"/>
                        <a:t>#40(</a:t>
                      </a:r>
                      <a:r>
                        <a:rPr lang="en-IN" sz="1600" dirty="0" err="1" smtClean="0"/>
                        <a:t>oldpeak</a:t>
                      </a:r>
                      <a:r>
                        <a:rPr lang="en-IN" sz="1600" dirty="0" smtClean="0"/>
                        <a:t>)='(-inf-0.62]‘</a:t>
                      </a:r>
                      <a:r>
                        <a:rPr lang="en-IN" sz="1600" baseline="0" dirty="0" smtClean="0"/>
                        <a:t> </a:t>
                      </a:r>
                      <a:r>
                        <a:rPr lang="en-IN" sz="1600" dirty="0" smtClean="0"/>
                        <a:t>#44(ca)=</a:t>
                      </a:r>
                      <a:r>
                        <a:rPr lang="en-IN" sz="1600" dirty="0" err="1" smtClean="0"/>
                        <a:t>noVesselColored</a:t>
                      </a:r>
                      <a:r>
                        <a:rPr lang="en-IN" sz="1600" dirty="0" smtClean="0"/>
                        <a:t> #51(</a:t>
                      </a:r>
                      <a:r>
                        <a:rPr lang="en-IN" sz="1600" dirty="0" err="1" smtClean="0"/>
                        <a:t>thal</a:t>
                      </a:r>
                      <a:r>
                        <a:rPr lang="en-IN" sz="1600" dirty="0" smtClean="0"/>
                        <a:t>)=Normal</a:t>
                      </a:r>
                      <a:r>
                        <a:rPr lang="en-IN" sz="1600" baseline="0" dirty="0" smtClean="0"/>
                        <a:t> </a:t>
                      </a:r>
                      <a:r>
                        <a:rPr lang="en-IN" sz="1600" dirty="0" smtClean="0"/>
                        <a:t>#58(</a:t>
                      </a:r>
                      <a:r>
                        <a:rPr lang="en-IN" sz="1600" dirty="0" err="1" smtClean="0"/>
                        <a:t>num</a:t>
                      </a:r>
                      <a:r>
                        <a:rPr lang="en-IN" sz="1600" dirty="0" smtClean="0"/>
                        <a:t>)=&lt;50% ==&gt; #16(</a:t>
                      </a:r>
                      <a:r>
                        <a:rPr lang="en-IN" sz="1600" dirty="0" err="1" smtClean="0"/>
                        <a:t>fbs</a:t>
                      </a:r>
                      <a:r>
                        <a:rPr lang="en-IN" sz="1600" dirty="0" smtClean="0"/>
                        <a:t>)=FALSE </a:t>
                      </a:r>
                      <a:endParaRPr lang="en-US" sz="1600" dirty="0"/>
                    </a:p>
                  </a:txBody>
                  <a:tcPr/>
                </a:tc>
                <a:tc>
                  <a:txBody>
                    <a:bodyPr/>
                    <a:lstStyle/>
                    <a:p>
                      <a:pPr marL="0" marR="0">
                        <a:lnSpc>
                          <a:spcPct val="100000"/>
                        </a:lnSpc>
                        <a:spcBef>
                          <a:spcPts val="0"/>
                        </a:spcBef>
                        <a:spcAft>
                          <a:spcPts val="0"/>
                        </a:spcAft>
                      </a:pP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#44(ca</a:t>
                      </a: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NoVesselColored</a:t>
                      </a: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#51(</a:t>
                      </a:r>
                      <a:r>
                        <a:rPr lang="en-US" sz="1600" dirty="0" err="1"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thal</a:t>
                      </a: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)=Normal </a:t>
                      </a: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a:t>
                      </a:r>
                      <a:r>
                        <a:rPr lang="en-US" sz="1600" dirty="0" err="1"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fbs</a:t>
                      </a: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)=FALSE</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6675" marR="66675" marT="66675" marB="66675"/>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Explanation</a:t>
                      </a:r>
                    </a:p>
                  </a:txBody>
                  <a:tcPr/>
                </a:tc>
                <a:tc>
                  <a:txBody>
                    <a:bodyPr/>
                    <a:lstStyle/>
                    <a:p>
                      <a:pPr algn="l"/>
                      <a:r>
                        <a:rPr lang="en-IN" sz="1800" kern="1200" dirty="0" smtClean="0">
                          <a:solidFill>
                            <a:schemeClr val="tx1"/>
                          </a:solidFill>
                          <a:effectLst/>
                          <a:latin typeface="+mn-lt"/>
                          <a:ea typeface="+mn-ea"/>
                          <a:cs typeface="+mn-cs"/>
                        </a:rPr>
                        <a:t>If a person has no fasting blood sugar, then they tend to not have heart disease and has no major blood vessels </a:t>
                      </a:r>
                      <a:r>
                        <a:rPr lang="en-IN" sz="1800" kern="1200" dirty="0" err="1" smtClean="0">
                          <a:solidFill>
                            <a:schemeClr val="tx1"/>
                          </a:solidFill>
                          <a:effectLst/>
                          <a:latin typeface="+mn-lt"/>
                          <a:ea typeface="+mn-ea"/>
                          <a:cs typeface="+mn-cs"/>
                        </a:rPr>
                        <a:t>colored</a:t>
                      </a:r>
                      <a:endParaRPr lang="en-US" dirty="0"/>
                    </a:p>
                  </a:txBody>
                  <a:tcPr/>
                </a:tc>
                <a:tc>
                  <a:txBody>
                    <a:bodyPr/>
                    <a:lstStyle/>
                    <a:p>
                      <a:pPr algn="l">
                        <a:lnSpc>
                          <a:spcPct val="100000"/>
                        </a:lnSpc>
                      </a:pPr>
                      <a:r>
                        <a:rPr lang="en-US" sz="1800" kern="1200" dirty="0" smtClean="0">
                          <a:solidFill>
                            <a:schemeClr val="tx1"/>
                          </a:solidFill>
                          <a:effectLst/>
                          <a:latin typeface="+mn-lt"/>
                          <a:ea typeface="+mn-ea"/>
                          <a:cs typeface="+mn-cs"/>
                        </a:rPr>
                        <a:t>If a person have lower fasting blood sugar (&lt;= 120 mg/dl), then we can say with more than 90% confidence that this person has no major vessels colored by fluoroscopy and does not have thalassemia.</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766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132</TotalTime>
  <Words>689</Words>
  <Application>Microsoft Office PowerPoint</Application>
  <PresentationFormat>Widescreen</PresentationFormat>
  <Paragraphs>125</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 Math</vt:lpstr>
      <vt:lpstr>Times New Roman</vt:lpstr>
      <vt:lpstr>Wingdings</vt:lpstr>
      <vt:lpstr>Retrospect</vt:lpstr>
      <vt:lpstr>CS 548 Project 3 ASSOCIATION RULE MINING</vt:lpstr>
      <vt:lpstr>Dataset description</vt:lpstr>
      <vt:lpstr>Data exploration</vt:lpstr>
      <vt:lpstr>Data initial preprocessing</vt:lpstr>
      <vt:lpstr>Association Rules Code Description</vt:lpstr>
      <vt:lpstr>Classification Association Rule Code Description</vt:lpstr>
      <vt:lpstr>Experiments </vt:lpstr>
      <vt:lpstr>Experiments -- 1</vt:lpstr>
      <vt:lpstr>Experiments -- 2</vt:lpstr>
      <vt:lpstr>Experiments -- 3</vt:lpstr>
      <vt:lpstr>Quantitative Analysis</vt:lpstr>
      <vt:lpstr>Qualitative Analysis</vt:lpstr>
      <vt:lpstr>Advanced topic – FP Growth Algorithm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Suchithra Bala</dc:creator>
  <cp:lastModifiedBy>mniu</cp:lastModifiedBy>
  <cp:revision>19</cp:revision>
  <dcterms:created xsi:type="dcterms:W3CDTF">2016-11-02T05:57:37Z</dcterms:created>
  <dcterms:modified xsi:type="dcterms:W3CDTF">2016-11-03T17:46:46Z</dcterms:modified>
</cp:coreProperties>
</file>