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7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C6267-4540-44A4-91B2-AC80867B3CE4}">
  <a:tblStyle styleId="{0A8C6267-4540-44A4-91B2-AC80867B3CE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54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4323810"/>
            <a:ext cx="1744651" cy="7785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8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8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8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8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8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8" name="Shape 148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Shape 155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40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20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24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4" cy="533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0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0" y="4730750"/>
              <a:ext cx="519112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2"/>
              <a:ext cx="146050" cy="309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7" cy="2835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7" cy="2493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4" cy="420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0" y="4757737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4" cy="344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5" y="5653087"/>
              <a:ext cx="138112" cy="287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0" y="4656137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199" cy="53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7221" y="157"/>
            <a:ext cx="2356674" cy="6853095"/>
            <a:chOff x="6627813" y="195609"/>
            <a:chExt cx="1952625" cy="5678140"/>
          </a:xfrm>
        </p:grpSpPr>
        <p:sp>
          <p:nvSpPr>
            <p:cNvPr id="24" name="Shape 24"/>
            <p:cNvSpPr/>
            <p:nvPr/>
          </p:nvSpPr>
          <p:spPr>
            <a:xfrm>
              <a:off x="6627813" y="195609"/>
              <a:ext cx="409575" cy="3646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0" y="3771900"/>
              <a:ext cx="350837" cy="1309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5" y="5053012"/>
              <a:ext cx="357188" cy="820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7"/>
              <a:ext cx="457200" cy="185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2" cy="2508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7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2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7"/>
              <a:ext cx="114300" cy="558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5" y="5434012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CS 548 Project 4</a:t>
            </a:r>
            <a:b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7297092" y="4455621"/>
            <a:ext cx="386135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ROHITPAL SINGH</a:t>
            </a:r>
          </a:p>
          <a:p>
            <a:pPr marL="0" marR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SUCHITHRA BALAKRISHNAN</a:t>
            </a:r>
          </a:p>
          <a:p>
            <a:pPr marL="0" marR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 NIU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482442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Experiment (DBSCAN)</a:t>
            </a:r>
            <a:endParaRPr lang="en-IN" sz="4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Shape 167"/>
          <p:cNvGraphicFramePr/>
          <p:nvPr>
            <p:extLst>
              <p:ext uri="{D42A27DB-BD31-4B8C-83A1-F6EECF244321}">
                <p14:modId xmlns:p14="http://schemas.microsoft.com/office/powerpoint/2010/main" val="3862592828"/>
              </p:ext>
            </p:extLst>
          </p:nvPr>
        </p:nvGraphicFramePr>
        <p:xfrm>
          <a:off x="1096962" y="1763332"/>
          <a:ext cx="10535057" cy="42309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3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850">
                <a:tc gridSpan="7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3.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If a person suffers from severe heart problem, what other conditions exist in such clusters?</a:t>
                      </a:r>
                      <a:endParaRPr lang="en-IN" sz="1800" dirty="0" smtClean="0">
                        <a:effectLst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Python 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/>
                        <a:t>Pre-processing</a:t>
                      </a:r>
                    </a:p>
                  </a:txBody>
                  <a:tcPr marL="91450" marR="91450" marT="45725" marB="45725"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# of clusters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Epsilon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err="1" smtClean="0"/>
                        <a:t>minPts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% instance per cluster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3%,3%,5%,3%,3%,2%,2%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2%,3%,3%,2%,5%,2%,3%,2%,2%,3%,2%,2%,2%,2%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11%,11%,4%,7%,6%,11%,10%,8%,2%,2%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3%,5%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3%,5%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11%,4%,8%,5%,11%,8%,10%,6%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6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575494" y="147591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Visualization (Q1)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449" y="1910650"/>
            <a:ext cx="7262224" cy="40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050825" y="2427125"/>
            <a:ext cx="2220000" cy="33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NMI = 0.84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V-measure = 0.837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Silhouette Coefficient: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0.622368261186</a:t>
            </a:r>
            <a:br>
              <a:rPr lang="en-US"/>
            </a:br>
            <a:r>
              <a:rPr lang="en-US"/>
              <a:t>0.803439928985</a:t>
            </a:r>
            <a:br>
              <a:rPr lang="en-US"/>
            </a:br>
            <a:r>
              <a:rPr lang="en-US"/>
              <a:t>0.588073863753</a:t>
            </a:r>
            <a:br>
              <a:rPr lang="en-US"/>
            </a:br>
            <a:r>
              <a:rPr lang="en-US"/>
              <a:t>0.761474555383</a:t>
            </a:r>
            <a:br>
              <a:rPr lang="en-US"/>
            </a:br>
            <a:r>
              <a:rPr lang="en-US"/>
              <a:t>0.465524942487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575494" y="147591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Visualization (Q</a:t>
            </a: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50825" y="2427125"/>
            <a:ext cx="2220000" cy="33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NMI = 0.13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V-measure = 0.13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Silhouette Coefficient: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0.803724158909</a:t>
            </a:r>
            <a:br>
              <a:rPr lang="en-US"/>
            </a:br>
            <a:r>
              <a:rPr lang="en-US"/>
              <a:t>0.693487747208</a:t>
            </a:r>
            <a:br>
              <a:rPr lang="en-US"/>
            </a:br>
            <a:r>
              <a:rPr lang="en-US"/>
              <a:t>0.779045286186</a:t>
            </a:r>
            <a:br>
              <a:rPr lang="en-US"/>
            </a:br>
            <a:r>
              <a:rPr lang="en-US"/>
              <a:t>0.660304466969</a:t>
            </a:r>
            <a:br>
              <a:rPr lang="en-US"/>
            </a:br>
            <a:r>
              <a:rPr lang="en-US"/>
              <a:t>0.815084406678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550" y="1604721"/>
            <a:ext cx="4805050" cy="22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462" y="3932148"/>
            <a:ext cx="4195225" cy="26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575494" y="147591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Visualization (Q</a:t>
            </a: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050825" y="2427125"/>
            <a:ext cx="2220000" cy="33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NMI = 0.5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V-measure = 0.494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Silhouette Coefficient: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0.0597695339366</a:t>
            </a:r>
            <a:br>
              <a:rPr lang="en-US"/>
            </a:br>
            <a:r>
              <a:rPr lang="en-US"/>
              <a:t>0.188558950917</a:t>
            </a:r>
            <a:br>
              <a:rPr lang="en-US"/>
            </a:br>
            <a:r>
              <a:rPr lang="en-US"/>
              <a:t>0.176710114097</a:t>
            </a:r>
            <a:br>
              <a:rPr lang="en-US"/>
            </a:br>
            <a:r>
              <a:rPr lang="en-US"/>
              <a:t>0.179843077553</a:t>
            </a:r>
            <a:br>
              <a:rPr lang="en-US"/>
            </a:br>
            <a:r>
              <a:rPr lang="en-US"/>
              <a:t>0.282335440823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49" y="1654375"/>
            <a:ext cx="4683750" cy="2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487" y="4031900"/>
            <a:ext cx="3905474" cy="26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507074" y="328969"/>
            <a:ext cx="10302853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Advanced topic – BIRCH algorithm</a:t>
            </a:r>
            <a:b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Balanced Iterative Reducing and Clustering using Hierarchies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610117" y="1609859"/>
            <a:ext cx="9581881" cy="4124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data mining algorithm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hierarchical clustering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for large datasets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noise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memory requirement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Minimizes I/O costs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575492" y="1566929"/>
            <a:ext cx="9294274" cy="4962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Clustering Feature CF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CF- Tree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CF= (N, LS, SS)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N- number of data points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LS- Linear sum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SS- square sum of data points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CF- Tree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Height Balanced Tree based on two parameters,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B- Branching Factor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T- Threshold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575494" y="147591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CF and CF- 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954073" y="0"/>
            <a:ext cx="7237926" cy="673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phase 1,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construction of the CF Tree begins by inserting points based on the initial threshold.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If it runs out of memory before it finishes scanning the data, then it increases the threshold value and rebuilds a new smaller tree.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phase 2,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the leaf entries of the CF Tree are scanned to build smaller CF Tree.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Outliers are removed and larger clusters are created from several crowded sub-clusters.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phase 3,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any existing clustering algorithm is used to cluster the leaf nodes. 	Agglomerative hierarchical clustering method is applied to the sub-clusters represented by the CF vectors.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User can provide the desired number of clusters.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phase 4,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additional scans are performed and centroids are calculated. Based on the centroids, the points are redistributed.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Outliers can also be eliminated.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043684" y="0"/>
            <a:ext cx="8911686" cy="758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Phases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l="11958" t="33908" r="46469" b="13776"/>
          <a:stretch/>
        </p:blipFill>
        <p:spPr>
          <a:xfrm>
            <a:off x="107302" y="694922"/>
            <a:ext cx="4863921" cy="616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575494" y="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CF- Tree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l="8592" t="26364" r="42807" b="15361"/>
          <a:stretch/>
        </p:blipFill>
        <p:spPr>
          <a:xfrm>
            <a:off x="1575494" y="1119387"/>
            <a:ext cx="8512561" cy="573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8075053" y="5100033"/>
            <a:ext cx="566670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Thankyou..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627008" y="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589198" y="2133600"/>
            <a:ext cx="4160400" cy="37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Mainly causes for heart disease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➢</a:t>
            </a: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Sex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➢</a:t>
            </a: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Age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➢</a:t>
            </a: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Resting blood pressure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297 instances, 14 attributes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Target attribute: #58(num):</a:t>
            </a:r>
          </a:p>
          <a:p>
            <a:pPr marL="0" lvl="0" indent="-69850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	Diagnosis of heart   </a:t>
            </a:r>
          </a:p>
          <a:p>
            <a:pPr marL="0" lvl="0" indent="-69850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	disease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6 missing values(removed row)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475" y="1954450"/>
            <a:ext cx="5078085" cy="3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601251" y="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initial preprocessing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589193" y="2133600"/>
            <a:ext cx="3963300" cy="37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Nominal to binominal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(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CP, restecg, thal)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Normalize all attributes</a:t>
            </a: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correlation among numerical attributs.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500" y="1615036"/>
            <a:ext cx="5378600" cy="48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703876" y="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K-Means Clustering Code Description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531400" y="1542500"/>
            <a:ext cx="9973200" cy="46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dataset , SimpleKMean as cluster algorithm with default parameters and 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 for cluster evaluation.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1. Remove all missing values by mean and mode from the training set.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Call moveCentroid () - calculate initial centroid by taking mean for numeric attribute and first index of value of nominal attribute which appears the most as original centroids.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In first iteration each individual instance acts as separate cluster.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Increases the iteration and for each instances in the dataset it calculate the distance using Euclidean distance method  from each previous centroid.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And assign all the instances in the dataset according to shortest Euclidean distance to respective clusters.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Again it calculate the centroid for each clusters and repeat the process till (either max number of iteration or centroid of clusters changes)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In the end it evaluate the performance of clustering against target attribute and displays the output.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iteration= 6, SSE=515.77 (within cluster), final cluster centroids , time taken to build  clusters and incorrectly clustered  instances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591545" y="345018"/>
            <a:ext cx="10515600" cy="91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Hierarchical Clustering Code Description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65325" y="1487000"/>
            <a:ext cx="9965100" cy="46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dataset , hierarchicalCluster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algorithm with default parameters and Target attribute for cluster evaluation.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 Initially  uses all instances as a separate cluster 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If ‘Linktype’ is not “neighbour joining” then Hierarchical Clustering call the function doLinkClustering().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In doLinkClustering() , it creates a matrix having Euclidean distance between each pair of instances and checks the condition if (nClusters &lt; nNumClusters) where nNumClusters is by default 2 as dataset has two class values( 0 and 1).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 above condition is true it starts merging two clusters which are close to each other using Merge().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Updates the distance matrix.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Continue till nClusters becomes equal to nNumClusters.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Evaluate the performance of clustering against target attribute 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Clusters , Time taken to build the model, Evaluation using Class values and Incorrectly Clustered instances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536858" y="134713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packages &amp; functions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2867025" y="1853175"/>
          <a:ext cx="7872250" cy="4431675"/>
        </p:xfrm>
        <a:graphic>
          <a:graphicData uri="http://schemas.openxmlformats.org/drawingml/2006/table">
            <a:tbl>
              <a:tblPr>
                <a:noFill/>
                <a:tableStyleId>{0A8C6267-4540-44A4-91B2-AC80867B3CE4}</a:tableStyleId>
              </a:tblPr>
              <a:tblGrid>
                <a:gridCol w="12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Input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Output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sklearn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cluster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Data, # of clusters, other parameters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cluster label, centroid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sklearn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metrics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Cluster label, predicted cluster label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scipy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Distance, hierarchy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Data, algorithm, eps, min sample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Dendrogram tree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1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seaborn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heatmap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Similarity matrix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Visualization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562615" y="482441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304825" y="1970762"/>
            <a:ext cx="3885300" cy="37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DBFB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Guiding questions: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combination groups exist for people who have heart disease based on age and gender?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groups occur with chest pain, fasting blood sugar level and maximum heart rate?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person suffers from severe heart problem, what other conditions exist in such clusters?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399" y="2133600"/>
            <a:ext cx="5172849" cy="3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482442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Experiment (K-Means)</a:t>
            </a:r>
            <a:endParaRPr lang="en-IN" sz="4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Shape 167"/>
          <p:cNvGraphicFramePr/>
          <p:nvPr>
            <p:extLst>
              <p:ext uri="{D42A27DB-BD31-4B8C-83A1-F6EECF244321}">
                <p14:modId xmlns:p14="http://schemas.microsoft.com/office/powerpoint/2010/main" val="2317345134"/>
              </p:ext>
            </p:extLst>
          </p:nvPr>
        </p:nvGraphicFramePr>
        <p:xfrm>
          <a:off x="786808" y="1424762"/>
          <a:ext cx="10368558" cy="45719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7274"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1.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What combination groups exist for people who have heart disease based on age and gender?</a:t>
                      </a:r>
                      <a:endParaRPr lang="en-IN" sz="180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Weka 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Python 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0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/>
                        <a:t>Pre-processing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selection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(sex, age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(0-4)) 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selection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(sex, age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(0-4)) 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# of clusters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0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Distance </a:t>
                      </a:r>
                      <a:r>
                        <a:rPr lang="en-US" sz="1800" b="1" dirty="0" err="1" smtClean="0"/>
                        <a:t>funtion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 smtClean="0"/>
                        <a:t>Manhattan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dirty="0" smtClean="0"/>
                        <a:t>Euclidean</a:t>
                      </a:r>
                      <a:endParaRPr lang="en-US" sz="16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dirty="0" smtClean="0"/>
                        <a:t>Euclidean</a:t>
                      </a:r>
                      <a:endParaRPr lang="en-US" sz="1400" dirty="0"/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n-US"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9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SSE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36.87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4.32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15.49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155.6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4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0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dirty="0" smtClean="0"/>
                        <a:t>% instance per cluster</a:t>
                      </a:r>
                      <a:endParaRPr lang="en-US" sz="18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15%,16%,20%,13%,20%, 16%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72%,28%</a:t>
                      </a:r>
                      <a:endParaRPr lang="en-US"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30%,12%,24%,12%,18%,4%</a:t>
                      </a:r>
                      <a:endParaRPr lang="en-US" sz="140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62615" y="482441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(Hierarchical)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1096962" y="1846263"/>
          <a:ext cx="10058400" cy="3430330"/>
        </p:xfrm>
        <a:graphic>
          <a:graphicData uri="http://schemas.openxmlformats.org/drawingml/2006/table">
            <a:tbl>
              <a:tblPr>
                <a:noFill/>
                <a:tableStyleId>{0A8C6267-4540-44A4-91B2-AC80867B3CE4}</a:tableStyleId>
              </a:tblPr>
              <a:tblGrid>
                <a:gridCol w="172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2. What groups occur with chest pain, fasting blood sugar level and maximum heart rate?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/>
                        <a:t>Weka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1" u="none" strike="noStrike" cap="none"/>
                        <a:t>Python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Pre-processing</a:t>
                      </a: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Subset selection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(cp(binominal),fbs,thalach)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# of clusters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Link 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Ward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Time taken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0.14 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0.007 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% instance per cluster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2%,42%,23%,21%,6%,6%,2%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28%,16%,42%,8%,5%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Widescreen</PresentationFormat>
  <Paragraphs>224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Century Gothic</vt:lpstr>
      <vt:lpstr>Noto Sans Symbols</vt:lpstr>
      <vt:lpstr>Wisp</vt:lpstr>
      <vt:lpstr>CS 548 Project 4 CLUSTERING</vt:lpstr>
      <vt:lpstr>Dataset description</vt:lpstr>
      <vt:lpstr>Data initial preprocessing</vt:lpstr>
      <vt:lpstr>K-Means Clustering Code Description</vt:lpstr>
      <vt:lpstr>Hierarchical Clustering Code Description</vt:lpstr>
      <vt:lpstr>Python packages &amp; functions</vt:lpstr>
      <vt:lpstr>Experiment</vt:lpstr>
      <vt:lpstr>Experiment (K-Means)</vt:lpstr>
      <vt:lpstr>Experiment (Hierarchical)</vt:lpstr>
      <vt:lpstr>Experiment (DBSCAN)</vt:lpstr>
      <vt:lpstr>Visualization (Q1)</vt:lpstr>
      <vt:lpstr>Visualization (Q2)</vt:lpstr>
      <vt:lpstr>Visualization (Q3)</vt:lpstr>
      <vt:lpstr>Advanced topic – BIRCH algorithm Balanced Iterative Reducing and Clustering using Hierarchies</vt:lpstr>
      <vt:lpstr>CF and CF- Tree</vt:lpstr>
      <vt:lpstr>Phases</vt:lpstr>
      <vt:lpstr>CF-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548 Project 4 CLUSTERING</dc:title>
  <cp:lastModifiedBy>mniu</cp:lastModifiedBy>
  <cp:revision>1</cp:revision>
  <dcterms:modified xsi:type="dcterms:W3CDTF">2016-11-17T18:54:24Z</dcterms:modified>
</cp:coreProperties>
</file>