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8B5AAE-D0AB-4CFF-931B-19495FE6667D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C55A1E-3523-4A04-9491-2BBA774221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7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Adaptive covariance inflation error correction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6023" y="4455621"/>
            <a:ext cx="2702428" cy="1143000"/>
          </a:xfrm>
        </p:spPr>
        <p:txBody>
          <a:bodyPr/>
          <a:lstStyle/>
          <a:p>
            <a:r>
              <a:rPr lang="en-US" dirty="0" smtClean="0"/>
              <a:t>Qingyun Ren</a:t>
            </a:r>
          </a:p>
          <a:p>
            <a:r>
              <a:rPr lang="en-US" dirty="0" smtClean="0"/>
              <a:t>Mu 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Underestimate the ensemble variance</a:t>
            </a:r>
          </a:p>
          <a:p>
            <a:pPr marL="0" indent="0">
              <a:buNone/>
            </a:pPr>
            <a:endParaRPr lang="en-US" sz="2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2000" dirty="0" smtClean="0"/>
              <a:t>Poor performance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Filter divergence: Filter no longer respond to observation.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9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364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/>
              <a:t>Covariance inflation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1800" dirty="0"/>
              <a:t>I</a:t>
            </a:r>
            <a:r>
              <a:rPr lang="en-US" sz="1800" dirty="0" smtClean="0"/>
              <a:t>ncreasing its </a:t>
            </a:r>
            <a:r>
              <a:rPr lang="en-US" sz="1800" dirty="0"/>
              <a:t>variance by pushing ensemble members away from the </a:t>
            </a:r>
            <a:r>
              <a:rPr lang="en-US" sz="1800" dirty="0" smtClean="0"/>
              <a:t>ensemble mean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Localization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dirty="0" smtClean="0"/>
              <a:t>Correct errors </a:t>
            </a:r>
            <a:r>
              <a:rPr lang="en-US" sz="1800" dirty="0"/>
              <a:t>in the </a:t>
            </a:r>
            <a:r>
              <a:rPr lang="en-US" sz="1800" dirty="0" smtClean="0"/>
              <a:t>sample covariance </a:t>
            </a:r>
            <a:r>
              <a:rPr lang="en-US" sz="1800" dirty="0"/>
              <a:t>between observations and </a:t>
            </a:r>
            <a:r>
              <a:rPr lang="en-US" sz="1800" dirty="0" smtClean="0"/>
              <a:t>model </a:t>
            </a:r>
            <a:r>
              <a:rPr lang="en-US" sz="1800" dirty="0"/>
              <a:t>state </a:t>
            </a:r>
            <a:r>
              <a:rPr lang="en-US" sz="1800" dirty="0" smtClean="0"/>
              <a:t>variables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Often use covariance inflation based on assumptions below: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1800" dirty="0" smtClean="0"/>
              <a:t>Both </a:t>
            </a:r>
            <a:r>
              <a:rPr lang="en-US" sz="1800" dirty="0"/>
              <a:t>localization and inflation are homogeneous </a:t>
            </a:r>
            <a:r>
              <a:rPr lang="en-US" sz="1800" dirty="0" smtClean="0"/>
              <a:t>in both </a:t>
            </a:r>
            <a:r>
              <a:rPr lang="en-US" sz="1800" dirty="0"/>
              <a:t>space and </a:t>
            </a:r>
            <a:r>
              <a:rPr lang="en-US" sz="1800" dirty="0" smtClean="0"/>
              <a:t>time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dirty="0" smtClean="0"/>
              <a:t>Inflation </a:t>
            </a:r>
            <a:r>
              <a:rPr lang="en-US" sz="1800" dirty="0"/>
              <a:t>values </a:t>
            </a:r>
            <a:r>
              <a:rPr lang="en-US" sz="1800" dirty="0"/>
              <a:t>are homogeneous </a:t>
            </a:r>
            <a:r>
              <a:rPr lang="en-US" sz="1800" dirty="0"/>
              <a:t>in space but adaptive in time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84048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1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filtering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98282"/>
                <a:ext cx="10058400" cy="357099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 Model: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 Assumption: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Observations within </a:t>
                </a: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also have independent </a:t>
                </a:r>
                <a:r>
                  <a:rPr lang="en-US" dirty="0" smtClean="0"/>
                  <a:t>observation errors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98282"/>
                <a:ext cx="10058400" cy="3570997"/>
              </a:xfrm>
              <a:blipFill rotWithShape="0">
                <a:blip r:embed="rId2"/>
                <a:stretch>
                  <a:fillRect l="-169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61" y="2220915"/>
            <a:ext cx="7545880" cy="1828571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377439" y="2309267"/>
            <a:ext cx="136095" cy="441142"/>
          </a:xfrm>
          <a:prstGeom prst="leftBrace">
            <a:avLst>
              <a:gd name="adj1" fmla="val 29761"/>
              <a:gd name="adj2" fmla="val 4893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Use Monte Carlo methods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To approximate the solution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To </a:t>
            </a:r>
            <a:r>
              <a:rPr lang="en-US" sz="2200" dirty="0"/>
              <a:t>advance estimates of the state </a:t>
            </a:r>
            <a:r>
              <a:rPr lang="en-US" sz="2200" dirty="0" smtClean="0"/>
              <a:t>probability distribution </a:t>
            </a:r>
            <a:r>
              <a:rPr lang="en-US" sz="2200" dirty="0"/>
              <a:t>function in time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Derivative from </a:t>
            </a:r>
            <a:r>
              <a:rPr lang="en-US" sz="2400" dirty="0"/>
              <a:t>Kalman </a:t>
            </a:r>
            <a:r>
              <a:rPr lang="en-US" sz="2400" dirty="0" smtClean="0"/>
              <a:t>filter with adjustment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Prior ensemble estimation y’s mean and variance: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Increments (N is the ensemble size, M is the model size)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9096" y="3676586"/>
            <a:ext cx="3464550" cy="1029709"/>
            <a:chOff x="1529463" y="3585833"/>
            <a:chExt cx="3464550" cy="10297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8495"/>
            <a:stretch/>
          </p:blipFill>
          <p:spPr>
            <a:xfrm>
              <a:off x="1677512" y="3585833"/>
              <a:ext cx="3316501" cy="1029709"/>
            </a:xfrm>
            <a:prstGeom prst="rect">
              <a:avLst/>
            </a:prstGeom>
          </p:spPr>
        </p:pic>
        <p:sp>
          <p:nvSpPr>
            <p:cNvPr id="5" name="Left Brace 4"/>
            <p:cNvSpPr/>
            <p:nvPr/>
          </p:nvSpPr>
          <p:spPr>
            <a:xfrm>
              <a:off x="1529463" y="3805647"/>
              <a:ext cx="104504" cy="501619"/>
            </a:xfrm>
            <a:prstGeom prst="leftBrace">
              <a:avLst>
                <a:gd name="adj1" fmla="val 29761"/>
                <a:gd name="adj2" fmla="val 48935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09" y="4990936"/>
            <a:ext cx="8215425" cy="1056569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1949096" y="5259978"/>
            <a:ext cx="163845" cy="495169"/>
          </a:xfrm>
          <a:prstGeom prst="leftBrace">
            <a:avLst>
              <a:gd name="adj1" fmla="val 29761"/>
              <a:gd name="adj2" fmla="val 4893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769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Sampling </a:t>
            </a:r>
            <a:r>
              <a:rPr lang="en-US" sz="2400" dirty="0"/>
              <a:t>error from finite </a:t>
            </a:r>
            <a:r>
              <a:rPr lang="en-US" sz="2400" dirty="0" smtClean="0"/>
              <a:t>ensembles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Assuming that </a:t>
            </a:r>
            <a:r>
              <a:rPr lang="en-US" sz="2400" dirty="0" smtClean="0"/>
              <a:t>the prior </a:t>
            </a:r>
            <a:r>
              <a:rPr lang="en-US" sz="2400" dirty="0"/>
              <a:t>distribution and the observation likelihood are </a:t>
            </a:r>
            <a:r>
              <a:rPr lang="en-US" sz="2400" dirty="0" smtClean="0"/>
              <a:t>Gaussian in </a:t>
            </a:r>
            <a:r>
              <a:rPr lang="en-US" sz="2400" dirty="0"/>
              <a:t>the observation space update </a:t>
            </a:r>
            <a:r>
              <a:rPr lang="en-US" sz="2400" dirty="0" smtClean="0"/>
              <a:t>step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Updating state </a:t>
            </a:r>
            <a:r>
              <a:rPr lang="en-US" sz="2400" dirty="0"/>
              <a:t>variables given </a:t>
            </a:r>
            <a:r>
              <a:rPr lang="en-US" sz="2400" dirty="0" smtClean="0"/>
              <a:t>increments </a:t>
            </a:r>
            <a:r>
              <a:rPr lang="en-US" sz="2400" dirty="0"/>
              <a:t>for the observation </a:t>
            </a:r>
            <a:r>
              <a:rPr lang="en-US" sz="2400" dirty="0" smtClean="0"/>
              <a:t>prior during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Assuming a </a:t>
            </a:r>
            <a:r>
              <a:rPr lang="en-US" sz="2400" dirty="0"/>
              <a:t>linear relation between the observation and the state </a:t>
            </a:r>
            <a:r>
              <a:rPr lang="en-US" sz="2400" dirty="0" smtClean="0"/>
              <a:t>variables may </a:t>
            </a:r>
            <a:r>
              <a:rPr lang="en-US" sz="2400" dirty="0"/>
              <a:t>be inappropriate</a:t>
            </a:r>
          </a:p>
        </p:txBody>
      </p:sp>
      <p:pic>
        <p:nvPicPr>
          <p:cNvPr id="1026" name="Picture 2" descr="Image result for Error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37" y="2305276"/>
            <a:ext cx="3455994" cy="2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inflation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 Linearly inflating each </a:t>
                </a:r>
                <a:r>
                  <a:rPr lang="en-US" sz="2400" dirty="0"/>
                  <a:t>scalar component of the state vector before </a:t>
                </a:r>
                <a:r>
                  <a:rPr lang="en-US" sz="2400" dirty="0" smtClean="0"/>
                  <a:t>assimilating observations: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referred to as a covariance inflation factor.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The observation,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and the observational error variance,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can be used </a:t>
                </a:r>
                <a:r>
                  <a:rPr lang="en-US" sz="2400" dirty="0" smtClean="0"/>
                  <a:t>to estimate </a:t>
                </a:r>
                <a:r>
                  <a:rPr lang="en-US" sz="2400" dirty="0"/>
                  <a:t>whether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too big or too </a:t>
                </a:r>
                <a:r>
                  <a:rPr lang="en-US" sz="2400" dirty="0" smtClean="0"/>
                  <a:t>small.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Assumes </a:t>
                </a:r>
                <a:r>
                  <a:rPr lang="en-US" sz="2400" dirty="0"/>
                  <a:t>a Gaussian for the posterior since </a:t>
                </a:r>
                <a:r>
                  <a:rPr lang="en-US" sz="2400" dirty="0" smtClean="0"/>
                  <a:t>it is </a:t>
                </a:r>
                <a:r>
                  <a:rPr lang="en-US" sz="2400" dirty="0"/>
                  <a:t>equivalent to the next prior which is assumed Gaussian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697" t="-2121" r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inflation factor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6535"/>
          <a:stretch/>
        </p:blipFill>
        <p:spPr>
          <a:xfrm>
            <a:off x="1529466" y="3483428"/>
            <a:ext cx="5447838" cy="2467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2024244"/>
            <a:ext cx="10241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 Initially, it is assumed that the ‘model’ time tendency for 𝜆 is 0.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4463"/>
          <a:stretch/>
        </p:blipFill>
        <p:spPr>
          <a:xfrm>
            <a:off x="1529466" y="2619117"/>
            <a:ext cx="5672523" cy="8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4188"/>
          <a:stretch/>
        </p:blipFill>
        <p:spPr>
          <a:xfrm>
            <a:off x="1925120" y="2109260"/>
            <a:ext cx="3935749" cy="998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84663" y="3282143"/>
                <a:ext cx="5477692" cy="303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 smtClean="0"/>
                  <a:t> can be computed using the definition of normal density.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 The systematic loss of variance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could eventually lead to filter divergence.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For most results 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is fixed in time.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/>
                  <a:t>selected empirically.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63" y="3282143"/>
                <a:ext cx="5477692" cy="3037755"/>
              </a:xfrm>
              <a:prstGeom prst="rect">
                <a:avLst/>
              </a:prstGeom>
              <a:blipFill rotWithShape="0"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949" y="2109260"/>
            <a:ext cx="3288144" cy="40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258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Retrospect</vt:lpstr>
      <vt:lpstr>Adaptive covariance inflation error correction</vt:lpstr>
      <vt:lpstr>Problem statement</vt:lpstr>
      <vt:lpstr>Solution </vt:lpstr>
      <vt:lpstr>Bayesian filtering</vt:lpstr>
      <vt:lpstr>Ensemble filters</vt:lpstr>
      <vt:lpstr>Error source</vt:lpstr>
      <vt:lpstr>Covariance inflation</vt:lpstr>
      <vt:lpstr>Covariance inflation factor</vt:lpstr>
      <vt:lpstr>Update variance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covariance inflation error correction</dc:title>
  <dc:creator>Profile Account</dc:creator>
  <cp:lastModifiedBy>Niu, Mu</cp:lastModifiedBy>
  <cp:revision>14</cp:revision>
  <dcterms:created xsi:type="dcterms:W3CDTF">2016-10-30T19:28:08Z</dcterms:created>
  <dcterms:modified xsi:type="dcterms:W3CDTF">2016-10-30T21:47:09Z</dcterms:modified>
</cp:coreProperties>
</file>