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391" r:id="rId2"/>
    <p:sldId id="488" r:id="rId3"/>
    <p:sldId id="261" r:id="rId4"/>
    <p:sldId id="366" r:id="rId5"/>
    <p:sldId id="490" r:id="rId6"/>
    <p:sldId id="367" r:id="rId7"/>
    <p:sldId id="368" r:id="rId8"/>
    <p:sldId id="369" r:id="rId9"/>
    <p:sldId id="371" r:id="rId10"/>
    <p:sldId id="372" r:id="rId11"/>
    <p:sldId id="373" r:id="rId12"/>
    <p:sldId id="374" r:id="rId13"/>
    <p:sldId id="375" r:id="rId14"/>
    <p:sldId id="377" r:id="rId15"/>
    <p:sldId id="379" r:id="rId16"/>
    <p:sldId id="381" r:id="rId17"/>
    <p:sldId id="383" r:id="rId18"/>
    <p:sldId id="385" r:id="rId19"/>
    <p:sldId id="387" r:id="rId20"/>
    <p:sldId id="388" r:id="rId21"/>
    <p:sldId id="491" r:id="rId22"/>
    <p:sldId id="389" r:id="rId23"/>
    <p:sldId id="489" r:id="rId24"/>
    <p:sldId id="392" r:id="rId25"/>
    <p:sldId id="393" r:id="rId26"/>
    <p:sldId id="394" r:id="rId27"/>
    <p:sldId id="395" r:id="rId28"/>
    <p:sldId id="396" r:id="rId29"/>
    <p:sldId id="397" r:id="rId30"/>
    <p:sldId id="399" r:id="rId31"/>
    <p:sldId id="400" r:id="rId32"/>
    <p:sldId id="401" r:id="rId33"/>
    <p:sldId id="402" r:id="rId34"/>
    <p:sldId id="493" r:id="rId35"/>
    <p:sldId id="494" r:id="rId36"/>
    <p:sldId id="405" r:id="rId37"/>
    <p:sldId id="406" r:id="rId38"/>
    <p:sldId id="407" r:id="rId39"/>
    <p:sldId id="492" r:id="rId40"/>
    <p:sldId id="433" r:id="rId41"/>
    <p:sldId id="434" r:id="rId42"/>
    <p:sldId id="435" r:id="rId43"/>
    <p:sldId id="436" r:id="rId44"/>
    <p:sldId id="437" r:id="rId45"/>
    <p:sldId id="278" r:id="rId4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4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4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4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400" kern="1200">
        <a:solidFill>
          <a:schemeClr val="tx1"/>
        </a:solidFill>
        <a:latin typeface="Arial" pitchFamily="34" charset="0"/>
        <a:ea typeface="宋体" pitchFamily="2" charset="-122"/>
        <a:cs typeface="+mn-cs"/>
      </a:defRPr>
    </a:lvl5pPr>
    <a:lvl6pPr marL="2286000" algn="l" defTabSz="914400" rtl="0" eaLnBrk="1" latinLnBrk="0" hangingPunct="1">
      <a:defRPr sz="2400" kern="1200">
        <a:solidFill>
          <a:schemeClr val="tx1"/>
        </a:solidFill>
        <a:latin typeface="Arial" pitchFamily="34" charset="0"/>
        <a:ea typeface="宋体" pitchFamily="2" charset="-122"/>
        <a:cs typeface="+mn-cs"/>
      </a:defRPr>
    </a:lvl6pPr>
    <a:lvl7pPr marL="2743200" algn="l" defTabSz="914400" rtl="0" eaLnBrk="1" latinLnBrk="0" hangingPunct="1">
      <a:defRPr sz="2400" kern="1200">
        <a:solidFill>
          <a:schemeClr val="tx1"/>
        </a:solidFill>
        <a:latin typeface="Arial" pitchFamily="34" charset="0"/>
        <a:ea typeface="宋体" pitchFamily="2" charset="-122"/>
        <a:cs typeface="+mn-cs"/>
      </a:defRPr>
    </a:lvl7pPr>
    <a:lvl8pPr marL="3200400" algn="l" defTabSz="914400" rtl="0" eaLnBrk="1" latinLnBrk="0" hangingPunct="1">
      <a:defRPr sz="2400" kern="1200">
        <a:solidFill>
          <a:schemeClr val="tx1"/>
        </a:solidFill>
        <a:latin typeface="Arial" pitchFamily="34" charset="0"/>
        <a:ea typeface="宋体" pitchFamily="2" charset="-122"/>
        <a:cs typeface="+mn-cs"/>
      </a:defRPr>
    </a:lvl8pPr>
    <a:lvl9pPr marL="3657600" algn="l" defTabSz="914400" rtl="0" eaLnBrk="1" latinLnBrk="0" hangingPunct="1">
      <a:defRPr sz="2400"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FFFF"/>
    <a:srgbClr val="0066FF"/>
    <a:srgbClr val="CC0000"/>
    <a:srgbClr val="B2B2B2"/>
    <a:srgbClr val="2B166E"/>
    <a:srgbClr val="692AA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2" autoAdjust="0"/>
    <p:restoredTop sz="94652" autoAdjust="0"/>
  </p:normalViewPr>
  <p:slideViewPr>
    <p:cSldViewPr>
      <p:cViewPr varScale="1">
        <p:scale>
          <a:sx n="39" d="100"/>
          <a:sy n="39" d="100"/>
        </p:scale>
        <p:origin x="-1167" y="-57"/>
      </p:cViewPr>
      <p:guideLst>
        <p:guide orient="horz" pos="2160"/>
        <p:guide pos="2888"/>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2020/7/17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5B6227F-0778-442F-A98B-0441B3C8EF16}"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0" hangingPunct="0">
              <a:spcBef>
                <a:spcPct val="20000"/>
              </a:spcBef>
              <a:buFont typeface="Wingdings" panose="05000000000000000000" pitchFamily="2" charset="2"/>
              <a:buNone/>
              <a:defRPr sz="1200">
                <a:latin typeface="Arial" panose="020B0604020202020204" pitchFamily="34" charset="0"/>
              </a:defRPr>
            </a:lvl1pPr>
          </a:lstStyle>
          <a:p>
            <a:pPr>
              <a:defRPr/>
            </a:pPr>
            <a:endParaRPr lang="zh-CN" altLang="en-US"/>
          </a:p>
        </p:txBody>
      </p:sp>
      <p:sp>
        <p:nvSpPr>
          <p:cNvPr id="9011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spcBef>
                <a:spcPct val="20000"/>
              </a:spcBef>
              <a:buFont typeface="Wingdings" panose="05000000000000000000" pitchFamily="2" charset="2"/>
              <a:buNone/>
              <a:defRPr sz="1200">
                <a:latin typeface="Arial" panose="020B0604020202020204" pitchFamily="34" charset="0"/>
              </a:defRPr>
            </a:lvl1pPr>
          </a:lstStyle>
          <a:p>
            <a:pPr>
              <a:defRPr/>
            </a:pPr>
            <a:fld id="{4BC77AB1-65D6-4F30-A6EB-A337728DCC0C}" type="datetimeFigureOut">
              <a:rPr lang="zh-CN" altLang="en-US"/>
              <a:pPr>
                <a:defRPr/>
              </a:pPr>
              <a:t>2020/7/17</a:t>
            </a:fld>
            <a:endParaRPr lang="zh-CN" altLang="en-US"/>
          </a:p>
        </p:txBody>
      </p:sp>
      <p:sp>
        <p:nvSpPr>
          <p:cNvPr id="4100"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4294967295"/>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011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eaLnBrk="0" hangingPunct="0">
              <a:spcBef>
                <a:spcPct val="20000"/>
              </a:spcBef>
              <a:buFont typeface="Wingdings" panose="05000000000000000000" pitchFamily="2" charset="2"/>
              <a:buNone/>
              <a:defRPr sz="1200">
                <a:latin typeface="Arial" panose="020B0604020202020204" pitchFamily="34" charset="0"/>
              </a:defRPr>
            </a:lvl1pPr>
          </a:lstStyle>
          <a:p>
            <a:pPr>
              <a:defRPr/>
            </a:pPr>
            <a:endParaRPr lang="en-US" altLang="zh-CN"/>
          </a:p>
        </p:txBody>
      </p:sp>
      <p:sp>
        <p:nvSpPr>
          <p:cNvPr id="9011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spcBef>
                <a:spcPct val="20000"/>
              </a:spcBef>
              <a:defRPr sz="1200"/>
            </a:lvl1pPr>
          </a:lstStyle>
          <a:p>
            <a:fld id="{E20ACF42-5DE7-49BD-8847-65947904823D}"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noTextEdit="1"/>
          </p:cNvSpPr>
          <p:nvPr>
            <p:ph type="sldImg" idx="4294967295"/>
          </p:nvPr>
        </p:nvSpPr>
        <p:spPr>
          <a:ln/>
        </p:spPr>
      </p:sp>
      <p:sp>
        <p:nvSpPr>
          <p:cNvPr id="6146" name="备注占位符 2"/>
          <p:cNvSpPr>
            <a:spLocks noGrp="1" noChangeArrowheads="1"/>
          </p:cNvSpPr>
          <p:nvPr>
            <p:ph type="body" idx="4294967295"/>
          </p:nvPr>
        </p:nvSpPr>
        <p:spPr/>
        <p:txBody>
          <a:bodyPr/>
          <a:lstStyle/>
          <a:p>
            <a:pPr eaLnBrk="1" hangingPunct="1">
              <a:spcBef>
                <a:spcPct val="0"/>
              </a:spcBef>
            </a:pPr>
            <a:endParaRPr lang="zh-CN" altLang="en-US" smtClean="0"/>
          </a:p>
        </p:txBody>
      </p:sp>
      <p:sp>
        <p:nvSpPr>
          <p:cNvPr id="6147" name="灯片编号占位符 3"/>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20000"/>
              </a:spcBef>
              <a:buFont typeface="Wingdings" pitchFamily="2" charset="2"/>
              <a:buNone/>
            </a:pPr>
            <a:fld id="{34ABAA14-4113-4677-9ABC-0F7836BE27CE}" type="slidenum">
              <a:rPr lang="zh-CN" altLang="en-US" sz="1200"/>
              <a:pPr algn="r">
                <a:spcBef>
                  <a:spcPct val="20000"/>
                </a:spcBef>
                <a:buFont typeface="Wingdings" pitchFamily="2" charset="2"/>
                <a:buNone/>
              </a:pPr>
              <a:t>1</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44" descr="e_12"/>
          <p:cNvPicPr>
            <a:picLocks noChangeAspect="1" noChangeArrowheads="1"/>
          </p:cNvPicPr>
          <p:nvPr userDrawn="1"/>
        </p:nvPicPr>
        <p:blipFill>
          <a:blip r:embed="rId2" cstate="print"/>
          <a:srcRect r="14461"/>
          <a:stretch>
            <a:fillRect/>
          </a:stretch>
        </p:blipFill>
        <p:spPr bwMode="auto">
          <a:xfrm>
            <a:off x="0" y="0"/>
            <a:ext cx="9144000" cy="5157788"/>
          </a:xfrm>
          <a:prstGeom prst="rect">
            <a:avLst/>
          </a:prstGeom>
          <a:noFill/>
          <a:ln w="9525">
            <a:noFill/>
            <a:miter lim="800000"/>
            <a:headEnd/>
            <a:tailEnd/>
          </a:ln>
        </p:spPr>
      </p:pic>
      <p:sp>
        <p:nvSpPr>
          <p:cNvPr id="5" name="Rectangle 45"/>
          <p:cNvSpPr>
            <a:spLocks noChangeArrowheads="1"/>
          </p:cNvSpPr>
          <p:nvPr/>
        </p:nvSpPr>
        <p:spPr bwMode="ltGray">
          <a:xfrm>
            <a:off x="0" y="6611938"/>
            <a:ext cx="9144000" cy="260350"/>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ln>
          <a:effectLst/>
        </p:spPr>
        <p:txBody>
          <a:bodyPr wrap="none" anchor="ctr"/>
          <a:lstStyle/>
          <a:p>
            <a:pPr algn="dist">
              <a:spcBef>
                <a:spcPct val="20000"/>
              </a:spcBef>
              <a:buFont typeface="Wingdings" panose="05000000000000000000" pitchFamily="2" charset="2"/>
              <a:buNone/>
              <a:defRPr/>
            </a:pPr>
            <a:endParaRPr lang="zh-CN" altLang="en-US">
              <a:ea typeface="+mn-ea"/>
            </a:endParaRPr>
          </a:p>
        </p:txBody>
      </p:sp>
      <p:sp>
        <p:nvSpPr>
          <p:cNvPr id="3074" name="Rectangle 2"/>
          <p:cNvSpPr>
            <a:spLocks noGrp="1" noChangeArrowheads="1"/>
          </p:cNvSpPr>
          <p:nvPr>
            <p:ph type="ctrTitle"/>
          </p:nvPr>
        </p:nvSpPr>
        <p:spPr>
          <a:xfrm>
            <a:off x="3886200" y="1371600"/>
            <a:ext cx="4876800" cy="3276600"/>
          </a:xfrm>
          <a:effectLst>
            <a:outerShdw dist="53882" dir="2700000" algn="ctr" rotWithShape="0">
              <a:schemeClr val="tx2">
                <a:alpha val="50000"/>
              </a:schemeClr>
            </a:outerShdw>
          </a:effectLst>
        </p:spPr>
        <p:txBody>
          <a:bodyPr/>
          <a:lstStyle>
            <a:lvl1pPr algn="r">
              <a:defRPr sz="4000">
                <a:solidFill>
                  <a:srgbClr val="FFFFCC"/>
                </a:solidFill>
              </a:defRPr>
            </a:lvl1pPr>
          </a:lstStyle>
          <a:p>
            <a:r>
              <a:rPr lang="zh-CN" altLang="en-US" noProof="1" smtClean="0"/>
              <a:t>单击此处编辑母版标题样式</a:t>
            </a:r>
            <a:endParaRPr lang="en-US" altLang="zh-CN" noProof="1"/>
          </a:p>
        </p:txBody>
      </p:sp>
      <p:sp>
        <p:nvSpPr>
          <p:cNvPr id="3075" name="Rectangle 3"/>
          <p:cNvSpPr>
            <a:spLocks noGrp="1" noChangeArrowheads="1"/>
          </p:cNvSpPr>
          <p:nvPr>
            <p:ph type="subTitle" idx="1"/>
          </p:nvPr>
        </p:nvSpPr>
        <p:spPr bwMode="white">
          <a:xfrm>
            <a:off x="1752600" y="5638800"/>
            <a:ext cx="6172200" cy="457200"/>
          </a:xfrm>
        </p:spPr>
        <p:txBody>
          <a:bodyPr/>
          <a:lstStyle>
            <a:lvl1pPr marL="0" indent="0" algn="ctr">
              <a:buFont typeface="Wingdings" panose="05000000000000000000" pitchFamily="2" charset="2"/>
              <a:buNone/>
              <a:defRPr sz="1500"/>
            </a:lvl1pPr>
          </a:lstStyle>
          <a:p>
            <a:r>
              <a:rPr lang="zh-CN" altLang="en-US" noProof="1" smtClean="0"/>
              <a:t>单击此处编辑母版副标题样式</a:t>
            </a:r>
            <a:endParaRPr lang="en-US" altLang="zh-CN"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sldNum" sz="quarter" idx="10"/>
          </p:nvPr>
        </p:nvSpPr>
        <p:spPr>
          <a:ln/>
        </p:spPr>
        <p:txBody>
          <a:bodyPr/>
          <a:lstStyle>
            <a:lvl1pPr>
              <a:defRPr/>
            </a:lvl1pPr>
          </a:lstStyle>
          <a:p>
            <a:fld id="{08A6FC09-7669-4606-8A60-71ACACE6E414}" type="slidenum">
              <a:rPr lang="zh-CN" altLang="en-US"/>
              <a:pPr/>
              <a:t>‹#›</a:t>
            </a:fld>
            <a:endParaRPr lang="zh-CN" altLang="en-US">
              <a:latin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52400"/>
            <a:ext cx="2076450" cy="61722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52400"/>
            <a:ext cx="6076950" cy="61722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sldNum" sz="quarter" idx="10"/>
          </p:nvPr>
        </p:nvSpPr>
        <p:spPr>
          <a:ln/>
        </p:spPr>
        <p:txBody>
          <a:bodyPr/>
          <a:lstStyle>
            <a:lvl1pPr>
              <a:defRPr/>
            </a:lvl1pPr>
          </a:lstStyle>
          <a:p>
            <a:fld id="{1A54852D-8046-4BEB-9EB0-B530529C2871}" type="slidenum">
              <a:rPr lang="zh-CN" altLang="en-US"/>
              <a:pPr/>
              <a:t>‹#›</a:t>
            </a:fld>
            <a:endParaRPr lang="zh-CN" altLang="en-US">
              <a:latin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6"/>
          <p:cNvSpPr>
            <a:spLocks noGrp="1" noChangeArrowheads="1"/>
          </p:cNvSpPr>
          <p:nvPr>
            <p:ph type="sldNum" sz="quarter" idx="10"/>
          </p:nvPr>
        </p:nvSpPr>
        <p:spPr>
          <a:ln/>
        </p:spPr>
        <p:txBody>
          <a:bodyPr/>
          <a:lstStyle>
            <a:lvl1pPr>
              <a:defRPr/>
            </a:lvl1pPr>
          </a:lstStyle>
          <a:p>
            <a:fld id="{E9E20648-6291-4643-A8E7-571F44F4467A}" type="slidenum">
              <a:rPr lang="zh-CN" altLang="en-US"/>
              <a:pPr/>
              <a:t>‹#›</a:t>
            </a:fld>
            <a:endParaRPr lang="zh-CN" altLang="en-US">
              <a:latin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BEAD7D2B-91EF-4F9F-A791-C8740997CA5D}" type="slidenum">
              <a:rPr lang="zh-CN" altLang="en-US"/>
              <a:pPr/>
              <a:t>‹#›</a:t>
            </a:fld>
            <a:endParaRPr lang="zh-CN" altLang="en-US">
              <a:latin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0100" y="1295400"/>
            <a:ext cx="40005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6"/>
          <p:cNvSpPr>
            <a:spLocks noGrp="1" noChangeArrowheads="1"/>
          </p:cNvSpPr>
          <p:nvPr>
            <p:ph type="sldNum" sz="quarter" idx="10"/>
          </p:nvPr>
        </p:nvSpPr>
        <p:spPr>
          <a:ln/>
        </p:spPr>
        <p:txBody>
          <a:bodyPr/>
          <a:lstStyle>
            <a:lvl1pPr>
              <a:defRPr/>
            </a:lvl1pPr>
          </a:lstStyle>
          <a:p>
            <a:fld id="{F12DE92E-347A-4DA8-944D-F617E657AF45}" type="slidenum">
              <a:rPr lang="zh-CN" altLang="en-US"/>
              <a:pPr/>
              <a:t>‹#›</a:t>
            </a:fld>
            <a:endParaRPr lang="zh-CN" altLang="en-US">
              <a:latin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6"/>
          <p:cNvSpPr>
            <a:spLocks noGrp="1" noChangeArrowheads="1"/>
          </p:cNvSpPr>
          <p:nvPr>
            <p:ph type="sldNum" sz="quarter" idx="10"/>
          </p:nvPr>
        </p:nvSpPr>
        <p:spPr>
          <a:ln/>
        </p:spPr>
        <p:txBody>
          <a:bodyPr/>
          <a:lstStyle>
            <a:lvl1pPr>
              <a:defRPr/>
            </a:lvl1pPr>
          </a:lstStyle>
          <a:p>
            <a:fld id="{9F049257-9F25-44FF-92C6-030616C00937}" type="slidenum">
              <a:rPr lang="zh-CN" altLang="en-US"/>
              <a:pPr/>
              <a:t>‹#›</a:t>
            </a:fld>
            <a:endParaRPr lang="zh-CN" altLang="en-US">
              <a:latin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6"/>
          <p:cNvSpPr>
            <a:spLocks noGrp="1" noChangeArrowheads="1"/>
          </p:cNvSpPr>
          <p:nvPr>
            <p:ph type="sldNum" sz="quarter" idx="10"/>
          </p:nvPr>
        </p:nvSpPr>
        <p:spPr>
          <a:ln/>
        </p:spPr>
        <p:txBody>
          <a:bodyPr/>
          <a:lstStyle>
            <a:lvl1pPr>
              <a:defRPr/>
            </a:lvl1pPr>
          </a:lstStyle>
          <a:p>
            <a:fld id="{86ABC210-8ABC-4B60-84D2-E9E540C0F555}" type="slidenum">
              <a:rPr lang="zh-CN" altLang="en-US"/>
              <a:pPr/>
              <a:t>‹#›</a:t>
            </a:fld>
            <a:endParaRPr lang="zh-CN" altLang="en-US">
              <a:latin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6D06707A-35A3-4E9D-9E07-67637F315DBD}" type="slidenum">
              <a:rPr lang="zh-CN" altLang="en-US"/>
              <a:pPr/>
              <a:t>‹#›</a:t>
            </a:fld>
            <a:endParaRPr lang="zh-CN" altLang="en-US">
              <a:latin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7E9AE4C2-88C0-4FAD-959E-4D27A58A6164}" type="slidenum">
              <a:rPr lang="zh-CN" altLang="en-US"/>
              <a:pPr/>
              <a:t>‹#›</a:t>
            </a:fld>
            <a:endParaRPr lang="zh-CN" altLang="en-US">
              <a:latin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7C3998FB-64AD-4E71-AFB3-EB8AEB3B57D7}" type="slidenum">
              <a:rPr lang="zh-CN" altLang="en-US"/>
              <a:pPr/>
              <a:t>‹#›</a:t>
            </a:fld>
            <a:endParaRPr lang="zh-CN" altLang="en-US">
              <a:latin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3" descr="e_11p"/>
          <p:cNvPicPr>
            <a:picLocks noChangeAspect="1" noChangeArrowheads="1"/>
          </p:cNvPicPr>
          <p:nvPr/>
        </p:nvPicPr>
        <p:blipFill>
          <a:blip r:embed="rId13" cstate="print"/>
          <a:srcRect/>
          <a:stretch>
            <a:fillRect/>
          </a:stretch>
        </p:blipFill>
        <p:spPr bwMode="auto">
          <a:xfrm>
            <a:off x="0" y="0"/>
            <a:ext cx="9144000" cy="836613"/>
          </a:xfrm>
          <a:prstGeom prst="rect">
            <a:avLst/>
          </a:prstGeom>
          <a:noFill/>
          <a:ln w="9525">
            <a:noFill/>
            <a:miter lim="800000"/>
            <a:headEnd/>
            <a:tailEnd/>
          </a:ln>
        </p:spPr>
      </p:pic>
      <p:sp>
        <p:nvSpPr>
          <p:cNvPr id="1027" name="Rectangle 3"/>
          <p:cNvSpPr>
            <a:spLocks noGrp="1" noChangeArrowheads="1"/>
          </p:cNvSpPr>
          <p:nvPr>
            <p:ph type="body" idx="4294967295"/>
          </p:nvPr>
        </p:nvSpPr>
        <p:spPr bwMode="auto">
          <a:xfrm>
            <a:off x="457200" y="1295400"/>
            <a:ext cx="81534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30" name="Rectangle 6"/>
          <p:cNvSpPr>
            <a:spLocks noGrp="1" noChangeArrowheads="1"/>
          </p:cNvSpPr>
          <p:nvPr>
            <p:ph type="sldNum" sz="quarter" idx="4"/>
          </p:nvPr>
        </p:nvSpPr>
        <p:spPr bwMode="auto">
          <a:xfrm>
            <a:off x="3276600" y="6480175"/>
            <a:ext cx="2133600" cy="29210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a:defRPr sz="1400" b="1">
                <a:latin typeface="Verdana" pitchFamily="34" charset="0"/>
              </a:defRPr>
            </a:lvl1pPr>
          </a:lstStyle>
          <a:p>
            <a:fld id="{2545F3BD-C86F-420D-9AC1-459EB9797C11}" type="slidenum">
              <a:rPr lang="zh-CN" altLang="en-US"/>
              <a:pPr/>
              <a:t>‹#›</a:t>
            </a:fld>
            <a:endParaRPr lang="zh-CN" altLang="en-US"/>
          </a:p>
        </p:txBody>
      </p:sp>
      <p:sp>
        <p:nvSpPr>
          <p:cNvPr id="1029" name="Rectangle 2"/>
          <p:cNvSpPr>
            <a:spLocks noGrp="1" noChangeArrowheads="1"/>
          </p:cNvSpPr>
          <p:nvPr>
            <p:ph type="title" idx="4294967295"/>
          </p:nvPr>
        </p:nvSpPr>
        <p:spPr bwMode="auto">
          <a:xfrm>
            <a:off x="457200" y="152400"/>
            <a:ext cx="8305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70" name="Text Box 46"/>
          <p:cNvSpPr txBox="1">
            <a:spLocks noChangeArrowheads="1"/>
          </p:cNvSpPr>
          <p:nvPr/>
        </p:nvSpPr>
        <p:spPr bwMode="auto">
          <a:xfrm>
            <a:off x="0" y="819150"/>
            <a:ext cx="9144000" cy="24447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noFill/>
            <a:miter lim="800000"/>
          </a:ln>
          <a:effectLst/>
        </p:spPr>
        <p:txBody>
          <a:bodyPr>
            <a:spAutoFit/>
          </a:bodyPr>
          <a:lstStyle/>
          <a:p>
            <a:pPr>
              <a:defRPr/>
            </a:pPr>
            <a:endParaRPr lang="en-US" altLang="zh-CN" sz="1000" b="1">
              <a:solidFill>
                <a:schemeClr val="bg1"/>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n"/>
        <a:defRPr sz="2200" b="1">
          <a:solidFill>
            <a:schemeClr val="tx2"/>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n"/>
        <a:defRPr sz="2200">
          <a:solidFill>
            <a:schemeClr val="tx2"/>
          </a:solidFill>
          <a:latin typeface="+mn-lt"/>
          <a:ea typeface="+mn-ea"/>
        </a:defRPr>
      </a:lvl2pPr>
      <a:lvl3pPr marL="1143000" indent="-228600" algn="l" rtl="0" eaLnBrk="1" fontAlgn="base" hangingPunct="1">
        <a:spcBef>
          <a:spcPct val="20000"/>
        </a:spcBef>
        <a:spcAft>
          <a:spcPct val="0"/>
        </a:spcAft>
        <a:buClr>
          <a:schemeClr val="tx1"/>
        </a:buClr>
        <a:buFont typeface="Wingdings" pitchFamily="2" charset="2"/>
        <a:buChar char="n"/>
        <a:defRPr sz="2200">
          <a:solidFill>
            <a:schemeClr val="tx2"/>
          </a:solidFill>
          <a:latin typeface="+mn-lt"/>
          <a:ea typeface="+mn-ea"/>
        </a:defRPr>
      </a:lvl3pPr>
      <a:lvl4pPr marL="1600200" indent="-228600" algn="l" rtl="0" eaLnBrk="1" fontAlgn="base" hangingPunct="1">
        <a:spcBef>
          <a:spcPct val="20000"/>
        </a:spcBef>
        <a:spcAft>
          <a:spcPct val="0"/>
        </a:spcAft>
        <a:defRPr sz="1600">
          <a:solidFill>
            <a:schemeClr val="tx1"/>
          </a:solidFill>
          <a:latin typeface="+mn-lt"/>
          <a:ea typeface="+mn-ea"/>
        </a:defRPr>
      </a:lvl4pPr>
      <a:lvl5pPr marL="2057400" indent="-228600" algn="l" rtl="0" eaLnBrk="1" fontAlgn="base" hangingPunct="1">
        <a:spcBef>
          <a:spcPct val="20000"/>
        </a:spcBef>
        <a:spcAft>
          <a:spcPct val="0"/>
        </a:spcAft>
        <a:buChar char="»"/>
        <a:defRPr sz="140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ooc1-1.chaoxing.com/course/200153690.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31.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slideLayout" Target="../slideLayouts/slideLayout1.xml"/><Relationship Id="rId1" Type="http://schemas.openxmlformats.org/officeDocument/2006/relationships/vmlDrawing" Target="../drawings/vmlDrawing14.vml"/><Relationship Id="rId4"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AutoShape 6"/>
          <p:cNvSpPr>
            <a:spLocks noChangeArrowheads="1"/>
          </p:cNvSpPr>
          <p:nvPr/>
        </p:nvSpPr>
        <p:spPr bwMode="auto">
          <a:xfrm>
            <a:off x="609600" y="457200"/>
            <a:ext cx="3641725" cy="1066800"/>
          </a:xfrm>
          <a:prstGeom prst="flowChartAlternateProcess">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lgn="ctr">
            <a:noFill/>
            <a:miter lim="800000"/>
          </a:ln>
        </p:spPr>
        <p:txBody>
          <a:bodyPr wrap="none" anchor="ctr"/>
          <a:lstStyle/>
          <a:p>
            <a:pPr algn="ctr">
              <a:spcBef>
                <a:spcPct val="20000"/>
              </a:spcBef>
              <a:buFont typeface="Wingdings" panose="05000000000000000000" pitchFamily="2" charset="2"/>
              <a:buNone/>
              <a:defRPr/>
            </a:pPr>
            <a:r>
              <a:rPr lang="zh-CN" altLang="en-US" sz="2100" b="1" dirty="0">
                <a:solidFill>
                  <a:srgbClr val="FFFF00"/>
                </a:solidFill>
                <a:effectLst>
                  <a:outerShdw blurRad="38100" dist="38100" dir="2700000" algn="tl">
                    <a:srgbClr val="000000"/>
                  </a:outerShdw>
                </a:effectLst>
                <a:ea typeface="黑体" panose="02010600030101010101" pitchFamily="49" charset="-122"/>
              </a:rPr>
              <a:t>“十三五”国家重点出版规划</a:t>
            </a:r>
          </a:p>
          <a:p>
            <a:pPr algn="ctr">
              <a:spcBef>
                <a:spcPct val="20000"/>
              </a:spcBef>
              <a:buFont typeface="Wingdings" panose="05000000000000000000" pitchFamily="2" charset="2"/>
              <a:buNone/>
              <a:defRPr/>
            </a:pPr>
            <a:r>
              <a:rPr lang="zh-CN" altLang="en-US" sz="2100" b="1" dirty="0">
                <a:solidFill>
                  <a:srgbClr val="FFFF00"/>
                </a:solidFill>
                <a:effectLst>
                  <a:outerShdw blurRad="38100" dist="38100" dir="2700000" algn="tl">
                    <a:srgbClr val="000000"/>
                  </a:outerShdw>
                </a:effectLst>
                <a:ea typeface="黑体" panose="02010600030101010101" pitchFamily="49" charset="-122"/>
              </a:rPr>
              <a:t>项目</a:t>
            </a:r>
            <a:r>
              <a:rPr lang="en-US" altLang="zh-CN" sz="2100" b="1" dirty="0">
                <a:solidFill>
                  <a:srgbClr val="FFFF00"/>
                </a:solidFill>
                <a:effectLst>
                  <a:outerShdw blurRad="38100" dist="38100" dir="2700000" algn="tl">
                    <a:srgbClr val="000000"/>
                  </a:outerShdw>
                </a:effectLst>
                <a:ea typeface="黑体" panose="02010600030101010101" pitchFamily="49" charset="-122"/>
              </a:rPr>
              <a:t>,</a:t>
            </a:r>
            <a:r>
              <a:rPr lang="zh-CN" altLang="en-US" sz="2100" b="1" dirty="0">
                <a:solidFill>
                  <a:srgbClr val="FFFF00"/>
                </a:solidFill>
                <a:effectLst>
                  <a:outerShdw blurRad="38100" dist="38100" dir="2700000" algn="tl">
                    <a:srgbClr val="000000"/>
                  </a:outerShdw>
                </a:effectLst>
                <a:ea typeface="黑体" panose="02010600030101010101" pitchFamily="49" charset="-122"/>
                <a:sym typeface="+mn-ea"/>
              </a:rPr>
              <a:t>上海市高校优秀教材奖</a:t>
            </a:r>
            <a:endParaRPr lang="zh-CN" altLang="en-US" sz="2100" b="1" dirty="0">
              <a:solidFill>
                <a:srgbClr val="FFFF00"/>
              </a:solidFill>
              <a:effectLst>
                <a:outerShdw blurRad="38100" dist="38100" dir="2700000" algn="tl">
                  <a:srgbClr val="000000"/>
                </a:outerShdw>
              </a:effectLst>
              <a:ea typeface="黑体" panose="02010600030101010101" pitchFamily="49" charset="-122"/>
            </a:endParaRPr>
          </a:p>
        </p:txBody>
      </p:sp>
      <p:sp>
        <p:nvSpPr>
          <p:cNvPr id="2" name="AutoShape 6"/>
          <p:cNvSpPr>
            <a:spLocks noChangeArrowheads="1"/>
          </p:cNvSpPr>
          <p:nvPr/>
        </p:nvSpPr>
        <p:spPr bwMode="auto">
          <a:xfrm>
            <a:off x="4953000" y="457200"/>
            <a:ext cx="3657600" cy="990600"/>
          </a:xfrm>
          <a:prstGeom prst="flowChartAlternateProcess">
            <a:avLst/>
          </a:prstGeom>
          <a:solidFill>
            <a:srgbClr val="FFFF00"/>
          </a:solidFill>
          <a:ln w="9525" algn="ctr">
            <a:noFill/>
            <a:miter lim="800000"/>
          </a:ln>
          <a:effectLst/>
        </p:spPr>
        <p:txBody>
          <a:bodyPr wrap="none" anchor="ctr"/>
          <a:lstStyle/>
          <a:p>
            <a:pPr algn="ctr">
              <a:spcBef>
                <a:spcPct val="20000"/>
              </a:spcBef>
              <a:buFont typeface="Wingdings" panose="05000000000000000000" pitchFamily="2" charset="2"/>
              <a:buNone/>
              <a:defRPr/>
            </a:pPr>
            <a:r>
              <a:rPr lang="zh-CN" altLang="en-US" sz="2000" b="1" dirty="0">
                <a:solidFill>
                  <a:srgbClr val="FF0000"/>
                </a:solidFill>
                <a:effectLst>
                  <a:outerShdw blurRad="38100" dist="38100" dir="2700000" algn="tl">
                    <a:srgbClr val="000000"/>
                  </a:outerShdw>
                </a:effectLst>
                <a:ea typeface="黑体" panose="02010600030101010101" pitchFamily="49" charset="-122"/>
              </a:rPr>
              <a:t>上海市高校精品课程特色教材</a:t>
            </a:r>
          </a:p>
          <a:p>
            <a:pPr algn="ctr">
              <a:spcBef>
                <a:spcPct val="20000"/>
              </a:spcBef>
              <a:buFont typeface="Wingdings" panose="05000000000000000000" pitchFamily="2" charset="2"/>
              <a:buNone/>
              <a:defRPr/>
            </a:pPr>
            <a:r>
              <a:rPr lang="zh-CN" altLang="en-US" sz="2000" b="1" dirty="0">
                <a:solidFill>
                  <a:srgbClr val="FF0000"/>
                </a:solidFill>
                <a:effectLst>
                  <a:outerShdw blurRad="38100" dist="38100" dir="2700000" algn="tl">
                    <a:srgbClr val="000000"/>
                  </a:outerShdw>
                </a:effectLst>
                <a:ea typeface="黑体" panose="02010600030101010101" pitchFamily="49" charset="-122"/>
                <a:sym typeface="+mn-ea"/>
              </a:rPr>
              <a:t>上海市高校优质在线课程教材</a:t>
            </a:r>
            <a:endParaRPr lang="zh-CN" altLang="en-US" sz="2000" b="1" dirty="0">
              <a:solidFill>
                <a:srgbClr val="FF0000"/>
              </a:solidFill>
              <a:effectLst>
                <a:outerShdw blurRad="38100" dist="38100" dir="2700000" algn="tl">
                  <a:srgbClr val="000000"/>
                </a:outerShdw>
              </a:effectLst>
              <a:ea typeface="黑体" panose="02010600030101010101" pitchFamily="49" charset="-122"/>
            </a:endParaRPr>
          </a:p>
        </p:txBody>
      </p:sp>
      <p:sp>
        <p:nvSpPr>
          <p:cNvPr id="3085" name="Rectangle 13"/>
          <p:cNvSpPr>
            <a:spLocks noChangeArrowheads="1"/>
          </p:cNvSpPr>
          <p:nvPr/>
        </p:nvSpPr>
        <p:spPr bwMode="auto">
          <a:xfrm>
            <a:off x="4143375" y="3581400"/>
            <a:ext cx="4394200" cy="730250"/>
          </a:xfrm>
          <a:prstGeom prst="rect">
            <a:avLst/>
          </a:prstGeom>
          <a:noFill/>
          <a:ln w="9525" algn="ctr">
            <a:noFill/>
            <a:miter lim="800000"/>
          </a:ln>
          <a:effectLst/>
        </p:spPr>
        <p:txBody>
          <a:bodyPr wrap="none">
            <a:spAutoFit/>
          </a:bodyPr>
          <a:lstStyle/>
          <a:p>
            <a:pPr algn="ctr">
              <a:lnSpc>
                <a:spcPct val="90000"/>
              </a:lnSpc>
              <a:spcBef>
                <a:spcPct val="5000"/>
              </a:spcBef>
              <a:buFont typeface="Wingdings" panose="05000000000000000000" pitchFamily="2" charset="2"/>
              <a:buNone/>
              <a:defRPr/>
            </a:pPr>
            <a:r>
              <a:rPr lang="zh-CN" altLang="en-US" sz="2300" b="1" dirty="0">
                <a:solidFill>
                  <a:srgbClr val="FFFF00"/>
                </a:solidFill>
                <a:effectLst>
                  <a:outerShdw blurRad="38100" dist="38100" dir="2700000" algn="tl">
                    <a:srgbClr val="C0C0C0"/>
                  </a:outerShdw>
                </a:effectLst>
                <a:latin typeface="黑体" panose="02010600030101010101" pitchFamily="49" charset="-122"/>
                <a:ea typeface="黑体" panose="02010600030101010101" pitchFamily="49" charset="-122"/>
              </a:rPr>
              <a:t>贾铁军 俞小怡 主编</a:t>
            </a:r>
          </a:p>
          <a:p>
            <a:pPr algn="ctr">
              <a:lnSpc>
                <a:spcPct val="90000"/>
              </a:lnSpc>
              <a:spcBef>
                <a:spcPct val="5000"/>
              </a:spcBef>
              <a:buFont typeface="Wingdings" panose="05000000000000000000" pitchFamily="2" charset="2"/>
              <a:buNone/>
              <a:defRPr/>
            </a:pPr>
            <a:r>
              <a:rPr lang="zh-CN" altLang="zh-CN" sz="2200" b="1" dirty="0">
                <a:solidFill>
                  <a:srgbClr val="FFFF00"/>
                </a:solidFill>
                <a:effectLst>
                  <a:outerShdw blurRad="38100" dist="38100" dir="2700000" algn="tl">
                    <a:srgbClr val="C0C0C0"/>
                  </a:outerShdw>
                </a:effectLst>
                <a:latin typeface="黑体" panose="02010600030101010101" pitchFamily="49" charset="-122"/>
                <a:ea typeface="黑体" panose="02010600030101010101" pitchFamily="49" charset="-122"/>
              </a:rPr>
              <a:t>王威 张书台 彭浩 罗宜元</a:t>
            </a:r>
            <a:r>
              <a:rPr lang="en-US" altLang="zh-CN" sz="2200" b="1" dirty="0">
                <a:solidFill>
                  <a:srgbClr val="FFFF00"/>
                </a:solidFill>
                <a:effectLst>
                  <a:outerShdw blurRad="38100" dist="38100" dir="2700000" algn="tl">
                    <a:srgbClr val="C0C0C0"/>
                  </a:outerShdw>
                </a:effectLst>
                <a:latin typeface="黑体" panose="02010600030101010101" pitchFamily="49" charset="-122"/>
                <a:ea typeface="黑体" panose="02010600030101010101" pitchFamily="49" charset="-122"/>
              </a:rPr>
              <a:t> </a:t>
            </a:r>
            <a:r>
              <a:rPr lang="zh-CN" altLang="en-US" sz="2200" b="1" dirty="0">
                <a:solidFill>
                  <a:srgbClr val="FFFF00"/>
                </a:solidFill>
                <a:effectLst>
                  <a:outerShdw blurRad="38100" dist="38100" dir="2700000" algn="tl">
                    <a:srgbClr val="C0C0C0"/>
                  </a:outerShdw>
                </a:effectLst>
                <a:latin typeface="黑体" panose="02010600030101010101" pitchFamily="49" charset="-122"/>
                <a:ea typeface="黑体" panose="02010600030101010101" pitchFamily="49" charset="-122"/>
              </a:rPr>
              <a:t>副主编</a:t>
            </a:r>
            <a:r>
              <a:rPr lang="zh-CN" altLang="en-US" sz="2200" dirty="0"/>
              <a:t> </a:t>
            </a:r>
            <a:endParaRPr lang="zh-CN" altLang="en-US" sz="2200" b="1" dirty="0">
              <a:solidFill>
                <a:srgbClr val="FFFF00"/>
              </a:solidFill>
              <a:effectLst>
                <a:outerShdw blurRad="38100" dist="38100" dir="2700000" algn="tl">
                  <a:srgbClr val="C0C0C0"/>
                </a:outerShdw>
              </a:effectLst>
              <a:latin typeface="黑体" panose="02010600030101010101" pitchFamily="49" charset="-122"/>
              <a:ea typeface="黑体" panose="02010600030101010101" pitchFamily="49" charset="-122"/>
            </a:endParaRPr>
          </a:p>
        </p:txBody>
      </p:sp>
      <p:sp>
        <p:nvSpPr>
          <p:cNvPr id="3074" name="Rectangle 2"/>
          <p:cNvSpPr>
            <a:spLocks noChangeArrowheads="1"/>
          </p:cNvSpPr>
          <p:nvPr/>
        </p:nvSpPr>
        <p:spPr bwMode="white">
          <a:xfrm>
            <a:off x="1295400" y="5257800"/>
            <a:ext cx="6934200" cy="914400"/>
          </a:xfrm>
          <a:prstGeom prst="rect">
            <a:avLst/>
          </a:prstGeom>
          <a:noFill/>
          <a:ln>
            <a:noFill/>
          </a:ln>
          <a:effectLst>
            <a:outerShdw dist="53882" dir="2700000" algn="ctr" rotWithShape="0">
              <a:schemeClr val="tx2">
                <a:alpha val="50000"/>
              </a:schemeClr>
            </a:outerShdw>
          </a:effectLst>
        </p:spPr>
        <p:txBody>
          <a:bodyPr anchor="ctr"/>
          <a:lstStyle/>
          <a:p>
            <a:pPr algn="ctr">
              <a:spcBef>
                <a:spcPct val="20000"/>
              </a:spcBef>
              <a:buFont typeface="Wingdings" panose="05000000000000000000" pitchFamily="2" charset="2"/>
              <a:buNone/>
              <a:defRPr/>
            </a:pPr>
            <a:r>
              <a:rPr lang="zh-CN" altLang="zh-CN" sz="3900" b="1" dirty="0">
                <a:solidFill>
                  <a:srgbClr val="FF0000"/>
                </a:solidFill>
                <a:effectLst>
                  <a:outerShdw blurRad="38100" dist="38100" dir="2700000" algn="tl">
                    <a:srgbClr val="C0C0C0"/>
                  </a:outerShdw>
                </a:effectLst>
                <a:latin typeface="华文琥珀" panose="02010800040101010101" pitchFamily="2" charset="-122"/>
                <a:ea typeface="黑体" panose="02010600030101010101" pitchFamily="49" charset="-122"/>
              </a:rPr>
              <a:t>第</a:t>
            </a:r>
            <a:r>
              <a:rPr lang="en-US" altLang="zh-CN" sz="3900" b="1" dirty="0">
                <a:solidFill>
                  <a:srgbClr val="FF0000"/>
                </a:solidFill>
                <a:effectLst>
                  <a:outerShdw blurRad="38100" dist="38100" dir="2700000" algn="tl">
                    <a:srgbClr val="C0C0C0"/>
                  </a:outerShdw>
                </a:effectLst>
                <a:latin typeface="华文琥珀" panose="02010800040101010101" pitchFamily="2" charset="-122"/>
                <a:ea typeface="黑体" panose="02010600030101010101" pitchFamily="49" charset="-122"/>
              </a:rPr>
              <a:t>8</a:t>
            </a:r>
            <a:r>
              <a:rPr lang="zh-CN" altLang="zh-CN" sz="3900" b="1" dirty="0">
                <a:solidFill>
                  <a:srgbClr val="FF0000"/>
                </a:solidFill>
                <a:effectLst>
                  <a:outerShdw blurRad="38100" dist="38100" dir="2700000" algn="tl">
                    <a:srgbClr val="C0C0C0"/>
                  </a:outerShdw>
                </a:effectLst>
                <a:latin typeface="华文琥珀" panose="02010800040101010101" pitchFamily="2" charset="-122"/>
                <a:ea typeface="黑体" panose="02010600030101010101" pitchFamily="49" charset="-122"/>
              </a:rPr>
              <a:t>章 </a:t>
            </a:r>
            <a:r>
              <a:rPr lang="zh-CN" altLang="en-US" sz="3900" b="1" dirty="0">
                <a:solidFill>
                  <a:srgbClr val="FF0000"/>
                </a:solidFill>
                <a:effectLst>
                  <a:outerShdw blurRad="38100" dist="38100" dir="2700000" algn="tl">
                    <a:srgbClr val="C0C0C0"/>
                  </a:outerShdw>
                </a:effectLst>
                <a:latin typeface="华文琥珀" panose="02010800040101010101" pitchFamily="2" charset="-122"/>
                <a:ea typeface="黑体" panose="02010600030101010101" pitchFamily="49" charset="-122"/>
              </a:rPr>
              <a:t>防火墙常用技术</a:t>
            </a:r>
            <a:endParaRPr lang="zh-CN" altLang="en-US" sz="3200" b="1" dirty="0">
              <a:solidFill>
                <a:srgbClr val="FF0000"/>
              </a:solidFill>
              <a:effectLst>
                <a:outerShdw blurRad="38100" dist="38100" dir="2700000" algn="tl">
                  <a:srgbClr val="C0C0C0"/>
                </a:outerShdw>
              </a:effectLst>
              <a:latin typeface="华文琥珀" panose="02010800040101010101" pitchFamily="2" charset="-122"/>
              <a:ea typeface="黑体" panose="02010600030101010101" pitchFamily="49" charset="-122"/>
            </a:endParaRPr>
          </a:p>
        </p:txBody>
      </p:sp>
      <p:sp>
        <p:nvSpPr>
          <p:cNvPr id="5125" name="WordArt 15"/>
          <p:cNvSpPr>
            <a:spLocks noChangeArrowheads="1" noChangeShapeType="1" noTextEdit="1"/>
          </p:cNvSpPr>
          <p:nvPr/>
        </p:nvSpPr>
        <p:spPr bwMode="auto">
          <a:xfrm>
            <a:off x="3341688" y="1828800"/>
            <a:ext cx="5649912" cy="1066800"/>
          </a:xfrm>
          <a:prstGeom prst="rect">
            <a:avLst/>
          </a:prstGeom>
        </p:spPr>
        <p:txBody>
          <a:bodyPr wrap="none" fromWordArt="1">
            <a:prstTxWarp prst="textPlain">
              <a:avLst>
                <a:gd name="adj" fmla="val 50000"/>
              </a:avLst>
            </a:prstTxWarp>
          </a:bodyPr>
          <a:lstStyle/>
          <a:p>
            <a:pPr algn="ctr"/>
            <a:r>
              <a:rPr lang="zh-CN" altLang="en-US" sz="3600" b="1" kern="10">
                <a:ln w="19050">
                  <a:solidFill>
                    <a:srgbClr val="00FFFF"/>
                  </a:solidFill>
                  <a:round/>
                  <a:headEnd/>
                  <a:tailEnd/>
                </a:ln>
                <a:solidFill>
                  <a:srgbClr val="00FFFF"/>
                </a:solidFill>
                <a:effectLst>
                  <a:outerShdw dist="107763" dir="2700000" algn="ctr" rotWithShape="0">
                    <a:srgbClr val="990000">
                      <a:alpha val="50000"/>
                    </a:srgbClr>
                  </a:outerShdw>
                </a:effectLst>
                <a:latin typeface="微软雅黑"/>
                <a:ea typeface="微软雅黑"/>
              </a:rPr>
              <a:t>网络安全技术及应用</a:t>
            </a:r>
          </a:p>
        </p:txBody>
      </p:sp>
      <p:sp>
        <p:nvSpPr>
          <p:cNvPr id="5126" name="WordArt 14"/>
          <p:cNvSpPr>
            <a:spLocks noChangeArrowheads="1" noChangeShapeType="1" noTextEdit="1"/>
          </p:cNvSpPr>
          <p:nvPr/>
        </p:nvSpPr>
        <p:spPr bwMode="auto">
          <a:xfrm>
            <a:off x="4130675" y="3111500"/>
            <a:ext cx="3983038" cy="415925"/>
          </a:xfrm>
          <a:prstGeom prst="rect">
            <a:avLst/>
          </a:prstGeom>
        </p:spPr>
        <p:txBody>
          <a:bodyPr wrap="none" fromWordArt="1">
            <a:prstTxWarp prst="textPlain">
              <a:avLst>
                <a:gd name="adj" fmla="val 50000"/>
              </a:avLst>
            </a:prstTxWarp>
          </a:bodyPr>
          <a:lstStyle/>
          <a:p>
            <a:pPr algn="ctr"/>
            <a:r>
              <a:rPr lang="zh-CN" altLang="en-US"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（第</a:t>
            </a:r>
            <a:r>
              <a:rPr lang="en-US" altLang="zh-CN"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4</a:t>
            </a:r>
            <a:r>
              <a:rPr lang="zh-CN" altLang="en-US"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版</a:t>
            </a:r>
            <a:r>
              <a:rPr lang="en-US" altLang="zh-CN"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a:t>
            </a:r>
            <a:r>
              <a:rPr lang="zh-CN" altLang="en-US"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微课版立体化）</a:t>
            </a:r>
          </a:p>
        </p:txBody>
      </p:sp>
      <p:pic>
        <p:nvPicPr>
          <p:cNvPr id="5127" name="Picture 16">
            <a:hlinkClick r:id="rId3"/>
          </p:cNvPr>
          <p:cNvPicPr>
            <a:picLocks noChangeAspect="1" noChangeArrowheads="1"/>
          </p:cNvPicPr>
          <p:nvPr/>
        </p:nvPicPr>
        <p:blipFill>
          <a:blip r:embed="rId4" cstate="print"/>
          <a:srcRect/>
          <a:stretch>
            <a:fillRect/>
          </a:stretch>
        </p:blipFill>
        <p:spPr bwMode="auto">
          <a:xfrm>
            <a:off x="5121275" y="4648200"/>
            <a:ext cx="2438400" cy="430213"/>
          </a:xfrm>
          <a:prstGeom prst="rect">
            <a:avLst/>
          </a:prstGeom>
          <a:noFill/>
          <a:ln w="9525">
            <a:noFill/>
            <a:miter lim="800000"/>
            <a:headEnd/>
            <a:tailEnd/>
          </a:ln>
        </p:spPr>
      </p:pic>
      <p:sp>
        <p:nvSpPr>
          <p:cNvPr id="5128" name="流程图: 过程 9"/>
          <p:cNvSpPr>
            <a:spLocks noChangeArrowheads="1"/>
          </p:cNvSpPr>
          <p:nvPr/>
        </p:nvSpPr>
        <p:spPr bwMode="auto">
          <a:xfrm>
            <a:off x="152400" y="1905000"/>
            <a:ext cx="2514600" cy="990600"/>
          </a:xfrm>
          <a:prstGeom prst="flowChartProcess">
            <a:avLst/>
          </a:prstGeom>
          <a:noFill/>
          <a:ln w="9525">
            <a:noFill/>
            <a:miter lim="800000"/>
            <a:headEnd/>
            <a:tailEnd/>
          </a:ln>
        </p:spPr>
        <p:txBody>
          <a:bodyPr/>
          <a:lstStyle/>
          <a:p>
            <a:pPr algn="dist">
              <a:spcBef>
                <a:spcPct val="20000"/>
              </a:spcBef>
              <a:buFont typeface="Wingdings" pitchFamily="2" charset="2"/>
              <a:buNone/>
            </a:pPr>
            <a:endParaRPr lang="zh-CN" altLang="en-US"/>
          </a:p>
        </p:txBody>
      </p:sp>
      <p:pic>
        <p:nvPicPr>
          <p:cNvPr id="5129" name="图片 3"/>
          <p:cNvPicPr>
            <a:picLocks noChangeAspect="1" noChangeArrowheads="1"/>
          </p:cNvPicPr>
          <p:nvPr/>
        </p:nvPicPr>
        <p:blipFill>
          <a:blip r:embed="rId5" cstate="print"/>
          <a:srcRect/>
          <a:stretch>
            <a:fillRect/>
          </a:stretch>
        </p:blipFill>
        <p:spPr bwMode="auto">
          <a:xfrm>
            <a:off x="7339013" y="5270500"/>
            <a:ext cx="1235075" cy="1150938"/>
          </a:xfrm>
          <a:prstGeom prst="rect">
            <a:avLst/>
          </a:prstGeom>
          <a:noFill/>
          <a:ln w="9525">
            <a:noFill/>
            <a:miter lim="800000"/>
            <a:headEnd/>
            <a:tailEnd/>
          </a:ln>
        </p:spPr>
      </p:pic>
      <p:sp>
        <p:nvSpPr>
          <p:cNvPr id="3" name="AutoShape 6"/>
          <p:cNvSpPr>
            <a:spLocks noChangeArrowheads="1"/>
          </p:cNvSpPr>
          <p:nvPr/>
        </p:nvSpPr>
        <p:spPr bwMode="auto">
          <a:xfrm>
            <a:off x="619125" y="457200"/>
            <a:ext cx="3641725" cy="1066800"/>
          </a:xfrm>
          <a:prstGeom prst="flowChartAlternateProcess">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lgn="ctr">
            <a:noFill/>
            <a:miter lim="800000"/>
          </a:ln>
        </p:spPr>
        <p:txBody>
          <a:bodyPr wrap="none" anchor="ctr"/>
          <a:lstStyle/>
          <a:p>
            <a:pPr algn="ctr">
              <a:spcBef>
                <a:spcPct val="20000"/>
              </a:spcBef>
              <a:buFont typeface="Wingdings" panose="05000000000000000000" pitchFamily="2" charset="2"/>
              <a:buNone/>
              <a:defRPr/>
            </a:pPr>
            <a:r>
              <a:rPr lang="zh-CN" altLang="en-US" sz="2100" b="1" dirty="0">
                <a:solidFill>
                  <a:srgbClr val="FFFF00"/>
                </a:solidFill>
                <a:effectLst>
                  <a:outerShdw blurRad="38100" dist="38100" dir="2700000" algn="tl">
                    <a:srgbClr val="000000"/>
                  </a:outerShdw>
                </a:effectLst>
                <a:ea typeface="黑体" panose="02010600030101010101" pitchFamily="49" charset="-122"/>
              </a:rPr>
              <a:t>“十三五”国家重点出版规划</a:t>
            </a:r>
          </a:p>
          <a:p>
            <a:pPr algn="ctr">
              <a:spcBef>
                <a:spcPct val="20000"/>
              </a:spcBef>
              <a:buFont typeface="Wingdings" panose="05000000000000000000" pitchFamily="2" charset="2"/>
              <a:buNone/>
              <a:defRPr/>
            </a:pPr>
            <a:r>
              <a:rPr lang="zh-CN" altLang="en-US" sz="2100" b="1" dirty="0">
                <a:solidFill>
                  <a:srgbClr val="FFFF00"/>
                </a:solidFill>
                <a:effectLst>
                  <a:outerShdw blurRad="38100" dist="38100" dir="2700000" algn="tl">
                    <a:srgbClr val="000000"/>
                  </a:outerShdw>
                </a:effectLst>
                <a:ea typeface="黑体" panose="02010600030101010101" pitchFamily="49" charset="-122"/>
              </a:rPr>
              <a:t>项目</a:t>
            </a:r>
            <a:r>
              <a:rPr lang="en-US" altLang="zh-CN" sz="2100" b="1" dirty="0">
                <a:solidFill>
                  <a:srgbClr val="FFFF00"/>
                </a:solidFill>
                <a:effectLst>
                  <a:outerShdw blurRad="38100" dist="38100" dir="2700000" algn="tl">
                    <a:srgbClr val="000000"/>
                  </a:outerShdw>
                </a:effectLst>
                <a:ea typeface="黑体" panose="02010600030101010101" pitchFamily="49" charset="-122"/>
              </a:rPr>
              <a:t>,</a:t>
            </a:r>
            <a:r>
              <a:rPr lang="zh-CN" altLang="en-US" sz="2100" b="1" dirty="0">
                <a:solidFill>
                  <a:srgbClr val="FFFF00"/>
                </a:solidFill>
                <a:effectLst>
                  <a:outerShdw blurRad="38100" dist="38100" dir="2700000" algn="tl">
                    <a:srgbClr val="000000"/>
                  </a:outerShdw>
                </a:effectLst>
                <a:ea typeface="黑体" panose="02010600030101010101" pitchFamily="49" charset="-122"/>
                <a:sym typeface="+mn-ea"/>
              </a:rPr>
              <a:t>上海市高校优秀教材奖</a:t>
            </a:r>
            <a:endParaRPr lang="zh-CN" altLang="en-US" sz="2100" b="1" dirty="0">
              <a:solidFill>
                <a:srgbClr val="FFFF00"/>
              </a:solidFill>
              <a:effectLst>
                <a:outerShdw blurRad="38100" dist="38100" dir="2700000" algn="tl">
                  <a:srgbClr val="000000"/>
                </a:outerShdw>
              </a:effectLst>
              <a:ea typeface="黑体" panose="02010600030101010101" pitchFamily="49" charset="-122"/>
            </a:endParaRPr>
          </a:p>
        </p:txBody>
      </p:sp>
      <p:sp>
        <p:nvSpPr>
          <p:cNvPr id="4" name="AutoShape 6"/>
          <p:cNvSpPr>
            <a:spLocks noChangeArrowheads="1"/>
          </p:cNvSpPr>
          <p:nvPr/>
        </p:nvSpPr>
        <p:spPr bwMode="auto">
          <a:xfrm>
            <a:off x="4962525" y="457200"/>
            <a:ext cx="3657600" cy="990600"/>
          </a:xfrm>
          <a:prstGeom prst="flowChartAlternateProcess">
            <a:avLst/>
          </a:prstGeom>
          <a:solidFill>
            <a:srgbClr val="FFFF00"/>
          </a:solidFill>
          <a:ln w="9525" algn="ctr">
            <a:noFill/>
            <a:miter lim="800000"/>
          </a:ln>
          <a:effectLst/>
        </p:spPr>
        <p:txBody>
          <a:bodyPr wrap="none" anchor="ctr"/>
          <a:lstStyle/>
          <a:p>
            <a:pPr algn="ctr">
              <a:spcBef>
                <a:spcPct val="20000"/>
              </a:spcBef>
              <a:buFont typeface="Wingdings" panose="05000000000000000000" pitchFamily="2" charset="2"/>
              <a:buNone/>
              <a:defRPr/>
            </a:pPr>
            <a:r>
              <a:rPr lang="zh-CN" altLang="en-US" sz="2000" b="1" dirty="0">
                <a:solidFill>
                  <a:srgbClr val="FF0000"/>
                </a:solidFill>
                <a:effectLst>
                  <a:outerShdw blurRad="38100" dist="38100" dir="2700000" algn="tl">
                    <a:srgbClr val="000000"/>
                  </a:outerShdw>
                </a:effectLst>
                <a:ea typeface="黑体" panose="02010600030101010101" pitchFamily="49" charset="-122"/>
              </a:rPr>
              <a:t>上海市高校精品课程特色教材</a:t>
            </a:r>
          </a:p>
          <a:p>
            <a:pPr algn="ctr">
              <a:spcBef>
                <a:spcPct val="20000"/>
              </a:spcBef>
              <a:buFont typeface="Wingdings" panose="05000000000000000000" pitchFamily="2" charset="2"/>
              <a:buNone/>
              <a:defRPr/>
            </a:pPr>
            <a:r>
              <a:rPr lang="zh-CN" altLang="en-US" sz="2000" b="1" dirty="0">
                <a:solidFill>
                  <a:srgbClr val="FF0000"/>
                </a:solidFill>
                <a:effectLst>
                  <a:outerShdw blurRad="38100" dist="38100" dir="2700000" algn="tl">
                    <a:srgbClr val="000000"/>
                  </a:outerShdw>
                </a:effectLst>
                <a:ea typeface="黑体" panose="02010600030101010101" pitchFamily="49" charset="-122"/>
                <a:sym typeface="+mn-ea"/>
              </a:rPr>
              <a:t>上海市高校优质在线课程教材</a:t>
            </a:r>
            <a:endParaRPr lang="zh-CN" altLang="en-US" sz="2000" b="1" dirty="0">
              <a:solidFill>
                <a:srgbClr val="FF0000"/>
              </a:solidFill>
              <a:effectLst>
                <a:outerShdw blurRad="38100" dist="38100" dir="2700000" algn="tl">
                  <a:srgbClr val="000000"/>
                </a:outerShdw>
              </a:effectLst>
              <a:ea typeface="黑体" panose="02010600030101010101" pitchFamily="49" charset="-122"/>
            </a:endParaRPr>
          </a:p>
        </p:txBody>
      </p:sp>
      <p:sp>
        <p:nvSpPr>
          <p:cNvPr id="5132" name="WordArt 15"/>
          <p:cNvSpPr>
            <a:spLocks noChangeArrowheads="1" noChangeShapeType="1" noTextEdit="1"/>
          </p:cNvSpPr>
          <p:nvPr/>
        </p:nvSpPr>
        <p:spPr bwMode="auto">
          <a:xfrm>
            <a:off x="3351213" y="1828800"/>
            <a:ext cx="5649912" cy="1066800"/>
          </a:xfrm>
          <a:prstGeom prst="rect">
            <a:avLst/>
          </a:prstGeom>
        </p:spPr>
        <p:txBody>
          <a:bodyPr wrap="none" fromWordArt="1">
            <a:prstTxWarp prst="textPlain">
              <a:avLst>
                <a:gd name="adj" fmla="val 50000"/>
              </a:avLst>
            </a:prstTxWarp>
          </a:bodyPr>
          <a:lstStyle/>
          <a:p>
            <a:pPr algn="ctr"/>
            <a:r>
              <a:rPr lang="zh-CN" altLang="en-US" sz="3600" b="1" kern="10">
                <a:ln w="19050">
                  <a:solidFill>
                    <a:srgbClr val="00FFFF"/>
                  </a:solidFill>
                  <a:round/>
                  <a:headEnd/>
                  <a:tailEnd/>
                </a:ln>
                <a:solidFill>
                  <a:srgbClr val="00FFFF"/>
                </a:solidFill>
                <a:effectLst>
                  <a:outerShdw dist="107763" dir="2700000" algn="ctr" rotWithShape="0">
                    <a:srgbClr val="990000">
                      <a:alpha val="50000"/>
                    </a:srgbClr>
                  </a:outerShdw>
                </a:effectLst>
                <a:latin typeface="微软雅黑"/>
                <a:ea typeface="微软雅黑"/>
              </a:rPr>
              <a:t>网络安全技术及应用</a:t>
            </a:r>
          </a:p>
        </p:txBody>
      </p:sp>
      <p:sp>
        <p:nvSpPr>
          <p:cNvPr id="5133" name="WordArt 14"/>
          <p:cNvSpPr>
            <a:spLocks noChangeArrowheads="1" noChangeShapeType="1" noTextEdit="1"/>
          </p:cNvSpPr>
          <p:nvPr/>
        </p:nvSpPr>
        <p:spPr bwMode="auto">
          <a:xfrm>
            <a:off x="4140200" y="3111500"/>
            <a:ext cx="3983038" cy="415925"/>
          </a:xfrm>
          <a:prstGeom prst="rect">
            <a:avLst/>
          </a:prstGeom>
        </p:spPr>
        <p:txBody>
          <a:bodyPr wrap="none" fromWordArt="1">
            <a:prstTxWarp prst="textPlain">
              <a:avLst>
                <a:gd name="adj" fmla="val 50000"/>
              </a:avLst>
            </a:prstTxWarp>
          </a:bodyPr>
          <a:lstStyle/>
          <a:p>
            <a:pPr algn="ctr"/>
            <a:r>
              <a:rPr lang="zh-CN" altLang="en-US"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（第</a:t>
            </a:r>
            <a:r>
              <a:rPr lang="en-US" altLang="zh-CN"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4</a:t>
            </a:r>
            <a:r>
              <a:rPr lang="zh-CN" altLang="en-US"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版</a:t>
            </a:r>
            <a:r>
              <a:rPr lang="en-US" altLang="zh-CN"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a:t>
            </a:r>
            <a:r>
              <a:rPr lang="zh-CN" altLang="en-US" sz="3200" b="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楷体"/>
                <a:ea typeface="楷体"/>
              </a:rPr>
              <a:t>微课版立体化）</a:t>
            </a:r>
          </a:p>
        </p:txBody>
      </p:sp>
      <p:pic>
        <p:nvPicPr>
          <p:cNvPr id="16" name="Picture 2"/>
          <p:cNvPicPr>
            <a:picLocks noChangeAspect="1" noChangeArrowheads="1"/>
          </p:cNvPicPr>
          <p:nvPr/>
        </p:nvPicPr>
        <p:blipFill>
          <a:blip r:embed="rId6" cstate="print"/>
          <a:srcRect/>
          <a:stretch>
            <a:fillRect/>
          </a:stretch>
        </p:blipFill>
        <p:spPr bwMode="auto">
          <a:xfrm>
            <a:off x="0" y="4941168"/>
            <a:ext cx="1714500" cy="1700213"/>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ChangeArrowheads="1"/>
          </p:cNvSpPr>
          <p:nvPr/>
        </p:nvSpPr>
        <p:spPr bwMode="auto">
          <a:xfrm>
            <a:off x="468313" y="1125538"/>
            <a:ext cx="8077200" cy="5257800"/>
          </a:xfrm>
          <a:prstGeom prst="rect">
            <a:avLst/>
          </a:prstGeom>
          <a:noFill/>
          <a:ln w="9525">
            <a:noFill/>
            <a:miter lim="800000"/>
            <a:headEnd/>
            <a:tailEnd/>
          </a:ln>
        </p:spPr>
        <p:txBody>
          <a:bodyPr/>
          <a:lstStyle/>
          <a:p>
            <a:pPr algn="just">
              <a:spcBef>
                <a:spcPct val="20000"/>
              </a:spcBef>
            </a:pPr>
            <a:r>
              <a:rPr lang="en-US" altLang="zh-CN" sz="3200" b="1">
                <a:solidFill>
                  <a:srgbClr val="FF0000"/>
                </a:solidFill>
              </a:rPr>
              <a:t>4  </a:t>
            </a:r>
            <a:r>
              <a:rPr lang="zh-CN" altLang="en-US" sz="3200" b="1">
                <a:solidFill>
                  <a:srgbClr val="FF0000"/>
                </a:solidFill>
              </a:rPr>
              <a:t>防火墙的主要缺陷</a:t>
            </a:r>
          </a:p>
          <a:p>
            <a:pPr>
              <a:spcBef>
                <a:spcPct val="20000"/>
              </a:spcBef>
            </a:pPr>
            <a:r>
              <a:rPr lang="zh-CN" altLang="en-US" sz="2800" b="1"/>
              <a:t>（</a:t>
            </a:r>
            <a:r>
              <a:rPr lang="en-US" altLang="zh-CN" sz="2800" b="1"/>
              <a:t>1</a:t>
            </a:r>
            <a:r>
              <a:rPr lang="zh-CN" altLang="en-US" sz="2800" b="1"/>
              <a:t>）不能防范</a:t>
            </a:r>
            <a:r>
              <a:rPr lang="zh-CN" altLang="en-US" sz="2800" b="1">
                <a:solidFill>
                  <a:srgbClr val="990033"/>
                </a:solidFill>
              </a:rPr>
              <a:t>不经由防火墙的攻击</a:t>
            </a:r>
            <a:r>
              <a:rPr lang="zh-CN" altLang="en-US" sz="2800" b="1"/>
              <a:t>。</a:t>
            </a:r>
          </a:p>
          <a:p>
            <a:pPr eaLnBrk="0" hangingPunct="0">
              <a:spcBef>
                <a:spcPct val="20000"/>
              </a:spcBef>
            </a:pPr>
            <a:r>
              <a:rPr lang="zh-CN" altLang="en-US" sz="2800" b="1"/>
              <a:t>（</a:t>
            </a:r>
            <a:r>
              <a:rPr lang="en-US" altLang="zh-CN" sz="2800" b="1"/>
              <a:t>2</a:t>
            </a:r>
            <a:r>
              <a:rPr lang="zh-CN" altLang="en-US" sz="2800" b="1"/>
              <a:t>）防火墙是一种</a:t>
            </a:r>
            <a:r>
              <a:rPr lang="zh-CN" altLang="en-US" sz="2800" b="1">
                <a:solidFill>
                  <a:srgbClr val="CC0000"/>
                </a:solidFill>
              </a:rPr>
              <a:t>被动</a:t>
            </a:r>
            <a:r>
              <a:rPr lang="zh-CN" altLang="en-US" sz="2800" b="1"/>
              <a:t>安全策略执行设备，即对于新的未知攻击或策略配置有误，无能为力。</a:t>
            </a:r>
          </a:p>
          <a:p>
            <a:pPr eaLnBrk="0" hangingPunct="0">
              <a:spcBef>
                <a:spcPct val="20000"/>
              </a:spcBef>
            </a:pPr>
            <a:r>
              <a:rPr lang="zh-CN" altLang="en-US" sz="2800" b="1"/>
              <a:t>（</a:t>
            </a:r>
            <a:r>
              <a:rPr lang="en-US" altLang="zh-CN" sz="2800" b="1"/>
              <a:t>3</a:t>
            </a:r>
            <a:r>
              <a:rPr lang="zh-CN" altLang="en-US" sz="2800" b="1"/>
              <a:t>）防火墙不能防止</a:t>
            </a:r>
            <a:r>
              <a:rPr lang="zh-CN" altLang="en-US" sz="2800" b="1">
                <a:solidFill>
                  <a:srgbClr val="CC0000"/>
                </a:solidFill>
              </a:rPr>
              <a:t>利用标准网络协议中的缺陷</a:t>
            </a:r>
            <a:r>
              <a:rPr lang="zh-CN" altLang="en-US" sz="2800" b="1"/>
              <a:t>进行的攻击。一旦防火墙允许某些标准网络协议，就不能防止利用协议缺陷的攻击。</a:t>
            </a:r>
          </a:p>
          <a:p>
            <a:pPr eaLnBrk="0" hangingPunct="0">
              <a:spcBef>
                <a:spcPct val="20000"/>
              </a:spcBef>
            </a:pPr>
            <a:r>
              <a:rPr lang="zh-CN" altLang="en-US" sz="2800" b="1"/>
              <a:t>（</a:t>
            </a:r>
            <a:r>
              <a:rPr lang="en-US" altLang="zh-CN" sz="2800" b="1"/>
              <a:t>4</a:t>
            </a:r>
            <a:r>
              <a:rPr lang="zh-CN" altLang="en-US" sz="2800" b="1"/>
              <a:t>）防火墙不能防止</a:t>
            </a:r>
            <a:r>
              <a:rPr lang="zh-CN" altLang="en-US" sz="2800" b="1">
                <a:solidFill>
                  <a:srgbClr val="CC0000"/>
                </a:solidFill>
              </a:rPr>
              <a:t>利用服务器系统漏洞</a:t>
            </a:r>
            <a:r>
              <a:rPr lang="zh-CN" altLang="en-US" sz="2800" b="1"/>
              <a:t>进行的攻击。</a:t>
            </a:r>
          </a:p>
        </p:txBody>
      </p:sp>
      <p:sp>
        <p:nvSpPr>
          <p:cNvPr id="15362" name="Rectangle 2"/>
          <p:cNvSpPr>
            <a:spLocks noChangeArrowheads="1"/>
          </p:cNvSpPr>
          <p:nvPr/>
        </p:nvSpPr>
        <p:spPr bwMode="auto">
          <a:xfrm>
            <a:off x="457200" y="152400"/>
            <a:ext cx="83058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8.1 </a:t>
            </a:r>
            <a:r>
              <a:rPr lang="zh-CN" altLang="en-US" sz="3600" b="1">
                <a:solidFill>
                  <a:schemeClr val="bg1"/>
                </a:solidFill>
                <a:latin typeface="Verdana" pitchFamily="34" charset="0"/>
              </a:rPr>
              <a:t>防火墙概述</a:t>
            </a:r>
          </a:p>
        </p:txBody>
      </p:sp>
      <p:pic>
        <p:nvPicPr>
          <p:cNvPr id="15363" name="Picture 7" descr="j0300520"/>
          <p:cNvPicPr>
            <a:picLocks noChangeAspect="1" noChangeArrowheads="1"/>
          </p:cNvPicPr>
          <p:nvPr/>
        </p:nvPicPr>
        <p:blipFill>
          <a:blip r:embed="rId2" cstate="print"/>
          <a:srcRect/>
          <a:stretch>
            <a:fillRect/>
          </a:stretch>
        </p:blipFill>
        <p:spPr bwMode="auto">
          <a:xfrm>
            <a:off x="5003800" y="5373688"/>
            <a:ext cx="1150938" cy="925512"/>
          </a:xfrm>
          <a:prstGeom prst="rect">
            <a:avLst/>
          </a:prstGeom>
          <a:noFill/>
          <a:ln w="9525">
            <a:noFill/>
            <a:miter lim="800000"/>
            <a:headEnd/>
            <a:tailEnd/>
          </a:ln>
        </p:spPr>
      </p:pic>
      <p:sp>
        <p:nvSpPr>
          <p:cNvPr id="15364" name="AutoShape 8"/>
          <p:cNvSpPr>
            <a:spLocks noChangeArrowheads="1"/>
          </p:cNvSpPr>
          <p:nvPr/>
        </p:nvSpPr>
        <p:spPr bwMode="auto">
          <a:xfrm>
            <a:off x="376238" y="1125538"/>
            <a:ext cx="8169275" cy="4859337"/>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ChangeArrowheads="1"/>
          </p:cNvSpPr>
          <p:nvPr/>
        </p:nvSpPr>
        <p:spPr bwMode="auto">
          <a:xfrm>
            <a:off x="611188" y="1268413"/>
            <a:ext cx="8077200" cy="5257800"/>
          </a:xfrm>
          <a:prstGeom prst="rect">
            <a:avLst/>
          </a:prstGeom>
          <a:noFill/>
          <a:ln w="9525">
            <a:noFill/>
            <a:miter lim="800000"/>
            <a:headEnd/>
            <a:tailEnd/>
          </a:ln>
        </p:spPr>
        <p:txBody>
          <a:bodyPr/>
          <a:lstStyle/>
          <a:p>
            <a:pPr algn="just">
              <a:spcBef>
                <a:spcPct val="20000"/>
              </a:spcBef>
            </a:pPr>
            <a:r>
              <a:rPr lang="en-US" altLang="zh-CN" sz="3200" b="1">
                <a:solidFill>
                  <a:srgbClr val="FF0000"/>
                </a:solidFill>
              </a:rPr>
              <a:t>4  </a:t>
            </a:r>
            <a:r>
              <a:rPr lang="zh-CN" altLang="en-US" sz="3200" b="1">
                <a:solidFill>
                  <a:srgbClr val="FF0000"/>
                </a:solidFill>
              </a:rPr>
              <a:t>防火墙的主要缺点</a:t>
            </a:r>
            <a:endParaRPr lang="zh-CN" altLang="en-US" sz="3200" b="1">
              <a:solidFill>
                <a:srgbClr val="CC0000"/>
              </a:solidFill>
            </a:endParaRPr>
          </a:p>
          <a:p>
            <a:pPr eaLnBrk="0" hangingPunct="0">
              <a:spcBef>
                <a:spcPct val="20000"/>
              </a:spcBef>
            </a:pPr>
            <a:r>
              <a:rPr lang="zh-CN" altLang="en-US" sz="2800" b="1"/>
              <a:t>（</a:t>
            </a:r>
            <a:r>
              <a:rPr lang="en-US" altLang="zh-CN" sz="2800" b="1"/>
              <a:t>5</a:t>
            </a:r>
            <a:r>
              <a:rPr lang="zh-CN" altLang="en-US" sz="2800" b="1"/>
              <a:t>）防火墙不能防止</a:t>
            </a:r>
            <a:r>
              <a:rPr lang="zh-CN" altLang="en-US" sz="2800" b="1">
                <a:solidFill>
                  <a:srgbClr val="990033"/>
                </a:solidFill>
              </a:rPr>
              <a:t>数据驱动式的攻击</a:t>
            </a:r>
            <a:r>
              <a:rPr lang="zh-CN" altLang="en-US" sz="2800" b="1"/>
              <a:t>。</a:t>
            </a:r>
          </a:p>
          <a:p>
            <a:pPr eaLnBrk="0" hangingPunct="0">
              <a:spcBef>
                <a:spcPct val="20000"/>
              </a:spcBef>
            </a:pPr>
            <a:r>
              <a:rPr lang="zh-CN" altLang="en-US" sz="2800" b="1"/>
              <a:t>（</a:t>
            </a:r>
            <a:r>
              <a:rPr lang="en-US" altLang="zh-CN" sz="2800" b="1"/>
              <a:t>6</a:t>
            </a:r>
            <a:r>
              <a:rPr lang="zh-CN" altLang="en-US" sz="2800" b="1"/>
              <a:t>）防火墙无法保证</a:t>
            </a:r>
            <a:r>
              <a:rPr lang="zh-CN" altLang="en-US" sz="2800" b="1">
                <a:solidFill>
                  <a:srgbClr val="CC0000"/>
                </a:solidFill>
              </a:rPr>
              <a:t>准许服务的安全性</a:t>
            </a:r>
            <a:r>
              <a:rPr lang="zh-CN" altLang="en-US" sz="2800" b="1"/>
              <a:t>。</a:t>
            </a:r>
          </a:p>
          <a:p>
            <a:pPr eaLnBrk="0" hangingPunct="0">
              <a:spcBef>
                <a:spcPct val="20000"/>
              </a:spcBef>
            </a:pPr>
            <a:r>
              <a:rPr lang="zh-CN" altLang="en-US" sz="2800" b="1"/>
              <a:t>（</a:t>
            </a:r>
            <a:r>
              <a:rPr lang="en-US" altLang="zh-CN" sz="2800" b="1"/>
              <a:t>7</a:t>
            </a:r>
            <a:r>
              <a:rPr lang="zh-CN" altLang="en-US" sz="2800" b="1"/>
              <a:t>）防火墙不能防止</a:t>
            </a:r>
            <a:r>
              <a:rPr lang="zh-CN" altLang="en-US" sz="2800" b="1">
                <a:solidFill>
                  <a:srgbClr val="CC0000"/>
                </a:solidFill>
              </a:rPr>
              <a:t>本身的安全漏洞威胁</a:t>
            </a:r>
            <a:r>
              <a:rPr lang="zh-CN" altLang="en-US" sz="2800" b="1"/>
              <a:t>。</a:t>
            </a:r>
          </a:p>
          <a:p>
            <a:pPr eaLnBrk="0" hangingPunct="0">
              <a:spcBef>
                <a:spcPct val="20000"/>
              </a:spcBef>
            </a:pPr>
            <a:r>
              <a:rPr lang="zh-CN" altLang="en-US" sz="2800" b="1"/>
              <a:t>（</a:t>
            </a:r>
            <a:r>
              <a:rPr lang="en-US" altLang="zh-CN" sz="2800" b="1"/>
              <a:t>8</a:t>
            </a:r>
            <a:r>
              <a:rPr lang="zh-CN" altLang="en-US" sz="2800" b="1"/>
              <a:t>）不能防止</a:t>
            </a:r>
            <a:r>
              <a:rPr lang="zh-CN" altLang="en-US" sz="2800" b="1">
                <a:solidFill>
                  <a:srgbClr val="CC0000"/>
                </a:solidFill>
              </a:rPr>
              <a:t>感染了病毒的软件或文件的传输</a:t>
            </a:r>
            <a:r>
              <a:rPr lang="zh-CN" altLang="en-US" sz="2800" b="1"/>
              <a:t>。</a:t>
            </a:r>
          </a:p>
          <a:p>
            <a:pPr eaLnBrk="0" hangingPunct="0">
              <a:spcBef>
                <a:spcPct val="20000"/>
              </a:spcBef>
            </a:pPr>
            <a:r>
              <a:rPr lang="zh-CN" altLang="en-US" sz="2800" b="1"/>
              <a:t>      此外，防火墙在性能上</a:t>
            </a:r>
            <a:r>
              <a:rPr lang="zh-CN" altLang="en-US" sz="2800" b="1">
                <a:solidFill>
                  <a:srgbClr val="CC0000"/>
                </a:solidFill>
              </a:rPr>
              <a:t>不具备</a:t>
            </a:r>
            <a:r>
              <a:rPr lang="zh-CN" altLang="en-US" sz="2800" b="1"/>
              <a:t>实时监控入侵的能力，其功能与速度成</a:t>
            </a:r>
            <a:r>
              <a:rPr lang="zh-CN" altLang="en-US" sz="2800" b="1">
                <a:solidFill>
                  <a:srgbClr val="CC0000"/>
                </a:solidFill>
              </a:rPr>
              <a:t>反比</a:t>
            </a:r>
            <a:r>
              <a:rPr lang="zh-CN" altLang="en-US" sz="2800" b="1"/>
              <a:t>。防火墙的功能越多，对</a:t>
            </a:r>
            <a:r>
              <a:rPr lang="en-US" altLang="zh-CN" sz="2800" b="1"/>
              <a:t>CPU</a:t>
            </a:r>
            <a:r>
              <a:rPr lang="zh-CN" altLang="en-US" sz="2800" b="1"/>
              <a:t>和内存的消耗越大，速度越慢。管理上，人为因素对防火墙安全的影响也很大。因此，仅仅依靠现有的防火墙技术，是远远不够的。</a:t>
            </a:r>
            <a:endParaRPr lang="zh-CN" altLang="en-US" sz="3200"/>
          </a:p>
        </p:txBody>
      </p:sp>
      <p:sp>
        <p:nvSpPr>
          <p:cNvPr id="16386" name="Rectangle 2"/>
          <p:cNvSpPr>
            <a:spLocks noChangeArrowheads="1"/>
          </p:cNvSpPr>
          <p:nvPr/>
        </p:nvSpPr>
        <p:spPr bwMode="auto">
          <a:xfrm>
            <a:off x="457200" y="152400"/>
            <a:ext cx="83058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8.1 </a:t>
            </a:r>
            <a:r>
              <a:rPr lang="zh-CN" altLang="en-US" sz="3600" b="1">
                <a:solidFill>
                  <a:schemeClr val="bg1"/>
                </a:solidFill>
                <a:latin typeface="Verdana" pitchFamily="34" charset="0"/>
              </a:rPr>
              <a:t>防火墙概述</a:t>
            </a:r>
          </a:p>
        </p:txBody>
      </p:sp>
      <p:sp>
        <p:nvSpPr>
          <p:cNvPr id="16387" name="AutoShape 8"/>
          <p:cNvSpPr>
            <a:spLocks noChangeArrowheads="1"/>
          </p:cNvSpPr>
          <p:nvPr/>
        </p:nvSpPr>
        <p:spPr bwMode="auto">
          <a:xfrm>
            <a:off x="361950"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250825" y="1052513"/>
            <a:ext cx="8610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17410" name="Rectangle 3"/>
          <p:cNvSpPr>
            <a:spLocks noChangeArrowheads="1"/>
          </p:cNvSpPr>
          <p:nvPr/>
        </p:nvSpPr>
        <p:spPr bwMode="auto">
          <a:xfrm>
            <a:off x="539750" y="1125538"/>
            <a:ext cx="8280400" cy="5472112"/>
          </a:xfrm>
          <a:prstGeom prst="rect">
            <a:avLst/>
          </a:prstGeom>
          <a:noFill/>
          <a:ln w="9525">
            <a:noFill/>
            <a:miter lim="800000"/>
            <a:headEnd/>
            <a:tailEnd/>
          </a:ln>
        </p:spPr>
        <p:txBody>
          <a:bodyPr/>
          <a:lstStyle/>
          <a:p>
            <a:pPr eaLnBrk="0" hangingPunct="0">
              <a:spcBef>
                <a:spcPct val="20000"/>
              </a:spcBef>
            </a:pPr>
            <a:r>
              <a:rPr lang="en-US" altLang="zh-CN" sz="2800" b="1">
                <a:solidFill>
                  <a:srgbClr val="FF0000"/>
                </a:solidFill>
              </a:rPr>
              <a:t>1 </a:t>
            </a:r>
            <a:r>
              <a:rPr lang="zh-CN" altLang="en-US" sz="2800" b="1">
                <a:solidFill>
                  <a:srgbClr val="FF0000"/>
                </a:solidFill>
              </a:rPr>
              <a:t>以防火墙的软硬件形式分类</a:t>
            </a:r>
          </a:p>
          <a:p>
            <a:pPr eaLnBrk="0" hangingPunct="0">
              <a:spcBef>
                <a:spcPct val="20000"/>
              </a:spcBef>
            </a:pPr>
            <a:r>
              <a:rPr lang="zh-CN" altLang="en-US" b="1"/>
              <a:t>     </a:t>
            </a:r>
            <a:r>
              <a:rPr lang="zh-CN" altLang="en-US" b="1">
                <a:solidFill>
                  <a:srgbClr val="CC0000"/>
                </a:solidFill>
              </a:rPr>
              <a:t>从防火墙的软硬件形式来分</a:t>
            </a:r>
            <a:r>
              <a:rPr lang="zh-CN" altLang="en-US" b="1"/>
              <a:t>：</a:t>
            </a:r>
            <a:r>
              <a:rPr lang="zh-CN" altLang="en-US"/>
              <a:t> </a:t>
            </a:r>
            <a:endParaRPr lang="zh-CN" altLang="en-US" sz="3200" b="1">
              <a:solidFill>
                <a:srgbClr val="FF0000"/>
              </a:solidFill>
            </a:endParaRPr>
          </a:p>
          <a:p>
            <a:r>
              <a:rPr lang="en-US" altLang="zh-CN" b="1"/>
              <a:t>1</a:t>
            </a:r>
            <a:r>
              <a:rPr lang="zh-CN" altLang="en-US" b="1"/>
              <a:t>．软件防火墙</a:t>
            </a:r>
          </a:p>
          <a:p>
            <a:r>
              <a:rPr lang="zh-CN" altLang="en-US" b="1"/>
              <a:t>      运行于特定的计算机上，</a:t>
            </a:r>
          </a:p>
          <a:p>
            <a:r>
              <a:rPr lang="zh-CN" altLang="en-US" b="1"/>
              <a:t>需要客户预先安装好的计算机操作系统的支持，一般来说这台计算机就是整个网络的网关。俗称“个人防火墙”。 </a:t>
            </a:r>
          </a:p>
          <a:p>
            <a:r>
              <a:rPr lang="en-US" altLang="zh-CN" b="1"/>
              <a:t>2</a:t>
            </a:r>
            <a:r>
              <a:rPr lang="zh-CN" altLang="en-US" b="1"/>
              <a:t>．硬件防火墙 </a:t>
            </a:r>
          </a:p>
          <a:p>
            <a:r>
              <a:rPr lang="zh-CN" altLang="en-US" b="1"/>
              <a:t>       是指“所谓的硬件防火墙”。之所以加上“所谓”二字是针对芯片级防火墙说的。它们最大的差别在于是否基于专用的硬件平台。 </a:t>
            </a:r>
          </a:p>
          <a:p>
            <a:r>
              <a:rPr lang="en-US" altLang="zh-CN" b="1"/>
              <a:t>3</a:t>
            </a:r>
            <a:r>
              <a:rPr lang="zh-CN" altLang="en-US" b="1"/>
              <a:t>．芯片级防火墙 </a:t>
            </a:r>
          </a:p>
          <a:p>
            <a:r>
              <a:rPr lang="zh-CN" altLang="en-US" b="1"/>
              <a:t>       基于专门的硬件平台，没有操作系统。专有的</a:t>
            </a:r>
            <a:r>
              <a:rPr lang="en-US" altLang="zh-CN" b="1"/>
              <a:t>ASIC</a:t>
            </a:r>
            <a:r>
              <a:rPr lang="zh-CN" altLang="en-US" b="1"/>
              <a:t>芯片促使它们比其他种类的防火墙速度更快，处理能力更强，性能更高。</a:t>
            </a:r>
            <a:r>
              <a:rPr lang="zh-CN" altLang="en-US"/>
              <a:t> </a:t>
            </a:r>
          </a:p>
        </p:txBody>
      </p:sp>
      <p:sp>
        <p:nvSpPr>
          <p:cNvPr id="17411" name="Rectangle 2"/>
          <p:cNvSpPr>
            <a:spLocks noChangeArrowheads="1"/>
          </p:cNvSpPr>
          <p:nvPr/>
        </p:nvSpPr>
        <p:spPr bwMode="auto">
          <a:xfrm>
            <a:off x="539750" y="188913"/>
            <a:ext cx="6562725" cy="563562"/>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 </a:t>
            </a:r>
            <a:r>
              <a:rPr lang="zh-CN" altLang="en-US" sz="3600" b="1">
                <a:solidFill>
                  <a:schemeClr val="bg1"/>
                </a:solidFill>
                <a:latin typeface="Verdana" pitchFamily="34" charset="0"/>
              </a:rPr>
              <a:t>防火墙的类型</a:t>
            </a:r>
          </a:p>
        </p:txBody>
      </p:sp>
      <p:pic>
        <p:nvPicPr>
          <p:cNvPr id="17412" name="Picture 7"/>
          <p:cNvPicPr>
            <a:picLocks noChangeAspect="1" noChangeArrowheads="1"/>
          </p:cNvPicPr>
          <p:nvPr/>
        </p:nvPicPr>
        <p:blipFill>
          <a:blip r:embed="rId2" cstate="print"/>
          <a:srcRect/>
          <a:stretch>
            <a:fillRect/>
          </a:stretch>
        </p:blipFill>
        <p:spPr bwMode="auto">
          <a:xfrm>
            <a:off x="5438775" y="971550"/>
            <a:ext cx="2700338" cy="1727200"/>
          </a:xfrm>
          <a:prstGeom prst="rect">
            <a:avLst/>
          </a:prstGeom>
          <a:noFill/>
          <a:ln w="9525">
            <a:noFill/>
            <a:miter lim="800000"/>
            <a:headEnd/>
            <a:tailEnd/>
          </a:ln>
        </p:spPr>
      </p:pic>
      <p:sp>
        <p:nvSpPr>
          <p:cNvPr id="17413" name="AutoShape 8"/>
          <p:cNvSpPr>
            <a:spLocks noChangeArrowheads="1"/>
          </p:cNvSpPr>
          <p:nvPr/>
        </p:nvSpPr>
        <p:spPr bwMode="auto">
          <a:xfrm>
            <a:off x="361950"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539750" y="1125538"/>
            <a:ext cx="8077200" cy="3240087"/>
          </a:xfrm>
          <a:prstGeom prst="rect">
            <a:avLst/>
          </a:prstGeom>
          <a:noFill/>
          <a:ln>
            <a:noFill/>
          </a:ln>
        </p:spPr>
        <p:txBody>
          <a:bodyPr/>
          <a:lstStyle/>
          <a:p>
            <a:pPr eaLnBrk="0" hangingPunct="0">
              <a:spcBef>
                <a:spcPct val="20000"/>
              </a:spcBef>
            </a:pPr>
            <a:r>
              <a:rPr lang="en-US" altLang="zh-CN" sz="2800">
                <a:solidFill>
                  <a:srgbClr val="FF0000"/>
                </a:solidFill>
              </a:rPr>
              <a:t>2 </a:t>
            </a:r>
            <a:r>
              <a:rPr lang="zh-CN" altLang="en-US" sz="2800">
                <a:solidFill>
                  <a:srgbClr val="FF0000"/>
                </a:solidFill>
              </a:rPr>
              <a:t>以防火墙的技术分类</a:t>
            </a:r>
          </a:p>
          <a:p>
            <a:pPr eaLnBrk="0" hangingPunct="0">
              <a:spcBef>
                <a:spcPct val="20000"/>
              </a:spcBef>
            </a:pPr>
            <a:r>
              <a:rPr lang="zh-CN" altLang="en-US"/>
              <a:t>       </a:t>
            </a:r>
            <a:r>
              <a:rPr lang="zh-CN" altLang="en-US">
                <a:solidFill>
                  <a:srgbClr val="CC0000"/>
                </a:solidFill>
              </a:rPr>
              <a:t>按照防火墙的技术分类</a:t>
            </a:r>
            <a:r>
              <a:rPr lang="zh-CN" altLang="en-US"/>
              <a:t>，分为包过滤型和应用代理型</a:t>
            </a:r>
          </a:p>
          <a:p>
            <a:pPr eaLnBrk="0" hangingPunct="0">
              <a:spcBef>
                <a:spcPct val="20000"/>
              </a:spcBef>
            </a:pPr>
            <a:r>
              <a:rPr lang="en-US" altLang="zh-CN"/>
              <a:t>       </a:t>
            </a:r>
            <a:r>
              <a:rPr lang="en-US" altLang="zh-CN">
                <a:solidFill>
                  <a:schemeClr val="tx2"/>
                </a:solidFill>
              </a:rPr>
              <a:t>1</a:t>
            </a:r>
            <a:r>
              <a:rPr lang="zh-CN" altLang="en-US">
                <a:solidFill>
                  <a:schemeClr val="tx2"/>
                </a:solidFill>
              </a:rPr>
              <a:t>．包过滤</a:t>
            </a:r>
            <a:r>
              <a:rPr lang="en-US" altLang="zh-CN">
                <a:solidFill>
                  <a:schemeClr val="tx2"/>
                </a:solidFill>
              </a:rPr>
              <a:t>(Packet filtering)</a:t>
            </a:r>
            <a:r>
              <a:rPr lang="zh-CN" altLang="en-US">
                <a:solidFill>
                  <a:schemeClr val="tx2"/>
                </a:solidFill>
              </a:rPr>
              <a:t>型</a:t>
            </a:r>
          </a:p>
          <a:p>
            <a:pPr eaLnBrk="0" hangingPunct="0">
              <a:spcBef>
                <a:spcPct val="20000"/>
              </a:spcBef>
            </a:pPr>
            <a:r>
              <a:rPr lang="zh-CN" altLang="en-US"/>
              <a:t>       包过滤型防火墙</a:t>
            </a:r>
            <a:r>
              <a:rPr lang="zh-CN" altLang="en-US">
                <a:solidFill>
                  <a:srgbClr val="CC0000"/>
                </a:solidFill>
              </a:rPr>
              <a:t>工作在</a:t>
            </a:r>
            <a:r>
              <a:rPr lang="en-US" altLang="zh-CN"/>
              <a:t>OSI</a:t>
            </a:r>
            <a:r>
              <a:rPr lang="zh-CN" altLang="en-US"/>
              <a:t>网络参考模型的网络层和传输层，根据</a:t>
            </a:r>
            <a:r>
              <a:rPr lang="zh-CN" altLang="en-US">
                <a:solidFill>
                  <a:srgbClr val="339933"/>
                </a:solidFill>
                <a:effectLst>
                  <a:outerShdw blurRad="38100" dist="38100" dir="2700000" algn="tl">
                    <a:srgbClr val="C0C0C0"/>
                  </a:outerShdw>
                </a:effectLst>
              </a:rPr>
              <a:t>数据包头</a:t>
            </a:r>
            <a:r>
              <a:rPr lang="zh-CN" altLang="en-US"/>
              <a:t>源地址、目的地址、端口号和协议类型等</a:t>
            </a:r>
            <a:r>
              <a:rPr lang="zh-CN" altLang="en-US">
                <a:solidFill>
                  <a:srgbClr val="990033"/>
                </a:solidFill>
              </a:rPr>
              <a:t>标志</a:t>
            </a:r>
            <a:r>
              <a:rPr lang="zh-CN" altLang="en-US"/>
              <a:t>确定是否允许通过。只有</a:t>
            </a:r>
            <a:r>
              <a:rPr lang="zh-CN" altLang="en-US">
                <a:solidFill>
                  <a:srgbClr val="990033"/>
                </a:solidFill>
              </a:rPr>
              <a:t>满足过滤条件</a:t>
            </a:r>
            <a:r>
              <a:rPr lang="zh-CN" altLang="en-US"/>
              <a:t>的数据包才被转发到相应的目的地，其余数据包则被从数据流中丢弃。其</a:t>
            </a:r>
            <a:r>
              <a:rPr lang="zh-CN" altLang="en-US">
                <a:solidFill>
                  <a:srgbClr val="CC0000"/>
                </a:solidFill>
              </a:rPr>
              <a:t>网络结构</a:t>
            </a:r>
            <a:r>
              <a:rPr lang="zh-CN" altLang="en-US"/>
              <a:t>如图</a:t>
            </a:r>
            <a:r>
              <a:rPr lang="en-US" altLang="zh-CN"/>
              <a:t>8-2</a:t>
            </a:r>
            <a:r>
              <a:rPr lang="zh-CN" altLang="en-US"/>
              <a:t>所示。 </a:t>
            </a:r>
          </a:p>
        </p:txBody>
      </p:sp>
      <p:sp>
        <p:nvSpPr>
          <p:cNvPr id="18434" name="Rectangle 7"/>
          <p:cNvSpPr>
            <a:spLocks noChangeArrowheads="1"/>
          </p:cNvSpPr>
          <p:nvPr/>
        </p:nvSpPr>
        <p:spPr bwMode="auto">
          <a:xfrm>
            <a:off x="0" y="2576513"/>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18435" name="Object 6"/>
          <p:cNvGraphicFramePr>
            <a:graphicFrameLocks noChangeAspect="1"/>
          </p:cNvGraphicFramePr>
          <p:nvPr/>
        </p:nvGraphicFramePr>
        <p:xfrm>
          <a:off x="2087563" y="4365625"/>
          <a:ext cx="4968875" cy="2305050"/>
        </p:xfrm>
        <a:graphic>
          <a:graphicData uri="http://schemas.openxmlformats.org/presentationml/2006/ole">
            <p:oleObj spid="_x0000_s18435" r:id="rId3" imgW="9398889" imgH="4228490" progId="">
              <p:embed/>
            </p:oleObj>
          </a:graphicData>
        </a:graphic>
      </p:graphicFrame>
      <p:sp>
        <p:nvSpPr>
          <p:cNvPr id="18436" name="Rectangle 8"/>
          <p:cNvSpPr>
            <a:spLocks noChangeArrowheads="1"/>
          </p:cNvSpPr>
          <p:nvPr/>
        </p:nvSpPr>
        <p:spPr bwMode="auto">
          <a:xfrm>
            <a:off x="3459163" y="6519863"/>
            <a:ext cx="2647950" cy="307975"/>
          </a:xfrm>
          <a:prstGeom prst="rect">
            <a:avLst/>
          </a:prstGeom>
          <a:noFill/>
          <a:ln w="9525">
            <a:noFill/>
            <a:miter lim="800000"/>
            <a:headEnd/>
            <a:tailEnd/>
          </a:ln>
        </p:spPr>
        <p:txBody>
          <a:bodyPr wrap="none" anchor="ctr">
            <a:spAutoFit/>
          </a:bodyPr>
          <a:lstStyle/>
          <a:p>
            <a:pPr algn="ctr" eaLnBrk="0" hangingPunct="0"/>
            <a:r>
              <a:rPr lang="zh-CN" altLang="en-US" sz="1400" b="1"/>
              <a:t>图</a:t>
            </a:r>
            <a:r>
              <a:rPr lang="en-US" altLang="zh-CN" sz="1400" b="1"/>
              <a:t>8-2 </a:t>
            </a:r>
            <a:r>
              <a:rPr lang="zh-CN" altLang="en-US" sz="1400" b="1"/>
              <a:t>包过滤防火墙的网络结构</a:t>
            </a:r>
          </a:p>
        </p:txBody>
      </p:sp>
      <p:sp>
        <p:nvSpPr>
          <p:cNvPr id="18437" name="Rectangle 2"/>
          <p:cNvSpPr>
            <a:spLocks noChangeArrowheads="1"/>
          </p:cNvSpPr>
          <p:nvPr/>
        </p:nvSpPr>
        <p:spPr bwMode="auto">
          <a:xfrm>
            <a:off x="9715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 </a:t>
            </a:r>
            <a:r>
              <a:rPr lang="zh-CN" altLang="en-US" sz="3600" b="1">
                <a:solidFill>
                  <a:schemeClr val="bg1"/>
                </a:solidFill>
                <a:latin typeface="Verdana" pitchFamily="34" charset="0"/>
              </a:rPr>
              <a:t>防火墙的类型</a:t>
            </a:r>
          </a:p>
        </p:txBody>
      </p:sp>
      <p:sp>
        <p:nvSpPr>
          <p:cNvPr id="18438" name="AutoShape 8"/>
          <p:cNvSpPr>
            <a:spLocks noChangeArrowheads="1"/>
          </p:cNvSpPr>
          <p:nvPr/>
        </p:nvSpPr>
        <p:spPr bwMode="auto">
          <a:xfrm>
            <a:off x="342900" y="1125538"/>
            <a:ext cx="8169275" cy="3240087"/>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395288" y="1125538"/>
            <a:ext cx="8497887" cy="3717925"/>
          </a:xfrm>
          <a:prstGeom prst="rect">
            <a:avLst/>
          </a:prstGeom>
          <a:noFill/>
          <a:ln>
            <a:noFill/>
          </a:ln>
        </p:spPr>
        <p:txBody>
          <a:bodyPr/>
          <a:lstStyle/>
          <a:p>
            <a:pPr eaLnBrk="0" hangingPunct="0">
              <a:spcBef>
                <a:spcPct val="20000"/>
              </a:spcBef>
            </a:pPr>
            <a:r>
              <a:rPr lang="zh-CN" altLang="en-US"/>
              <a:t>      整个防火墙技术发展过程中，</a:t>
            </a:r>
            <a:r>
              <a:rPr lang="zh-CN" altLang="en-US">
                <a:solidFill>
                  <a:srgbClr val="CC0000"/>
                </a:solidFill>
              </a:rPr>
              <a:t>包过滤技术</a:t>
            </a:r>
            <a:r>
              <a:rPr lang="zh-CN" altLang="en-US"/>
              <a:t>出现了</a:t>
            </a:r>
            <a:r>
              <a:rPr lang="zh-CN" altLang="en-US">
                <a:solidFill>
                  <a:srgbClr val="990033"/>
                </a:solidFill>
              </a:rPr>
              <a:t>两种不同版本</a:t>
            </a:r>
            <a:r>
              <a:rPr lang="en-US" altLang="zh-CN"/>
              <a:t>,</a:t>
            </a:r>
            <a:r>
              <a:rPr lang="zh-CN" altLang="en-US"/>
              <a:t>称为“第一代静态包过滤”和“第二代动态包过滤”</a:t>
            </a:r>
            <a:r>
              <a:rPr lang="en-US" altLang="zh-CN"/>
              <a:t>.</a:t>
            </a:r>
            <a:endParaRPr lang="zh-CN" altLang="en-US"/>
          </a:p>
          <a:p>
            <a:pPr eaLnBrk="0" hangingPunct="0">
              <a:spcBef>
                <a:spcPct val="20000"/>
              </a:spcBef>
            </a:pPr>
            <a:r>
              <a:rPr lang="zh-CN" altLang="en-US"/>
              <a:t>      （</a:t>
            </a:r>
            <a:r>
              <a:rPr lang="en-US" altLang="zh-CN"/>
              <a:t>1</a:t>
            </a:r>
            <a:r>
              <a:rPr lang="zh-CN" altLang="en-US"/>
              <a:t>）第一代静态包过滤类型防火墙</a:t>
            </a:r>
          </a:p>
          <a:p>
            <a:pPr eaLnBrk="0" hangingPunct="0">
              <a:spcBef>
                <a:spcPct val="20000"/>
              </a:spcBef>
            </a:pPr>
            <a:r>
              <a:rPr lang="zh-CN" altLang="en-US"/>
              <a:t>      这类防火墙几乎是与路由器同时产生的，根据定义好的</a:t>
            </a:r>
            <a:r>
              <a:rPr lang="zh-CN" altLang="en-US">
                <a:solidFill>
                  <a:srgbClr val="990033"/>
                </a:solidFill>
              </a:rPr>
              <a:t>过滤规则</a:t>
            </a:r>
            <a:r>
              <a:rPr lang="zh-CN" altLang="en-US"/>
              <a:t>审查每个</a:t>
            </a:r>
            <a:r>
              <a:rPr lang="zh-CN" altLang="en-US">
                <a:solidFill>
                  <a:srgbClr val="339933"/>
                </a:solidFill>
                <a:effectLst>
                  <a:outerShdw blurRad="38100" dist="38100" dir="2700000" algn="tl">
                    <a:srgbClr val="C0C0C0"/>
                  </a:outerShdw>
                </a:effectLst>
              </a:rPr>
              <a:t>数据包</a:t>
            </a:r>
            <a:r>
              <a:rPr lang="en-US" altLang="zh-CN"/>
              <a:t>,</a:t>
            </a:r>
            <a:r>
              <a:rPr lang="zh-CN" altLang="en-US"/>
              <a:t>以便确定其是否与某条</a:t>
            </a:r>
            <a:r>
              <a:rPr lang="zh-CN" altLang="en-US">
                <a:solidFill>
                  <a:srgbClr val="990033"/>
                </a:solidFill>
              </a:rPr>
              <a:t>包过滤规则匹配</a:t>
            </a:r>
            <a:r>
              <a:rPr lang="zh-CN" altLang="en-US"/>
              <a:t>。</a:t>
            </a:r>
            <a:r>
              <a:rPr lang="zh-CN" altLang="en-US" u="sng"/>
              <a:t>过滤规则</a:t>
            </a:r>
            <a:r>
              <a:rPr lang="zh-CN" altLang="en-US" u="sng">
                <a:solidFill>
                  <a:srgbClr val="990033"/>
                </a:solidFill>
              </a:rPr>
              <a:t>基于数据包的报头信息</a:t>
            </a:r>
            <a:r>
              <a:rPr lang="zh-CN" altLang="en-US"/>
              <a:t>进行制订。报头信息中包括</a:t>
            </a:r>
            <a:r>
              <a:rPr lang="en-US" altLang="zh-CN"/>
              <a:t>IP</a:t>
            </a:r>
            <a:r>
              <a:rPr lang="zh-CN" altLang="en-US"/>
              <a:t>源地址、</a:t>
            </a:r>
            <a:r>
              <a:rPr lang="en-US" altLang="zh-CN"/>
              <a:t>IP</a:t>
            </a:r>
            <a:r>
              <a:rPr lang="zh-CN" altLang="en-US"/>
              <a:t>目标地址、传输协议</a:t>
            </a:r>
            <a:r>
              <a:rPr lang="en-US" altLang="zh-CN"/>
              <a:t>(TCP</a:t>
            </a:r>
            <a:r>
              <a:rPr lang="zh-CN" altLang="en-US"/>
              <a:t>、</a:t>
            </a:r>
            <a:r>
              <a:rPr lang="en-US" altLang="zh-CN"/>
              <a:t>UDP</a:t>
            </a:r>
            <a:r>
              <a:rPr lang="zh-CN" altLang="en-US"/>
              <a:t>、</a:t>
            </a:r>
            <a:r>
              <a:rPr lang="en-US" altLang="zh-CN"/>
              <a:t>ICMP</a:t>
            </a:r>
            <a:r>
              <a:rPr lang="zh-CN" altLang="en-US"/>
              <a:t>等</a:t>
            </a:r>
            <a:r>
              <a:rPr lang="en-US" altLang="zh-CN"/>
              <a:t>)</a:t>
            </a:r>
            <a:r>
              <a:rPr lang="zh-CN" altLang="en-US"/>
              <a:t>、</a:t>
            </a:r>
            <a:r>
              <a:rPr lang="en-US" altLang="zh-CN"/>
              <a:t>TCP/UDP</a:t>
            </a:r>
            <a:r>
              <a:rPr lang="zh-CN" altLang="en-US"/>
              <a:t>目标端口、</a:t>
            </a:r>
            <a:r>
              <a:rPr lang="en-US" altLang="zh-CN"/>
              <a:t>ICMP</a:t>
            </a:r>
            <a:r>
              <a:rPr lang="zh-CN" altLang="en-US"/>
              <a:t>消息类型等</a:t>
            </a:r>
            <a:r>
              <a:rPr lang="en-US" altLang="zh-CN"/>
              <a:t>.</a:t>
            </a:r>
            <a:r>
              <a:rPr lang="zh-CN" altLang="en-US"/>
              <a:t>其数据通路如图</a:t>
            </a:r>
            <a:r>
              <a:rPr lang="en-US" altLang="zh-CN"/>
              <a:t>8-3</a:t>
            </a:r>
            <a:r>
              <a:rPr lang="zh-CN" altLang="en-US"/>
              <a:t>。</a:t>
            </a:r>
            <a:r>
              <a:rPr lang="zh-CN" altLang="en-US" sz="2800"/>
              <a:t> </a:t>
            </a:r>
          </a:p>
        </p:txBody>
      </p:sp>
      <p:sp>
        <p:nvSpPr>
          <p:cNvPr id="19458" name="Rectangle 7"/>
          <p:cNvSpPr>
            <a:spLocks noChangeArrowheads="1"/>
          </p:cNvSpPr>
          <p:nvPr/>
        </p:nvSpPr>
        <p:spPr bwMode="auto">
          <a:xfrm>
            <a:off x="0" y="2743200"/>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19459" name="Object 6"/>
          <p:cNvGraphicFramePr>
            <a:graphicFrameLocks noChangeAspect="1"/>
          </p:cNvGraphicFramePr>
          <p:nvPr/>
        </p:nvGraphicFramePr>
        <p:xfrm>
          <a:off x="2771775" y="4365625"/>
          <a:ext cx="4105275" cy="2232025"/>
        </p:xfrm>
        <a:graphic>
          <a:graphicData uri="http://schemas.openxmlformats.org/presentationml/2006/ole">
            <p:oleObj spid="_x0000_s19459" r:id="rId3" imgW="4743831" imgH="2315566" progId="">
              <p:embed/>
            </p:oleObj>
          </a:graphicData>
        </a:graphic>
      </p:graphicFrame>
      <p:sp>
        <p:nvSpPr>
          <p:cNvPr id="19460" name="Rectangle 10"/>
          <p:cNvSpPr>
            <a:spLocks noChangeArrowheads="1"/>
          </p:cNvSpPr>
          <p:nvPr/>
        </p:nvSpPr>
        <p:spPr bwMode="auto">
          <a:xfrm>
            <a:off x="2806700" y="6521450"/>
            <a:ext cx="3511550" cy="304800"/>
          </a:xfrm>
          <a:prstGeom prst="rect">
            <a:avLst/>
          </a:prstGeom>
          <a:noFill/>
          <a:ln w="9525">
            <a:noFill/>
            <a:miter lim="800000"/>
            <a:headEnd/>
            <a:tailEnd/>
          </a:ln>
        </p:spPr>
        <p:txBody>
          <a:bodyPr wrap="none" anchor="ctr">
            <a:spAutoFit/>
          </a:bodyPr>
          <a:lstStyle/>
          <a:p>
            <a:pPr algn="ctr" eaLnBrk="0" hangingPunct="0"/>
            <a:r>
              <a:rPr lang="zh-CN" altLang="en-US" sz="1400" b="1"/>
              <a:t>图</a:t>
            </a:r>
            <a:r>
              <a:rPr lang="en-US" altLang="zh-CN" sz="1400" b="1"/>
              <a:t>8-3 </a:t>
            </a:r>
            <a:r>
              <a:rPr lang="zh-CN" altLang="en-US" sz="1400" b="1"/>
              <a:t>第一代静态包过滤防火墙的数据通路</a:t>
            </a:r>
          </a:p>
        </p:txBody>
      </p:sp>
      <p:sp>
        <p:nvSpPr>
          <p:cNvPr id="19461" name="Rectangle 2"/>
          <p:cNvSpPr>
            <a:spLocks noChangeArrowheads="1"/>
          </p:cNvSpPr>
          <p:nvPr/>
        </p:nvSpPr>
        <p:spPr bwMode="auto">
          <a:xfrm>
            <a:off x="9715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 </a:t>
            </a:r>
            <a:r>
              <a:rPr lang="zh-CN" altLang="en-US" sz="3600" b="1">
                <a:solidFill>
                  <a:schemeClr val="bg1"/>
                </a:solidFill>
                <a:latin typeface="Verdana" pitchFamily="34" charset="0"/>
              </a:rPr>
              <a:t>防火墙的类型</a:t>
            </a:r>
          </a:p>
        </p:txBody>
      </p:sp>
      <p:sp>
        <p:nvSpPr>
          <p:cNvPr id="19462" name="AutoShape 8"/>
          <p:cNvSpPr>
            <a:spLocks noChangeArrowheads="1"/>
          </p:cNvSpPr>
          <p:nvPr/>
        </p:nvSpPr>
        <p:spPr bwMode="auto">
          <a:xfrm>
            <a:off x="361950" y="1181100"/>
            <a:ext cx="8407400" cy="3184525"/>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482" name="Rectangle 3"/>
          <p:cNvSpPr>
            <a:spLocks noChangeArrowheads="1"/>
          </p:cNvSpPr>
          <p:nvPr/>
        </p:nvSpPr>
        <p:spPr bwMode="auto">
          <a:xfrm>
            <a:off x="609600" y="1295400"/>
            <a:ext cx="8077200" cy="2925763"/>
          </a:xfrm>
          <a:prstGeom prst="rect">
            <a:avLst/>
          </a:prstGeom>
          <a:noFill/>
          <a:ln w="9525">
            <a:noFill/>
            <a:miter lim="800000"/>
            <a:headEnd/>
            <a:tailEnd/>
          </a:ln>
        </p:spPr>
        <p:txBody>
          <a:bodyPr/>
          <a:lstStyle/>
          <a:p>
            <a:pPr eaLnBrk="0" hangingPunct="0">
              <a:spcBef>
                <a:spcPct val="20000"/>
              </a:spcBef>
            </a:pPr>
            <a:r>
              <a:rPr lang="zh-CN" altLang="en-US" b="1"/>
              <a:t>（</a:t>
            </a:r>
            <a:r>
              <a:rPr lang="en-US" altLang="zh-CN" b="1"/>
              <a:t>2</a:t>
            </a:r>
            <a:r>
              <a:rPr lang="zh-CN" altLang="en-US" b="1"/>
              <a:t>）第二代动态包过滤类型防火墙</a:t>
            </a:r>
          </a:p>
          <a:p>
            <a:pPr eaLnBrk="0" hangingPunct="0">
              <a:spcBef>
                <a:spcPct val="20000"/>
              </a:spcBef>
            </a:pPr>
            <a:r>
              <a:rPr lang="zh-CN" altLang="en-US" b="1"/>
              <a:t>      这类防火墙采用</a:t>
            </a:r>
            <a:r>
              <a:rPr lang="zh-CN" altLang="en-US" b="1">
                <a:solidFill>
                  <a:srgbClr val="990033"/>
                </a:solidFill>
              </a:rPr>
              <a:t>动态设置包过滤规则</a:t>
            </a:r>
            <a:r>
              <a:rPr lang="zh-CN" altLang="en-US" b="1"/>
              <a:t>的方法，避免了静态包过滤所具有的问题。这种技术后来发展成为</a:t>
            </a:r>
            <a:r>
              <a:rPr lang="zh-CN" altLang="en-US" b="1">
                <a:solidFill>
                  <a:srgbClr val="CC0000"/>
                </a:solidFill>
              </a:rPr>
              <a:t>包状态监测</a:t>
            </a:r>
            <a:r>
              <a:rPr lang="en-US" altLang="zh-CN" b="1"/>
              <a:t>(Stateful Inspection)</a:t>
            </a:r>
            <a:r>
              <a:rPr lang="zh-CN" altLang="en-US" b="1"/>
              <a:t>技术。采用这种技术的防火墙对通过其建立的每一个连接都进行</a:t>
            </a:r>
            <a:r>
              <a:rPr lang="zh-CN" altLang="en-US" b="1">
                <a:solidFill>
                  <a:srgbClr val="CC0000"/>
                </a:solidFill>
              </a:rPr>
              <a:t>跟踪</a:t>
            </a:r>
            <a:r>
              <a:rPr lang="zh-CN" altLang="en-US" b="1"/>
              <a:t>，并且根据需要可动态地在过滤规则中</a:t>
            </a:r>
            <a:r>
              <a:rPr lang="zh-CN" altLang="en-US" b="1">
                <a:solidFill>
                  <a:srgbClr val="990033"/>
                </a:solidFill>
              </a:rPr>
              <a:t>增加或更新条目</a:t>
            </a:r>
            <a:r>
              <a:rPr lang="zh-CN" altLang="en-US" b="1"/>
              <a:t>，具体数据通路如图</a:t>
            </a:r>
            <a:r>
              <a:rPr lang="en-US" altLang="zh-CN" b="1"/>
              <a:t>8-4</a:t>
            </a:r>
            <a:r>
              <a:rPr lang="zh-CN" altLang="en-US" b="1"/>
              <a:t>。</a:t>
            </a:r>
          </a:p>
        </p:txBody>
      </p:sp>
      <p:sp>
        <p:nvSpPr>
          <p:cNvPr id="20483" name="Rectangle 7"/>
          <p:cNvSpPr>
            <a:spLocks noChangeArrowheads="1"/>
          </p:cNvSpPr>
          <p:nvPr/>
        </p:nvSpPr>
        <p:spPr bwMode="auto">
          <a:xfrm>
            <a:off x="0" y="2576513"/>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20484" name="Object 6"/>
          <p:cNvGraphicFramePr>
            <a:graphicFrameLocks noChangeAspect="1"/>
          </p:cNvGraphicFramePr>
          <p:nvPr/>
        </p:nvGraphicFramePr>
        <p:xfrm>
          <a:off x="2411413" y="3573463"/>
          <a:ext cx="4392612" cy="2943225"/>
        </p:xfrm>
        <a:graphic>
          <a:graphicData uri="http://schemas.openxmlformats.org/presentationml/2006/ole">
            <p:oleObj spid="_x0000_s20484" r:id="rId3" imgW="4743831" imgH="2783434" progId="">
              <p:embed/>
            </p:oleObj>
          </a:graphicData>
        </a:graphic>
      </p:graphicFrame>
      <p:sp>
        <p:nvSpPr>
          <p:cNvPr id="20485" name="Rectangle 10"/>
          <p:cNvSpPr>
            <a:spLocks noChangeArrowheads="1"/>
          </p:cNvSpPr>
          <p:nvPr/>
        </p:nvSpPr>
        <p:spPr bwMode="auto">
          <a:xfrm>
            <a:off x="2900363" y="6521450"/>
            <a:ext cx="3155950" cy="304800"/>
          </a:xfrm>
          <a:prstGeom prst="rect">
            <a:avLst/>
          </a:prstGeom>
          <a:noFill/>
          <a:ln w="9525">
            <a:noFill/>
            <a:miter lim="800000"/>
            <a:headEnd/>
            <a:tailEnd/>
          </a:ln>
        </p:spPr>
        <p:txBody>
          <a:bodyPr wrap="none" anchor="ctr">
            <a:spAutoFit/>
          </a:bodyPr>
          <a:lstStyle/>
          <a:p>
            <a:pPr algn="ctr" eaLnBrk="0" hangingPunct="0"/>
            <a:r>
              <a:rPr lang="zh-CN" altLang="en-US" sz="1400" b="1"/>
              <a:t>图</a:t>
            </a:r>
            <a:r>
              <a:rPr lang="en-US" altLang="zh-CN" sz="1400" b="1"/>
              <a:t>8-4 </a:t>
            </a:r>
            <a:r>
              <a:rPr lang="zh-CN" altLang="en-US" sz="1400" b="1"/>
              <a:t>第二代包过滤防火墙的数据通路</a:t>
            </a:r>
          </a:p>
        </p:txBody>
      </p:sp>
      <p:sp>
        <p:nvSpPr>
          <p:cNvPr id="20486" name="Rectangle 2"/>
          <p:cNvSpPr>
            <a:spLocks noChangeArrowheads="1"/>
          </p:cNvSpPr>
          <p:nvPr/>
        </p:nvSpPr>
        <p:spPr bwMode="auto">
          <a:xfrm>
            <a:off x="9715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 </a:t>
            </a:r>
            <a:r>
              <a:rPr lang="zh-CN" altLang="en-US" sz="3600" b="1">
                <a:solidFill>
                  <a:schemeClr val="bg1"/>
                </a:solidFill>
                <a:latin typeface="Verdana" pitchFamily="34" charset="0"/>
              </a:rPr>
              <a:t>防火墙的类型</a:t>
            </a:r>
          </a:p>
        </p:txBody>
      </p:sp>
      <p:sp>
        <p:nvSpPr>
          <p:cNvPr id="20487" name="AutoShape 8"/>
          <p:cNvSpPr>
            <a:spLocks noChangeArrowheads="1"/>
          </p:cNvSpPr>
          <p:nvPr/>
        </p:nvSpPr>
        <p:spPr bwMode="auto">
          <a:xfrm>
            <a:off x="361950" y="1295400"/>
            <a:ext cx="8169275" cy="2278063"/>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ChangeArrowheads="1"/>
          </p:cNvSpPr>
          <p:nvPr/>
        </p:nvSpPr>
        <p:spPr bwMode="auto">
          <a:xfrm>
            <a:off x="611188" y="1196975"/>
            <a:ext cx="8077200" cy="2278063"/>
          </a:xfrm>
          <a:prstGeom prst="rect">
            <a:avLst/>
          </a:prstGeom>
          <a:noFill/>
          <a:ln w="9525">
            <a:noFill/>
            <a:miter lim="800000"/>
            <a:headEnd/>
            <a:tailEnd/>
          </a:ln>
        </p:spPr>
        <p:txBody>
          <a:bodyPr/>
          <a:lstStyle/>
          <a:p>
            <a:pPr eaLnBrk="0" hangingPunct="0">
              <a:spcBef>
                <a:spcPct val="20000"/>
              </a:spcBef>
            </a:pPr>
            <a:r>
              <a:rPr lang="en-US" altLang="zh-CN" b="1">
                <a:solidFill>
                  <a:srgbClr val="CC0000"/>
                </a:solidFill>
              </a:rPr>
              <a:t>      2</a:t>
            </a:r>
            <a:r>
              <a:rPr lang="zh-CN" altLang="en-US" b="1">
                <a:solidFill>
                  <a:srgbClr val="CC0000"/>
                </a:solidFill>
              </a:rPr>
              <a:t>．应用代理</a:t>
            </a:r>
            <a:r>
              <a:rPr lang="en-US" altLang="zh-CN" b="1">
                <a:solidFill>
                  <a:srgbClr val="CC0000"/>
                </a:solidFill>
              </a:rPr>
              <a:t>(Application Proxy)</a:t>
            </a:r>
            <a:r>
              <a:rPr lang="zh-CN" altLang="en-US" b="1">
                <a:solidFill>
                  <a:srgbClr val="CC0000"/>
                </a:solidFill>
              </a:rPr>
              <a:t>型</a:t>
            </a:r>
          </a:p>
          <a:p>
            <a:pPr eaLnBrk="0" hangingPunct="0">
              <a:spcBef>
                <a:spcPct val="20000"/>
              </a:spcBef>
            </a:pPr>
            <a:r>
              <a:rPr lang="zh-CN" altLang="en-US" b="1"/>
              <a:t>      应用代理型防火墙是工作在</a:t>
            </a:r>
            <a:r>
              <a:rPr lang="en-US" altLang="zh-CN" b="1"/>
              <a:t>OSI</a:t>
            </a:r>
            <a:r>
              <a:rPr lang="zh-CN" altLang="en-US" b="1"/>
              <a:t>的最高层，即应用层。其</a:t>
            </a:r>
            <a:r>
              <a:rPr lang="zh-CN" altLang="en-US" b="1">
                <a:solidFill>
                  <a:srgbClr val="CC0000"/>
                </a:solidFill>
              </a:rPr>
              <a:t>特点</a:t>
            </a:r>
            <a:r>
              <a:rPr lang="zh-CN" altLang="en-US" b="1"/>
              <a:t>是完全“阻隔”了网络通信流，通过对每种应用服务编制专门的代理程序，实现</a:t>
            </a:r>
            <a:r>
              <a:rPr lang="zh-CN" altLang="en-US" b="1">
                <a:solidFill>
                  <a:srgbClr val="990033"/>
                </a:solidFill>
              </a:rPr>
              <a:t>监视和控制应用层通信流</a:t>
            </a:r>
            <a:r>
              <a:rPr lang="zh-CN" altLang="en-US" b="1"/>
              <a:t>的作用。其典型网络结构如图</a:t>
            </a:r>
            <a:r>
              <a:rPr lang="en-US" altLang="zh-CN" b="1"/>
              <a:t>8-5</a:t>
            </a:r>
            <a:r>
              <a:rPr lang="zh-CN" altLang="en-US" b="1"/>
              <a:t>所示</a:t>
            </a:r>
            <a:r>
              <a:rPr lang="zh-CN" altLang="en-US" sz="3200" b="1"/>
              <a:t>。</a:t>
            </a:r>
            <a:endParaRPr lang="zh-CN" altLang="en-US" sz="3200" b="1">
              <a:solidFill>
                <a:srgbClr val="CC0000"/>
              </a:solidFill>
            </a:endParaRPr>
          </a:p>
        </p:txBody>
      </p:sp>
      <p:sp>
        <p:nvSpPr>
          <p:cNvPr id="21506" name="Rectangle 8"/>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21507" name="Object 7"/>
          <p:cNvGraphicFramePr>
            <a:graphicFrameLocks noChangeAspect="1"/>
          </p:cNvGraphicFramePr>
          <p:nvPr/>
        </p:nvGraphicFramePr>
        <p:xfrm>
          <a:off x="2411413" y="3357563"/>
          <a:ext cx="5111750" cy="3024187"/>
        </p:xfrm>
        <a:graphic>
          <a:graphicData uri="http://schemas.openxmlformats.org/presentationml/2006/ole">
            <p:oleObj spid="_x0000_s21507" r:id="rId3" imgW="9391650" imgH="4333037" progId="">
              <p:embed/>
            </p:oleObj>
          </a:graphicData>
        </a:graphic>
      </p:graphicFrame>
      <p:sp>
        <p:nvSpPr>
          <p:cNvPr id="21508" name="Rectangle 9"/>
          <p:cNvSpPr>
            <a:spLocks noChangeArrowheads="1"/>
          </p:cNvSpPr>
          <p:nvPr/>
        </p:nvSpPr>
        <p:spPr bwMode="auto">
          <a:xfrm>
            <a:off x="3508375" y="6265863"/>
            <a:ext cx="3006725" cy="307975"/>
          </a:xfrm>
          <a:prstGeom prst="rect">
            <a:avLst/>
          </a:prstGeom>
          <a:noFill/>
          <a:ln w="9525">
            <a:noFill/>
            <a:miter lim="800000"/>
            <a:headEnd/>
            <a:tailEnd/>
          </a:ln>
        </p:spPr>
        <p:txBody>
          <a:bodyPr wrap="none" anchor="ctr">
            <a:spAutoFit/>
          </a:bodyPr>
          <a:lstStyle/>
          <a:p>
            <a:pPr algn="ctr" eaLnBrk="0" hangingPunct="0"/>
            <a:r>
              <a:rPr lang="zh-CN" altLang="en-US" sz="1400" b="1"/>
              <a:t>图</a:t>
            </a:r>
            <a:r>
              <a:rPr lang="en-US" altLang="zh-CN" sz="1400" b="1"/>
              <a:t>8-5 </a:t>
            </a:r>
            <a:r>
              <a:rPr lang="zh-CN" altLang="en-US" sz="1400" b="1"/>
              <a:t>应用代理型防火墙的网络结构</a:t>
            </a:r>
          </a:p>
        </p:txBody>
      </p:sp>
      <p:sp>
        <p:nvSpPr>
          <p:cNvPr id="21509" name="Rectangle 2"/>
          <p:cNvSpPr>
            <a:spLocks noChangeArrowheads="1"/>
          </p:cNvSpPr>
          <p:nvPr/>
        </p:nvSpPr>
        <p:spPr bwMode="auto">
          <a:xfrm>
            <a:off x="9715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 </a:t>
            </a:r>
            <a:r>
              <a:rPr lang="zh-CN" altLang="en-US" sz="3600" b="1">
                <a:solidFill>
                  <a:schemeClr val="bg1"/>
                </a:solidFill>
                <a:latin typeface="Verdana" pitchFamily="34" charset="0"/>
              </a:rPr>
              <a:t>防火墙的类型</a:t>
            </a:r>
          </a:p>
        </p:txBody>
      </p:sp>
      <p:sp>
        <p:nvSpPr>
          <p:cNvPr id="21510" name="AutoShape 8"/>
          <p:cNvSpPr>
            <a:spLocks noChangeArrowheads="1"/>
          </p:cNvSpPr>
          <p:nvPr/>
        </p:nvSpPr>
        <p:spPr bwMode="auto">
          <a:xfrm>
            <a:off x="361950" y="1196975"/>
            <a:ext cx="8169275" cy="2160588"/>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ChangeArrowheads="1"/>
          </p:cNvSpPr>
          <p:nvPr/>
        </p:nvSpPr>
        <p:spPr bwMode="auto">
          <a:xfrm>
            <a:off x="539750" y="1052513"/>
            <a:ext cx="8077200" cy="3357562"/>
          </a:xfrm>
          <a:prstGeom prst="rect">
            <a:avLst/>
          </a:prstGeom>
          <a:noFill/>
          <a:ln w="9525">
            <a:noFill/>
            <a:miter lim="800000"/>
            <a:headEnd/>
            <a:tailEnd/>
          </a:ln>
        </p:spPr>
        <p:txBody>
          <a:bodyPr/>
          <a:lstStyle/>
          <a:p>
            <a:pPr eaLnBrk="0" hangingPunct="0">
              <a:spcBef>
                <a:spcPct val="20000"/>
              </a:spcBef>
            </a:pPr>
            <a:r>
              <a:rPr lang="zh-CN" altLang="en-US" b="1"/>
              <a:t>      在代理型防火墙技术发展中，经历了</a:t>
            </a:r>
            <a:r>
              <a:rPr lang="zh-CN" altLang="en-US" b="1">
                <a:solidFill>
                  <a:srgbClr val="990033"/>
                </a:solidFill>
              </a:rPr>
              <a:t>两个不同的版本</a:t>
            </a:r>
            <a:r>
              <a:rPr lang="zh-CN" altLang="en-US" b="1"/>
              <a:t>。</a:t>
            </a:r>
          </a:p>
          <a:p>
            <a:pPr eaLnBrk="0" hangingPunct="0">
              <a:spcBef>
                <a:spcPct val="20000"/>
              </a:spcBef>
            </a:pPr>
            <a:r>
              <a:rPr lang="zh-CN" altLang="en-US" b="1"/>
              <a:t>     （</a:t>
            </a:r>
            <a:r>
              <a:rPr lang="en-US" altLang="zh-CN" b="1"/>
              <a:t>1</a:t>
            </a:r>
            <a:r>
              <a:rPr lang="zh-CN" altLang="en-US" b="1"/>
              <a:t>）第一代应用网关</a:t>
            </a:r>
            <a:r>
              <a:rPr lang="en-US" altLang="zh-CN" b="1"/>
              <a:t>(Application Gateway)</a:t>
            </a:r>
            <a:r>
              <a:rPr lang="zh-CN" altLang="en-US" b="1"/>
              <a:t>型防火墙</a:t>
            </a:r>
          </a:p>
          <a:p>
            <a:pPr eaLnBrk="0" hangingPunct="0">
              <a:spcBef>
                <a:spcPct val="20000"/>
              </a:spcBef>
            </a:pPr>
            <a:r>
              <a:rPr lang="zh-CN" altLang="en-US" b="1"/>
              <a:t>      这类防火墙是通过一种代理</a:t>
            </a:r>
            <a:r>
              <a:rPr lang="en-US" altLang="zh-CN" b="1"/>
              <a:t>(Proxy)</a:t>
            </a:r>
            <a:r>
              <a:rPr lang="zh-CN" altLang="en-US" b="1"/>
              <a:t>技术参与到一个</a:t>
            </a:r>
            <a:r>
              <a:rPr lang="en-US" altLang="zh-CN" b="1"/>
              <a:t>TCP</a:t>
            </a:r>
            <a:r>
              <a:rPr lang="zh-CN" altLang="en-US" b="1"/>
              <a:t>连接的全过程。如图</a:t>
            </a:r>
            <a:r>
              <a:rPr lang="en-US" altLang="zh-CN" b="1"/>
              <a:t>8-6</a:t>
            </a:r>
            <a:r>
              <a:rPr lang="zh-CN" altLang="en-US" b="1"/>
              <a:t>，从内部发出的数据包经过这样的防火墙处理后，就好像是源于防火墙外部网卡一样，从而可以达到</a:t>
            </a:r>
            <a:r>
              <a:rPr lang="zh-CN" altLang="en-US" b="1">
                <a:solidFill>
                  <a:srgbClr val="990033"/>
                </a:solidFill>
              </a:rPr>
              <a:t>隐藏内部网结构</a:t>
            </a:r>
            <a:r>
              <a:rPr lang="zh-CN" altLang="en-US" b="1"/>
              <a:t>的作用。这种类型的防火墙被网络安全专家和媒体公认为是最安全的防火墙。</a:t>
            </a:r>
            <a:r>
              <a:rPr lang="zh-CN" altLang="en-US" b="1">
                <a:solidFill>
                  <a:srgbClr val="990033"/>
                </a:solidFill>
              </a:rPr>
              <a:t>核心技术</a:t>
            </a:r>
            <a:r>
              <a:rPr lang="zh-CN" altLang="en-US" b="1"/>
              <a:t>就是</a:t>
            </a:r>
            <a:r>
              <a:rPr lang="zh-CN" altLang="en-US" b="1">
                <a:solidFill>
                  <a:srgbClr val="990033"/>
                </a:solidFill>
              </a:rPr>
              <a:t>代理服务器技术</a:t>
            </a:r>
            <a:r>
              <a:rPr lang="zh-CN" altLang="en-US" b="1"/>
              <a:t>。</a:t>
            </a:r>
          </a:p>
        </p:txBody>
      </p:sp>
      <p:sp>
        <p:nvSpPr>
          <p:cNvPr id="22530" name="Rectangle 7"/>
          <p:cNvSpPr>
            <a:spLocks noChangeArrowheads="1"/>
          </p:cNvSpPr>
          <p:nvPr/>
        </p:nvSpPr>
        <p:spPr bwMode="auto">
          <a:xfrm>
            <a:off x="0" y="2795588"/>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22531" name="Object 6"/>
          <p:cNvGraphicFramePr>
            <a:graphicFrameLocks noChangeAspect="1"/>
          </p:cNvGraphicFramePr>
          <p:nvPr/>
        </p:nvGraphicFramePr>
        <p:xfrm>
          <a:off x="2627313" y="4149725"/>
          <a:ext cx="4032250" cy="2303463"/>
        </p:xfrm>
        <a:graphic>
          <a:graphicData uri="http://schemas.openxmlformats.org/presentationml/2006/ole">
            <p:oleObj spid="_x0000_s22531" r:id="rId3" imgW="4432935" imgH="2315566" progId="">
              <p:embed/>
            </p:oleObj>
          </a:graphicData>
        </a:graphic>
      </p:graphicFrame>
      <p:sp>
        <p:nvSpPr>
          <p:cNvPr id="22532" name="Rectangle 8"/>
          <p:cNvSpPr>
            <a:spLocks noChangeArrowheads="1"/>
          </p:cNvSpPr>
          <p:nvPr/>
        </p:nvSpPr>
        <p:spPr bwMode="auto">
          <a:xfrm>
            <a:off x="2819400" y="6380163"/>
            <a:ext cx="3365500" cy="307975"/>
          </a:xfrm>
          <a:prstGeom prst="rect">
            <a:avLst/>
          </a:prstGeom>
          <a:noFill/>
          <a:ln w="9525">
            <a:noFill/>
            <a:miter lim="800000"/>
            <a:headEnd/>
            <a:tailEnd/>
          </a:ln>
        </p:spPr>
        <p:txBody>
          <a:bodyPr wrap="none" anchor="ctr">
            <a:spAutoFit/>
          </a:bodyPr>
          <a:lstStyle/>
          <a:p>
            <a:pPr algn="ctr" eaLnBrk="0" hangingPunct="0"/>
            <a:r>
              <a:rPr lang="zh-CN" altLang="en-US" sz="1400" b="1"/>
              <a:t>图</a:t>
            </a:r>
            <a:r>
              <a:rPr lang="en-US" altLang="zh-CN" sz="1400" b="1"/>
              <a:t>8-6 </a:t>
            </a:r>
            <a:r>
              <a:rPr lang="zh-CN" altLang="en-US" sz="1400" b="1"/>
              <a:t>第一代应用网关型防火墙数据通路</a:t>
            </a:r>
          </a:p>
        </p:txBody>
      </p:sp>
      <p:sp>
        <p:nvSpPr>
          <p:cNvPr id="22533" name="Rectangle 2"/>
          <p:cNvSpPr>
            <a:spLocks noChangeArrowheads="1"/>
          </p:cNvSpPr>
          <p:nvPr/>
        </p:nvSpPr>
        <p:spPr bwMode="auto">
          <a:xfrm>
            <a:off x="9715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 </a:t>
            </a:r>
            <a:r>
              <a:rPr lang="zh-CN" altLang="en-US" sz="3600" b="1">
                <a:solidFill>
                  <a:schemeClr val="bg1"/>
                </a:solidFill>
                <a:latin typeface="Verdana" pitchFamily="34" charset="0"/>
              </a:rPr>
              <a:t>防火墙的类型</a:t>
            </a:r>
          </a:p>
        </p:txBody>
      </p:sp>
      <p:sp>
        <p:nvSpPr>
          <p:cNvPr id="22534" name="AutoShape 8"/>
          <p:cNvSpPr>
            <a:spLocks noChangeArrowheads="1"/>
          </p:cNvSpPr>
          <p:nvPr/>
        </p:nvSpPr>
        <p:spPr bwMode="auto">
          <a:xfrm>
            <a:off x="361950" y="1136650"/>
            <a:ext cx="8169275" cy="3013075"/>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0" y="1052513"/>
            <a:ext cx="8610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3554" name="Rectangle 3"/>
          <p:cNvSpPr>
            <a:spLocks noChangeArrowheads="1"/>
          </p:cNvSpPr>
          <p:nvPr/>
        </p:nvSpPr>
        <p:spPr bwMode="auto">
          <a:xfrm>
            <a:off x="539750" y="1052513"/>
            <a:ext cx="8077200" cy="2808287"/>
          </a:xfrm>
          <a:prstGeom prst="rect">
            <a:avLst/>
          </a:prstGeom>
          <a:noFill/>
          <a:ln w="9525">
            <a:noFill/>
            <a:miter lim="800000"/>
            <a:headEnd/>
            <a:tailEnd/>
          </a:ln>
        </p:spPr>
        <p:txBody>
          <a:bodyPr/>
          <a:lstStyle/>
          <a:p>
            <a:pPr eaLnBrk="0" hangingPunct="0">
              <a:spcBef>
                <a:spcPct val="20000"/>
              </a:spcBef>
            </a:pPr>
            <a:r>
              <a:rPr lang="zh-CN" altLang="en-US" b="1"/>
              <a:t>（</a:t>
            </a:r>
            <a:r>
              <a:rPr lang="en-US" altLang="zh-CN" b="1"/>
              <a:t>2</a:t>
            </a:r>
            <a:r>
              <a:rPr lang="zh-CN" altLang="en-US" b="1"/>
              <a:t>）第二代自适应代理</a:t>
            </a:r>
            <a:r>
              <a:rPr lang="en-US" altLang="zh-CN" b="1"/>
              <a:t>(Adaptive proxy)</a:t>
            </a:r>
            <a:r>
              <a:rPr lang="zh-CN" altLang="en-US" b="1"/>
              <a:t>型防火墙</a:t>
            </a:r>
          </a:p>
          <a:p>
            <a:pPr eaLnBrk="0" hangingPunct="0">
              <a:spcBef>
                <a:spcPct val="20000"/>
              </a:spcBef>
            </a:pPr>
            <a:r>
              <a:rPr lang="zh-CN" altLang="en-US" b="1"/>
              <a:t>      近几年才得到广泛应用的一种新防火墙类型。可以</a:t>
            </a:r>
            <a:r>
              <a:rPr lang="zh-CN" altLang="en-US" b="1">
                <a:solidFill>
                  <a:srgbClr val="CC0000"/>
                </a:solidFill>
              </a:rPr>
              <a:t>结合</a:t>
            </a:r>
            <a:r>
              <a:rPr lang="zh-CN" altLang="en-US" b="1" u="sng"/>
              <a:t>代理类型防火墙的安全性</a:t>
            </a:r>
            <a:r>
              <a:rPr lang="zh-CN" altLang="en-US" b="1"/>
              <a:t>和</a:t>
            </a:r>
            <a:r>
              <a:rPr lang="zh-CN" altLang="en-US" b="1" u="sng"/>
              <a:t>包过滤防火墙的高速度</a:t>
            </a:r>
            <a:r>
              <a:rPr lang="zh-CN" altLang="en-US" b="1"/>
              <a:t>等</a:t>
            </a:r>
            <a:r>
              <a:rPr lang="zh-CN" altLang="en-US" b="1">
                <a:solidFill>
                  <a:srgbClr val="990033"/>
                </a:solidFill>
              </a:rPr>
              <a:t>优点</a:t>
            </a:r>
            <a:r>
              <a:rPr lang="en-US" altLang="zh-CN" b="1"/>
              <a:t>,</a:t>
            </a:r>
            <a:r>
              <a:rPr lang="zh-CN" altLang="en-US" b="1"/>
              <a:t>在毫不损失安全性的基础之上将代理型防火墙的性能提高</a:t>
            </a:r>
            <a:r>
              <a:rPr lang="en-US" altLang="zh-CN" b="1"/>
              <a:t>10</a:t>
            </a:r>
            <a:r>
              <a:rPr lang="zh-CN" altLang="en-US" b="1"/>
              <a:t>倍以上。此类防火墙的数据通路如图</a:t>
            </a:r>
            <a:r>
              <a:rPr lang="en-US" altLang="zh-CN" b="1"/>
              <a:t>8-7</a:t>
            </a:r>
            <a:r>
              <a:rPr lang="zh-CN" altLang="en-US" b="1"/>
              <a:t>。组成这种类型防火墙的</a:t>
            </a:r>
            <a:r>
              <a:rPr lang="zh-CN" altLang="en-US" b="1">
                <a:solidFill>
                  <a:srgbClr val="CC0000"/>
                </a:solidFill>
              </a:rPr>
              <a:t>基本要素</a:t>
            </a:r>
            <a:r>
              <a:rPr lang="zh-CN" altLang="en-US" b="1"/>
              <a:t>有两个：自适应代理服务器</a:t>
            </a:r>
            <a:r>
              <a:rPr lang="en-US" altLang="zh-CN" b="1"/>
              <a:t>(Adaptive Proxy Server)</a:t>
            </a:r>
            <a:r>
              <a:rPr lang="zh-CN" altLang="en-US" b="1"/>
              <a:t>与动态包过滤器</a:t>
            </a:r>
            <a:r>
              <a:rPr lang="en-US" altLang="zh-CN" b="1"/>
              <a:t>(Dynamic Packet filter)</a:t>
            </a:r>
            <a:r>
              <a:rPr lang="zh-CN" altLang="en-US" b="1"/>
              <a:t>。</a:t>
            </a:r>
          </a:p>
        </p:txBody>
      </p:sp>
      <p:sp>
        <p:nvSpPr>
          <p:cNvPr id="23555" name="Rectangle 7"/>
          <p:cNvSpPr>
            <a:spLocks noChangeArrowheads="1"/>
          </p:cNvSpPr>
          <p:nvPr/>
        </p:nvSpPr>
        <p:spPr bwMode="auto">
          <a:xfrm>
            <a:off x="0" y="2762250"/>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23556" name="Object 6"/>
          <p:cNvGraphicFramePr>
            <a:graphicFrameLocks noChangeAspect="1"/>
          </p:cNvGraphicFramePr>
          <p:nvPr/>
        </p:nvGraphicFramePr>
        <p:xfrm>
          <a:off x="2771775" y="3933825"/>
          <a:ext cx="4752975" cy="2455863"/>
        </p:xfrm>
        <a:graphic>
          <a:graphicData uri="http://schemas.openxmlformats.org/presentationml/2006/ole">
            <p:oleObj spid="_x0000_s23556" r:id="rId3" imgW="4432935" imgH="2411273" progId="">
              <p:embed/>
            </p:oleObj>
          </a:graphicData>
        </a:graphic>
      </p:graphicFrame>
      <p:sp>
        <p:nvSpPr>
          <p:cNvPr id="23557" name="Rectangle 8"/>
          <p:cNvSpPr>
            <a:spLocks noChangeArrowheads="1"/>
          </p:cNvSpPr>
          <p:nvPr/>
        </p:nvSpPr>
        <p:spPr bwMode="auto">
          <a:xfrm>
            <a:off x="3295650" y="6519863"/>
            <a:ext cx="3543300" cy="307975"/>
          </a:xfrm>
          <a:prstGeom prst="rect">
            <a:avLst/>
          </a:prstGeom>
          <a:noFill/>
          <a:ln w="9525">
            <a:noFill/>
            <a:miter lim="800000"/>
            <a:headEnd/>
            <a:tailEnd/>
          </a:ln>
        </p:spPr>
        <p:txBody>
          <a:bodyPr wrap="none" anchor="ctr">
            <a:spAutoFit/>
          </a:bodyPr>
          <a:lstStyle/>
          <a:p>
            <a:pPr algn="ctr" eaLnBrk="0" hangingPunct="0"/>
            <a:r>
              <a:rPr lang="zh-CN" altLang="en-US" sz="1400" b="1"/>
              <a:t>图</a:t>
            </a:r>
            <a:r>
              <a:rPr lang="en-US" altLang="zh-CN" sz="1400" b="1"/>
              <a:t>8-7 </a:t>
            </a:r>
            <a:r>
              <a:rPr lang="zh-CN" altLang="en-US" sz="1400" b="1"/>
              <a:t>第二代自适应代理型防火墙数据通路</a:t>
            </a:r>
          </a:p>
        </p:txBody>
      </p:sp>
      <p:sp>
        <p:nvSpPr>
          <p:cNvPr id="23558" name="Rectangle 2"/>
          <p:cNvSpPr>
            <a:spLocks noChangeArrowheads="1"/>
          </p:cNvSpPr>
          <p:nvPr/>
        </p:nvSpPr>
        <p:spPr bwMode="auto">
          <a:xfrm>
            <a:off x="9715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 </a:t>
            </a:r>
            <a:r>
              <a:rPr lang="zh-CN" altLang="en-US" sz="3600" b="1">
                <a:solidFill>
                  <a:schemeClr val="bg1"/>
                </a:solidFill>
                <a:latin typeface="Verdana" pitchFamily="34" charset="0"/>
              </a:rPr>
              <a:t>防火墙的类型</a:t>
            </a:r>
          </a:p>
        </p:txBody>
      </p:sp>
      <p:sp>
        <p:nvSpPr>
          <p:cNvPr id="23559" name="AutoShape 8"/>
          <p:cNvSpPr>
            <a:spLocks noChangeArrowheads="1"/>
          </p:cNvSpPr>
          <p:nvPr/>
        </p:nvSpPr>
        <p:spPr bwMode="auto">
          <a:xfrm>
            <a:off x="361950" y="1127125"/>
            <a:ext cx="8169275" cy="2733675"/>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578" name="Rectangle 3"/>
          <p:cNvSpPr>
            <a:spLocks noChangeArrowheads="1"/>
          </p:cNvSpPr>
          <p:nvPr/>
        </p:nvSpPr>
        <p:spPr bwMode="auto">
          <a:xfrm>
            <a:off x="609600" y="1295400"/>
            <a:ext cx="8077200" cy="4149725"/>
          </a:xfrm>
          <a:prstGeom prst="rect">
            <a:avLst/>
          </a:prstGeom>
          <a:noFill/>
          <a:ln w="9525">
            <a:noFill/>
            <a:miter lim="800000"/>
            <a:headEnd/>
            <a:tailEnd/>
          </a:ln>
        </p:spPr>
        <p:txBody>
          <a:bodyPr/>
          <a:lstStyle/>
          <a:p>
            <a:pPr algn="just">
              <a:spcBef>
                <a:spcPct val="20000"/>
              </a:spcBef>
            </a:pPr>
            <a:r>
              <a:rPr lang="en-US" altLang="zh-CN" sz="2800" b="1">
                <a:solidFill>
                  <a:srgbClr val="FF0000"/>
                </a:solidFill>
              </a:rPr>
              <a:t>8.2.3  </a:t>
            </a:r>
            <a:r>
              <a:rPr lang="zh-CN" altLang="en-US" sz="2800" b="1">
                <a:solidFill>
                  <a:srgbClr val="FF0000"/>
                </a:solidFill>
              </a:rPr>
              <a:t>以防火墙体系结构分类</a:t>
            </a:r>
          </a:p>
          <a:p>
            <a:pPr eaLnBrk="0" hangingPunct="0">
              <a:spcBef>
                <a:spcPct val="20000"/>
              </a:spcBef>
            </a:pPr>
            <a:r>
              <a:rPr lang="zh-CN" altLang="en-US" b="1"/>
              <a:t>      </a:t>
            </a:r>
            <a:r>
              <a:rPr lang="zh-CN" altLang="en-US" b="1">
                <a:solidFill>
                  <a:srgbClr val="CC0000"/>
                </a:solidFill>
              </a:rPr>
              <a:t>主要有</a:t>
            </a:r>
            <a:r>
              <a:rPr lang="zh-CN" altLang="en-US" b="1"/>
              <a:t>：单一主机防火墙、路由器集成式防火墙和分布式防火墙</a:t>
            </a:r>
            <a:r>
              <a:rPr lang="zh-CN" altLang="en-US" b="1">
                <a:solidFill>
                  <a:srgbClr val="CC0000"/>
                </a:solidFill>
              </a:rPr>
              <a:t>三种</a:t>
            </a:r>
            <a:r>
              <a:rPr lang="zh-CN" altLang="en-US" b="1"/>
              <a:t>。</a:t>
            </a:r>
          </a:p>
          <a:p>
            <a:pPr eaLnBrk="0" hangingPunct="0">
              <a:spcBef>
                <a:spcPct val="20000"/>
              </a:spcBef>
            </a:pPr>
            <a:r>
              <a:rPr lang="zh-CN" altLang="en-US" b="1"/>
              <a:t>（</a:t>
            </a:r>
            <a:r>
              <a:rPr lang="en-US" altLang="zh-CN" b="1"/>
              <a:t>1</a:t>
            </a:r>
            <a:r>
              <a:rPr lang="zh-CN" altLang="en-US" b="1"/>
              <a:t>）单一主机防火墙是最为传统的防火墙，独立于其它网络设备，它</a:t>
            </a:r>
            <a:r>
              <a:rPr lang="zh-CN" altLang="en-US" b="1">
                <a:solidFill>
                  <a:srgbClr val="990033"/>
                </a:solidFill>
              </a:rPr>
              <a:t>位于</a:t>
            </a:r>
            <a:r>
              <a:rPr lang="zh-CN" altLang="en-US" b="1"/>
              <a:t>网络边界。</a:t>
            </a:r>
          </a:p>
          <a:p>
            <a:pPr eaLnBrk="0" hangingPunct="0">
              <a:spcBef>
                <a:spcPct val="20000"/>
              </a:spcBef>
            </a:pPr>
            <a:r>
              <a:rPr lang="zh-CN" altLang="en-US" b="1"/>
              <a:t>（</a:t>
            </a:r>
            <a:r>
              <a:rPr lang="en-US" altLang="zh-CN" b="1"/>
              <a:t>2</a:t>
            </a:r>
            <a:r>
              <a:rPr lang="zh-CN" altLang="en-US" b="1"/>
              <a:t>）路由器集成式防火墙是将防火墙功能集成在中、高档路由器中，大大降低了网络设备购买成本。</a:t>
            </a:r>
          </a:p>
          <a:p>
            <a:pPr eaLnBrk="0" hangingPunct="0">
              <a:spcBef>
                <a:spcPct val="20000"/>
              </a:spcBef>
            </a:pPr>
            <a:r>
              <a:rPr lang="zh-CN" altLang="en-US" b="1"/>
              <a:t>（</a:t>
            </a:r>
            <a:r>
              <a:rPr lang="en-US" altLang="zh-CN" b="1"/>
              <a:t>3</a:t>
            </a:r>
            <a:r>
              <a:rPr lang="zh-CN" altLang="en-US" b="1"/>
              <a:t>）分布式防火墙不是只是位于网络边界，而是</a:t>
            </a:r>
            <a:r>
              <a:rPr lang="zh-CN" altLang="en-US" b="1">
                <a:solidFill>
                  <a:srgbClr val="990033"/>
                </a:solidFill>
              </a:rPr>
              <a:t>渗透于</a:t>
            </a:r>
            <a:r>
              <a:rPr lang="zh-CN" altLang="en-US" b="1"/>
              <a:t>网络的每一台主机，对整个内部网络的主机实施保护。</a:t>
            </a:r>
            <a:r>
              <a:rPr lang="zh-CN" altLang="en-US" sz="3200"/>
              <a:t> </a:t>
            </a:r>
          </a:p>
        </p:txBody>
      </p:sp>
      <p:sp>
        <p:nvSpPr>
          <p:cNvPr id="24579" name="Rectangle 2"/>
          <p:cNvSpPr>
            <a:spLocks noChangeArrowheads="1"/>
          </p:cNvSpPr>
          <p:nvPr/>
        </p:nvSpPr>
        <p:spPr bwMode="auto">
          <a:xfrm>
            <a:off x="9715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8.2.2 </a:t>
            </a:r>
            <a:r>
              <a:rPr lang="zh-CN" altLang="en-US" sz="3600" b="1">
                <a:solidFill>
                  <a:schemeClr val="bg1"/>
                </a:solidFill>
                <a:latin typeface="Verdana" pitchFamily="34" charset="0"/>
              </a:rPr>
              <a:t>防火墙的类型</a:t>
            </a:r>
          </a:p>
        </p:txBody>
      </p:sp>
      <p:pic>
        <p:nvPicPr>
          <p:cNvPr id="24580" name="Picture 7" descr="MC900441341[1]"/>
          <p:cNvPicPr>
            <a:picLocks noChangeAspect="1" noChangeArrowheads="1"/>
          </p:cNvPicPr>
          <p:nvPr/>
        </p:nvPicPr>
        <p:blipFill>
          <a:blip r:embed="rId2" cstate="print"/>
          <a:srcRect/>
          <a:stretch>
            <a:fillRect/>
          </a:stretch>
        </p:blipFill>
        <p:spPr bwMode="auto">
          <a:xfrm>
            <a:off x="5724525" y="5013325"/>
            <a:ext cx="1627188" cy="1627188"/>
          </a:xfrm>
          <a:prstGeom prst="rect">
            <a:avLst/>
          </a:prstGeom>
          <a:noFill/>
          <a:ln w="9525">
            <a:noFill/>
            <a:miter lim="800000"/>
            <a:headEnd/>
            <a:tailEnd/>
          </a:ln>
        </p:spPr>
      </p:pic>
      <p:sp>
        <p:nvSpPr>
          <p:cNvPr id="24581" name="AutoShape 8"/>
          <p:cNvSpPr>
            <a:spLocks noChangeArrowheads="1"/>
          </p:cNvSpPr>
          <p:nvPr/>
        </p:nvSpPr>
        <p:spPr bwMode="auto">
          <a:xfrm>
            <a:off x="487363"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70250" y="228600"/>
            <a:ext cx="2159000" cy="533400"/>
          </a:xfrm>
        </p:spPr>
        <p:txBody>
          <a:bodyPr/>
          <a:lstStyle/>
          <a:p>
            <a:pPr eaLnBrk="1" hangingPunct="1"/>
            <a:r>
              <a:rPr lang="zh-CN" altLang="en-US" smtClean="0">
                <a:effectLst>
                  <a:outerShdw blurRad="38100" dist="38100" dir="2700000" algn="tl">
                    <a:srgbClr val="C0C0C0"/>
                  </a:outerShdw>
                </a:effectLst>
                <a:ea typeface="宋体" pitchFamily="2" charset="-122"/>
              </a:rPr>
              <a:t>目    录</a:t>
            </a:r>
          </a:p>
        </p:txBody>
      </p:sp>
      <p:sp>
        <p:nvSpPr>
          <p:cNvPr id="7170"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latin typeface="宋体" pitchFamily="2" charset="-122"/>
            </a:endParaRPr>
          </a:p>
        </p:txBody>
      </p:sp>
      <p:grpSp>
        <p:nvGrpSpPr>
          <p:cNvPr id="7171" name="Group 9"/>
          <p:cNvGrpSpPr>
            <a:grpSpLocks/>
          </p:cNvGrpSpPr>
          <p:nvPr/>
        </p:nvGrpSpPr>
        <p:grpSpPr bwMode="auto">
          <a:xfrm>
            <a:off x="1912938" y="2124075"/>
            <a:ext cx="6237287" cy="619125"/>
            <a:chOff x="1296" y="1824"/>
            <a:chExt cx="3535" cy="432"/>
          </a:xfrm>
        </p:grpSpPr>
        <p:sp>
          <p:nvSpPr>
            <p:cNvPr id="3"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a:solidFill>
                  <a:schemeClr val="tx2"/>
                </a:solidFill>
                <a:latin typeface="+mn-lt"/>
                <a:ea typeface="+mn-ea"/>
              </a:endParaRPr>
            </a:p>
          </p:txBody>
        </p:sp>
        <p:sp>
          <p:nvSpPr>
            <p:cNvPr id="7173"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p>
              <a:pPr algn="dist">
                <a:spcBef>
                  <a:spcPct val="20000"/>
                </a:spcBef>
              </a:pPr>
              <a:endParaRPr lang="zh-CN" altLang="zh-CN">
                <a:solidFill>
                  <a:schemeClr val="tx2"/>
                </a:solidFill>
                <a:latin typeface="宋体" pitchFamily="2" charset="-122"/>
              </a:endParaRPr>
            </a:p>
          </p:txBody>
        </p:sp>
        <p:sp>
          <p:nvSpPr>
            <p:cNvPr id="7174" name="Text Box 12"/>
            <p:cNvSpPr txBox="1">
              <a:spLocks noChangeArrowheads="1"/>
            </p:cNvSpPr>
            <p:nvPr/>
          </p:nvSpPr>
          <p:spPr bwMode="auto">
            <a:xfrm>
              <a:off x="1680" y="1934"/>
              <a:ext cx="3151" cy="257"/>
            </a:xfrm>
            <a:prstGeom prst="rect">
              <a:avLst/>
            </a:prstGeom>
            <a:noFill/>
            <a:ln w="9525">
              <a:noFill/>
              <a:miter lim="800000"/>
              <a:headEnd/>
              <a:tailEnd/>
            </a:ln>
          </p:spPr>
          <p:txBody>
            <a:bodyPr>
              <a:spAutoFit/>
            </a:bodyPr>
            <a:lstStyle/>
            <a:p>
              <a:r>
                <a:rPr lang="en-US" altLang="zh-CN" sz="1800" b="1">
                  <a:solidFill>
                    <a:schemeClr val="tx2"/>
                  </a:solidFill>
                  <a:latin typeface="宋体" pitchFamily="2" charset="-122"/>
                </a:rPr>
                <a:t> 8.2 </a:t>
              </a:r>
              <a:r>
                <a:rPr lang="zh-CN" altLang="en-US" sz="1800" b="1">
                  <a:solidFill>
                    <a:schemeClr val="tx2"/>
                  </a:solidFill>
                  <a:latin typeface="宋体" pitchFamily="2" charset="-122"/>
                </a:rPr>
                <a:t>案例分析 阻止 </a:t>
              </a:r>
              <a:r>
                <a:rPr lang="en-US" altLang="zh-CN" sz="1800" b="1">
                  <a:solidFill>
                    <a:schemeClr val="tx2"/>
                  </a:solidFill>
                  <a:latin typeface="宋体" pitchFamily="2" charset="-122"/>
                </a:rPr>
                <a:t>SYN Flood</a:t>
              </a:r>
              <a:r>
                <a:rPr lang="zh-CN" altLang="en-US" sz="1800" b="1">
                  <a:solidFill>
                    <a:schemeClr val="tx2"/>
                  </a:solidFill>
                  <a:latin typeface="宋体" pitchFamily="2" charset="-122"/>
                </a:rPr>
                <a:t>攻击</a:t>
              </a:r>
            </a:p>
          </p:txBody>
        </p:sp>
        <p:sp>
          <p:nvSpPr>
            <p:cNvPr id="7175" name="Text Box 13"/>
            <p:cNvSpPr txBox="1">
              <a:spLocks noChangeArrowheads="1"/>
            </p:cNvSpPr>
            <p:nvPr/>
          </p:nvSpPr>
          <p:spPr bwMode="auto">
            <a:xfrm>
              <a:off x="1393" y="1886"/>
              <a:ext cx="223" cy="321"/>
            </a:xfrm>
            <a:prstGeom prst="rect">
              <a:avLst/>
            </a:prstGeom>
            <a:noFill/>
            <a:ln w="9525">
              <a:noFill/>
              <a:miter lim="800000"/>
              <a:headEnd/>
              <a:tailEnd/>
            </a:ln>
          </p:spPr>
          <p:txBody>
            <a:bodyPr>
              <a:spAutoFit/>
            </a:bodyPr>
            <a:lstStyle/>
            <a:p>
              <a:pPr algn="ctr" eaLnBrk="0" hangingPunct="0"/>
              <a:r>
                <a:rPr lang="en-US" altLang="zh-CN">
                  <a:solidFill>
                    <a:schemeClr val="tx2"/>
                  </a:solidFill>
                  <a:latin typeface="宋体" pitchFamily="2" charset="-122"/>
                </a:rPr>
                <a:t>2</a:t>
              </a:r>
            </a:p>
          </p:txBody>
        </p:sp>
      </p:grpSp>
      <p:grpSp>
        <p:nvGrpSpPr>
          <p:cNvPr id="7176" name="Group 14"/>
          <p:cNvGrpSpPr>
            <a:grpSpLocks/>
          </p:cNvGrpSpPr>
          <p:nvPr/>
        </p:nvGrpSpPr>
        <p:grpSpPr bwMode="auto">
          <a:xfrm>
            <a:off x="1895475" y="2895600"/>
            <a:ext cx="5472113" cy="668338"/>
            <a:chOff x="1296" y="1824"/>
            <a:chExt cx="3078" cy="432"/>
          </a:xfrm>
        </p:grpSpPr>
        <p:sp>
          <p:nvSpPr>
            <p:cNvPr id="4" name="AutoShape 15"/>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a:solidFill>
                  <a:schemeClr val="tx2"/>
                </a:solidFill>
                <a:latin typeface="+mn-lt"/>
                <a:ea typeface="+mn-ea"/>
              </a:endParaRPr>
            </a:p>
          </p:txBody>
        </p:sp>
        <p:sp>
          <p:nvSpPr>
            <p:cNvPr id="7178" name="AutoShape 16"/>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p>
              <a:pPr algn="dist">
                <a:spcBef>
                  <a:spcPct val="20000"/>
                </a:spcBef>
              </a:pPr>
              <a:endParaRPr lang="zh-CN" altLang="zh-CN">
                <a:solidFill>
                  <a:schemeClr val="tx2"/>
                </a:solidFill>
                <a:latin typeface="宋体" pitchFamily="2" charset="-122"/>
              </a:endParaRPr>
            </a:p>
          </p:txBody>
        </p:sp>
        <p:sp>
          <p:nvSpPr>
            <p:cNvPr id="7179" name="Text Box 17"/>
            <p:cNvSpPr txBox="1">
              <a:spLocks noChangeArrowheads="1"/>
            </p:cNvSpPr>
            <p:nvPr/>
          </p:nvSpPr>
          <p:spPr bwMode="auto">
            <a:xfrm>
              <a:off x="1743" y="1936"/>
              <a:ext cx="2631" cy="238"/>
            </a:xfrm>
            <a:prstGeom prst="rect">
              <a:avLst/>
            </a:prstGeom>
            <a:noFill/>
            <a:ln w="9525">
              <a:noFill/>
              <a:miter lim="800000"/>
              <a:headEnd/>
              <a:tailEnd/>
            </a:ln>
          </p:spPr>
          <p:txBody>
            <a:bodyPr>
              <a:spAutoFit/>
            </a:bodyPr>
            <a:lstStyle/>
            <a:p>
              <a:pPr eaLnBrk="0" hangingPunct="0"/>
              <a:r>
                <a:rPr lang="en-US" altLang="zh-CN" sz="1800" b="1">
                  <a:solidFill>
                    <a:schemeClr val="tx2"/>
                  </a:solidFill>
                  <a:latin typeface="宋体" pitchFamily="2" charset="-122"/>
                </a:rPr>
                <a:t> 8.3 </a:t>
              </a:r>
              <a:r>
                <a:rPr lang="zh-CN" altLang="en-US" sz="1800" b="1">
                  <a:solidFill>
                    <a:schemeClr val="tx2"/>
                  </a:solidFill>
                  <a:latin typeface="宋体" pitchFamily="2" charset="-122"/>
                </a:rPr>
                <a:t>防火墙主要应用</a:t>
              </a:r>
            </a:p>
          </p:txBody>
        </p:sp>
        <p:sp>
          <p:nvSpPr>
            <p:cNvPr id="7180" name="Text Box 18"/>
            <p:cNvSpPr txBox="1">
              <a:spLocks noChangeArrowheads="1"/>
            </p:cNvSpPr>
            <p:nvPr/>
          </p:nvSpPr>
          <p:spPr bwMode="auto">
            <a:xfrm>
              <a:off x="1398" y="1885"/>
              <a:ext cx="212" cy="297"/>
            </a:xfrm>
            <a:prstGeom prst="rect">
              <a:avLst/>
            </a:prstGeom>
            <a:noFill/>
            <a:ln w="9525">
              <a:noFill/>
              <a:miter lim="800000"/>
              <a:headEnd/>
              <a:tailEnd/>
            </a:ln>
          </p:spPr>
          <p:txBody>
            <a:bodyPr>
              <a:spAutoFit/>
            </a:bodyPr>
            <a:lstStyle/>
            <a:p>
              <a:pPr algn="ctr" eaLnBrk="0" hangingPunct="0"/>
              <a:r>
                <a:rPr lang="en-US" altLang="zh-CN">
                  <a:solidFill>
                    <a:schemeClr val="tx2"/>
                  </a:solidFill>
                  <a:latin typeface="宋体" pitchFamily="2" charset="-122"/>
                </a:rPr>
                <a:t>3</a:t>
              </a:r>
            </a:p>
          </p:txBody>
        </p:sp>
      </p:grpSp>
      <p:sp>
        <p:nvSpPr>
          <p:cNvPr id="7181" name="Rectangle 51"/>
          <p:cNvSpPr>
            <a:spLocks noChangeArrowheads="1"/>
          </p:cNvSpPr>
          <p:nvPr/>
        </p:nvSpPr>
        <p:spPr bwMode="auto">
          <a:xfrm>
            <a:off x="2270125" y="4716463"/>
            <a:ext cx="4419600" cy="457200"/>
          </a:xfrm>
          <a:prstGeom prst="rect">
            <a:avLst/>
          </a:prstGeom>
          <a:noFill/>
          <a:ln w="9525">
            <a:noFill/>
            <a:miter lim="800000"/>
            <a:headEnd/>
            <a:tailEnd/>
          </a:ln>
        </p:spPr>
        <p:txBody>
          <a:bodyPr>
            <a:spAutoFit/>
          </a:bodyPr>
          <a:lstStyle/>
          <a:p>
            <a:pPr algn="dist">
              <a:spcBef>
                <a:spcPct val="20000"/>
              </a:spcBef>
            </a:pPr>
            <a:r>
              <a:rPr lang="en-US" altLang="zh-CN">
                <a:solidFill>
                  <a:schemeClr val="tx2"/>
                </a:solidFill>
                <a:latin typeface="宋体" pitchFamily="2" charset="-122"/>
              </a:rPr>
              <a:t> </a:t>
            </a:r>
          </a:p>
        </p:txBody>
      </p:sp>
      <p:sp>
        <p:nvSpPr>
          <p:cNvPr id="7182" name="Rectangle 52"/>
          <p:cNvSpPr>
            <a:spLocks noChangeArrowheads="1"/>
          </p:cNvSpPr>
          <p:nvPr/>
        </p:nvSpPr>
        <p:spPr bwMode="auto">
          <a:xfrm>
            <a:off x="4346575" y="3313113"/>
            <a:ext cx="336550" cy="457200"/>
          </a:xfrm>
          <a:prstGeom prst="rect">
            <a:avLst/>
          </a:prstGeom>
          <a:noFill/>
          <a:ln w="9525">
            <a:noFill/>
            <a:miter lim="800000"/>
            <a:headEnd/>
            <a:tailEnd/>
          </a:ln>
        </p:spPr>
        <p:txBody>
          <a:bodyPr wrap="none">
            <a:spAutoFit/>
          </a:bodyPr>
          <a:lstStyle/>
          <a:p>
            <a:pPr algn="dist">
              <a:spcBef>
                <a:spcPct val="20000"/>
              </a:spcBef>
            </a:pPr>
            <a:r>
              <a:rPr lang="en-US" altLang="zh-CN">
                <a:solidFill>
                  <a:schemeClr val="tx2"/>
                </a:solidFill>
                <a:latin typeface="宋体" pitchFamily="2" charset="-122"/>
              </a:rPr>
              <a:t> </a:t>
            </a:r>
          </a:p>
        </p:txBody>
      </p:sp>
      <p:grpSp>
        <p:nvGrpSpPr>
          <p:cNvPr id="7183" name="Group 4"/>
          <p:cNvGrpSpPr>
            <a:grpSpLocks/>
          </p:cNvGrpSpPr>
          <p:nvPr/>
        </p:nvGrpSpPr>
        <p:grpSpPr bwMode="auto">
          <a:xfrm>
            <a:off x="1908175" y="1398588"/>
            <a:ext cx="5278438" cy="642937"/>
            <a:chOff x="1296" y="1824"/>
            <a:chExt cx="2970" cy="432"/>
          </a:xfrm>
        </p:grpSpPr>
        <p:sp>
          <p:nvSpPr>
            <p:cNvPr id="5" name="AutoShape 5"/>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a:solidFill>
                  <a:schemeClr val="tx2"/>
                </a:solidFill>
                <a:latin typeface="+mn-lt"/>
                <a:ea typeface="+mn-ea"/>
              </a:endParaRPr>
            </a:p>
          </p:txBody>
        </p:sp>
        <p:sp>
          <p:nvSpPr>
            <p:cNvPr id="7185"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p>
              <a:pPr algn="dist">
                <a:spcBef>
                  <a:spcPct val="20000"/>
                </a:spcBef>
              </a:pPr>
              <a:endParaRPr lang="zh-CN" altLang="zh-CN">
                <a:solidFill>
                  <a:schemeClr val="tx2"/>
                </a:solidFill>
                <a:latin typeface="宋体" pitchFamily="2" charset="-122"/>
              </a:endParaRPr>
            </a:p>
          </p:txBody>
        </p:sp>
        <p:sp>
          <p:nvSpPr>
            <p:cNvPr id="7186" name="Text Box 7"/>
            <p:cNvSpPr txBox="1">
              <a:spLocks noChangeArrowheads="1"/>
            </p:cNvSpPr>
            <p:nvPr/>
          </p:nvSpPr>
          <p:spPr bwMode="auto">
            <a:xfrm>
              <a:off x="1746" y="1934"/>
              <a:ext cx="2160" cy="248"/>
            </a:xfrm>
            <a:prstGeom prst="rect">
              <a:avLst/>
            </a:prstGeom>
            <a:noFill/>
            <a:ln w="9525">
              <a:noFill/>
              <a:miter lim="800000"/>
              <a:headEnd/>
              <a:tailEnd/>
            </a:ln>
          </p:spPr>
          <p:txBody>
            <a:bodyPr>
              <a:spAutoFit/>
            </a:bodyPr>
            <a:lstStyle/>
            <a:p>
              <a:pPr eaLnBrk="0" hangingPunct="0"/>
              <a:r>
                <a:rPr lang="en-US" altLang="zh-CN" sz="1800" b="1">
                  <a:solidFill>
                    <a:schemeClr val="tx2"/>
                  </a:solidFill>
                  <a:latin typeface="宋体" pitchFamily="2" charset="-122"/>
                </a:rPr>
                <a:t>8.1  </a:t>
              </a:r>
              <a:r>
                <a:rPr lang="zh-CN" altLang="en-US" sz="1800" b="1">
                  <a:solidFill>
                    <a:schemeClr val="tx2"/>
                  </a:solidFill>
                  <a:latin typeface="宋体" pitchFamily="2" charset="-122"/>
                </a:rPr>
                <a:t>防火墙概述</a:t>
              </a:r>
            </a:p>
          </p:txBody>
        </p:sp>
        <p:sp>
          <p:nvSpPr>
            <p:cNvPr id="7187" name="Text Box 8"/>
            <p:cNvSpPr txBox="1">
              <a:spLocks noChangeArrowheads="1"/>
            </p:cNvSpPr>
            <p:nvPr/>
          </p:nvSpPr>
          <p:spPr bwMode="auto">
            <a:xfrm>
              <a:off x="1398" y="1886"/>
              <a:ext cx="212" cy="309"/>
            </a:xfrm>
            <a:prstGeom prst="rect">
              <a:avLst/>
            </a:prstGeom>
            <a:noFill/>
            <a:ln w="9525">
              <a:noFill/>
              <a:miter lim="800000"/>
              <a:headEnd/>
              <a:tailEnd/>
            </a:ln>
          </p:spPr>
          <p:txBody>
            <a:bodyPr>
              <a:spAutoFit/>
            </a:bodyPr>
            <a:lstStyle/>
            <a:p>
              <a:pPr algn="ctr" eaLnBrk="0" hangingPunct="0"/>
              <a:r>
                <a:rPr lang="en-US" altLang="zh-CN">
                  <a:solidFill>
                    <a:schemeClr val="tx2"/>
                  </a:solidFill>
                  <a:latin typeface="宋体" pitchFamily="2" charset="-122"/>
                </a:rPr>
                <a:t>1</a:t>
              </a:r>
            </a:p>
          </p:txBody>
        </p:sp>
      </p:grpSp>
      <p:sp>
        <p:nvSpPr>
          <p:cNvPr id="7188" name="Rectangle 182"/>
          <p:cNvSpPr>
            <a:spLocks noChangeArrowheads="1"/>
          </p:cNvSpPr>
          <p:nvPr/>
        </p:nvSpPr>
        <p:spPr bwMode="auto">
          <a:xfrm>
            <a:off x="4387850" y="3313113"/>
            <a:ext cx="184150" cy="457200"/>
          </a:xfrm>
          <a:prstGeom prst="rect">
            <a:avLst/>
          </a:prstGeom>
          <a:noFill/>
          <a:ln w="9525">
            <a:noFill/>
            <a:miter lim="800000"/>
            <a:headEnd/>
            <a:tailEnd/>
          </a:ln>
        </p:spPr>
        <p:txBody>
          <a:bodyPr wrap="none">
            <a:spAutoFit/>
          </a:bodyPr>
          <a:lstStyle/>
          <a:p>
            <a:pPr algn="dist" eaLnBrk="0" hangingPunct="0"/>
            <a:endParaRPr lang="zh-CN" altLang="zh-CN">
              <a:solidFill>
                <a:schemeClr val="tx2"/>
              </a:solidFill>
              <a:latin typeface="宋体" pitchFamily="2" charset="-122"/>
            </a:endParaRPr>
          </a:p>
        </p:txBody>
      </p:sp>
      <p:pic>
        <p:nvPicPr>
          <p:cNvPr id="7189" name="Picture 25" descr="C:\Users\user\AppData\Local\Microsoft\Windows\Temporary Internet Files\Content.IE5\BRFJ06TV\MCj04114760000[1].wmf"/>
          <p:cNvPicPr>
            <a:picLocks noChangeAspect="1" noChangeArrowheads="1"/>
          </p:cNvPicPr>
          <p:nvPr/>
        </p:nvPicPr>
        <p:blipFill>
          <a:blip r:embed="rId2" cstate="print"/>
          <a:srcRect/>
          <a:stretch>
            <a:fillRect/>
          </a:stretch>
        </p:blipFill>
        <p:spPr bwMode="auto">
          <a:xfrm flipH="1">
            <a:off x="7435850" y="5275263"/>
            <a:ext cx="1600200" cy="1466850"/>
          </a:xfrm>
          <a:prstGeom prst="rect">
            <a:avLst/>
          </a:prstGeom>
          <a:noFill/>
          <a:ln w="9525">
            <a:noFill/>
            <a:miter lim="800000"/>
            <a:headEnd/>
            <a:tailEnd/>
          </a:ln>
        </p:spPr>
      </p:pic>
      <p:grpSp>
        <p:nvGrpSpPr>
          <p:cNvPr id="7190" name="Group 4"/>
          <p:cNvGrpSpPr>
            <a:grpSpLocks/>
          </p:cNvGrpSpPr>
          <p:nvPr/>
        </p:nvGrpSpPr>
        <p:grpSpPr bwMode="auto">
          <a:xfrm>
            <a:off x="1909763" y="3648075"/>
            <a:ext cx="5457825" cy="619125"/>
            <a:chOff x="1260" y="1838"/>
            <a:chExt cx="3043" cy="407"/>
          </a:xfrm>
        </p:grpSpPr>
        <p:sp>
          <p:nvSpPr>
            <p:cNvPr id="35" name="AutoShape 5"/>
            <p:cNvSpPr>
              <a:spLocks noChangeArrowheads="1"/>
            </p:cNvSpPr>
            <p:nvPr/>
          </p:nvSpPr>
          <p:spPr bwMode="gray">
            <a:xfrm>
              <a:off x="1536" y="1899"/>
              <a:ext cx="2735"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fontAlgn="auto">
                <a:spcBef>
                  <a:spcPct val="20000"/>
                </a:spcBef>
                <a:spcAft>
                  <a:spcPts val="0"/>
                </a:spcAft>
                <a:buFont typeface="Wingdings" panose="05000000000000000000" pitchFamily="2" charset="2"/>
                <a:buNone/>
                <a:defRPr/>
              </a:pPr>
              <a:endParaRPr lang="zh-CN" altLang="zh-CN">
                <a:solidFill>
                  <a:schemeClr val="tx2"/>
                </a:solidFill>
                <a:latin typeface="+mn-lt"/>
                <a:ea typeface="+mn-ea"/>
              </a:endParaRPr>
            </a:p>
          </p:txBody>
        </p:sp>
        <p:sp>
          <p:nvSpPr>
            <p:cNvPr id="7192" name="AutoShape 6"/>
            <p:cNvSpPr>
              <a:spLocks noChangeArrowheads="1"/>
            </p:cNvSpPr>
            <p:nvPr/>
          </p:nvSpPr>
          <p:spPr bwMode="auto">
            <a:xfrm>
              <a:off x="1260" y="1838"/>
              <a:ext cx="331" cy="407"/>
            </a:xfrm>
            <a:prstGeom prst="diamond">
              <a:avLst/>
            </a:prstGeom>
            <a:solidFill>
              <a:schemeClr val="accent2"/>
            </a:solidFill>
            <a:ln w="25400">
              <a:solidFill>
                <a:schemeClr val="bg1"/>
              </a:solidFill>
              <a:miter lim="800000"/>
              <a:headEnd/>
              <a:tailEnd/>
            </a:ln>
          </p:spPr>
          <p:txBody>
            <a:bodyPr wrap="none" anchor="ctr"/>
            <a:lstStyle/>
            <a:p>
              <a:pPr algn="dist">
                <a:spcBef>
                  <a:spcPct val="20000"/>
                </a:spcBef>
              </a:pPr>
              <a:endParaRPr lang="zh-CN" altLang="zh-CN">
                <a:solidFill>
                  <a:schemeClr val="tx2"/>
                </a:solidFill>
                <a:latin typeface="宋体" pitchFamily="2" charset="-122"/>
              </a:endParaRPr>
            </a:p>
          </p:txBody>
        </p:sp>
        <p:sp>
          <p:nvSpPr>
            <p:cNvPr id="7193" name="Text Box 7"/>
            <p:cNvSpPr txBox="1">
              <a:spLocks noChangeArrowheads="1"/>
            </p:cNvSpPr>
            <p:nvPr/>
          </p:nvSpPr>
          <p:spPr bwMode="auto">
            <a:xfrm>
              <a:off x="1563" y="1934"/>
              <a:ext cx="2740" cy="242"/>
            </a:xfrm>
            <a:prstGeom prst="rect">
              <a:avLst/>
            </a:prstGeom>
            <a:noFill/>
            <a:ln w="9525">
              <a:noFill/>
              <a:miter lim="800000"/>
              <a:headEnd/>
              <a:tailEnd/>
            </a:ln>
          </p:spPr>
          <p:txBody>
            <a:bodyPr>
              <a:spAutoFit/>
            </a:bodyPr>
            <a:lstStyle/>
            <a:p>
              <a:pPr eaLnBrk="0" hangingPunct="0"/>
              <a:r>
                <a:rPr lang="en-US" altLang="zh-CN" sz="1800" b="1"/>
                <a:t> </a:t>
              </a:r>
              <a:r>
                <a:rPr lang="en-US" altLang="zh-CN" sz="1800" b="1">
                  <a:solidFill>
                    <a:schemeClr val="tx2"/>
                  </a:solidFill>
                  <a:latin typeface="宋体" pitchFamily="2" charset="-122"/>
                </a:rPr>
                <a:t>8.4 </a:t>
              </a:r>
              <a:r>
                <a:rPr lang="zh-CN" altLang="en-US" sz="1800" b="1">
                  <a:solidFill>
                    <a:schemeClr val="tx2"/>
                  </a:solidFill>
                  <a:latin typeface="宋体" pitchFamily="2" charset="-122"/>
                </a:rPr>
                <a:t>实验</a:t>
              </a:r>
              <a:r>
                <a:rPr lang="en-US" altLang="zh-CN" sz="1800" b="1">
                  <a:solidFill>
                    <a:schemeClr val="tx2"/>
                  </a:solidFill>
                  <a:latin typeface="宋体" pitchFamily="2" charset="-122"/>
                </a:rPr>
                <a:t>8 </a:t>
              </a:r>
              <a:r>
                <a:rPr lang="zh-CN" altLang="zh-CN" sz="1800" b="1">
                  <a:solidFill>
                    <a:schemeClr val="tx2"/>
                  </a:solidFill>
                  <a:latin typeface="宋体" pitchFamily="2" charset="-122"/>
                </a:rPr>
                <a:t>华为防火墙配置</a:t>
              </a:r>
              <a:r>
                <a:rPr lang="en-US" altLang="zh-CN" sz="1800" b="1">
                  <a:solidFill>
                    <a:schemeClr val="tx2"/>
                  </a:solidFill>
                  <a:latin typeface="宋体" pitchFamily="2" charset="-122"/>
                </a:rPr>
                <a:t>AAA</a:t>
              </a:r>
              <a:r>
                <a:rPr lang="zh-CN" altLang="zh-CN" sz="1800" b="1">
                  <a:solidFill>
                    <a:schemeClr val="tx2"/>
                  </a:solidFill>
                  <a:latin typeface="宋体" pitchFamily="2" charset="-122"/>
                </a:rPr>
                <a:t>本地方式认证</a:t>
              </a:r>
              <a:endParaRPr lang="zh-CN" altLang="en-US" sz="1800" b="1">
                <a:solidFill>
                  <a:schemeClr val="tx2"/>
                </a:solidFill>
                <a:latin typeface="宋体" pitchFamily="2" charset="-122"/>
              </a:endParaRPr>
            </a:p>
          </p:txBody>
        </p:sp>
        <p:sp>
          <p:nvSpPr>
            <p:cNvPr id="7194" name="Text Box 8"/>
            <p:cNvSpPr txBox="1">
              <a:spLocks noChangeArrowheads="1"/>
            </p:cNvSpPr>
            <p:nvPr/>
          </p:nvSpPr>
          <p:spPr bwMode="auto">
            <a:xfrm>
              <a:off x="1353" y="1886"/>
              <a:ext cx="167" cy="303"/>
            </a:xfrm>
            <a:prstGeom prst="rect">
              <a:avLst/>
            </a:prstGeom>
            <a:noFill/>
            <a:ln w="9525">
              <a:noFill/>
              <a:miter lim="800000"/>
              <a:headEnd/>
              <a:tailEnd/>
            </a:ln>
          </p:spPr>
          <p:txBody>
            <a:bodyPr>
              <a:spAutoFit/>
            </a:bodyPr>
            <a:lstStyle/>
            <a:p>
              <a:pPr algn="ctr" eaLnBrk="0" hangingPunct="0"/>
              <a:r>
                <a:rPr lang="en-US" altLang="zh-CN">
                  <a:solidFill>
                    <a:schemeClr val="tx2"/>
                  </a:solidFill>
                  <a:latin typeface="宋体" pitchFamily="2" charset="-122"/>
                </a:rPr>
                <a:t>4</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602" name="Rectangle 3"/>
          <p:cNvSpPr>
            <a:spLocks noChangeArrowheads="1"/>
          </p:cNvSpPr>
          <p:nvPr/>
        </p:nvSpPr>
        <p:spPr bwMode="auto">
          <a:xfrm>
            <a:off x="609600" y="1295400"/>
            <a:ext cx="8077200" cy="3717925"/>
          </a:xfrm>
          <a:prstGeom prst="rect">
            <a:avLst/>
          </a:prstGeom>
          <a:noFill/>
          <a:ln w="9525">
            <a:noFill/>
            <a:miter lim="800000"/>
            <a:headEnd/>
            <a:tailEnd/>
          </a:ln>
        </p:spPr>
        <p:txBody>
          <a:bodyPr/>
          <a:lstStyle/>
          <a:p>
            <a:pPr eaLnBrk="0" hangingPunct="0">
              <a:spcBef>
                <a:spcPct val="20000"/>
              </a:spcBef>
            </a:pPr>
            <a:r>
              <a:rPr lang="en-US" altLang="zh-CN" sz="2800" b="1">
                <a:solidFill>
                  <a:srgbClr val="FF0000"/>
                </a:solidFill>
              </a:rPr>
              <a:t>8.2.4  </a:t>
            </a:r>
            <a:r>
              <a:rPr lang="zh-CN" altLang="en-US" sz="2800" b="1">
                <a:solidFill>
                  <a:srgbClr val="FF0000"/>
                </a:solidFill>
              </a:rPr>
              <a:t>防火墙在性能等级上的分类</a:t>
            </a:r>
          </a:p>
          <a:p>
            <a:pPr eaLnBrk="0" hangingPunct="0">
              <a:spcBef>
                <a:spcPct val="20000"/>
              </a:spcBef>
            </a:pPr>
            <a:r>
              <a:rPr lang="zh-CN" altLang="en-US" sz="3200" b="1"/>
              <a:t>      </a:t>
            </a:r>
            <a:r>
              <a:rPr lang="zh-CN" altLang="en-US" b="1"/>
              <a:t>如果</a:t>
            </a:r>
            <a:r>
              <a:rPr lang="zh-CN" altLang="en-US" b="1">
                <a:solidFill>
                  <a:srgbClr val="CC0000"/>
                </a:solidFill>
              </a:rPr>
              <a:t>按防火墙的性能来分</a:t>
            </a:r>
            <a:r>
              <a:rPr lang="zh-CN" altLang="en-US" b="1"/>
              <a:t>可以分为百兆级防火墙和千兆级防火墙</a:t>
            </a:r>
            <a:r>
              <a:rPr lang="zh-CN" altLang="en-US" b="1">
                <a:solidFill>
                  <a:srgbClr val="CC0000"/>
                </a:solidFill>
              </a:rPr>
              <a:t>两类</a:t>
            </a:r>
            <a:r>
              <a:rPr lang="zh-CN" altLang="en-US" b="1"/>
              <a:t>。</a:t>
            </a:r>
          </a:p>
          <a:p>
            <a:pPr eaLnBrk="0" hangingPunct="0">
              <a:spcBef>
                <a:spcPct val="20000"/>
              </a:spcBef>
            </a:pPr>
            <a:r>
              <a:rPr lang="zh-CN" altLang="en-US" b="1"/>
              <a:t>      因为防火墙通常位于网络边界，所以不可能只是十兆级的。这主要是指</a:t>
            </a:r>
            <a:r>
              <a:rPr lang="zh-CN" altLang="en-US" b="1">
                <a:solidFill>
                  <a:srgbClr val="990033"/>
                </a:solidFill>
              </a:rPr>
              <a:t>防火的通道带宽</a:t>
            </a:r>
            <a:r>
              <a:rPr lang="en-US" altLang="zh-CN" b="1"/>
              <a:t>(Bandwidth)</a:t>
            </a:r>
            <a:r>
              <a:rPr lang="zh-CN" altLang="en-US" b="1"/>
              <a:t>，或</a:t>
            </a:r>
            <a:r>
              <a:rPr lang="zh-CN" altLang="en-US" b="1">
                <a:solidFill>
                  <a:srgbClr val="990033"/>
                </a:solidFill>
              </a:rPr>
              <a:t>吞吐率</a:t>
            </a:r>
            <a:r>
              <a:rPr lang="zh-CN" altLang="en-US" b="1"/>
              <a:t>。当然通道带宽越宽，性能越高，这样的防火墙因包过滤或应用代理所产生的延时也越小，对整个网络通信性能的影响也就越小。</a:t>
            </a:r>
          </a:p>
        </p:txBody>
      </p:sp>
      <p:sp>
        <p:nvSpPr>
          <p:cNvPr id="25603" name="Rectangle 2"/>
          <p:cNvSpPr>
            <a:spLocks noChangeArrowheads="1"/>
          </p:cNvSpPr>
          <p:nvPr/>
        </p:nvSpPr>
        <p:spPr bwMode="auto">
          <a:xfrm>
            <a:off x="9715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8.2.2 </a:t>
            </a:r>
            <a:r>
              <a:rPr lang="zh-CN" altLang="en-US" sz="3600" b="1">
                <a:solidFill>
                  <a:schemeClr val="bg1"/>
                </a:solidFill>
                <a:latin typeface="Verdana" pitchFamily="34" charset="0"/>
              </a:rPr>
              <a:t>防火墙的类型</a:t>
            </a:r>
          </a:p>
        </p:txBody>
      </p:sp>
      <p:sp>
        <p:nvSpPr>
          <p:cNvPr id="25604" name="AutoShape 8"/>
          <p:cNvSpPr>
            <a:spLocks noChangeArrowheads="1"/>
          </p:cNvSpPr>
          <p:nvPr/>
        </p:nvSpPr>
        <p:spPr bwMode="auto">
          <a:xfrm>
            <a:off x="487363"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5" name="AutoShape 9"/>
          <p:cNvSpPr>
            <a:spLocks noChangeArrowheads="1"/>
          </p:cNvSpPr>
          <p:nvPr/>
        </p:nvSpPr>
        <p:spPr bwMode="auto">
          <a:xfrm>
            <a:off x="395288" y="1377950"/>
            <a:ext cx="8316912" cy="3089275"/>
          </a:xfrm>
          <a:prstGeom prst="flowChartAlternateProcess">
            <a:avLst/>
          </a:prstGeom>
          <a:solidFill>
            <a:srgbClr val="FFFF99"/>
          </a:solidFill>
          <a:ln w="25400">
            <a:solidFill>
              <a:srgbClr val="00CCFF"/>
            </a:solidFill>
            <a:miter lim="800000"/>
          </a:ln>
        </p:spPr>
        <p:txBody>
          <a:bodyPr anchor="ctr"/>
          <a:lstStyle/>
          <a:p>
            <a:pPr>
              <a:defRPr/>
            </a:pPr>
            <a:r>
              <a:rPr lang="zh-CN" altLang="en-US" dirty="0">
                <a:solidFill>
                  <a:srgbClr val="FF0000"/>
                </a:solidFill>
                <a:effectLst>
                  <a:outerShdw blurRad="38100" dist="38100" dir="2700000" algn="tl">
                    <a:srgbClr val="000000"/>
                  </a:outerShdw>
                </a:effectLst>
                <a:latin typeface="黑体" panose="02010600030101010101" pitchFamily="49" charset="-122"/>
                <a:ea typeface="黑体" panose="02010600030101010101" pitchFamily="49" charset="-122"/>
                <a:sym typeface="Wingdings" panose="05000000000000000000" pitchFamily="2" charset="2"/>
              </a:rPr>
              <a:t></a:t>
            </a:r>
            <a:r>
              <a:rPr lang="zh-CN" altLang="en-US" dirty="0">
                <a:solidFill>
                  <a:srgbClr val="FF0000"/>
                </a:solidFill>
                <a:effectLst>
                  <a:outerShdw blurRad="38100" dist="38100" dir="2700000" algn="tl">
                    <a:srgbClr val="000000"/>
                  </a:outerShdw>
                </a:effectLst>
                <a:latin typeface="黑体" panose="02010600030101010101" pitchFamily="49" charset="-122"/>
                <a:ea typeface="黑体" panose="02010600030101010101" pitchFamily="49" charset="-122"/>
              </a:rPr>
              <a:t>讨论思考：</a:t>
            </a:r>
          </a:p>
          <a:p>
            <a:pPr>
              <a:defRPr/>
            </a:pP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en-US" altLang="zh-CN" dirty="0">
                <a:effectLst>
                  <a:outerShdw blurRad="38100" dist="38100" dir="2700000" algn="tl">
                    <a:srgbClr val="000000"/>
                  </a:outerShdw>
                </a:effectLst>
                <a:latin typeface="楷体_GB2312" panose="02010609030101010101" pitchFamily="49" charset="-122"/>
                <a:ea typeface="楷体_GB2312" panose="02010609030101010101" pitchFamily="49" charset="-122"/>
              </a:rPr>
              <a:t>1</a:t>
            </a: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）软件防火墙、硬件防火墙和芯片防火墙的主要区别是什么？</a:t>
            </a:r>
          </a:p>
          <a:p>
            <a:pPr>
              <a:defRPr/>
            </a:pP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en-US" altLang="zh-CN" dirty="0">
                <a:effectLst>
                  <a:outerShdw blurRad="38100" dist="38100" dir="2700000" algn="tl">
                    <a:srgbClr val="000000"/>
                  </a:outerShdw>
                </a:effectLst>
                <a:latin typeface="楷体_GB2312" panose="02010609030101010101" pitchFamily="49" charset="-122"/>
                <a:ea typeface="楷体_GB2312" panose="02010609030101010101" pitchFamily="49" charset="-122"/>
              </a:rPr>
              <a:t>2</a:t>
            </a: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）包过滤防火墙工作在</a:t>
            </a:r>
            <a:r>
              <a:rPr lang="en-US" altLang="zh-CN" dirty="0">
                <a:effectLst>
                  <a:outerShdw blurRad="38100" dist="38100" dir="2700000" algn="tl">
                    <a:srgbClr val="000000"/>
                  </a:outerShdw>
                </a:effectLst>
                <a:latin typeface="楷体_GB2312" panose="02010609030101010101" pitchFamily="49" charset="-122"/>
                <a:ea typeface="楷体_GB2312" panose="02010609030101010101" pitchFamily="49" charset="-122"/>
              </a:rPr>
              <a:t>OSI</a:t>
            </a: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模型的哪一层？</a:t>
            </a:r>
          </a:p>
          <a:p>
            <a:pPr>
              <a:defRPr/>
            </a:pP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en-US" altLang="zh-CN" dirty="0">
                <a:effectLst>
                  <a:outerShdw blurRad="38100" dist="38100" dir="2700000" algn="tl">
                    <a:srgbClr val="000000"/>
                  </a:outerShdw>
                </a:effectLst>
                <a:latin typeface="楷体_GB2312" panose="02010609030101010101" pitchFamily="49" charset="-122"/>
                <a:ea typeface="楷体_GB2312" panose="02010609030101010101" pitchFamily="49" charset="-122"/>
              </a:rPr>
              <a:t>3</a:t>
            </a: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）应用代理防火墙为什么比包过滤防火墙的性能要好？</a:t>
            </a:r>
          </a:p>
          <a:p>
            <a:pPr>
              <a:defRPr/>
            </a:pP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a:t>
            </a:r>
            <a:r>
              <a:rPr lang="en-US" altLang="zh-CN" dirty="0">
                <a:effectLst>
                  <a:outerShdw blurRad="38100" dist="38100" dir="2700000" algn="tl">
                    <a:srgbClr val="000000"/>
                  </a:outerShdw>
                </a:effectLst>
                <a:latin typeface="楷体_GB2312" panose="02010609030101010101" pitchFamily="49" charset="-122"/>
                <a:ea typeface="楷体_GB2312" panose="02010609030101010101" pitchFamily="49" charset="-122"/>
              </a:rPr>
              <a:t>4</a:t>
            </a: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）什么是</a:t>
            </a:r>
            <a:r>
              <a:rPr lang="en-US" altLang="zh-CN" dirty="0">
                <a:effectLst>
                  <a:outerShdw blurRad="38100" dist="38100" dir="2700000" algn="tl">
                    <a:srgbClr val="000000"/>
                  </a:outerShdw>
                </a:effectLst>
                <a:latin typeface="楷体_GB2312" panose="02010609030101010101" pitchFamily="49" charset="-122"/>
                <a:ea typeface="楷体_GB2312" panose="02010609030101010101" pitchFamily="49" charset="-122"/>
              </a:rPr>
              <a:t>DMZ</a:t>
            </a:r>
            <a:r>
              <a:rPr lang="zh-CN" altLang="en-US" dirty="0">
                <a:effectLst>
                  <a:outerShdw blurRad="38100" dist="38100" dir="2700000" algn="tl">
                    <a:srgbClr val="000000"/>
                  </a:outerShdw>
                </a:effectLst>
                <a:latin typeface="楷体_GB2312" panose="02010609030101010101" pitchFamily="49" charset="-122"/>
                <a:ea typeface="楷体_GB2312" panose="02010609030101010101" pitchFamily="49" charset="-122"/>
              </a:rPr>
              <a:t>？有什么作用？</a:t>
            </a:r>
            <a:endParaRPr lang="en-US" altLang="zh-CN" dirty="0">
              <a:effectLst>
                <a:outerShdw blurRad="38100" dist="38100" dir="2700000" algn="tl">
                  <a:srgbClr val="000000"/>
                </a:outerShdw>
              </a:effectLst>
              <a:latin typeface="楷体_GB2312" panose="02010609030101010101" pitchFamily="49" charset="-122"/>
              <a:ea typeface="楷体_GB2312" panose="02010609030101010101" pitchFamily="49" charset="-122"/>
            </a:endParaRPr>
          </a:p>
        </p:txBody>
      </p:sp>
      <p:sp>
        <p:nvSpPr>
          <p:cNvPr id="26626" name="Rectangle 2"/>
          <p:cNvSpPr>
            <a:spLocks noChangeArrowheads="1"/>
          </p:cNvSpPr>
          <p:nvPr/>
        </p:nvSpPr>
        <p:spPr bwMode="auto">
          <a:xfrm>
            <a:off x="9715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8.2.2 </a:t>
            </a:r>
            <a:r>
              <a:rPr lang="zh-CN" altLang="en-US" sz="3600" b="1">
                <a:solidFill>
                  <a:schemeClr val="bg1"/>
                </a:solidFill>
                <a:latin typeface="Verdana" pitchFamily="34" charset="0"/>
              </a:rPr>
              <a:t>防火墙的类型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ChangeArrowheads="1"/>
          </p:cNvSpPr>
          <p:nvPr/>
        </p:nvSpPr>
        <p:spPr bwMode="auto">
          <a:xfrm>
            <a:off x="395288" y="1052513"/>
            <a:ext cx="8353425" cy="4032250"/>
          </a:xfrm>
          <a:prstGeom prst="rect">
            <a:avLst/>
          </a:prstGeom>
          <a:noFill/>
          <a:ln w="9525">
            <a:noFill/>
            <a:miter lim="800000"/>
            <a:headEnd/>
            <a:tailEnd/>
          </a:ln>
        </p:spPr>
        <p:txBody>
          <a:bodyPr/>
          <a:lstStyle/>
          <a:p>
            <a:pPr algn="just">
              <a:spcBef>
                <a:spcPct val="20000"/>
              </a:spcBef>
            </a:pPr>
            <a:r>
              <a:rPr lang="en-US" altLang="zh-CN" sz="2800" b="1">
                <a:solidFill>
                  <a:srgbClr val="FF0000"/>
                </a:solidFill>
              </a:rPr>
              <a:t> 1  </a:t>
            </a:r>
            <a:r>
              <a:rPr lang="zh-CN" altLang="en-US" sz="2800" b="1">
                <a:solidFill>
                  <a:srgbClr val="FF0000"/>
                </a:solidFill>
              </a:rPr>
              <a:t>企业网络体系结构</a:t>
            </a:r>
          </a:p>
          <a:p>
            <a:pPr eaLnBrk="0" hangingPunct="0">
              <a:spcBef>
                <a:spcPct val="20000"/>
              </a:spcBef>
            </a:pPr>
            <a:r>
              <a:rPr lang="zh-CN" altLang="en-US" sz="2300" b="1"/>
              <a:t>      </a:t>
            </a:r>
            <a:r>
              <a:rPr lang="zh-CN" altLang="en-US" sz="2300" b="1">
                <a:solidFill>
                  <a:srgbClr val="CC0000"/>
                </a:solidFill>
              </a:rPr>
              <a:t>企业网络体系结构</a:t>
            </a:r>
            <a:r>
              <a:rPr lang="zh-CN" altLang="en-US" sz="2300" b="1"/>
              <a:t>如图</a:t>
            </a:r>
            <a:r>
              <a:rPr lang="en-US" altLang="zh-CN" sz="2300" b="1"/>
              <a:t>8-8</a:t>
            </a:r>
            <a:r>
              <a:rPr lang="zh-CN" altLang="en-US" sz="2300" b="1"/>
              <a:t>，</a:t>
            </a:r>
            <a:r>
              <a:rPr lang="zh-CN" altLang="en-US" sz="2300" b="1">
                <a:solidFill>
                  <a:srgbClr val="CC0000"/>
                </a:solidFill>
              </a:rPr>
              <a:t>由三个区域组成</a:t>
            </a:r>
            <a:r>
              <a:rPr lang="zh-CN" altLang="en-US" sz="2300" b="1"/>
              <a:t>：</a:t>
            </a:r>
          </a:p>
          <a:p>
            <a:pPr eaLnBrk="0" hangingPunct="0">
              <a:spcBef>
                <a:spcPct val="20000"/>
              </a:spcBef>
            </a:pPr>
            <a:r>
              <a:rPr lang="zh-CN" altLang="en-US" sz="2300" b="1"/>
              <a:t>      </a:t>
            </a:r>
            <a:r>
              <a:rPr lang="zh-CN" altLang="en-US" sz="2300" b="1">
                <a:latin typeface="宋体" pitchFamily="2" charset="-122"/>
              </a:rPr>
              <a:t>①</a:t>
            </a:r>
            <a:r>
              <a:rPr lang="zh-CN" altLang="en-US" sz="2300" b="1">
                <a:solidFill>
                  <a:srgbClr val="990033"/>
                </a:solidFill>
              </a:rPr>
              <a:t>边界网络</a:t>
            </a:r>
            <a:r>
              <a:rPr lang="zh-CN" altLang="en-US" sz="2300" b="1"/>
              <a:t>：此网络通过路由器直接面向 </a:t>
            </a:r>
            <a:r>
              <a:rPr lang="en-US" altLang="zh-CN" sz="2300" b="1"/>
              <a:t>Internet</a:t>
            </a:r>
            <a:r>
              <a:rPr lang="zh-CN" altLang="en-US" sz="2300" b="1"/>
              <a:t>，应该以基本网络通信</a:t>
            </a:r>
            <a:r>
              <a:rPr lang="zh-CN" altLang="en-US" sz="2300" b="1">
                <a:solidFill>
                  <a:srgbClr val="990033"/>
                </a:solidFill>
              </a:rPr>
              <a:t>筛选</a:t>
            </a:r>
            <a:r>
              <a:rPr lang="zh-CN" altLang="en-US" sz="2300" b="1"/>
              <a:t>的形式提供初始层面的保护。</a:t>
            </a:r>
          </a:p>
          <a:p>
            <a:pPr eaLnBrk="0" hangingPunct="0">
              <a:spcBef>
                <a:spcPct val="20000"/>
              </a:spcBef>
            </a:pPr>
            <a:r>
              <a:rPr lang="zh-CN" altLang="en-US" sz="2300" b="1"/>
              <a:t>       </a:t>
            </a:r>
            <a:r>
              <a:rPr lang="zh-CN" altLang="en-US" sz="2300" b="1">
                <a:latin typeface="宋体" pitchFamily="2" charset="-122"/>
              </a:rPr>
              <a:t>②</a:t>
            </a:r>
            <a:r>
              <a:rPr lang="zh-CN" altLang="en-US" sz="2300" b="1">
                <a:solidFill>
                  <a:srgbClr val="990033"/>
                </a:solidFill>
              </a:rPr>
              <a:t>外围网络</a:t>
            </a:r>
            <a:r>
              <a:rPr lang="zh-CN" altLang="en-US" sz="2300" b="1"/>
              <a:t>：此网络通常称为 </a:t>
            </a:r>
            <a:r>
              <a:rPr lang="en-US" altLang="zh-CN" sz="2300" b="1">
                <a:solidFill>
                  <a:srgbClr val="990033"/>
                </a:solidFill>
              </a:rPr>
              <a:t>DMZ</a:t>
            </a:r>
            <a:r>
              <a:rPr lang="zh-CN" altLang="en-US" sz="2300" b="1"/>
              <a:t>（</a:t>
            </a:r>
            <a:r>
              <a:rPr lang="en-US" altLang="zh-CN" sz="2300" b="1"/>
              <a:t>demilitarized zone network</a:t>
            </a:r>
            <a:r>
              <a:rPr lang="zh-CN" altLang="en-US" sz="2300" b="1"/>
              <a:t>，</a:t>
            </a:r>
            <a:r>
              <a:rPr lang="zh-CN" altLang="en-US" sz="2300" b="1">
                <a:solidFill>
                  <a:srgbClr val="990033"/>
                </a:solidFill>
              </a:rPr>
              <a:t>无戒备区网络</a:t>
            </a:r>
            <a:r>
              <a:rPr lang="zh-CN" altLang="en-US" sz="2300" b="1"/>
              <a:t>）或</a:t>
            </a:r>
            <a:r>
              <a:rPr lang="zh-CN" altLang="en-US" sz="2300" b="1">
                <a:solidFill>
                  <a:srgbClr val="990033"/>
                </a:solidFill>
              </a:rPr>
              <a:t>边缘网络</a:t>
            </a:r>
            <a:r>
              <a:rPr lang="zh-CN" altLang="en-US" sz="2300" b="1"/>
              <a:t>，它将外来用户与 </a:t>
            </a:r>
            <a:r>
              <a:rPr lang="en-US" altLang="zh-CN" sz="2300" b="1"/>
              <a:t>Web </a:t>
            </a:r>
            <a:r>
              <a:rPr lang="zh-CN" altLang="en-US" sz="2300" b="1"/>
              <a:t>服务器或其他服务链接起来。然后，</a:t>
            </a:r>
            <a:r>
              <a:rPr lang="en-US" altLang="zh-CN" sz="2300" b="1"/>
              <a:t>Web </a:t>
            </a:r>
            <a:r>
              <a:rPr lang="zh-CN" altLang="en-US" sz="2300" b="1"/>
              <a:t>服务器将通过内部防火墙链接到内部网络。</a:t>
            </a:r>
          </a:p>
          <a:p>
            <a:pPr eaLnBrk="0" hangingPunct="0">
              <a:spcBef>
                <a:spcPct val="20000"/>
              </a:spcBef>
            </a:pPr>
            <a:r>
              <a:rPr lang="zh-CN" altLang="en-US" sz="2300" b="1"/>
              <a:t>      </a:t>
            </a:r>
            <a:r>
              <a:rPr lang="zh-CN" altLang="en-US" sz="2300" b="1">
                <a:latin typeface="宋体" pitchFamily="2" charset="-122"/>
              </a:rPr>
              <a:t>③</a:t>
            </a:r>
            <a:r>
              <a:rPr lang="zh-CN" altLang="en-US" sz="2300" b="1">
                <a:solidFill>
                  <a:srgbClr val="990033"/>
                </a:solidFill>
              </a:rPr>
              <a:t>内部网络</a:t>
            </a:r>
            <a:r>
              <a:rPr lang="zh-CN" altLang="en-US" sz="2300" b="1"/>
              <a:t>：内部网络则链接各个内部服务器（如 </a:t>
            </a:r>
            <a:r>
              <a:rPr lang="en-US" altLang="zh-CN" sz="2300" b="1"/>
              <a:t>SQL Server</a:t>
            </a:r>
            <a:r>
              <a:rPr lang="zh-CN" altLang="en-US" sz="2300" b="1"/>
              <a:t>）和内部用户。</a:t>
            </a:r>
          </a:p>
        </p:txBody>
      </p:sp>
      <p:sp>
        <p:nvSpPr>
          <p:cNvPr id="27650" name="Rectangle 2"/>
          <p:cNvSpPr>
            <a:spLocks noChangeArrowheads="1"/>
          </p:cNvSpPr>
          <p:nvPr/>
        </p:nvSpPr>
        <p:spPr bwMode="auto">
          <a:xfrm>
            <a:off x="14033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graphicFrame>
        <p:nvGraphicFramePr>
          <p:cNvPr id="27651" name="Object 8"/>
          <p:cNvGraphicFramePr>
            <a:graphicFrameLocks noChangeAspect="1"/>
          </p:cNvGraphicFramePr>
          <p:nvPr/>
        </p:nvGraphicFramePr>
        <p:xfrm>
          <a:off x="827088" y="4948238"/>
          <a:ext cx="7489825" cy="1909762"/>
        </p:xfrm>
        <a:graphic>
          <a:graphicData uri="http://schemas.openxmlformats.org/presentationml/2006/ole">
            <p:oleObj spid="_x0000_s27651" r:id="rId3" imgW="10720197" imgH="2587752" progId="">
              <p:embed/>
            </p:oleObj>
          </a:graphicData>
        </a:graphic>
      </p:graphicFrame>
      <p:sp>
        <p:nvSpPr>
          <p:cNvPr id="27652" name="Rectangle 10"/>
          <p:cNvSpPr>
            <a:spLocks noChangeArrowheads="1"/>
          </p:cNvSpPr>
          <p:nvPr/>
        </p:nvSpPr>
        <p:spPr bwMode="auto">
          <a:xfrm>
            <a:off x="3132138" y="6505575"/>
            <a:ext cx="2378075" cy="336550"/>
          </a:xfrm>
          <a:prstGeom prst="rect">
            <a:avLst/>
          </a:prstGeom>
          <a:noFill/>
          <a:ln w="9525">
            <a:noFill/>
            <a:miter lim="800000"/>
            <a:headEnd/>
            <a:tailEnd/>
          </a:ln>
        </p:spPr>
        <p:txBody>
          <a:bodyPr wrap="none" anchor="ctr">
            <a:spAutoFit/>
          </a:bodyPr>
          <a:lstStyle/>
          <a:p>
            <a:pPr algn="ctr" eaLnBrk="0" hangingPunct="0"/>
            <a:r>
              <a:rPr lang="zh-CN" altLang="en-US" sz="1600" b="1"/>
              <a:t>图</a:t>
            </a:r>
            <a:r>
              <a:rPr lang="en-US" altLang="zh-CN" sz="1600" b="1"/>
              <a:t>8-8 </a:t>
            </a:r>
            <a:r>
              <a:rPr lang="zh-CN" altLang="en-US" sz="1600" b="1"/>
              <a:t>企业网络体系结构</a:t>
            </a:r>
          </a:p>
        </p:txBody>
      </p:sp>
      <p:sp>
        <p:nvSpPr>
          <p:cNvPr id="27653" name="Oval 7"/>
          <p:cNvSpPr>
            <a:spLocks noChangeArrowheads="1"/>
          </p:cNvSpPr>
          <p:nvPr/>
        </p:nvSpPr>
        <p:spPr bwMode="auto">
          <a:xfrm>
            <a:off x="6300788" y="4797425"/>
            <a:ext cx="2087562" cy="2060575"/>
          </a:xfrm>
          <a:prstGeom prst="ellipse">
            <a:avLst/>
          </a:prstGeom>
          <a:noFill/>
          <a:ln w="19050">
            <a:solidFill>
              <a:srgbClr val="FF0000"/>
            </a:solidFill>
            <a:round/>
            <a:headEnd/>
            <a:tailEnd/>
          </a:ln>
        </p:spPr>
        <p:txBody>
          <a:bodyPr wrap="none" anchor="ctr"/>
          <a:lstStyle/>
          <a:p>
            <a:endParaRPr lang="zh-CN" altLang="en-US" b="1"/>
          </a:p>
        </p:txBody>
      </p:sp>
      <p:sp>
        <p:nvSpPr>
          <p:cNvPr id="27654" name="AutoShape 8"/>
          <p:cNvSpPr>
            <a:spLocks noChangeArrowheads="1"/>
          </p:cNvSpPr>
          <p:nvPr/>
        </p:nvSpPr>
        <p:spPr bwMode="auto">
          <a:xfrm>
            <a:off x="319088" y="1155700"/>
            <a:ext cx="8337550" cy="3792538"/>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9"/>
          <p:cNvSpPr>
            <a:spLocks noChangeArrowheads="1"/>
          </p:cNvSpPr>
          <p:nvPr/>
        </p:nvSpPr>
        <p:spPr bwMode="auto">
          <a:xfrm>
            <a:off x="0" y="163353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8674" name="Object 8"/>
          <p:cNvGraphicFramePr>
            <a:graphicFrameLocks noChangeAspect="1"/>
          </p:cNvGraphicFramePr>
          <p:nvPr/>
        </p:nvGraphicFramePr>
        <p:xfrm>
          <a:off x="395288" y="1484313"/>
          <a:ext cx="7200900" cy="5113337"/>
        </p:xfrm>
        <a:graphic>
          <a:graphicData uri="http://schemas.openxmlformats.org/presentationml/2006/ole">
            <p:oleObj spid="_x0000_s28674" r:id="rId3" imgW="5053584" imgH="3825240" progId="">
              <p:embed/>
            </p:oleObj>
          </a:graphicData>
        </a:graphic>
      </p:graphicFrame>
      <p:sp>
        <p:nvSpPr>
          <p:cNvPr id="28675" name="Rectangle 11"/>
          <p:cNvSpPr>
            <a:spLocks noChangeArrowheads="1"/>
          </p:cNvSpPr>
          <p:nvPr/>
        </p:nvSpPr>
        <p:spPr bwMode="auto">
          <a:xfrm>
            <a:off x="2700338" y="6521450"/>
            <a:ext cx="3817937" cy="304800"/>
          </a:xfrm>
          <a:prstGeom prst="rect">
            <a:avLst/>
          </a:prstGeom>
          <a:noFill/>
          <a:ln w="9525">
            <a:noFill/>
            <a:miter lim="800000"/>
            <a:headEnd/>
            <a:tailEnd/>
          </a:ln>
        </p:spPr>
        <p:txBody>
          <a:bodyPr anchor="ctr">
            <a:spAutoFit/>
          </a:bodyPr>
          <a:lstStyle/>
          <a:p>
            <a:pPr eaLnBrk="0" hangingPunct="0"/>
            <a:r>
              <a:rPr lang="zh-CN" altLang="en-US" sz="1400" b="1"/>
              <a:t>图</a:t>
            </a:r>
            <a:r>
              <a:rPr lang="en-US" altLang="zh-CN" sz="1400" b="1"/>
              <a:t>8-9 </a:t>
            </a:r>
            <a:r>
              <a:rPr lang="zh-CN" altLang="en-US" sz="1400" b="1"/>
              <a:t>使用天网防火墙典型企业结构</a:t>
            </a:r>
          </a:p>
        </p:txBody>
      </p:sp>
      <p:sp>
        <p:nvSpPr>
          <p:cNvPr id="28676" name="Rectangle 9"/>
          <p:cNvSpPr>
            <a:spLocks noChangeArrowheads="1"/>
          </p:cNvSpPr>
          <p:nvPr/>
        </p:nvSpPr>
        <p:spPr bwMode="auto">
          <a:xfrm>
            <a:off x="684213" y="1095375"/>
            <a:ext cx="7613650" cy="427038"/>
          </a:xfrm>
          <a:prstGeom prst="rect">
            <a:avLst/>
          </a:prstGeom>
          <a:noFill/>
          <a:ln w="9525">
            <a:noFill/>
            <a:miter lim="800000"/>
            <a:headEnd/>
            <a:tailEnd/>
          </a:ln>
        </p:spPr>
        <p:txBody>
          <a:bodyPr wrap="none" anchor="ctr">
            <a:spAutoFit/>
          </a:bodyPr>
          <a:lstStyle/>
          <a:p>
            <a:pPr eaLnBrk="0" hangingPunct="0"/>
            <a:r>
              <a:rPr lang="zh-CN" altLang="en-US" sz="2200" b="1"/>
              <a:t>以</a:t>
            </a:r>
            <a:r>
              <a:rPr lang="zh-CN" altLang="en-US" sz="2200" b="1">
                <a:solidFill>
                  <a:srgbClr val="990033"/>
                </a:solidFill>
              </a:rPr>
              <a:t>天网防火墙</a:t>
            </a:r>
            <a:r>
              <a:rPr lang="zh-CN" altLang="en-US" sz="2200" b="1"/>
              <a:t>为例，</a:t>
            </a:r>
            <a:r>
              <a:rPr lang="zh-CN" altLang="en-US" sz="2200" b="1">
                <a:solidFill>
                  <a:srgbClr val="CC0000"/>
                </a:solidFill>
              </a:rPr>
              <a:t>组建的小型企业网络方案</a:t>
            </a:r>
            <a:r>
              <a:rPr lang="zh-CN" altLang="en-US" sz="2200" b="1"/>
              <a:t>如图</a:t>
            </a:r>
            <a:r>
              <a:rPr lang="en-US" altLang="zh-CN" sz="2200" b="1"/>
              <a:t>8-9</a:t>
            </a:r>
            <a:r>
              <a:rPr lang="zh-CN" altLang="en-US" sz="2200" b="1"/>
              <a:t>所示。</a:t>
            </a:r>
          </a:p>
        </p:txBody>
      </p:sp>
      <p:sp>
        <p:nvSpPr>
          <p:cNvPr id="28677" name="Rectangle 2"/>
          <p:cNvSpPr>
            <a:spLocks noChangeArrowheads="1"/>
          </p:cNvSpPr>
          <p:nvPr/>
        </p:nvSpPr>
        <p:spPr bwMode="auto">
          <a:xfrm>
            <a:off x="14033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ChangeArrowheads="1"/>
          </p:cNvSpPr>
          <p:nvPr/>
        </p:nvSpPr>
        <p:spPr bwMode="auto">
          <a:xfrm>
            <a:off x="468313" y="1052513"/>
            <a:ext cx="8077200" cy="3024187"/>
          </a:xfrm>
          <a:prstGeom prst="rect">
            <a:avLst/>
          </a:prstGeom>
          <a:noFill/>
          <a:ln w="9525">
            <a:noFill/>
            <a:miter lim="800000"/>
            <a:headEnd/>
            <a:tailEnd/>
          </a:ln>
        </p:spPr>
        <p:txBody>
          <a:bodyPr/>
          <a:lstStyle/>
          <a:p>
            <a:pPr algn="just">
              <a:spcBef>
                <a:spcPct val="20000"/>
              </a:spcBef>
            </a:pPr>
            <a:r>
              <a:rPr lang="en-US" altLang="zh-CN" sz="2800" b="1">
                <a:solidFill>
                  <a:srgbClr val="FF0000"/>
                </a:solidFill>
              </a:rPr>
              <a:t>  2  </a:t>
            </a:r>
            <a:r>
              <a:rPr lang="zh-CN" altLang="en-US" sz="2800" b="1">
                <a:solidFill>
                  <a:srgbClr val="FF0000"/>
                </a:solidFill>
              </a:rPr>
              <a:t>内部防火墙系统应用</a:t>
            </a:r>
          </a:p>
          <a:p>
            <a:pPr eaLnBrk="0" hangingPunct="0">
              <a:lnSpc>
                <a:spcPct val="90000"/>
              </a:lnSpc>
              <a:spcBef>
                <a:spcPct val="5000"/>
              </a:spcBef>
            </a:pPr>
            <a:r>
              <a:rPr lang="zh-CN" altLang="en-US" sz="2200"/>
              <a:t>      </a:t>
            </a:r>
            <a:r>
              <a:rPr lang="zh-CN" altLang="en-US" sz="2200" b="1"/>
              <a:t>内部防火墙</a:t>
            </a:r>
            <a:r>
              <a:rPr lang="zh-CN" altLang="en-US" sz="2200" b="1">
                <a:solidFill>
                  <a:srgbClr val="990033"/>
                </a:solidFill>
              </a:rPr>
              <a:t>用于</a:t>
            </a:r>
            <a:r>
              <a:rPr lang="zh-CN" altLang="en-US" sz="2200" b="1"/>
              <a:t>控制对内网访问和从内网访问。</a:t>
            </a:r>
            <a:r>
              <a:rPr lang="zh-CN" altLang="en-US" sz="2200" b="1">
                <a:solidFill>
                  <a:srgbClr val="990033"/>
                </a:solidFill>
              </a:rPr>
              <a:t>用户类型</a:t>
            </a:r>
            <a:r>
              <a:rPr lang="zh-CN" altLang="en-US" sz="2200" b="1"/>
              <a:t>：</a:t>
            </a:r>
          </a:p>
          <a:p>
            <a:pPr eaLnBrk="0" hangingPunct="0">
              <a:lnSpc>
                <a:spcPct val="90000"/>
              </a:lnSpc>
              <a:spcBef>
                <a:spcPct val="5000"/>
              </a:spcBef>
            </a:pPr>
            <a:r>
              <a:rPr lang="zh-CN" altLang="en-US" sz="2200" b="1"/>
              <a:t>      </a:t>
            </a:r>
            <a:r>
              <a:rPr lang="en-US" altLang="zh-CN" sz="2200" b="1"/>
              <a:t>1</a:t>
            </a:r>
            <a:r>
              <a:rPr lang="zh-CN" altLang="en-US" sz="2200" b="1"/>
              <a:t>）</a:t>
            </a:r>
            <a:r>
              <a:rPr lang="zh-CN" altLang="en-US" sz="2200" b="1">
                <a:solidFill>
                  <a:srgbClr val="FF0000"/>
                </a:solidFill>
              </a:rPr>
              <a:t>完全信任用户</a:t>
            </a:r>
            <a:r>
              <a:rPr lang="zh-CN" altLang="en-US" sz="2200" b="1"/>
              <a:t>：例如组织的雇员，可以是要到外围区域或 </a:t>
            </a:r>
            <a:r>
              <a:rPr lang="en-US" altLang="zh-CN" sz="2200" b="1"/>
              <a:t>Internet </a:t>
            </a:r>
            <a:r>
              <a:rPr lang="zh-CN" altLang="en-US" sz="2200" b="1"/>
              <a:t>的内部用户、外部用户（如分支办事处工作人员）、远程用户或在家中办公的用户。</a:t>
            </a:r>
          </a:p>
          <a:p>
            <a:pPr eaLnBrk="0" hangingPunct="0">
              <a:lnSpc>
                <a:spcPct val="90000"/>
              </a:lnSpc>
              <a:spcBef>
                <a:spcPct val="5000"/>
              </a:spcBef>
            </a:pPr>
            <a:r>
              <a:rPr lang="zh-CN" altLang="en-US" sz="2200" b="1"/>
              <a:t>      </a:t>
            </a:r>
            <a:r>
              <a:rPr lang="en-US" altLang="zh-CN" sz="2200" b="1"/>
              <a:t>2</a:t>
            </a:r>
            <a:r>
              <a:rPr lang="zh-CN" altLang="en-US" sz="2200" b="1"/>
              <a:t>）</a:t>
            </a:r>
            <a:r>
              <a:rPr lang="zh-CN" altLang="en-US" sz="2200" b="1">
                <a:solidFill>
                  <a:srgbClr val="FF0000"/>
                </a:solidFill>
              </a:rPr>
              <a:t>部分信任用户</a:t>
            </a:r>
            <a:r>
              <a:rPr lang="zh-CN" altLang="en-US" sz="2200" b="1"/>
              <a:t>：例如组织的业务合作伙伴，这类用户的信任级别比不受信任的用户高。但是，其信任级别经常比组织的雇员要低。</a:t>
            </a:r>
          </a:p>
          <a:p>
            <a:pPr eaLnBrk="0" hangingPunct="0">
              <a:lnSpc>
                <a:spcPct val="90000"/>
              </a:lnSpc>
              <a:spcBef>
                <a:spcPct val="5000"/>
              </a:spcBef>
            </a:pPr>
            <a:r>
              <a:rPr lang="zh-CN" altLang="en-US" sz="2200" b="1"/>
              <a:t>      </a:t>
            </a:r>
            <a:r>
              <a:rPr lang="en-US" altLang="zh-CN" sz="2200" b="1"/>
              <a:t>3</a:t>
            </a:r>
            <a:r>
              <a:rPr lang="zh-CN" altLang="en-US" sz="2200" b="1"/>
              <a:t>）</a:t>
            </a:r>
            <a:r>
              <a:rPr lang="zh-CN" altLang="en-US" sz="2200" b="1">
                <a:solidFill>
                  <a:srgbClr val="FF0000"/>
                </a:solidFill>
              </a:rPr>
              <a:t>不信任用户</a:t>
            </a:r>
            <a:r>
              <a:rPr lang="zh-CN" altLang="en-US" sz="2200" b="1"/>
              <a:t>：例如组织公共网站的用户。</a:t>
            </a:r>
          </a:p>
        </p:txBody>
      </p:sp>
      <p:sp>
        <p:nvSpPr>
          <p:cNvPr id="29698" name="Rectangle 2"/>
          <p:cNvSpPr>
            <a:spLocks noChangeArrowheads="1"/>
          </p:cNvSpPr>
          <p:nvPr/>
        </p:nvSpPr>
        <p:spPr bwMode="auto">
          <a:xfrm>
            <a:off x="14033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sp>
        <p:nvSpPr>
          <p:cNvPr id="29699" name="Rectangle 7"/>
          <p:cNvSpPr>
            <a:spLocks noChangeArrowheads="1"/>
          </p:cNvSpPr>
          <p:nvPr/>
        </p:nvSpPr>
        <p:spPr bwMode="auto">
          <a:xfrm>
            <a:off x="2987675" y="4076700"/>
            <a:ext cx="3059113" cy="304800"/>
          </a:xfrm>
          <a:prstGeom prst="rect">
            <a:avLst/>
          </a:prstGeom>
          <a:noFill/>
          <a:ln w="9525">
            <a:noFill/>
            <a:miter lim="800000"/>
            <a:headEnd/>
            <a:tailEnd/>
          </a:ln>
        </p:spPr>
        <p:txBody>
          <a:bodyPr anchor="ctr">
            <a:spAutoFit/>
          </a:bodyPr>
          <a:lstStyle/>
          <a:p>
            <a:pPr eaLnBrk="0" hangingPunct="0"/>
            <a:r>
              <a:rPr lang="zh-CN" altLang="en-US" sz="1400" b="1">
                <a:solidFill>
                  <a:srgbClr val="1F38ED"/>
                </a:solidFill>
                <a:latin typeface="Times New Roman" pitchFamily="18" charset="0"/>
              </a:rPr>
              <a:t>表 </a:t>
            </a:r>
            <a:r>
              <a:rPr lang="en-US" altLang="zh-CN" sz="1400" b="1">
                <a:solidFill>
                  <a:srgbClr val="1F38ED"/>
                </a:solidFill>
                <a:latin typeface="Times New Roman" pitchFamily="18" charset="0"/>
              </a:rPr>
              <a:t>9-1</a:t>
            </a:r>
            <a:r>
              <a:rPr lang="zh-CN" altLang="en-US" sz="1400" b="1">
                <a:solidFill>
                  <a:srgbClr val="1F38ED"/>
                </a:solidFill>
                <a:latin typeface="Times New Roman" pitchFamily="18" charset="0"/>
              </a:rPr>
              <a:t>内部防火墙类别选择问题</a:t>
            </a:r>
            <a:endParaRPr lang="zh-CN" altLang="en-US" sz="1400" b="1">
              <a:solidFill>
                <a:srgbClr val="1F38ED"/>
              </a:solidFill>
            </a:endParaRPr>
          </a:p>
        </p:txBody>
      </p:sp>
      <p:graphicFrame>
        <p:nvGraphicFramePr>
          <p:cNvPr id="24606" name="Group 30"/>
          <p:cNvGraphicFramePr>
            <a:graphicFrameLocks noGrp="1"/>
          </p:cNvGraphicFramePr>
          <p:nvPr/>
        </p:nvGraphicFramePr>
        <p:xfrm>
          <a:off x="971550" y="4365625"/>
          <a:ext cx="7704138" cy="2563813"/>
        </p:xfrm>
        <a:graphic>
          <a:graphicData uri="http://schemas.openxmlformats.org/drawingml/2006/table">
            <a:tbl>
              <a:tblPr/>
              <a:tblGrid>
                <a:gridCol w="2339975"/>
                <a:gridCol w="5364163"/>
              </a:tblGrid>
              <a:tr h="298706">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问题</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以此容量实现的防火墙的典型特征</a:t>
                      </a:r>
                      <a:endParaRPr kumimoji="0" lang="zh-CN" altLang="en-US" sz="1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r>
              <a:tr h="717469">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所需的防火墙功能，如安全管理员所指定的</a:t>
                      </a: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是所需的安全程度与功能的成本以及增加的安全可能导致的性能的潜在下降之间的权衡。虽然许多组织希望这一容量的防火墙提供最高的安全性，但是有些组织并不愿意接受伴随而来的性能降低。例如，对于容量非常大的非电子商务网站，基于通过使用静态数据包筛选器而不是应用程序层筛选获得的较高级别的吞吐量，可能允许较低级别的安全。</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22">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无论是专用物理设备，提供其他功能，还是物理设备上的逻辑防火墙</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这取决于所需的性能、数据的敏感性和需要从外围区域进行访问的频率。</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798">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设备的管理功能要求如组织的管理体系结构所指定的。</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通常使用某种形式的日志，但是通常还需要事件监视机制。您可能在这里选择不允许远程管理以阻止恶意用户远程管理设备。 </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0798">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吞吐量要求很可能由组织内的网络和服务管理员来确定。</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这些将根据每个环境而变化，但是设备或服务器中硬件的功能以及要使用的防火墙功能将确定整个网络的可用吞吐量。</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21">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可用性要求</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也要取决于来自</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Web </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服务器的访问要求。如果它们主要用于处理提供网页的信息请求，则内部网络的通信量将很低。但是，电子商务环境将需要高级别的可用性</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1" marB="4572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24" name="AutoShape 8"/>
          <p:cNvSpPr>
            <a:spLocks noChangeArrowheads="1"/>
          </p:cNvSpPr>
          <p:nvPr/>
        </p:nvSpPr>
        <p:spPr bwMode="auto">
          <a:xfrm>
            <a:off x="487363" y="1154113"/>
            <a:ext cx="8169275" cy="2998787"/>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722" name="Rectangle 3"/>
          <p:cNvSpPr>
            <a:spLocks noChangeArrowheads="1"/>
          </p:cNvSpPr>
          <p:nvPr/>
        </p:nvSpPr>
        <p:spPr bwMode="auto">
          <a:xfrm>
            <a:off x="609600" y="1295400"/>
            <a:ext cx="8077200" cy="3429000"/>
          </a:xfrm>
          <a:prstGeom prst="rect">
            <a:avLst/>
          </a:prstGeom>
          <a:noFill/>
          <a:ln w="9525">
            <a:noFill/>
            <a:miter lim="800000"/>
            <a:headEnd/>
            <a:tailEnd/>
          </a:ln>
        </p:spPr>
        <p:txBody>
          <a:bodyPr/>
          <a:lstStyle/>
          <a:p>
            <a:pPr algn="just">
              <a:spcBef>
                <a:spcPct val="20000"/>
              </a:spcBef>
            </a:pPr>
            <a:r>
              <a:rPr lang="en-US" altLang="zh-CN" b="1">
                <a:solidFill>
                  <a:srgbClr val="CC0000"/>
                </a:solidFill>
              </a:rPr>
              <a:t>     (1).</a:t>
            </a:r>
            <a:r>
              <a:rPr lang="zh-CN" altLang="en-US" b="1">
                <a:solidFill>
                  <a:srgbClr val="CC0000"/>
                </a:solidFill>
              </a:rPr>
              <a:t>内部防火墙规则</a:t>
            </a:r>
          </a:p>
          <a:p>
            <a:pPr algn="just">
              <a:spcBef>
                <a:spcPct val="20000"/>
              </a:spcBef>
            </a:pPr>
            <a:r>
              <a:rPr lang="zh-CN" altLang="en-US" b="1">
                <a:solidFill>
                  <a:srgbClr val="FF0000"/>
                </a:solidFill>
              </a:rPr>
              <a:t>      堡垒（</a:t>
            </a:r>
            <a:r>
              <a:rPr lang="en-US" altLang="zh-CN" b="1">
                <a:solidFill>
                  <a:srgbClr val="FF0000"/>
                </a:solidFill>
              </a:rPr>
              <a:t>Bastion</a:t>
            </a:r>
            <a:r>
              <a:rPr lang="zh-CN" altLang="en-US" b="1">
                <a:solidFill>
                  <a:srgbClr val="FF0000"/>
                </a:solidFill>
              </a:rPr>
              <a:t>）主机</a:t>
            </a:r>
            <a:r>
              <a:rPr lang="zh-CN" altLang="en-US" b="1"/>
              <a:t>，堡垒主机是</a:t>
            </a:r>
            <a:r>
              <a:rPr lang="zh-CN" altLang="en-US" b="1">
                <a:solidFill>
                  <a:srgbClr val="CC0000"/>
                </a:solidFill>
              </a:rPr>
              <a:t>位于</a:t>
            </a:r>
            <a:r>
              <a:rPr lang="zh-CN" altLang="en-US" b="1"/>
              <a:t>外围网络中的服务器，向内部和外部用户提供服务。堡垒主机</a:t>
            </a:r>
            <a:r>
              <a:rPr lang="zh-CN" altLang="en-US" b="1">
                <a:solidFill>
                  <a:srgbClr val="CC0000"/>
                </a:solidFill>
              </a:rPr>
              <a:t>包括</a:t>
            </a:r>
            <a:r>
              <a:rPr lang="zh-CN" altLang="en-US" b="1"/>
              <a:t> </a:t>
            </a:r>
            <a:r>
              <a:rPr lang="en-US" altLang="zh-CN" b="1"/>
              <a:t>Web </a:t>
            </a:r>
            <a:r>
              <a:rPr lang="zh-CN" altLang="en-US" b="1"/>
              <a:t>服务器和 </a:t>
            </a:r>
            <a:r>
              <a:rPr lang="en-US" altLang="zh-CN" b="1"/>
              <a:t>VPN </a:t>
            </a:r>
            <a:r>
              <a:rPr lang="zh-CN" altLang="en-US" b="1"/>
              <a:t>服务器。</a:t>
            </a:r>
            <a:r>
              <a:rPr lang="zh-CN" altLang="en-US"/>
              <a:t> </a:t>
            </a:r>
          </a:p>
          <a:p>
            <a:pPr algn="just">
              <a:spcBef>
                <a:spcPct val="20000"/>
              </a:spcBef>
            </a:pPr>
            <a:r>
              <a:rPr lang="en-US" altLang="zh-CN" b="1">
                <a:solidFill>
                  <a:srgbClr val="CC0000"/>
                </a:solidFill>
              </a:rPr>
              <a:t>      (2).</a:t>
            </a:r>
            <a:r>
              <a:rPr lang="zh-CN" altLang="en-US" b="1">
                <a:solidFill>
                  <a:srgbClr val="CC0000"/>
                </a:solidFill>
              </a:rPr>
              <a:t>内部防火墙的可用性</a:t>
            </a:r>
          </a:p>
          <a:p>
            <a:pPr algn="just">
              <a:spcBef>
                <a:spcPct val="20000"/>
              </a:spcBef>
            </a:pPr>
            <a:r>
              <a:rPr lang="zh-CN" altLang="en-US" b="1"/>
              <a:t>      为了增加防火墙的可用性，可以将它实现为具有或不具有</a:t>
            </a:r>
            <a:r>
              <a:rPr lang="zh-CN" altLang="en-US" b="1">
                <a:solidFill>
                  <a:srgbClr val="990033"/>
                </a:solidFill>
              </a:rPr>
              <a:t>冗余组件</a:t>
            </a:r>
            <a:r>
              <a:rPr lang="zh-CN" altLang="en-US" b="1"/>
              <a:t>的单一防火墙设备，或合并了某些类型的故障转移和</a:t>
            </a:r>
            <a:r>
              <a:rPr lang="en-US" altLang="zh-CN" b="1"/>
              <a:t>/</a:t>
            </a:r>
            <a:r>
              <a:rPr lang="zh-CN" altLang="en-US" b="1"/>
              <a:t>或负载平衡机制的防火墙的冗余对。</a:t>
            </a:r>
            <a:r>
              <a:rPr lang="zh-CN" altLang="en-US" sz="3200"/>
              <a:t> </a:t>
            </a:r>
          </a:p>
        </p:txBody>
      </p:sp>
      <p:sp>
        <p:nvSpPr>
          <p:cNvPr id="30723" name="Rectangle 2"/>
          <p:cNvSpPr>
            <a:spLocks noChangeArrowheads="1"/>
          </p:cNvSpPr>
          <p:nvPr/>
        </p:nvSpPr>
        <p:spPr bwMode="auto">
          <a:xfrm>
            <a:off x="14033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pic>
        <p:nvPicPr>
          <p:cNvPr id="30724" name="Picture 7" descr="MC900441341[1]"/>
          <p:cNvPicPr>
            <a:picLocks noChangeAspect="1" noChangeArrowheads="1"/>
          </p:cNvPicPr>
          <p:nvPr/>
        </p:nvPicPr>
        <p:blipFill>
          <a:blip r:embed="rId2" cstate="print"/>
          <a:srcRect/>
          <a:stretch>
            <a:fillRect/>
          </a:stretch>
        </p:blipFill>
        <p:spPr bwMode="auto">
          <a:xfrm>
            <a:off x="5435600" y="4724400"/>
            <a:ext cx="1916113" cy="1916113"/>
          </a:xfrm>
          <a:prstGeom prst="rect">
            <a:avLst/>
          </a:prstGeom>
          <a:noFill/>
          <a:ln w="9525">
            <a:noFill/>
            <a:miter lim="800000"/>
            <a:headEnd/>
            <a:tailEnd/>
          </a:ln>
        </p:spPr>
      </p:pic>
      <p:sp>
        <p:nvSpPr>
          <p:cNvPr id="30725" name="AutoShape 7"/>
          <p:cNvSpPr>
            <a:spLocks noChangeArrowheads="1"/>
          </p:cNvSpPr>
          <p:nvPr/>
        </p:nvSpPr>
        <p:spPr bwMode="auto">
          <a:xfrm>
            <a:off x="611188" y="4724400"/>
            <a:ext cx="4608512" cy="865188"/>
          </a:xfrm>
          <a:prstGeom prst="wedgeRectCallout">
            <a:avLst>
              <a:gd name="adj1" fmla="val -23407"/>
              <a:gd name="adj2" fmla="val -64130"/>
            </a:avLst>
          </a:prstGeom>
          <a:solidFill>
            <a:srgbClr val="FFFF66"/>
          </a:solidFill>
          <a:ln w="9525">
            <a:solidFill>
              <a:schemeClr val="tx1"/>
            </a:solidFill>
            <a:miter lim="800000"/>
            <a:headEnd/>
            <a:tailEnd/>
          </a:ln>
        </p:spPr>
        <p:txBody>
          <a:bodyPr/>
          <a:lstStyle/>
          <a:p>
            <a:r>
              <a:rPr lang="zh-CN" altLang="en-US" sz="1600" b="1"/>
              <a:t>为某些很可能发生故障的组件（如电源）</a:t>
            </a:r>
            <a:r>
              <a:rPr lang="zh-CN" altLang="en-US" sz="1600" b="1">
                <a:solidFill>
                  <a:srgbClr val="990033"/>
                </a:solidFill>
              </a:rPr>
              <a:t>配置备用系统</a:t>
            </a:r>
            <a:r>
              <a:rPr lang="zh-CN" altLang="en-US" sz="1600" b="1"/>
              <a:t>，可改进防火墙的适应性，因为如果第一个组件发生故障，不会对运营造成任何影响。 </a:t>
            </a:r>
          </a:p>
        </p:txBody>
      </p:sp>
      <p:sp>
        <p:nvSpPr>
          <p:cNvPr id="30726" name="AutoShape 8"/>
          <p:cNvSpPr>
            <a:spLocks noChangeArrowheads="1"/>
          </p:cNvSpPr>
          <p:nvPr/>
        </p:nvSpPr>
        <p:spPr bwMode="auto">
          <a:xfrm>
            <a:off x="487363"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746" name="Rectangle 3"/>
          <p:cNvSpPr>
            <a:spLocks noChangeArrowheads="1"/>
          </p:cNvSpPr>
          <p:nvPr/>
        </p:nvSpPr>
        <p:spPr bwMode="auto">
          <a:xfrm>
            <a:off x="755650" y="1412875"/>
            <a:ext cx="8077200" cy="5257800"/>
          </a:xfrm>
          <a:prstGeom prst="rect">
            <a:avLst/>
          </a:prstGeom>
          <a:noFill/>
          <a:ln w="9525">
            <a:noFill/>
            <a:miter lim="800000"/>
            <a:headEnd/>
            <a:tailEnd/>
          </a:ln>
        </p:spPr>
        <p:txBody>
          <a:bodyPr/>
          <a:lstStyle/>
          <a:p>
            <a:pPr eaLnBrk="0" hangingPunct="0">
              <a:spcBef>
                <a:spcPct val="20000"/>
              </a:spcBef>
            </a:pPr>
            <a:r>
              <a:rPr lang="zh-CN" altLang="en-US" sz="2300" b="1"/>
              <a:t>（</a:t>
            </a:r>
            <a:r>
              <a:rPr lang="en-US" altLang="zh-CN" sz="2300" b="1"/>
              <a:t>1</a:t>
            </a:r>
            <a:r>
              <a:rPr lang="zh-CN" altLang="en-US" sz="2300" b="1"/>
              <a:t>）没有冗余组件的单一防火墙</a:t>
            </a:r>
          </a:p>
          <a:p>
            <a:pPr eaLnBrk="0" hangingPunct="0">
              <a:spcBef>
                <a:spcPct val="20000"/>
              </a:spcBef>
            </a:pPr>
            <a:endParaRPr lang="zh-CN" altLang="en-US" sz="2300" b="1"/>
          </a:p>
          <a:p>
            <a:pPr eaLnBrk="0" hangingPunct="0">
              <a:spcBef>
                <a:spcPct val="20000"/>
              </a:spcBef>
            </a:pPr>
            <a:endParaRPr lang="zh-CN" altLang="en-US" sz="2300" b="1"/>
          </a:p>
          <a:p>
            <a:pPr eaLnBrk="0" hangingPunct="0">
              <a:spcBef>
                <a:spcPct val="20000"/>
              </a:spcBef>
            </a:pPr>
            <a:endParaRPr lang="zh-CN" altLang="en-US" sz="2300" b="1"/>
          </a:p>
          <a:p>
            <a:pPr eaLnBrk="0" hangingPunct="0">
              <a:spcBef>
                <a:spcPct val="20000"/>
              </a:spcBef>
            </a:pPr>
            <a:endParaRPr lang="zh-CN" altLang="en-US" sz="2300" b="1"/>
          </a:p>
          <a:p>
            <a:pPr eaLnBrk="0" hangingPunct="0">
              <a:spcBef>
                <a:spcPct val="20000"/>
              </a:spcBef>
            </a:pPr>
            <a:endParaRPr lang="zh-CN" altLang="en-US" sz="2300" b="1"/>
          </a:p>
          <a:p>
            <a:pPr eaLnBrk="0" hangingPunct="0">
              <a:spcBef>
                <a:spcPct val="20000"/>
              </a:spcBef>
            </a:pPr>
            <a:r>
              <a:rPr lang="zh-CN" altLang="en-US" sz="2300" b="1"/>
              <a:t>（</a:t>
            </a:r>
            <a:r>
              <a:rPr lang="en-US" altLang="zh-CN" sz="2300" b="1"/>
              <a:t>2</a:t>
            </a:r>
            <a:r>
              <a:rPr lang="zh-CN" altLang="en-US" sz="2300" b="1"/>
              <a:t>）具有冗余组件的单一防火墙</a:t>
            </a:r>
          </a:p>
          <a:p>
            <a:pPr eaLnBrk="0" hangingPunct="0">
              <a:spcBef>
                <a:spcPct val="20000"/>
              </a:spcBef>
            </a:pPr>
            <a:endParaRPr lang="zh-CN" altLang="en-US" sz="2300" b="1"/>
          </a:p>
        </p:txBody>
      </p:sp>
      <p:sp>
        <p:nvSpPr>
          <p:cNvPr id="31747" name="Rectangle 9"/>
          <p:cNvSpPr>
            <a:spLocks noChangeArrowheads="1"/>
          </p:cNvSpPr>
          <p:nvPr/>
        </p:nvSpPr>
        <p:spPr bwMode="auto">
          <a:xfrm>
            <a:off x="0" y="2705100"/>
            <a:ext cx="9144000" cy="0"/>
          </a:xfrm>
          <a:prstGeom prst="rect">
            <a:avLst/>
          </a:prstGeom>
          <a:noFill/>
          <a:ln w="9525">
            <a:noFill/>
            <a:miter lim="800000"/>
            <a:headEnd/>
            <a:tailEnd/>
          </a:ln>
        </p:spPr>
        <p:txBody>
          <a:bodyPr wrap="none" anchor="ctr">
            <a:spAutoFit/>
          </a:bodyPr>
          <a:lstStyle/>
          <a:p>
            <a:endParaRPr lang="zh-CN" altLang="en-US"/>
          </a:p>
        </p:txBody>
      </p:sp>
      <p:sp>
        <p:nvSpPr>
          <p:cNvPr id="31748" name="Rectangle 11"/>
          <p:cNvSpPr>
            <a:spLocks noChangeArrowheads="1"/>
          </p:cNvSpPr>
          <p:nvPr/>
        </p:nvSpPr>
        <p:spPr bwMode="auto">
          <a:xfrm>
            <a:off x="0" y="2705100"/>
            <a:ext cx="9144000" cy="0"/>
          </a:xfrm>
          <a:prstGeom prst="rect">
            <a:avLst/>
          </a:prstGeom>
          <a:noFill/>
          <a:ln w="9525">
            <a:noFill/>
            <a:miter lim="800000"/>
            <a:headEnd/>
            <a:tailEnd/>
          </a:ln>
        </p:spPr>
        <p:txBody>
          <a:bodyPr wrap="none" anchor="ctr">
            <a:spAutoFit/>
          </a:bodyPr>
          <a:lstStyle/>
          <a:p>
            <a:endParaRPr lang="zh-CN" altLang="en-US"/>
          </a:p>
        </p:txBody>
      </p:sp>
      <p:sp>
        <p:nvSpPr>
          <p:cNvPr id="31749" name="Rectangle 14"/>
          <p:cNvSpPr>
            <a:spLocks noChangeArrowheads="1"/>
          </p:cNvSpPr>
          <p:nvPr/>
        </p:nvSpPr>
        <p:spPr bwMode="auto">
          <a:xfrm>
            <a:off x="3203575" y="3716338"/>
            <a:ext cx="2898775" cy="304800"/>
          </a:xfrm>
          <a:prstGeom prst="rect">
            <a:avLst/>
          </a:prstGeom>
          <a:noFill/>
          <a:ln w="9525">
            <a:noFill/>
            <a:miter lim="800000"/>
            <a:headEnd/>
            <a:tailEnd/>
          </a:ln>
        </p:spPr>
        <p:txBody>
          <a:bodyPr wrap="none" anchor="ctr">
            <a:spAutoFit/>
          </a:bodyPr>
          <a:lstStyle/>
          <a:p>
            <a:pPr eaLnBrk="0" hangingPunct="0"/>
            <a:r>
              <a:rPr lang="zh-CN" altLang="en-US" sz="1400" b="1"/>
              <a:t>图</a:t>
            </a:r>
            <a:r>
              <a:rPr lang="en-US" altLang="zh-CN" sz="1400" b="1"/>
              <a:t>8-10</a:t>
            </a:r>
            <a:r>
              <a:rPr lang="zh-CN" altLang="en-US" sz="1400" b="1"/>
              <a:t>没有冗余组件的单一防火墙 </a:t>
            </a:r>
          </a:p>
        </p:txBody>
      </p:sp>
      <p:sp>
        <p:nvSpPr>
          <p:cNvPr id="31750" name="Rectangle 15"/>
          <p:cNvSpPr>
            <a:spLocks noChangeArrowheads="1"/>
          </p:cNvSpPr>
          <p:nvPr/>
        </p:nvSpPr>
        <p:spPr bwMode="auto">
          <a:xfrm>
            <a:off x="3059113" y="6237288"/>
            <a:ext cx="2898775" cy="304800"/>
          </a:xfrm>
          <a:prstGeom prst="rect">
            <a:avLst/>
          </a:prstGeom>
          <a:noFill/>
          <a:ln w="9525">
            <a:noFill/>
            <a:miter lim="800000"/>
            <a:headEnd/>
            <a:tailEnd/>
          </a:ln>
        </p:spPr>
        <p:txBody>
          <a:bodyPr wrap="none" anchor="ctr">
            <a:spAutoFit/>
          </a:bodyPr>
          <a:lstStyle/>
          <a:p>
            <a:pPr algn="ctr" eaLnBrk="0" hangingPunct="0"/>
            <a:r>
              <a:rPr lang="zh-CN" altLang="en-US" sz="1400" b="1"/>
              <a:t>图</a:t>
            </a:r>
            <a:r>
              <a:rPr lang="en-US" altLang="zh-CN" sz="1400" b="1"/>
              <a:t>8-11 </a:t>
            </a:r>
            <a:r>
              <a:rPr lang="zh-CN" altLang="en-US" sz="1400" b="1"/>
              <a:t>具有冗余组件的单一防火墙</a:t>
            </a:r>
          </a:p>
        </p:txBody>
      </p:sp>
      <p:sp>
        <p:nvSpPr>
          <p:cNvPr id="31751" name="Rectangle 2"/>
          <p:cNvSpPr>
            <a:spLocks noChangeArrowheads="1"/>
          </p:cNvSpPr>
          <p:nvPr/>
        </p:nvSpPr>
        <p:spPr bwMode="auto">
          <a:xfrm>
            <a:off x="14033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sp>
        <p:nvSpPr>
          <p:cNvPr id="31752" name="Rectangle 14"/>
          <p:cNvSpPr>
            <a:spLocks noChangeArrowheads="1"/>
          </p:cNvSpPr>
          <p:nvPr/>
        </p:nvSpPr>
        <p:spPr bwMode="auto">
          <a:xfrm>
            <a:off x="0" y="2914650"/>
            <a:ext cx="9144000" cy="0"/>
          </a:xfrm>
          <a:prstGeom prst="rect">
            <a:avLst/>
          </a:prstGeom>
          <a:noFill/>
          <a:ln w="9525">
            <a:noFill/>
            <a:miter lim="800000"/>
            <a:headEnd/>
            <a:tailEnd/>
          </a:ln>
        </p:spPr>
        <p:txBody>
          <a:bodyPr wrap="none" anchor="ctr">
            <a:spAutoFit/>
          </a:bodyPr>
          <a:lstStyle/>
          <a:p>
            <a:endParaRPr lang="zh-CN" altLang="en-US" b="1"/>
          </a:p>
        </p:txBody>
      </p:sp>
      <p:sp>
        <p:nvSpPr>
          <p:cNvPr id="31753" name="Rectangle 16"/>
          <p:cNvSpPr>
            <a:spLocks noChangeArrowheads="1"/>
          </p:cNvSpPr>
          <p:nvPr/>
        </p:nvSpPr>
        <p:spPr bwMode="auto">
          <a:xfrm>
            <a:off x="0" y="2900363"/>
            <a:ext cx="9144000" cy="0"/>
          </a:xfrm>
          <a:prstGeom prst="rect">
            <a:avLst/>
          </a:prstGeom>
          <a:noFill/>
          <a:ln w="9525">
            <a:noFill/>
            <a:miter lim="800000"/>
            <a:headEnd/>
            <a:tailEnd/>
          </a:ln>
        </p:spPr>
        <p:txBody>
          <a:bodyPr wrap="none" anchor="ctr">
            <a:spAutoFit/>
          </a:bodyPr>
          <a:lstStyle/>
          <a:p>
            <a:endParaRPr lang="zh-CN" altLang="en-US" b="1"/>
          </a:p>
        </p:txBody>
      </p:sp>
      <p:sp>
        <p:nvSpPr>
          <p:cNvPr id="31754" name="Rectangle 18"/>
          <p:cNvSpPr>
            <a:spLocks noChangeArrowheads="1"/>
          </p:cNvSpPr>
          <p:nvPr/>
        </p:nvSpPr>
        <p:spPr bwMode="auto">
          <a:xfrm>
            <a:off x="0" y="2900363"/>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31755" name="Object 17"/>
          <p:cNvGraphicFramePr>
            <a:graphicFrameLocks noChangeAspect="1"/>
          </p:cNvGraphicFramePr>
          <p:nvPr/>
        </p:nvGraphicFramePr>
        <p:xfrm>
          <a:off x="1187450" y="4581525"/>
          <a:ext cx="7058025" cy="1728788"/>
        </p:xfrm>
        <a:graphic>
          <a:graphicData uri="http://schemas.openxmlformats.org/presentationml/2006/ole">
            <p:oleObj spid="_x0000_s31755" r:id="rId3" imgW="7894701" imgH="2128723" progId="">
              <p:embed/>
            </p:oleObj>
          </a:graphicData>
        </a:graphic>
      </p:graphicFrame>
      <p:sp>
        <p:nvSpPr>
          <p:cNvPr id="31756" name="Rectangle 20"/>
          <p:cNvSpPr>
            <a:spLocks noChangeArrowheads="1"/>
          </p:cNvSpPr>
          <p:nvPr/>
        </p:nvSpPr>
        <p:spPr bwMode="auto">
          <a:xfrm>
            <a:off x="0" y="2914650"/>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31757" name="Object 19"/>
          <p:cNvGraphicFramePr>
            <a:graphicFrameLocks noChangeAspect="1"/>
          </p:cNvGraphicFramePr>
          <p:nvPr/>
        </p:nvGraphicFramePr>
        <p:xfrm>
          <a:off x="1619250" y="1844675"/>
          <a:ext cx="6265863" cy="1944688"/>
        </p:xfrm>
        <a:graphic>
          <a:graphicData uri="http://schemas.openxmlformats.org/presentationml/2006/ole">
            <p:oleObj spid="_x0000_s31757" r:id="rId4" imgW="7894701" imgH="2128723" progId="">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2770" name="Rectangle 3"/>
          <p:cNvSpPr>
            <a:spLocks noChangeArrowheads="1"/>
          </p:cNvSpPr>
          <p:nvPr/>
        </p:nvSpPr>
        <p:spPr bwMode="auto">
          <a:xfrm>
            <a:off x="609600" y="1295400"/>
            <a:ext cx="8077200" cy="620713"/>
          </a:xfrm>
          <a:prstGeom prst="rect">
            <a:avLst/>
          </a:prstGeom>
          <a:noFill/>
          <a:ln w="9525">
            <a:noFill/>
            <a:miter lim="800000"/>
            <a:headEnd/>
            <a:tailEnd/>
          </a:ln>
        </p:spPr>
        <p:txBody>
          <a:bodyPr/>
          <a:lstStyle/>
          <a:p>
            <a:pPr algn="just">
              <a:spcBef>
                <a:spcPct val="20000"/>
              </a:spcBef>
            </a:pPr>
            <a:r>
              <a:rPr lang="zh-CN" altLang="en-US" sz="2800" b="1"/>
              <a:t>（</a:t>
            </a:r>
            <a:r>
              <a:rPr lang="en-US" altLang="zh-CN" sz="2800" b="1"/>
              <a:t>3</a:t>
            </a:r>
            <a:r>
              <a:rPr lang="zh-CN" altLang="en-US" sz="2800" b="1"/>
              <a:t>）容错防火墙</a:t>
            </a:r>
            <a:r>
              <a:rPr lang="zh-CN" altLang="en-US" sz="3200"/>
              <a:t> </a:t>
            </a:r>
          </a:p>
        </p:txBody>
      </p:sp>
      <p:sp>
        <p:nvSpPr>
          <p:cNvPr id="32771" name="Rectangle 9"/>
          <p:cNvSpPr>
            <a:spLocks noChangeArrowheads="1"/>
          </p:cNvSpPr>
          <p:nvPr/>
        </p:nvSpPr>
        <p:spPr bwMode="auto">
          <a:xfrm>
            <a:off x="3276600" y="5300663"/>
            <a:ext cx="1801813" cy="304800"/>
          </a:xfrm>
          <a:prstGeom prst="rect">
            <a:avLst/>
          </a:prstGeom>
          <a:noFill/>
          <a:ln w="9525">
            <a:noFill/>
            <a:miter lim="800000"/>
            <a:headEnd/>
            <a:tailEnd/>
          </a:ln>
        </p:spPr>
        <p:txBody>
          <a:bodyPr wrap="none" anchor="ctr">
            <a:spAutoFit/>
          </a:bodyPr>
          <a:lstStyle/>
          <a:p>
            <a:pPr eaLnBrk="0" hangingPunct="0"/>
            <a:r>
              <a:rPr lang="zh-CN" altLang="en-US" sz="1400" b="1"/>
              <a:t>图</a:t>
            </a:r>
            <a:r>
              <a:rPr lang="en-US" altLang="zh-CN" sz="1400" b="1"/>
              <a:t>8-12   </a:t>
            </a:r>
            <a:r>
              <a:rPr lang="zh-CN" altLang="en-US" sz="1400" b="1"/>
              <a:t>容错防火墙 </a:t>
            </a:r>
          </a:p>
        </p:txBody>
      </p:sp>
      <p:sp>
        <p:nvSpPr>
          <p:cNvPr id="32772" name="Rectangle 2"/>
          <p:cNvSpPr>
            <a:spLocks noChangeArrowheads="1"/>
          </p:cNvSpPr>
          <p:nvPr/>
        </p:nvSpPr>
        <p:spPr bwMode="auto">
          <a:xfrm>
            <a:off x="14033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sp>
        <p:nvSpPr>
          <p:cNvPr id="32773" name="Rectangle 10"/>
          <p:cNvSpPr>
            <a:spLocks noChangeArrowheads="1"/>
          </p:cNvSpPr>
          <p:nvPr/>
        </p:nvSpPr>
        <p:spPr bwMode="auto">
          <a:xfrm>
            <a:off x="0" y="2695575"/>
            <a:ext cx="9144000" cy="0"/>
          </a:xfrm>
          <a:prstGeom prst="rect">
            <a:avLst/>
          </a:prstGeom>
          <a:noFill/>
          <a:ln w="9525">
            <a:noFill/>
            <a:miter lim="800000"/>
            <a:headEnd/>
            <a:tailEnd/>
          </a:ln>
        </p:spPr>
        <p:txBody>
          <a:bodyPr wrap="none" anchor="ctr">
            <a:spAutoFit/>
          </a:bodyPr>
          <a:lstStyle/>
          <a:p>
            <a:endParaRPr lang="zh-CN" altLang="en-US" b="1"/>
          </a:p>
        </p:txBody>
      </p:sp>
      <p:sp>
        <p:nvSpPr>
          <p:cNvPr id="32774" name="Rectangle 12"/>
          <p:cNvSpPr>
            <a:spLocks noChangeArrowheads="1"/>
          </p:cNvSpPr>
          <p:nvPr/>
        </p:nvSpPr>
        <p:spPr bwMode="auto">
          <a:xfrm>
            <a:off x="0" y="2695575"/>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32775" name="Object 11"/>
          <p:cNvGraphicFramePr>
            <a:graphicFrameLocks noChangeAspect="1"/>
          </p:cNvGraphicFramePr>
          <p:nvPr/>
        </p:nvGraphicFramePr>
        <p:xfrm>
          <a:off x="539750" y="2060575"/>
          <a:ext cx="8064500" cy="2984500"/>
        </p:xfrm>
        <a:graphic>
          <a:graphicData uri="http://schemas.openxmlformats.org/presentationml/2006/ole">
            <p:oleObj spid="_x0000_s32775" r:id="rId3" imgW="7367397" imgH="3104998" progId="">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ChangeArrowheads="1"/>
          </p:cNvSpPr>
          <p:nvPr/>
        </p:nvSpPr>
        <p:spPr bwMode="auto">
          <a:xfrm>
            <a:off x="323850" y="981075"/>
            <a:ext cx="8077200" cy="3213100"/>
          </a:xfrm>
          <a:prstGeom prst="rect">
            <a:avLst/>
          </a:prstGeom>
          <a:noFill/>
          <a:ln w="9525">
            <a:noFill/>
            <a:miter lim="800000"/>
            <a:headEnd/>
            <a:tailEnd/>
          </a:ln>
        </p:spPr>
        <p:txBody>
          <a:bodyPr/>
          <a:lstStyle/>
          <a:p>
            <a:pPr algn="just">
              <a:spcBef>
                <a:spcPct val="20000"/>
              </a:spcBef>
            </a:pPr>
            <a:r>
              <a:rPr lang="en-US" altLang="zh-CN" sz="2800" b="1">
                <a:solidFill>
                  <a:srgbClr val="FF0000"/>
                </a:solidFill>
              </a:rPr>
              <a:t>     3  </a:t>
            </a:r>
            <a:r>
              <a:rPr lang="zh-CN" altLang="en-US" sz="2800" b="1">
                <a:solidFill>
                  <a:srgbClr val="FF0000"/>
                </a:solidFill>
              </a:rPr>
              <a:t>外围防火墙系统设计</a:t>
            </a:r>
            <a:r>
              <a:rPr lang="zh-CN" altLang="en-US" sz="2800"/>
              <a:t> </a:t>
            </a:r>
          </a:p>
          <a:p>
            <a:pPr eaLnBrk="0" hangingPunct="0">
              <a:lnSpc>
                <a:spcPct val="90000"/>
              </a:lnSpc>
              <a:spcBef>
                <a:spcPct val="5000"/>
              </a:spcBef>
            </a:pPr>
            <a:r>
              <a:rPr lang="zh-CN" altLang="en-US" sz="2200" b="1">
                <a:solidFill>
                  <a:srgbClr val="CC0000"/>
                </a:solidFill>
              </a:rPr>
              <a:t>      设置外围防火墙</a:t>
            </a:r>
            <a:r>
              <a:rPr lang="zh-CN" altLang="en-US" sz="2200" b="1"/>
              <a:t>是为了满足组织</a:t>
            </a:r>
            <a:r>
              <a:rPr lang="zh-CN" altLang="en-US" sz="2200" b="1">
                <a:solidFill>
                  <a:srgbClr val="990033"/>
                </a:solidFill>
              </a:rPr>
              <a:t>边界之外用户</a:t>
            </a:r>
            <a:r>
              <a:rPr lang="zh-CN" altLang="en-US" sz="2200" b="1"/>
              <a:t>的需要。这些</a:t>
            </a:r>
            <a:r>
              <a:rPr lang="zh-CN" altLang="en-US" sz="2200" b="1">
                <a:solidFill>
                  <a:srgbClr val="CC0000"/>
                </a:solidFill>
              </a:rPr>
              <a:t>用户类型</a:t>
            </a:r>
            <a:r>
              <a:rPr lang="zh-CN" altLang="en-US" sz="2200" b="1"/>
              <a:t>包括：</a:t>
            </a:r>
          </a:p>
          <a:p>
            <a:pPr eaLnBrk="0" hangingPunct="0">
              <a:lnSpc>
                <a:spcPct val="90000"/>
              </a:lnSpc>
              <a:spcBef>
                <a:spcPct val="5000"/>
              </a:spcBef>
            </a:pPr>
            <a:r>
              <a:rPr lang="zh-CN" altLang="en-US" sz="2200" b="1">
                <a:solidFill>
                  <a:srgbClr val="FF0000"/>
                </a:solidFill>
              </a:rPr>
              <a:t>      完全信任用户：</a:t>
            </a:r>
            <a:r>
              <a:rPr lang="zh-CN" altLang="en-US" sz="2200" b="1"/>
              <a:t>例如组织的员工，如各个分支办事处工作人员、远程用户或者在家工作的用户。</a:t>
            </a:r>
          </a:p>
          <a:p>
            <a:pPr eaLnBrk="0" hangingPunct="0">
              <a:lnSpc>
                <a:spcPct val="90000"/>
              </a:lnSpc>
              <a:spcBef>
                <a:spcPct val="5000"/>
              </a:spcBef>
            </a:pPr>
            <a:r>
              <a:rPr lang="zh-CN" altLang="en-US" sz="2200" b="1">
                <a:solidFill>
                  <a:srgbClr val="FF0000"/>
                </a:solidFill>
              </a:rPr>
              <a:t>      部分信任用户：</a:t>
            </a:r>
            <a:r>
              <a:rPr lang="zh-CN" altLang="en-US" sz="2200" b="1"/>
              <a:t>例如组织的业务合作伙伴，这类用户的信任级别比不受信任的用户高。但是，这类用户通常又比组织的员工低一个信任级别。</a:t>
            </a:r>
          </a:p>
          <a:p>
            <a:pPr eaLnBrk="0" hangingPunct="0">
              <a:lnSpc>
                <a:spcPct val="85000"/>
              </a:lnSpc>
            </a:pPr>
            <a:r>
              <a:rPr lang="zh-CN" altLang="en-US" sz="2200" b="1">
                <a:solidFill>
                  <a:srgbClr val="FF0000"/>
                </a:solidFill>
              </a:rPr>
              <a:t>      不信任用户：</a:t>
            </a:r>
            <a:r>
              <a:rPr lang="zh-CN" altLang="en-US" sz="2200" b="1"/>
              <a:t>例如组织公共网站的用户。</a:t>
            </a:r>
            <a:r>
              <a:rPr lang="zh-CN" altLang="en-US" sz="3200"/>
              <a:t> </a:t>
            </a:r>
          </a:p>
        </p:txBody>
      </p:sp>
      <p:sp>
        <p:nvSpPr>
          <p:cNvPr id="33794" name="Rectangle 2"/>
          <p:cNvSpPr>
            <a:spLocks noChangeArrowheads="1"/>
          </p:cNvSpPr>
          <p:nvPr/>
        </p:nvSpPr>
        <p:spPr bwMode="auto">
          <a:xfrm>
            <a:off x="14033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sp>
        <p:nvSpPr>
          <p:cNvPr id="33795" name="Rectangle 7"/>
          <p:cNvSpPr>
            <a:spLocks noChangeArrowheads="1"/>
          </p:cNvSpPr>
          <p:nvPr/>
        </p:nvSpPr>
        <p:spPr bwMode="auto">
          <a:xfrm>
            <a:off x="2771775" y="3933825"/>
            <a:ext cx="3744913" cy="304800"/>
          </a:xfrm>
          <a:prstGeom prst="rect">
            <a:avLst/>
          </a:prstGeom>
          <a:noFill/>
          <a:ln w="9525">
            <a:noFill/>
            <a:miter lim="800000"/>
            <a:headEnd/>
            <a:tailEnd/>
          </a:ln>
        </p:spPr>
        <p:txBody>
          <a:bodyPr anchor="ctr">
            <a:spAutoFit/>
          </a:bodyPr>
          <a:lstStyle/>
          <a:p>
            <a:pPr eaLnBrk="0" hangingPunct="0"/>
            <a:r>
              <a:rPr lang="zh-CN" altLang="en-US" sz="1400" b="1">
                <a:latin typeface="Times New Roman" pitchFamily="18" charset="0"/>
              </a:rPr>
              <a:t>表</a:t>
            </a:r>
            <a:r>
              <a:rPr lang="en-US" altLang="zh-CN" sz="1400" b="1">
                <a:latin typeface="Times New Roman" pitchFamily="18" charset="0"/>
              </a:rPr>
              <a:t>8-2 </a:t>
            </a:r>
            <a:r>
              <a:rPr lang="zh-CN" altLang="en-US" sz="1400" b="1">
                <a:latin typeface="Times New Roman" pitchFamily="18" charset="0"/>
              </a:rPr>
              <a:t>外围防火墙类别选择问题</a:t>
            </a:r>
            <a:endParaRPr lang="zh-CN" altLang="en-US" sz="1400" b="1"/>
          </a:p>
        </p:txBody>
      </p:sp>
      <p:graphicFrame>
        <p:nvGraphicFramePr>
          <p:cNvPr id="105558" name="Group 86"/>
          <p:cNvGraphicFramePr>
            <a:graphicFrameLocks noGrp="1"/>
          </p:cNvGraphicFramePr>
          <p:nvPr/>
        </p:nvGraphicFramePr>
        <p:xfrm>
          <a:off x="971550" y="4181475"/>
          <a:ext cx="7561263" cy="2682875"/>
        </p:xfrm>
        <a:graphic>
          <a:graphicData uri="http://schemas.openxmlformats.org/drawingml/2006/table">
            <a:tbl>
              <a:tblPr/>
              <a:tblGrid>
                <a:gridCol w="2046288"/>
                <a:gridCol w="5514975"/>
              </a:tblGrid>
              <a:tr h="24389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问题</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在此位置实现的典型防火墙特征</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206">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安全管理员指定的必需防火墙功能</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是一个必需安全性级别与功能成本以及增加安全性可能导致的性能下降之间的平衡问题。虽然很多组织想通过外围防火墙得到最高的安全性，但有些组织不想影响性能。例如，不涉及电子商务的高容量网站，在通过使用静态数据包筛选器而不是使用应用程序层筛选而获取较高级别吞吐量的基础上，可能允许较低级别的安全性。</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877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该设备是一个专门的物理设备、提供其他功能，还是物理设备上的一个逻辑防火墙</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作为 </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Internet </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和企业网络之间的通道，外围防火墙通常实现为专用的设备，这样是为了在该设备被侵入时将攻击的范围和内部网络的可访问性降到最低。</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34">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组织的管理体系结构决定了设备的可管理性要求</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通常，需要使用某些形式的记录，一般还同时需要一种事件监视机制。为了防止恶意用户远程管理该设备，此处可能不允许远程管理，而只允许本地管理。</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34">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吞吐量要求可能是由组织内部的网络和服务管理员决定的</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这些要求会根据每个环境的不同而发生变化，但是设备或者服务器中的硬件处理能力以及所使用的防火墙功能将决定可用的网络整体吞吐量。</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34">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可用性要求</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作为大型组织通往 </a:t>
                      </a:r>
                      <a:r>
                        <a:rPr kumimoji="0"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Internet </a:t>
                      </a:r>
                      <a:r>
                        <a:rPr kumimoji="0"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的通道，通常需要高级的可用性，尤其是当外围防火墙用于保护一个产生营业收入的网站时。</a:t>
                      </a:r>
                      <a:endParaRPr kumimoji="0" lang="zh-CN" altLang="en-US" sz="1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1" marB="45731"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20" name="AutoShape 8"/>
          <p:cNvSpPr>
            <a:spLocks noChangeArrowheads="1"/>
          </p:cNvSpPr>
          <p:nvPr/>
        </p:nvSpPr>
        <p:spPr bwMode="auto">
          <a:xfrm>
            <a:off x="363538" y="1073150"/>
            <a:ext cx="8169275" cy="2860675"/>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ChangeArrowheads="1"/>
          </p:cNvSpPr>
          <p:nvPr/>
        </p:nvSpPr>
        <p:spPr bwMode="auto">
          <a:xfrm>
            <a:off x="539750" y="1125538"/>
            <a:ext cx="8077200" cy="1295400"/>
          </a:xfrm>
          <a:prstGeom prst="rect">
            <a:avLst/>
          </a:prstGeom>
          <a:noFill/>
          <a:ln w="9525">
            <a:noFill/>
            <a:miter lim="800000"/>
            <a:headEnd/>
            <a:tailEnd/>
          </a:ln>
        </p:spPr>
        <p:txBody>
          <a:bodyPr/>
          <a:lstStyle/>
          <a:p>
            <a:pPr algn="just">
              <a:spcBef>
                <a:spcPct val="20000"/>
              </a:spcBef>
            </a:pPr>
            <a:r>
              <a:rPr lang="en-US" altLang="zh-CN" b="1">
                <a:solidFill>
                  <a:srgbClr val="CC0000"/>
                </a:solidFill>
              </a:rPr>
              <a:t>  1.</a:t>
            </a:r>
            <a:r>
              <a:rPr lang="zh-CN" altLang="en-US" b="1">
                <a:solidFill>
                  <a:srgbClr val="CC0000"/>
                </a:solidFill>
              </a:rPr>
              <a:t>外围防火墙规则</a:t>
            </a:r>
          </a:p>
          <a:p>
            <a:pPr algn="just">
              <a:spcBef>
                <a:spcPct val="20000"/>
              </a:spcBef>
            </a:pPr>
            <a:r>
              <a:rPr lang="en-US" altLang="zh-CN" b="1">
                <a:solidFill>
                  <a:srgbClr val="CC0000"/>
                </a:solidFill>
              </a:rPr>
              <a:t>  2.</a:t>
            </a:r>
            <a:r>
              <a:rPr lang="zh-CN" altLang="en-US" b="1">
                <a:solidFill>
                  <a:srgbClr val="CC0000"/>
                </a:solidFill>
              </a:rPr>
              <a:t>外围防火墙可用性</a:t>
            </a:r>
          </a:p>
          <a:p>
            <a:pPr algn="just">
              <a:spcBef>
                <a:spcPct val="20000"/>
              </a:spcBef>
            </a:pPr>
            <a:r>
              <a:rPr lang="zh-CN" altLang="en-US"/>
              <a:t> </a:t>
            </a:r>
            <a:r>
              <a:rPr lang="zh-CN" altLang="en-US" b="1"/>
              <a:t>（</a:t>
            </a:r>
            <a:r>
              <a:rPr lang="en-US" altLang="zh-CN" b="1"/>
              <a:t>1</a:t>
            </a:r>
            <a:r>
              <a:rPr lang="zh-CN" altLang="en-US" b="1"/>
              <a:t>）单个无冗余组件的防火墙</a:t>
            </a:r>
            <a:endParaRPr lang="en-US" altLang="zh-CN" b="1"/>
          </a:p>
        </p:txBody>
      </p:sp>
      <p:sp>
        <p:nvSpPr>
          <p:cNvPr id="34818" name="Rectangle 9"/>
          <p:cNvSpPr>
            <a:spLocks noChangeArrowheads="1"/>
          </p:cNvSpPr>
          <p:nvPr/>
        </p:nvSpPr>
        <p:spPr bwMode="auto">
          <a:xfrm>
            <a:off x="2700338" y="3789363"/>
            <a:ext cx="2770187" cy="304800"/>
          </a:xfrm>
          <a:prstGeom prst="rect">
            <a:avLst/>
          </a:prstGeom>
          <a:noFill/>
          <a:ln w="9525">
            <a:noFill/>
            <a:miter lim="800000"/>
            <a:headEnd/>
            <a:tailEnd/>
          </a:ln>
        </p:spPr>
        <p:txBody>
          <a:bodyPr wrap="none" anchor="ctr">
            <a:spAutoFit/>
          </a:bodyPr>
          <a:lstStyle/>
          <a:p>
            <a:pPr eaLnBrk="0" hangingPunct="0"/>
            <a:r>
              <a:rPr lang="zh-CN" altLang="en-US" sz="1400" b="1"/>
              <a:t>图</a:t>
            </a:r>
            <a:r>
              <a:rPr lang="en-US" altLang="zh-CN" sz="1400" b="1"/>
              <a:t>8-13 </a:t>
            </a:r>
            <a:r>
              <a:rPr lang="zh-CN" altLang="en-US" sz="1400" b="1"/>
              <a:t>单个无冗余组件的防火墙</a:t>
            </a:r>
            <a:r>
              <a:rPr lang="zh-CN" altLang="en-US" sz="1400"/>
              <a:t> </a:t>
            </a:r>
          </a:p>
        </p:txBody>
      </p:sp>
      <p:sp>
        <p:nvSpPr>
          <p:cNvPr id="34819" name="Rectangle 2"/>
          <p:cNvSpPr>
            <a:spLocks noChangeArrowheads="1"/>
          </p:cNvSpPr>
          <p:nvPr/>
        </p:nvSpPr>
        <p:spPr bwMode="auto">
          <a:xfrm>
            <a:off x="14033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sp>
        <p:nvSpPr>
          <p:cNvPr id="34820" name="Rectangle 10"/>
          <p:cNvSpPr>
            <a:spLocks noChangeArrowheads="1"/>
          </p:cNvSpPr>
          <p:nvPr/>
        </p:nvSpPr>
        <p:spPr bwMode="auto">
          <a:xfrm>
            <a:off x="0" y="3019425"/>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34821" name="Object 9"/>
          <p:cNvGraphicFramePr>
            <a:graphicFrameLocks noChangeAspect="1"/>
          </p:cNvGraphicFramePr>
          <p:nvPr/>
        </p:nvGraphicFramePr>
        <p:xfrm>
          <a:off x="900113" y="2420938"/>
          <a:ext cx="7056437" cy="1439862"/>
        </p:xfrm>
        <a:graphic>
          <a:graphicData uri="http://schemas.openxmlformats.org/presentationml/2006/ole">
            <p:oleObj spid="_x0000_s34821" r:id="rId3" imgW="8454009" imgH="1895856" progId="">
              <p:embed/>
            </p:oleObj>
          </a:graphicData>
        </a:graphic>
      </p:graphicFrame>
      <p:sp>
        <p:nvSpPr>
          <p:cNvPr id="34822" name="Rectangle 8"/>
          <p:cNvSpPr>
            <a:spLocks noChangeArrowheads="1"/>
          </p:cNvSpPr>
          <p:nvPr/>
        </p:nvSpPr>
        <p:spPr bwMode="auto">
          <a:xfrm>
            <a:off x="2771775" y="6381750"/>
            <a:ext cx="2770188" cy="304800"/>
          </a:xfrm>
          <a:prstGeom prst="rect">
            <a:avLst/>
          </a:prstGeom>
          <a:noFill/>
          <a:ln w="9525">
            <a:noFill/>
            <a:miter lim="800000"/>
            <a:headEnd/>
            <a:tailEnd/>
          </a:ln>
        </p:spPr>
        <p:txBody>
          <a:bodyPr wrap="none" anchor="ctr">
            <a:spAutoFit/>
          </a:bodyPr>
          <a:lstStyle/>
          <a:p>
            <a:pPr eaLnBrk="0" hangingPunct="0"/>
            <a:r>
              <a:rPr lang="zh-CN" altLang="en-US" sz="1400" b="1"/>
              <a:t>图</a:t>
            </a:r>
            <a:r>
              <a:rPr lang="en-US" altLang="zh-CN" sz="1400" b="1"/>
              <a:t>8-14 </a:t>
            </a:r>
            <a:r>
              <a:rPr lang="zh-CN" altLang="en-US" sz="1400" b="1"/>
              <a:t>单个带冗余组件的防火墙 </a:t>
            </a:r>
          </a:p>
        </p:txBody>
      </p:sp>
      <p:graphicFrame>
        <p:nvGraphicFramePr>
          <p:cNvPr id="34823" name="Object 12"/>
          <p:cNvGraphicFramePr>
            <a:graphicFrameLocks noChangeAspect="1"/>
          </p:cNvGraphicFramePr>
          <p:nvPr/>
        </p:nvGraphicFramePr>
        <p:xfrm>
          <a:off x="684213" y="4691063"/>
          <a:ext cx="7200900" cy="1690687"/>
        </p:xfrm>
        <a:graphic>
          <a:graphicData uri="http://schemas.openxmlformats.org/presentationml/2006/ole">
            <p:oleObj spid="_x0000_s34823" r:id="rId4" imgW="8454009" imgH="2145487" progId="">
              <p:embed/>
            </p:oleObj>
          </a:graphicData>
        </a:graphic>
      </p:graphicFrame>
      <p:sp>
        <p:nvSpPr>
          <p:cNvPr id="34824" name="Rectangle 3"/>
          <p:cNvSpPr>
            <a:spLocks noChangeArrowheads="1"/>
          </p:cNvSpPr>
          <p:nvPr/>
        </p:nvSpPr>
        <p:spPr bwMode="auto">
          <a:xfrm>
            <a:off x="684213" y="4149725"/>
            <a:ext cx="4899025" cy="549275"/>
          </a:xfrm>
          <a:prstGeom prst="rect">
            <a:avLst/>
          </a:prstGeom>
          <a:noFill/>
          <a:ln w="9525">
            <a:noFill/>
            <a:miter lim="800000"/>
            <a:headEnd/>
            <a:tailEnd/>
          </a:ln>
        </p:spPr>
        <p:txBody>
          <a:bodyPr/>
          <a:lstStyle/>
          <a:p>
            <a:pPr algn="just">
              <a:spcBef>
                <a:spcPct val="20000"/>
              </a:spcBef>
            </a:pPr>
            <a:r>
              <a:rPr lang="zh-CN" altLang="en-US" b="1"/>
              <a:t>（</a:t>
            </a:r>
            <a:r>
              <a:rPr lang="en-US" altLang="zh-CN" b="1"/>
              <a:t>2</a:t>
            </a:r>
            <a:r>
              <a:rPr lang="zh-CN" altLang="en-US" b="1"/>
              <a:t>）单个带冗余组件的防火墙</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idx="4294967295"/>
          </p:nvPr>
        </p:nvSpPr>
        <p:spPr>
          <a:xfrm>
            <a:off x="428625" y="161925"/>
            <a:ext cx="8178800" cy="533400"/>
          </a:xfrm>
        </p:spPr>
        <p:txBody>
          <a:bodyPr/>
          <a:lstStyle/>
          <a:p>
            <a:pPr eaLnBrk="1" hangingPunct="1"/>
            <a:r>
              <a:rPr lang="zh-CN" altLang="en-US" smtClean="0">
                <a:ea typeface="宋体" pitchFamily="2" charset="-122"/>
              </a:rPr>
              <a:t>目    录</a:t>
            </a:r>
          </a:p>
        </p:txBody>
      </p:sp>
      <p:sp>
        <p:nvSpPr>
          <p:cNvPr id="8194" name="Text Box 3"/>
          <p:cNvSpPr txBox="1">
            <a:spLocks noChangeArrowheads="1"/>
          </p:cNvSpPr>
          <p:nvPr/>
        </p:nvSpPr>
        <p:spPr bwMode="auto">
          <a:xfrm>
            <a:off x="1660525" y="722313"/>
            <a:ext cx="184150" cy="366712"/>
          </a:xfrm>
          <a:prstGeom prst="rect">
            <a:avLst/>
          </a:prstGeom>
          <a:noFill/>
          <a:ln w="9525">
            <a:noFill/>
            <a:miter lim="800000"/>
            <a:headEnd/>
            <a:tailEnd/>
          </a:ln>
        </p:spPr>
        <p:txBody>
          <a:bodyPr wrap="none">
            <a:spAutoFit/>
          </a:bodyPr>
          <a:lstStyle/>
          <a:p>
            <a:endParaRPr lang="zh-CN" altLang="zh-CN">
              <a:latin typeface="宋体" pitchFamily="2" charset="-122"/>
            </a:endParaRPr>
          </a:p>
        </p:txBody>
      </p:sp>
      <p:sp>
        <p:nvSpPr>
          <p:cNvPr id="12292" name="Text Box 7"/>
          <p:cNvSpPr txBox="1">
            <a:spLocks noChangeArrowheads="1"/>
          </p:cNvSpPr>
          <p:nvPr/>
        </p:nvSpPr>
        <p:spPr bwMode="gray">
          <a:xfrm>
            <a:off x="1116013" y="1341438"/>
            <a:ext cx="7186612" cy="4203700"/>
          </a:xfrm>
          <a:prstGeom prst="rect">
            <a:avLst/>
          </a:prstGeom>
          <a:noFill/>
          <a:ln w="9525" algn="ctr">
            <a:no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30000"/>
              </a:spcBef>
              <a:buFont typeface="Wingdings" panose="05000000000000000000" pitchFamily="2" charset="2"/>
              <a:buNone/>
              <a:defRPr/>
            </a:pPr>
            <a:r>
              <a:rPr lang="zh-CN" altLang="en-US" sz="3600" dirty="0">
                <a:solidFill>
                  <a:srgbClr val="FF0000"/>
                </a:solidFill>
                <a:effectLst>
                  <a:outerShdw blurRad="38100" dist="38100" dir="2700000" algn="tl">
                    <a:srgbClr val="C0C0C0"/>
                  </a:outerShdw>
                </a:effectLst>
                <a:latin typeface="黑体" panose="02010600030101010101" pitchFamily="49" charset="-122"/>
                <a:ea typeface="黑体" panose="02010600030101010101" pitchFamily="49" charset="-122"/>
              </a:rPr>
              <a:t>教学目标</a:t>
            </a:r>
          </a:p>
          <a:p>
            <a:pPr eaLnBrk="1" hangingPunct="1">
              <a:lnSpc>
                <a:spcPct val="110000"/>
              </a:lnSpc>
              <a:spcBef>
                <a:spcPct val="30000"/>
              </a:spcBef>
              <a:defRPr/>
            </a:pPr>
            <a:endParaRPr lang="zh-CN" altLang="en-US" dirty="0"/>
          </a:p>
          <a:p>
            <a:pPr eaLnBrk="1" hangingPunct="1">
              <a:lnSpc>
                <a:spcPct val="110000"/>
              </a:lnSpc>
              <a:spcBef>
                <a:spcPct val="30000"/>
              </a:spcBef>
              <a:defRPr/>
            </a:pPr>
            <a:r>
              <a:rPr lang="zh-CN" altLang="en-US" b="1" dirty="0"/>
              <a:t>●掌握防火墙的概念</a:t>
            </a:r>
          </a:p>
          <a:p>
            <a:pPr eaLnBrk="1" hangingPunct="1">
              <a:lnSpc>
                <a:spcPct val="110000"/>
              </a:lnSpc>
              <a:spcBef>
                <a:spcPct val="30000"/>
              </a:spcBef>
              <a:defRPr/>
            </a:pPr>
            <a:r>
              <a:rPr lang="zh-CN" altLang="en-US" b="1" dirty="0"/>
              <a:t>●掌握防火墙的功能</a:t>
            </a:r>
          </a:p>
          <a:p>
            <a:pPr eaLnBrk="1" hangingPunct="1">
              <a:lnSpc>
                <a:spcPct val="110000"/>
              </a:lnSpc>
              <a:spcBef>
                <a:spcPct val="30000"/>
              </a:spcBef>
              <a:defRPr/>
            </a:pPr>
            <a:r>
              <a:rPr lang="zh-CN" altLang="en-US" b="1" dirty="0"/>
              <a:t>●理解防火墙的不同分类</a:t>
            </a:r>
          </a:p>
          <a:p>
            <a:pPr eaLnBrk="1" hangingPunct="1">
              <a:lnSpc>
                <a:spcPct val="110000"/>
              </a:lnSpc>
              <a:spcBef>
                <a:spcPct val="30000"/>
              </a:spcBef>
              <a:defRPr/>
            </a:pPr>
            <a:r>
              <a:rPr lang="zh-CN" altLang="en-US" b="1" dirty="0"/>
              <a:t>●掌握</a:t>
            </a:r>
            <a:r>
              <a:rPr lang="en-US" altLang="zh-CN" b="1" dirty="0"/>
              <a:t>SYN Flood</a:t>
            </a:r>
            <a:r>
              <a:rPr lang="zh-CN" altLang="en-US" b="1" dirty="0"/>
              <a:t>攻击的方式及用防火墙阻止其攻击的方法</a:t>
            </a:r>
          </a:p>
          <a:p>
            <a:pPr eaLnBrk="1" hangingPunct="1">
              <a:lnSpc>
                <a:spcPct val="110000"/>
              </a:lnSpc>
              <a:spcBef>
                <a:spcPct val="30000"/>
              </a:spcBef>
              <a:defRPr/>
            </a:pPr>
            <a:r>
              <a:rPr lang="zh-CN" altLang="en-US" b="1" dirty="0"/>
              <a:t>●掌握防火墙安全应用实验</a:t>
            </a:r>
          </a:p>
        </p:txBody>
      </p:sp>
      <p:sp>
        <p:nvSpPr>
          <p:cNvPr id="12293" name="AutoShape 5"/>
          <p:cNvSpPr>
            <a:spLocks noChangeArrowheads="1"/>
          </p:cNvSpPr>
          <p:nvPr/>
        </p:nvSpPr>
        <p:spPr bwMode="auto">
          <a:xfrm>
            <a:off x="4338638" y="2600325"/>
            <a:ext cx="936625" cy="431800"/>
          </a:xfrm>
          <a:prstGeom prst="wedgeRoundRectCallout">
            <a:avLst>
              <a:gd name="adj1" fmla="val -71523"/>
              <a:gd name="adj2" fmla="val -17278"/>
              <a:gd name="adj3" fmla="val 16667"/>
            </a:avLst>
          </a:prstGeom>
          <a:solidFill>
            <a:srgbClr val="FFFF00"/>
          </a:solidFill>
          <a:ln w="9525" algn="ctr">
            <a:solidFill>
              <a:schemeClr val="tx2"/>
            </a:solidFill>
            <a:miter lim="800000"/>
          </a:ln>
        </p:spPr>
        <p:txBody>
          <a:bodyPr/>
          <a:lstStyle/>
          <a:p>
            <a:pPr algn="ctr">
              <a:spcBef>
                <a:spcPct val="20000"/>
              </a:spcBef>
              <a:buFont typeface="Wingdings" panose="05000000000000000000" pitchFamily="2" charset="2"/>
              <a:buNone/>
              <a:defRPr/>
            </a:pPr>
            <a:r>
              <a:rPr lang="zh-CN" altLang="en-US" sz="2000">
                <a:solidFill>
                  <a:srgbClr val="FF0000"/>
                </a:solidFill>
                <a:effectLst>
                  <a:outerShdw blurRad="38100" dist="38100" dir="2700000" algn="tl">
                    <a:srgbClr val="000000"/>
                  </a:outerShdw>
                </a:effectLst>
                <a:latin typeface="Arial Black" pitchFamily="34" charset="0"/>
              </a:rPr>
              <a:t>重点</a:t>
            </a:r>
          </a:p>
        </p:txBody>
      </p:sp>
      <p:sp>
        <p:nvSpPr>
          <p:cNvPr id="2" name="AutoShape 5"/>
          <p:cNvSpPr>
            <a:spLocks noChangeArrowheads="1"/>
          </p:cNvSpPr>
          <p:nvPr/>
        </p:nvSpPr>
        <p:spPr bwMode="auto">
          <a:xfrm>
            <a:off x="4427538" y="3213100"/>
            <a:ext cx="936625" cy="431800"/>
          </a:xfrm>
          <a:prstGeom prst="wedgeRoundRectCallout">
            <a:avLst>
              <a:gd name="adj1" fmla="val -73051"/>
              <a:gd name="adj2" fmla="val -17648"/>
              <a:gd name="adj3" fmla="val 16667"/>
            </a:avLst>
          </a:prstGeom>
          <a:solidFill>
            <a:srgbClr val="FFFF00"/>
          </a:solidFill>
          <a:ln w="9525" algn="ctr">
            <a:solidFill>
              <a:schemeClr val="tx2"/>
            </a:solidFill>
            <a:miter lim="800000"/>
          </a:ln>
        </p:spPr>
        <p:txBody>
          <a:bodyPr/>
          <a:lstStyle/>
          <a:p>
            <a:pPr algn="ctr">
              <a:spcBef>
                <a:spcPct val="20000"/>
              </a:spcBef>
              <a:buFont typeface="Wingdings" panose="05000000000000000000" pitchFamily="2" charset="2"/>
              <a:buNone/>
              <a:defRPr/>
            </a:pPr>
            <a:r>
              <a:rPr lang="zh-CN" altLang="en-US" sz="2000">
                <a:solidFill>
                  <a:srgbClr val="FF0000"/>
                </a:solidFill>
                <a:effectLst>
                  <a:outerShdw blurRad="38100" dist="38100" dir="2700000" algn="tl">
                    <a:srgbClr val="000000"/>
                  </a:outerShdw>
                </a:effectLst>
                <a:latin typeface="Arial Black" pitchFamily="34" charset="0"/>
              </a:rPr>
              <a:t>重点</a:t>
            </a:r>
          </a:p>
        </p:txBody>
      </p:sp>
      <p:sp>
        <p:nvSpPr>
          <p:cNvPr id="8198" name="AutoShape 12"/>
          <p:cNvSpPr>
            <a:spLocks noChangeArrowheads="1"/>
          </p:cNvSpPr>
          <p:nvPr/>
        </p:nvSpPr>
        <p:spPr bwMode="auto">
          <a:xfrm>
            <a:off x="814388" y="2203450"/>
            <a:ext cx="7339012" cy="3429000"/>
          </a:xfrm>
          <a:prstGeom prst="flowChartAlternateProcess">
            <a:avLst/>
          </a:prstGeom>
          <a:noFill/>
          <a:ln w="22225">
            <a:solidFill>
              <a:schemeClr val="tx1"/>
            </a:solidFill>
            <a:miter lim="800000"/>
            <a:headEnd/>
            <a:tailEnd/>
          </a:ln>
        </p:spPr>
        <p:txBody>
          <a:bodyPr wrap="none" anchor="ctr"/>
          <a:lstStyle/>
          <a:p>
            <a:endParaRPr lang="zh-CN" altLang="en-US" b="1"/>
          </a:p>
        </p:txBody>
      </p:sp>
      <p:pic>
        <p:nvPicPr>
          <p:cNvPr id="8199" name="Picture 13" descr="j0195384"/>
          <p:cNvPicPr>
            <a:picLocks noChangeAspect="1" noChangeArrowheads="1"/>
          </p:cNvPicPr>
          <p:nvPr/>
        </p:nvPicPr>
        <p:blipFill>
          <a:blip r:embed="rId2" cstate="print"/>
          <a:srcRect/>
          <a:stretch>
            <a:fillRect/>
          </a:stretch>
        </p:blipFill>
        <p:spPr bwMode="auto">
          <a:xfrm>
            <a:off x="6372225" y="4868863"/>
            <a:ext cx="1127125" cy="1150937"/>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842" name="Rectangle 3"/>
          <p:cNvSpPr>
            <a:spLocks noChangeArrowheads="1"/>
          </p:cNvSpPr>
          <p:nvPr/>
        </p:nvSpPr>
        <p:spPr bwMode="auto">
          <a:xfrm>
            <a:off x="609600" y="1295400"/>
            <a:ext cx="8077200" cy="5257800"/>
          </a:xfrm>
          <a:prstGeom prst="rect">
            <a:avLst/>
          </a:prstGeom>
          <a:noFill/>
          <a:ln w="9525">
            <a:noFill/>
            <a:miter lim="800000"/>
            <a:headEnd/>
            <a:tailEnd/>
          </a:ln>
        </p:spPr>
        <p:txBody>
          <a:bodyPr/>
          <a:lstStyle/>
          <a:p>
            <a:r>
              <a:rPr lang="zh-CN" altLang="en-US" sz="3200" b="1"/>
              <a:t>（</a:t>
            </a:r>
            <a:r>
              <a:rPr lang="en-US" altLang="zh-CN" sz="3200" b="1"/>
              <a:t>3</a:t>
            </a:r>
            <a:r>
              <a:rPr lang="zh-CN" altLang="en-US" sz="3200" b="1"/>
              <a:t>）容错防火墙</a:t>
            </a:r>
          </a:p>
        </p:txBody>
      </p:sp>
      <p:sp>
        <p:nvSpPr>
          <p:cNvPr id="35843" name="Rectangle 11"/>
          <p:cNvSpPr>
            <a:spLocks noChangeArrowheads="1"/>
          </p:cNvSpPr>
          <p:nvPr/>
        </p:nvSpPr>
        <p:spPr bwMode="auto">
          <a:xfrm>
            <a:off x="3492500" y="4667250"/>
            <a:ext cx="1933575" cy="336550"/>
          </a:xfrm>
          <a:prstGeom prst="rect">
            <a:avLst/>
          </a:prstGeom>
          <a:noFill/>
          <a:ln w="9525">
            <a:noFill/>
            <a:miter lim="800000"/>
            <a:headEnd/>
            <a:tailEnd/>
          </a:ln>
        </p:spPr>
        <p:txBody>
          <a:bodyPr wrap="none" anchor="ctr">
            <a:spAutoFit/>
          </a:bodyPr>
          <a:lstStyle/>
          <a:p>
            <a:pPr eaLnBrk="0" hangingPunct="0"/>
            <a:r>
              <a:rPr lang="zh-CN" altLang="en-US" sz="1600" b="1"/>
              <a:t>图</a:t>
            </a:r>
            <a:r>
              <a:rPr lang="en-US" altLang="zh-CN" sz="1600" b="1"/>
              <a:t>8-15 </a:t>
            </a:r>
            <a:r>
              <a:rPr lang="zh-CN" altLang="en-US" sz="1600" b="1"/>
              <a:t>容错防火墙 </a:t>
            </a:r>
          </a:p>
        </p:txBody>
      </p:sp>
      <p:sp>
        <p:nvSpPr>
          <p:cNvPr id="35844" name="Rectangle 2"/>
          <p:cNvSpPr>
            <a:spLocks noChangeArrowheads="1"/>
          </p:cNvSpPr>
          <p:nvPr/>
        </p:nvSpPr>
        <p:spPr bwMode="auto">
          <a:xfrm>
            <a:off x="1403350" y="260350"/>
            <a:ext cx="6562725"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sp>
        <p:nvSpPr>
          <p:cNvPr id="35845" name="Rectangle 10"/>
          <p:cNvSpPr>
            <a:spLocks noChangeArrowheads="1"/>
          </p:cNvSpPr>
          <p:nvPr/>
        </p:nvSpPr>
        <p:spPr bwMode="auto">
          <a:xfrm>
            <a:off x="0" y="2843213"/>
            <a:ext cx="9144000" cy="0"/>
          </a:xfrm>
          <a:prstGeom prst="rect">
            <a:avLst/>
          </a:prstGeom>
          <a:noFill/>
          <a:ln w="9525">
            <a:noFill/>
            <a:miter lim="800000"/>
            <a:headEnd/>
            <a:tailEnd/>
          </a:ln>
        </p:spPr>
        <p:txBody>
          <a:bodyPr wrap="none" anchor="ctr">
            <a:spAutoFit/>
          </a:bodyPr>
          <a:lstStyle/>
          <a:p>
            <a:endParaRPr lang="zh-CN" altLang="en-US" b="1"/>
          </a:p>
        </p:txBody>
      </p:sp>
      <p:graphicFrame>
        <p:nvGraphicFramePr>
          <p:cNvPr id="35846" name="Object 9"/>
          <p:cNvGraphicFramePr>
            <a:graphicFrameLocks noChangeAspect="1"/>
          </p:cNvGraphicFramePr>
          <p:nvPr/>
        </p:nvGraphicFramePr>
        <p:xfrm>
          <a:off x="684213" y="1916113"/>
          <a:ext cx="7775575" cy="2449512"/>
        </p:xfrm>
        <a:graphic>
          <a:graphicData uri="http://schemas.openxmlformats.org/presentationml/2006/ole">
            <p:oleObj spid="_x0000_s35846" r:id="rId3" imgW="9924288" imgH="3104998" progId="">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6866" name="Rectangle 3"/>
          <p:cNvSpPr>
            <a:spLocks noChangeArrowheads="1"/>
          </p:cNvSpPr>
          <p:nvPr/>
        </p:nvSpPr>
        <p:spPr bwMode="auto">
          <a:xfrm>
            <a:off x="609600" y="1295400"/>
            <a:ext cx="8077200" cy="4725988"/>
          </a:xfrm>
          <a:prstGeom prst="rect">
            <a:avLst/>
          </a:prstGeom>
          <a:noFill/>
          <a:ln w="9525">
            <a:noFill/>
            <a:miter lim="800000"/>
            <a:headEnd/>
            <a:tailEnd/>
          </a:ln>
        </p:spPr>
        <p:txBody>
          <a:bodyPr/>
          <a:lstStyle/>
          <a:p>
            <a:pPr algn="just">
              <a:spcBef>
                <a:spcPct val="20000"/>
              </a:spcBef>
            </a:pPr>
            <a:r>
              <a:rPr lang="en-US" altLang="zh-CN" sz="2800" b="1">
                <a:solidFill>
                  <a:srgbClr val="CC0000"/>
                </a:solidFill>
              </a:rPr>
              <a:t>1</a:t>
            </a:r>
            <a:r>
              <a:rPr lang="zh-CN" altLang="en-US" sz="2800" b="1">
                <a:solidFill>
                  <a:srgbClr val="CC0000"/>
                </a:solidFill>
              </a:rPr>
              <a:t>．</a:t>
            </a:r>
            <a:r>
              <a:rPr lang="en-US" altLang="zh-CN" sz="2800" b="1">
                <a:solidFill>
                  <a:srgbClr val="CC0000"/>
                </a:solidFill>
              </a:rPr>
              <a:t>SYN Flood</a:t>
            </a:r>
            <a:r>
              <a:rPr lang="zh-CN" altLang="en-US" sz="2800" b="1">
                <a:solidFill>
                  <a:srgbClr val="CC0000"/>
                </a:solidFill>
              </a:rPr>
              <a:t>攻击原理</a:t>
            </a:r>
          </a:p>
          <a:p>
            <a:pPr algn="just">
              <a:spcBef>
                <a:spcPct val="20000"/>
              </a:spcBef>
            </a:pPr>
            <a:r>
              <a:rPr lang="en-US" altLang="zh-CN" sz="2800" b="1"/>
              <a:t>      SYN Flood</a:t>
            </a:r>
            <a:r>
              <a:rPr lang="zh-CN" altLang="en-US" sz="2800" b="1"/>
              <a:t>攻击所利用的是</a:t>
            </a:r>
            <a:r>
              <a:rPr lang="en-US" altLang="zh-CN" sz="2800" b="1"/>
              <a:t>TCP</a:t>
            </a:r>
            <a:r>
              <a:rPr lang="zh-CN" altLang="en-US" sz="2800" b="1"/>
              <a:t>协议存在的漏洞。</a:t>
            </a:r>
            <a:r>
              <a:rPr lang="en-US" altLang="zh-CN" sz="2800" b="1">
                <a:solidFill>
                  <a:srgbClr val="990033"/>
                </a:solidFill>
              </a:rPr>
              <a:t>TCP</a:t>
            </a:r>
            <a:r>
              <a:rPr lang="zh-CN" altLang="en-US" sz="2800" b="1">
                <a:solidFill>
                  <a:srgbClr val="990033"/>
                </a:solidFill>
              </a:rPr>
              <a:t>协议</a:t>
            </a:r>
            <a:r>
              <a:rPr lang="zh-CN" altLang="en-US" sz="2800" b="1"/>
              <a:t>是</a:t>
            </a:r>
            <a:r>
              <a:rPr lang="zh-CN" altLang="en-US" sz="2800" b="1">
                <a:solidFill>
                  <a:srgbClr val="990033"/>
                </a:solidFill>
              </a:rPr>
              <a:t>面向连接的</a:t>
            </a:r>
            <a:r>
              <a:rPr lang="zh-CN" altLang="en-US" sz="2800" b="1"/>
              <a:t>，在每次发送数据以前，都会在服务器与客户端之间先虚拟出一条路线，称</a:t>
            </a:r>
            <a:r>
              <a:rPr lang="en-US" altLang="zh-CN" sz="2800" b="1">
                <a:solidFill>
                  <a:srgbClr val="990033"/>
                </a:solidFill>
              </a:rPr>
              <a:t>TCP</a:t>
            </a:r>
            <a:r>
              <a:rPr lang="zh-CN" altLang="en-US" sz="2800" b="1">
                <a:solidFill>
                  <a:srgbClr val="990033"/>
                </a:solidFill>
              </a:rPr>
              <a:t>连接</a:t>
            </a:r>
            <a:r>
              <a:rPr lang="zh-CN" altLang="en-US" sz="2800" b="1"/>
              <a:t>，以后的各数据通信都经由该路线进行，直到本次</a:t>
            </a:r>
            <a:r>
              <a:rPr lang="en-US" altLang="zh-CN" sz="2800" b="1"/>
              <a:t>TCP</a:t>
            </a:r>
            <a:r>
              <a:rPr lang="zh-CN" altLang="en-US" sz="2800" b="1"/>
              <a:t>连接结束。而</a:t>
            </a:r>
            <a:r>
              <a:rPr lang="en-US" altLang="zh-CN" sz="2800" b="1">
                <a:solidFill>
                  <a:srgbClr val="990033"/>
                </a:solidFill>
              </a:rPr>
              <a:t>UDP</a:t>
            </a:r>
            <a:r>
              <a:rPr lang="zh-CN" altLang="en-US" sz="2800" b="1">
                <a:solidFill>
                  <a:srgbClr val="990033"/>
                </a:solidFill>
              </a:rPr>
              <a:t>协议</a:t>
            </a:r>
            <a:r>
              <a:rPr lang="zh-CN" altLang="en-US" sz="2800" b="1"/>
              <a:t>则是无连接的协议，基于</a:t>
            </a:r>
            <a:r>
              <a:rPr lang="en-US" altLang="zh-CN" sz="2800" b="1"/>
              <a:t>UDP</a:t>
            </a:r>
            <a:r>
              <a:rPr lang="zh-CN" altLang="en-US" sz="2800" b="1"/>
              <a:t>协议的通信，各数据报并不经由相同的路线。在整个</a:t>
            </a:r>
            <a:r>
              <a:rPr lang="en-US" altLang="zh-CN" sz="2800" b="1"/>
              <a:t>TCP</a:t>
            </a:r>
            <a:r>
              <a:rPr lang="zh-CN" altLang="en-US" sz="2800" b="1"/>
              <a:t>连接中需要经过三次协商，俗称“</a:t>
            </a:r>
            <a:r>
              <a:rPr lang="zh-CN" altLang="en-US" sz="2800" b="1">
                <a:solidFill>
                  <a:srgbClr val="990033"/>
                </a:solidFill>
              </a:rPr>
              <a:t>三次握手</a:t>
            </a:r>
            <a:r>
              <a:rPr lang="zh-CN" altLang="en-US" sz="2800" b="1"/>
              <a:t>”来完成。</a:t>
            </a:r>
            <a:r>
              <a:rPr lang="zh-CN" altLang="en-US" sz="2800"/>
              <a:t> </a:t>
            </a:r>
          </a:p>
        </p:txBody>
      </p:sp>
      <p:pic>
        <p:nvPicPr>
          <p:cNvPr id="36867" name="Picture 6" descr="j0234657"/>
          <p:cNvPicPr>
            <a:picLocks noChangeAspect="1" noChangeArrowheads="1"/>
          </p:cNvPicPr>
          <p:nvPr/>
        </p:nvPicPr>
        <p:blipFill>
          <a:blip r:embed="rId2" cstate="print"/>
          <a:srcRect/>
          <a:stretch>
            <a:fillRect/>
          </a:stretch>
        </p:blipFill>
        <p:spPr bwMode="auto">
          <a:xfrm>
            <a:off x="6084888" y="5445125"/>
            <a:ext cx="1217612" cy="1185863"/>
          </a:xfrm>
          <a:prstGeom prst="rect">
            <a:avLst/>
          </a:prstGeom>
          <a:noFill/>
          <a:ln w="9525">
            <a:noFill/>
            <a:miter lim="800000"/>
            <a:headEnd/>
            <a:tailEnd/>
          </a:ln>
        </p:spPr>
      </p:pic>
      <p:sp>
        <p:nvSpPr>
          <p:cNvPr id="36868" name="Rectangle 2"/>
          <p:cNvSpPr>
            <a:spLocks noChangeArrowheads="1"/>
          </p:cNvSpPr>
          <p:nvPr/>
        </p:nvSpPr>
        <p:spPr bwMode="auto">
          <a:xfrm>
            <a:off x="533400" y="198438"/>
            <a:ext cx="8153400" cy="563562"/>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8.3.4 </a:t>
            </a:r>
            <a:r>
              <a:rPr lang="zh-CN" altLang="en-US" sz="3600" b="1">
                <a:solidFill>
                  <a:schemeClr val="bg1"/>
                </a:solidFill>
                <a:latin typeface="Verdana" pitchFamily="34" charset="0"/>
              </a:rPr>
              <a:t>用防火墙阻止</a:t>
            </a:r>
            <a:r>
              <a:rPr lang="en-US" altLang="zh-CN" sz="3600" b="1">
                <a:solidFill>
                  <a:schemeClr val="bg1"/>
                </a:solidFill>
                <a:latin typeface="Verdana" pitchFamily="34" charset="0"/>
              </a:rPr>
              <a:t>SYN Flood</a:t>
            </a:r>
            <a:r>
              <a:rPr lang="zh-CN" altLang="en-US" sz="3600" b="1">
                <a:solidFill>
                  <a:schemeClr val="bg1"/>
                </a:solidFill>
                <a:latin typeface="Verdana" pitchFamily="34" charset="0"/>
              </a:rPr>
              <a:t>攻击</a:t>
            </a:r>
          </a:p>
        </p:txBody>
      </p:sp>
      <p:sp>
        <p:nvSpPr>
          <p:cNvPr id="36869" name="AutoShape 8"/>
          <p:cNvSpPr>
            <a:spLocks noChangeArrowheads="1"/>
          </p:cNvSpPr>
          <p:nvPr/>
        </p:nvSpPr>
        <p:spPr bwMode="auto">
          <a:xfrm>
            <a:off x="487363"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890" name="Rectangle 3"/>
          <p:cNvSpPr>
            <a:spLocks noChangeArrowheads="1"/>
          </p:cNvSpPr>
          <p:nvPr/>
        </p:nvSpPr>
        <p:spPr bwMode="auto">
          <a:xfrm>
            <a:off x="609600" y="1295400"/>
            <a:ext cx="8077200" cy="2997200"/>
          </a:xfrm>
          <a:prstGeom prst="rect">
            <a:avLst/>
          </a:prstGeom>
          <a:noFill/>
          <a:ln w="9525">
            <a:noFill/>
            <a:miter lim="800000"/>
            <a:headEnd/>
            <a:tailEnd/>
          </a:ln>
        </p:spPr>
        <p:txBody>
          <a:bodyPr/>
          <a:lstStyle/>
          <a:p>
            <a:pPr eaLnBrk="0" hangingPunct="0">
              <a:spcBef>
                <a:spcPct val="20000"/>
              </a:spcBef>
            </a:pPr>
            <a:r>
              <a:rPr lang="zh-CN" altLang="en-US" sz="2200" b="1"/>
              <a:t>      第一次：客户端发送一个带有</a:t>
            </a:r>
            <a:r>
              <a:rPr lang="en-US" altLang="zh-CN" sz="2200" b="1"/>
              <a:t>SYN</a:t>
            </a:r>
            <a:r>
              <a:rPr lang="zh-CN" altLang="en-US" sz="2200" b="1"/>
              <a:t>标记的</a:t>
            </a:r>
            <a:r>
              <a:rPr lang="en-US" altLang="zh-CN" sz="2200" b="1"/>
              <a:t>TCP</a:t>
            </a:r>
            <a:r>
              <a:rPr lang="zh-CN" altLang="en-US" sz="2200" b="1"/>
              <a:t>报文到服务端</a:t>
            </a:r>
            <a:r>
              <a:rPr lang="en-US" altLang="zh-CN" sz="2200" b="1"/>
              <a:t>,</a:t>
            </a:r>
            <a:r>
              <a:rPr lang="zh-CN" altLang="en-US" sz="2200" b="1"/>
              <a:t>正式开始</a:t>
            </a:r>
            <a:r>
              <a:rPr lang="en-US" altLang="zh-CN" sz="2200" b="1"/>
              <a:t>TCP</a:t>
            </a:r>
            <a:r>
              <a:rPr lang="zh-CN" altLang="en-US" sz="2200" b="1"/>
              <a:t>连接请求。在发送的报文中指定了自己所用的端口号以及</a:t>
            </a:r>
            <a:r>
              <a:rPr lang="en-US" altLang="zh-CN" sz="2200" b="1"/>
              <a:t>TCP</a:t>
            </a:r>
            <a:r>
              <a:rPr lang="zh-CN" altLang="en-US" sz="2200" b="1"/>
              <a:t>连接初始序号等信息。</a:t>
            </a:r>
          </a:p>
          <a:p>
            <a:pPr eaLnBrk="0" hangingPunct="0">
              <a:spcBef>
                <a:spcPct val="20000"/>
              </a:spcBef>
            </a:pPr>
            <a:r>
              <a:rPr lang="zh-CN" altLang="en-US" sz="2200" b="1"/>
              <a:t>      第二次：服务器端在接收到来自客户端的请求之后</a:t>
            </a:r>
            <a:r>
              <a:rPr lang="en-US" altLang="zh-CN" sz="2200" b="1"/>
              <a:t>,</a:t>
            </a:r>
            <a:r>
              <a:rPr lang="zh-CN" altLang="en-US" sz="2200" b="1"/>
              <a:t>返回一个带有</a:t>
            </a:r>
            <a:r>
              <a:rPr lang="en-US" altLang="zh-CN" sz="2200" b="1"/>
              <a:t>SYN+ACK</a:t>
            </a:r>
            <a:r>
              <a:rPr lang="zh-CN" altLang="en-US" sz="2200" b="1"/>
              <a:t>标记的报文，表示接受连接</a:t>
            </a:r>
            <a:r>
              <a:rPr lang="en-US" altLang="zh-CN" sz="2200" b="1"/>
              <a:t>,</a:t>
            </a:r>
            <a:r>
              <a:rPr lang="zh-CN" altLang="en-US" sz="2200" b="1"/>
              <a:t>并将</a:t>
            </a:r>
            <a:r>
              <a:rPr lang="en-US" altLang="zh-CN" sz="2200" b="1"/>
              <a:t>TCP</a:t>
            </a:r>
            <a:r>
              <a:rPr lang="zh-CN" altLang="en-US" sz="2200" b="1"/>
              <a:t>序号加</a:t>
            </a:r>
            <a:r>
              <a:rPr lang="en-US" altLang="zh-CN" sz="2200" b="1"/>
              <a:t>l</a:t>
            </a:r>
            <a:r>
              <a:rPr lang="zh-CN" altLang="en-US" sz="2200" b="1"/>
              <a:t>。</a:t>
            </a:r>
          </a:p>
          <a:p>
            <a:pPr eaLnBrk="0" hangingPunct="0">
              <a:spcBef>
                <a:spcPct val="20000"/>
              </a:spcBef>
            </a:pPr>
            <a:r>
              <a:rPr lang="zh-CN" altLang="en-US" sz="2200" b="1"/>
              <a:t>      第三次：客户端接收到来自服务器端的确认信息后</a:t>
            </a:r>
            <a:r>
              <a:rPr lang="en-US" altLang="zh-CN" sz="2200" b="1"/>
              <a:t>,</a:t>
            </a:r>
            <a:r>
              <a:rPr lang="zh-CN" altLang="en-US" sz="2200" b="1"/>
              <a:t>也返回一个带有</a:t>
            </a:r>
            <a:r>
              <a:rPr lang="en-US" altLang="zh-CN" sz="2200" b="1"/>
              <a:t>ACK</a:t>
            </a:r>
            <a:r>
              <a:rPr lang="zh-CN" altLang="en-US" sz="2200" b="1"/>
              <a:t>标记的报文</a:t>
            </a:r>
            <a:r>
              <a:rPr lang="en-US" altLang="zh-CN" sz="2200" b="1"/>
              <a:t>,</a:t>
            </a:r>
            <a:r>
              <a:rPr lang="zh-CN" altLang="en-US" sz="2200" b="1"/>
              <a:t>表示已接收到来自服务器端的确认信息</a:t>
            </a:r>
            <a:r>
              <a:rPr lang="en-US" altLang="zh-CN" sz="2200" b="1"/>
              <a:t>.</a:t>
            </a:r>
            <a:r>
              <a:rPr lang="zh-CN" altLang="en-US" sz="2200" b="1"/>
              <a:t>服务器端在得到该数据报文后</a:t>
            </a:r>
            <a:r>
              <a:rPr lang="en-US" altLang="zh-CN" sz="2200" b="1"/>
              <a:t>,</a:t>
            </a:r>
            <a:r>
              <a:rPr lang="zh-CN" altLang="en-US" sz="2200" b="1"/>
              <a:t>一个</a:t>
            </a:r>
            <a:r>
              <a:rPr lang="en-US" altLang="zh-CN" sz="2200" b="1"/>
              <a:t>TCP</a:t>
            </a:r>
            <a:r>
              <a:rPr lang="zh-CN" altLang="en-US" sz="2200" b="1"/>
              <a:t>连接才算真正建立起来</a:t>
            </a:r>
            <a:r>
              <a:rPr lang="en-US" altLang="zh-CN" sz="2200" b="1"/>
              <a:t>.</a:t>
            </a:r>
          </a:p>
        </p:txBody>
      </p:sp>
      <p:pic>
        <p:nvPicPr>
          <p:cNvPr id="37891" name="Picture 6" descr="j0300520"/>
          <p:cNvPicPr>
            <a:picLocks noChangeAspect="1" noChangeArrowheads="1"/>
          </p:cNvPicPr>
          <p:nvPr/>
        </p:nvPicPr>
        <p:blipFill>
          <a:blip r:embed="rId2" cstate="print"/>
          <a:srcRect/>
          <a:stretch>
            <a:fillRect/>
          </a:stretch>
        </p:blipFill>
        <p:spPr bwMode="auto">
          <a:xfrm>
            <a:off x="7596188" y="5516563"/>
            <a:ext cx="1150937" cy="925512"/>
          </a:xfrm>
          <a:prstGeom prst="rect">
            <a:avLst/>
          </a:prstGeom>
          <a:noFill/>
          <a:ln w="9525">
            <a:noFill/>
            <a:miter lim="800000"/>
            <a:headEnd/>
            <a:tailEnd/>
          </a:ln>
        </p:spPr>
      </p:pic>
      <p:sp>
        <p:nvSpPr>
          <p:cNvPr id="37892" name="Rectangle 2"/>
          <p:cNvSpPr>
            <a:spLocks noChangeArrowheads="1"/>
          </p:cNvSpPr>
          <p:nvPr/>
        </p:nvSpPr>
        <p:spPr bwMode="auto">
          <a:xfrm>
            <a:off x="381000" y="260350"/>
            <a:ext cx="82296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8.3.4 </a:t>
            </a:r>
            <a:r>
              <a:rPr lang="zh-CN" altLang="en-US" sz="3600" b="1">
                <a:solidFill>
                  <a:schemeClr val="bg1"/>
                </a:solidFill>
                <a:latin typeface="Verdana" pitchFamily="34" charset="0"/>
              </a:rPr>
              <a:t>用防火墙阻止</a:t>
            </a:r>
            <a:r>
              <a:rPr lang="en-US" altLang="zh-CN" sz="3600" b="1">
                <a:solidFill>
                  <a:schemeClr val="bg1"/>
                </a:solidFill>
                <a:latin typeface="Verdana" pitchFamily="34" charset="0"/>
              </a:rPr>
              <a:t>SYN Flood</a:t>
            </a:r>
            <a:r>
              <a:rPr lang="zh-CN" altLang="en-US" sz="3600" b="1">
                <a:solidFill>
                  <a:schemeClr val="bg1"/>
                </a:solidFill>
                <a:latin typeface="Verdana" pitchFamily="34" charset="0"/>
              </a:rPr>
              <a:t>攻击</a:t>
            </a:r>
          </a:p>
        </p:txBody>
      </p:sp>
      <p:pic>
        <p:nvPicPr>
          <p:cNvPr id="37893" name="Picture 7"/>
          <p:cNvPicPr>
            <a:picLocks noChangeAspect="1" noChangeArrowheads="1"/>
          </p:cNvPicPr>
          <p:nvPr/>
        </p:nvPicPr>
        <p:blipFill>
          <a:blip r:embed="rId3" cstate="print"/>
          <a:srcRect/>
          <a:stretch>
            <a:fillRect/>
          </a:stretch>
        </p:blipFill>
        <p:spPr bwMode="auto">
          <a:xfrm>
            <a:off x="1476375" y="4365625"/>
            <a:ext cx="6048375" cy="1989138"/>
          </a:xfrm>
          <a:prstGeom prst="rect">
            <a:avLst/>
          </a:prstGeom>
          <a:noFill/>
          <a:ln w="9525">
            <a:noFill/>
            <a:miter lim="800000"/>
            <a:headEnd/>
            <a:tailEnd/>
          </a:ln>
        </p:spPr>
      </p:pic>
      <p:sp>
        <p:nvSpPr>
          <p:cNvPr id="37894" name="Line 8"/>
          <p:cNvSpPr>
            <a:spLocks noChangeShapeType="1"/>
          </p:cNvSpPr>
          <p:nvPr/>
        </p:nvSpPr>
        <p:spPr bwMode="auto">
          <a:xfrm flipH="1">
            <a:off x="3203575" y="5516563"/>
            <a:ext cx="2808288" cy="288925"/>
          </a:xfrm>
          <a:prstGeom prst="line">
            <a:avLst/>
          </a:prstGeom>
          <a:noFill/>
          <a:ln w="9525">
            <a:solidFill>
              <a:schemeClr val="tx1"/>
            </a:solidFill>
            <a:round/>
            <a:headEnd/>
            <a:tailEnd type="triangle" w="med" len="med"/>
          </a:ln>
        </p:spPr>
        <p:txBody>
          <a:bodyPr/>
          <a:lstStyle/>
          <a:p>
            <a:endParaRPr lang="zh-CN" altLang="en-US"/>
          </a:p>
        </p:txBody>
      </p:sp>
      <p:sp>
        <p:nvSpPr>
          <p:cNvPr id="37895" name="Line 9"/>
          <p:cNvSpPr>
            <a:spLocks noChangeShapeType="1"/>
          </p:cNvSpPr>
          <p:nvPr/>
        </p:nvSpPr>
        <p:spPr bwMode="auto">
          <a:xfrm flipH="1">
            <a:off x="2843213" y="5876925"/>
            <a:ext cx="3241675" cy="288925"/>
          </a:xfrm>
          <a:prstGeom prst="line">
            <a:avLst/>
          </a:prstGeom>
          <a:noFill/>
          <a:ln w="9525">
            <a:solidFill>
              <a:schemeClr val="tx1"/>
            </a:solidFill>
            <a:round/>
            <a:headEnd/>
            <a:tailEnd type="triangle" w="med" len="med"/>
          </a:ln>
        </p:spPr>
        <p:txBody>
          <a:bodyPr/>
          <a:lstStyle/>
          <a:p>
            <a:endParaRPr lang="zh-CN" altLang="en-US"/>
          </a:p>
        </p:txBody>
      </p:sp>
      <p:sp>
        <p:nvSpPr>
          <p:cNvPr id="37896" name="AutoShape 8"/>
          <p:cNvSpPr>
            <a:spLocks noChangeArrowheads="1"/>
          </p:cNvSpPr>
          <p:nvPr/>
        </p:nvSpPr>
        <p:spPr bwMode="auto">
          <a:xfrm>
            <a:off x="487363" y="1295400"/>
            <a:ext cx="8169275" cy="299720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8914" name="Rectangle 3"/>
          <p:cNvSpPr>
            <a:spLocks noChangeArrowheads="1"/>
          </p:cNvSpPr>
          <p:nvPr/>
        </p:nvSpPr>
        <p:spPr bwMode="auto">
          <a:xfrm>
            <a:off x="466725" y="823913"/>
            <a:ext cx="8066088" cy="4921250"/>
          </a:xfrm>
          <a:prstGeom prst="rect">
            <a:avLst/>
          </a:prstGeom>
          <a:noFill/>
          <a:ln w="9525">
            <a:noFill/>
            <a:miter lim="800000"/>
            <a:headEnd/>
            <a:tailEnd/>
          </a:ln>
        </p:spPr>
        <p:txBody>
          <a:bodyPr/>
          <a:lstStyle/>
          <a:p>
            <a:pPr eaLnBrk="0" hangingPunct="0">
              <a:spcBef>
                <a:spcPct val="20000"/>
              </a:spcBef>
            </a:pPr>
            <a:r>
              <a:rPr lang="zh-CN" altLang="en-US" sz="2200" b="1"/>
              <a:t>     </a:t>
            </a:r>
            <a:endParaRPr lang="en-US" altLang="zh-CN" sz="2200" b="1"/>
          </a:p>
          <a:p>
            <a:pPr eaLnBrk="0" hangingPunct="0">
              <a:spcBef>
                <a:spcPct val="20000"/>
              </a:spcBef>
            </a:pPr>
            <a:r>
              <a:rPr lang="zh-CN" altLang="en-US" sz="2200" b="1"/>
              <a:t>  在以上三次握手中，当客户端发送一个</a:t>
            </a:r>
            <a:r>
              <a:rPr lang="en-US" altLang="zh-CN" sz="2200" b="1"/>
              <a:t>TCP</a:t>
            </a:r>
            <a:r>
              <a:rPr lang="zh-CN" altLang="en-US" sz="2200" b="1"/>
              <a:t>连接请求给服务器端，服务器也发出了相应的响应数据报文之后</a:t>
            </a:r>
            <a:r>
              <a:rPr lang="en-US" altLang="zh-CN" sz="2200" b="1"/>
              <a:t>,</a:t>
            </a:r>
            <a:r>
              <a:rPr lang="zh-CN" altLang="en-US" sz="2200" b="1"/>
              <a:t>可能由于某些原因（如客户端突然死机或断网等原因），客户端不能接收到来自服务器端的确认数据报，这就造成了以上三次连接中的第一次和第二次握手的</a:t>
            </a:r>
            <a:r>
              <a:rPr lang="en-US" altLang="zh-CN" sz="2200" b="1"/>
              <a:t>TCP</a:t>
            </a:r>
            <a:r>
              <a:rPr lang="zh-CN" altLang="en-US" sz="2200" b="1">
                <a:solidFill>
                  <a:srgbClr val="FF0000"/>
                </a:solidFill>
              </a:rPr>
              <a:t>半连接</a:t>
            </a:r>
            <a:r>
              <a:rPr lang="zh-CN" altLang="en-US" sz="2200" b="1"/>
              <a:t>。</a:t>
            </a:r>
            <a:endParaRPr lang="en-US" altLang="zh-CN" sz="2200" b="1"/>
          </a:p>
          <a:p>
            <a:pPr eaLnBrk="0" hangingPunct="0">
              <a:spcBef>
                <a:spcPct val="20000"/>
              </a:spcBef>
            </a:pPr>
            <a:endParaRPr lang="en-US" altLang="zh-CN" sz="2200" b="1"/>
          </a:p>
          <a:p>
            <a:pPr eaLnBrk="0" hangingPunct="0">
              <a:spcBef>
                <a:spcPct val="20000"/>
              </a:spcBef>
            </a:pPr>
            <a:r>
              <a:rPr lang="zh-CN" altLang="en-US" sz="2200" b="1"/>
              <a:t>    由于服务器端发出了带</a:t>
            </a:r>
            <a:r>
              <a:rPr lang="en-US" altLang="zh-CN" sz="2200" b="1"/>
              <a:t>SYN+ACK</a:t>
            </a:r>
            <a:r>
              <a:rPr lang="zh-CN" altLang="en-US" sz="2200" b="1"/>
              <a:t>标记的报文，却并没有得到客户端返回相应的</a:t>
            </a:r>
            <a:r>
              <a:rPr lang="en-US" altLang="zh-CN" sz="2200" b="1"/>
              <a:t>ACK</a:t>
            </a:r>
            <a:r>
              <a:rPr lang="zh-CN" altLang="en-US" sz="2200" b="1"/>
              <a:t>报文，于是服务器就进入等待状态，并定期反复进行</a:t>
            </a:r>
            <a:r>
              <a:rPr lang="en-US" altLang="zh-CN" sz="2200" b="1"/>
              <a:t>SYN+ACK</a:t>
            </a:r>
            <a:r>
              <a:rPr lang="zh-CN" altLang="en-US" sz="2200" b="1"/>
              <a:t>报文重发，直到客户端确认收到为止。</a:t>
            </a:r>
            <a:endParaRPr lang="en-US" altLang="zh-CN" sz="2200" b="1"/>
          </a:p>
          <a:p>
            <a:pPr eaLnBrk="0" hangingPunct="0">
              <a:spcBef>
                <a:spcPct val="20000"/>
              </a:spcBef>
            </a:pPr>
            <a:endParaRPr lang="en-US" altLang="zh-CN" sz="2200" b="1"/>
          </a:p>
          <a:p>
            <a:pPr eaLnBrk="0" hangingPunct="0">
              <a:spcBef>
                <a:spcPct val="20000"/>
              </a:spcBef>
            </a:pPr>
            <a:r>
              <a:rPr lang="zh-CN" altLang="en-US" sz="2200" b="1"/>
              <a:t>    这样服务器端就会一直处于等待状态，使得</a:t>
            </a:r>
            <a:r>
              <a:rPr lang="en-US" altLang="zh-CN" sz="2200" b="1"/>
              <a:t>CPU</a:t>
            </a:r>
            <a:r>
              <a:rPr lang="zh-CN" altLang="en-US" sz="2200" b="1"/>
              <a:t>及其他资源严重消耗，不仅服务器可能崩溃，而且网络也可能处于瘫痪。</a:t>
            </a:r>
          </a:p>
        </p:txBody>
      </p:sp>
      <p:pic>
        <p:nvPicPr>
          <p:cNvPr id="38915" name="Picture 6" descr="j0234657"/>
          <p:cNvPicPr>
            <a:picLocks noChangeAspect="1" noChangeArrowheads="1"/>
          </p:cNvPicPr>
          <p:nvPr/>
        </p:nvPicPr>
        <p:blipFill>
          <a:blip r:embed="rId2" cstate="print"/>
          <a:srcRect/>
          <a:stretch>
            <a:fillRect/>
          </a:stretch>
        </p:blipFill>
        <p:spPr bwMode="auto">
          <a:xfrm>
            <a:off x="7162800" y="5957888"/>
            <a:ext cx="720725" cy="701675"/>
          </a:xfrm>
          <a:prstGeom prst="rect">
            <a:avLst/>
          </a:prstGeom>
          <a:noFill/>
          <a:ln w="9525">
            <a:noFill/>
            <a:miter lim="800000"/>
            <a:headEnd/>
            <a:tailEnd/>
          </a:ln>
        </p:spPr>
      </p:pic>
      <p:sp>
        <p:nvSpPr>
          <p:cNvPr id="38916" name="Rectangle 2"/>
          <p:cNvSpPr>
            <a:spLocks noChangeArrowheads="1"/>
          </p:cNvSpPr>
          <p:nvPr/>
        </p:nvSpPr>
        <p:spPr bwMode="auto">
          <a:xfrm>
            <a:off x="228600" y="260350"/>
            <a:ext cx="89154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8.3.4 </a:t>
            </a:r>
            <a:r>
              <a:rPr lang="zh-CN" altLang="en-US" sz="3600" b="1">
                <a:solidFill>
                  <a:schemeClr val="bg1"/>
                </a:solidFill>
                <a:latin typeface="Verdana" pitchFamily="34" charset="0"/>
              </a:rPr>
              <a:t>用防火墙阻止</a:t>
            </a:r>
            <a:r>
              <a:rPr lang="en-US" altLang="zh-CN" sz="3600" b="1">
                <a:solidFill>
                  <a:schemeClr val="bg1"/>
                </a:solidFill>
                <a:latin typeface="Verdana" pitchFamily="34" charset="0"/>
              </a:rPr>
              <a:t>SYN Flood</a:t>
            </a:r>
            <a:r>
              <a:rPr lang="zh-CN" altLang="en-US" sz="3600" b="1">
                <a:solidFill>
                  <a:schemeClr val="bg1"/>
                </a:solidFill>
                <a:latin typeface="Verdana" pitchFamily="34" charset="0"/>
              </a:rPr>
              <a:t>攻击</a:t>
            </a:r>
          </a:p>
        </p:txBody>
      </p:sp>
      <p:sp>
        <p:nvSpPr>
          <p:cNvPr id="38917" name="AutoShape 8"/>
          <p:cNvSpPr>
            <a:spLocks noChangeArrowheads="1"/>
          </p:cNvSpPr>
          <p:nvPr/>
        </p:nvSpPr>
        <p:spPr bwMode="auto">
          <a:xfrm>
            <a:off x="487363"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9938" name="Rectangle 3"/>
          <p:cNvSpPr>
            <a:spLocks noChangeArrowheads="1"/>
          </p:cNvSpPr>
          <p:nvPr/>
        </p:nvSpPr>
        <p:spPr bwMode="auto">
          <a:xfrm>
            <a:off x="611188" y="1125538"/>
            <a:ext cx="8066087" cy="5302250"/>
          </a:xfrm>
          <a:prstGeom prst="rect">
            <a:avLst/>
          </a:prstGeom>
          <a:noFill/>
          <a:ln w="9525">
            <a:noFill/>
            <a:miter lim="800000"/>
            <a:headEnd/>
            <a:tailEnd/>
          </a:ln>
        </p:spPr>
        <p:txBody>
          <a:bodyPr/>
          <a:lstStyle/>
          <a:p>
            <a:pPr eaLnBrk="0" hangingPunct="0">
              <a:spcBef>
                <a:spcPct val="20000"/>
              </a:spcBef>
            </a:pPr>
            <a:endParaRPr lang="en-US" altLang="zh-CN" sz="2200" b="1">
              <a:solidFill>
                <a:srgbClr val="990033"/>
              </a:solidFill>
            </a:endParaRPr>
          </a:p>
          <a:p>
            <a:pPr eaLnBrk="0" hangingPunct="0">
              <a:spcBef>
                <a:spcPct val="20000"/>
              </a:spcBef>
            </a:pPr>
            <a:endParaRPr lang="en-US" altLang="zh-CN" sz="2200" b="1">
              <a:solidFill>
                <a:srgbClr val="990033"/>
              </a:solidFill>
            </a:endParaRPr>
          </a:p>
          <a:p>
            <a:pPr eaLnBrk="0" hangingPunct="0">
              <a:spcBef>
                <a:spcPct val="20000"/>
              </a:spcBef>
            </a:pPr>
            <a:r>
              <a:rPr lang="en-US" altLang="zh-CN" sz="2200" b="1">
                <a:solidFill>
                  <a:srgbClr val="990033"/>
                </a:solidFill>
              </a:rPr>
              <a:t>SYN Flood</a:t>
            </a:r>
            <a:r>
              <a:rPr lang="zh-CN" altLang="en-US" sz="2200" b="1">
                <a:solidFill>
                  <a:srgbClr val="990033"/>
                </a:solidFill>
              </a:rPr>
              <a:t>攻击</a:t>
            </a:r>
            <a:r>
              <a:rPr lang="zh-CN" altLang="en-US" sz="2200" b="1"/>
              <a:t>正是利用了</a:t>
            </a:r>
            <a:r>
              <a:rPr lang="en-US" altLang="zh-CN" sz="2200" b="1"/>
              <a:t>TCP</a:t>
            </a:r>
            <a:r>
              <a:rPr lang="zh-CN" altLang="en-US" sz="2200" b="1"/>
              <a:t>连接的这样一个漏洞来实现攻击目的的。</a:t>
            </a:r>
            <a:endParaRPr lang="en-US" altLang="zh-CN" sz="2200" b="1"/>
          </a:p>
          <a:p>
            <a:pPr eaLnBrk="0" hangingPunct="0">
              <a:spcBef>
                <a:spcPct val="20000"/>
              </a:spcBef>
            </a:pPr>
            <a:endParaRPr lang="en-US" altLang="zh-CN" sz="2200" b="1"/>
          </a:p>
          <a:p>
            <a:pPr eaLnBrk="0" hangingPunct="0">
              <a:spcBef>
                <a:spcPct val="20000"/>
              </a:spcBef>
            </a:pPr>
            <a:r>
              <a:rPr lang="zh-CN" altLang="en-US" sz="2200" b="1"/>
              <a:t>当恶意的客户端构造出大量的这种</a:t>
            </a:r>
            <a:r>
              <a:rPr lang="en-US" altLang="zh-CN" sz="2200" b="1"/>
              <a:t>TCP</a:t>
            </a:r>
            <a:r>
              <a:rPr lang="zh-CN" altLang="en-US" sz="2200" b="1"/>
              <a:t>半连接发送到服务器端时，服务器端就会一直</a:t>
            </a:r>
            <a:r>
              <a:rPr lang="zh-CN" altLang="en-US" sz="2200" b="1">
                <a:solidFill>
                  <a:srgbClr val="990033"/>
                </a:solidFill>
              </a:rPr>
              <a:t>陷入等待的过程</a:t>
            </a:r>
            <a:r>
              <a:rPr lang="zh-CN" altLang="en-US" sz="2200" b="1"/>
              <a:t>中，并耗用大量的</a:t>
            </a:r>
            <a:r>
              <a:rPr lang="en-US" altLang="zh-CN" sz="2200" b="1"/>
              <a:t>CPU</a:t>
            </a:r>
            <a:r>
              <a:rPr lang="zh-CN" altLang="en-US" sz="2200" b="1"/>
              <a:t>资源和内存资源来进行</a:t>
            </a:r>
            <a:r>
              <a:rPr lang="en-US" altLang="zh-CN" sz="2200" b="1"/>
              <a:t>SYN+ ACK</a:t>
            </a:r>
            <a:r>
              <a:rPr lang="zh-CN" altLang="en-US" sz="2200" b="1"/>
              <a:t>报文的重发，最终使得服务器端崩溃。</a:t>
            </a:r>
          </a:p>
        </p:txBody>
      </p:sp>
      <p:pic>
        <p:nvPicPr>
          <p:cNvPr id="39939" name="Picture 6" descr="j0234657"/>
          <p:cNvPicPr>
            <a:picLocks noChangeAspect="1" noChangeArrowheads="1"/>
          </p:cNvPicPr>
          <p:nvPr/>
        </p:nvPicPr>
        <p:blipFill>
          <a:blip r:embed="rId2" cstate="print"/>
          <a:srcRect/>
          <a:stretch>
            <a:fillRect/>
          </a:stretch>
        </p:blipFill>
        <p:spPr bwMode="auto">
          <a:xfrm>
            <a:off x="5648325" y="4302125"/>
            <a:ext cx="1389063" cy="1087438"/>
          </a:xfrm>
          <a:prstGeom prst="rect">
            <a:avLst/>
          </a:prstGeom>
          <a:noFill/>
          <a:ln w="9525">
            <a:noFill/>
            <a:miter lim="800000"/>
            <a:headEnd/>
            <a:tailEnd/>
          </a:ln>
        </p:spPr>
      </p:pic>
      <p:sp>
        <p:nvSpPr>
          <p:cNvPr id="39940" name="Rectangle 2"/>
          <p:cNvSpPr>
            <a:spLocks noChangeArrowheads="1"/>
          </p:cNvSpPr>
          <p:nvPr/>
        </p:nvSpPr>
        <p:spPr bwMode="auto">
          <a:xfrm>
            <a:off x="228600" y="260350"/>
            <a:ext cx="89154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8.3.4 </a:t>
            </a:r>
            <a:r>
              <a:rPr lang="zh-CN" altLang="en-US" sz="3600" b="1">
                <a:solidFill>
                  <a:schemeClr val="bg1"/>
                </a:solidFill>
                <a:latin typeface="Verdana" pitchFamily="34" charset="0"/>
              </a:rPr>
              <a:t>用防火墙阻止</a:t>
            </a:r>
            <a:r>
              <a:rPr lang="en-US" altLang="zh-CN" sz="3600" b="1">
                <a:solidFill>
                  <a:schemeClr val="bg1"/>
                </a:solidFill>
                <a:latin typeface="Verdana" pitchFamily="34" charset="0"/>
              </a:rPr>
              <a:t>SYN Flood</a:t>
            </a:r>
            <a:r>
              <a:rPr lang="zh-CN" altLang="en-US" sz="3600" b="1">
                <a:solidFill>
                  <a:schemeClr val="bg1"/>
                </a:solidFill>
                <a:latin typeface="Verdana" pitchFamily="34" charset="0"/>
              </a:rPr>
              <a:t>攻击</a:t>
            </a:r>
          </a:p>
        </p:txBody>
      </p:sp>
      <p:sp>
        <p:nvSpPr>
          <p:cNvPr id="39941" name="AutoShape 8"/>
          <p:cNvSpPr>
            <a:spLocks noChangeArrowheads="1"/>
          </p:cNvSpPr>
          <p:nvPr/>
        </p:nvSpPr>
        <p:spPr bwMode="auto">
          <a:xfrm>
            <a:off x="487363" y="1295400"/>
            <a:ext cx="8169275" cy="35623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0962" name="Rectangle 3"/>
          <p:cNvSpPr>
            <a:spLocks noChangeArrowheads="1"/>
          </p:cNvSpPr>
          <p:nvPr/>
        </p:nvSpPr>
        <p:spPr bwMode="auto">
          <a:xfrm>
            <a:off x="611188" y="1268413"/>
            <a:ext cx="8077200" cy="5257800"/>
          </a:xfrm>
          <a:prstGeom prst="rect">
            <a:avLst/>
          </a:prstGeom>
          <a:noFill/>
          <a:ln w="9525">
            <a:noFill/>
            <a:miter lim="800000"/>
            <a:headEnd/>
            <a:tailEnd/>
          </a:ln>
        </p:spPr>
        <p:txBody>
          <a:bodyPr/>
          <a:lstStyle/>
          <a:p>
            <a:r>
              <a:rPr lang="zh-CN" altLang="en-US" b="1">
                <a:solidFill>
                  <a:srgbClr val="FF0000"/>
                </a:solidFill>
              </a:rPr>
              <a:t>  </a:t>
            </a:r>
            <a:r>
              <a:rPr lang="en-US" altLang="zh-CN" b="1">
                <a:solidFill>
                  <a:srgbClr val="FF0000"/>
                </a:solidFill>
              </a:rPr>
              <a:t>2</a:t>
            </a:r>
            <a:r>
              <a:rPr lang="zh-CN" altLang="en-US" sz="2300" b="1">
                <a:solidFill>
                  <a:srgbClr val="CC0000"/>
                </a:solidFill>
              </a:rPr>
              <a:t>．用防火墙防御</a:t>
            </a:r>
            <a:r>
              <a:rPr lang="en-US" altLang="zh-CN" sz="2300" b="1">
                <a:solidFill>
                  <a:srgbClr val="CC0000"/>
                </a:solidFill>
              </a:rPr>
              <a:t>SYN Flood</a:t>
            </a:r>
            <a:r>
              <a:rPr lang="zh-CN" altLang="en-US" sz="2300" b="1">
                <a:solidFill>
                  <a:srgbClr val="CC0000"/>
                </a:solidFill>
              </a:rPr>
              <a:t>攻击</a:t>
            </a:r>
          </a:p>
          <a:p>
            <a:r>
              <a:rPr lang="zh-CN" altLang="en-US" sz="2300" b="1"/>
              <a:t>      （</a:t>
            </a:r>
            <a:r>
              <a:rPr lang="en-US" altLang="zh-CN" sz="2300" b="1"/>
              <a:t>1</a:t>
            </a:r>
            <a:r>
              <a:rPr lang="zh-CN" altLang="en-US" sz="2300" b="1"/>
              <a:t>）两种主要类型防火墙（包过滤型和应用代理型防火墙）的防御原理 </a:t>
            </a:r>
          </a:p>
          <a:p>
            <a:pPr eaLnBrk="0" hangingPunct="0">
              <a:spcBef>
                <a:spcPct val="20000"/>
              </a:spcBef>
            </a:pPr>
            <a:r>
              <a:rPr lang="zh-CN" altLang="en-US" sz="2300" b="1">
                <a:solidFill>
                  <a:srgbClr val="FF0000"/>
                </a:solidFill>
              </a:rPr>
              <a:t>       应用代理型防火墙的防御方法</a:t>
            </a:r>
            <a:r>
              <a:rPr lang="zh-CN" altLang="en-US" sz="2300" b="1"/>
              <a:t>是客户端要与服务器建立</a:t>
            </a:r>
            <a:r>
              <a:rPr lang="en-US" altLang="zh-CN" sz="2300" b="1"/>
              <a:t>TCP</a:t>
            </a:r>
            <a:r>
              <a:rPr lang="zh-CN" altLang="en-US" sz="2300" b="1"/>
              <a:t>连接的三次握手过程中，充当代理角色，这样客户端要与服务器端建立一个</a:t>
            </a:r>
            <a:r>
              <a:rPr lang="en-US" altLang="zh-CN" sz="2300" b="1"/>
              <a:t>TCP</a:t>
            </a:r>
            <a:r>
              <a:rPr lang="zh-CN" altLang="en-US" sz="2300" b="1"/>
              <a:t>连接，就必须先与防火墙进行三次</a:t>
            </a:r>
            <a:r>
              <a:rPr lang="en-US" altLang="zh-CN" sz="2300" b="1"/>
              <a:t>TCP</a:t>
            </a:r>
            <a:r>
              <a:rPr lang="zh-CN" altLang="en-US" sz="2300" b="1"/>
              <a:t>握手，当客户端和防火墙三次握手成功之后，再由防火墙与客户端进行三次</a:t>
            </a:r>
            <a:r>
              <a:rPr lang="en-US" altLang="zh-CN" sz="2300" b="1"/>
              <a:t>TCP</a:t>
            </a:r>
            <a:r>
              <a:rPr lang="zh-CN" altLang="en-US" sz="2300" b="1"/>
              <a:t>握手，完成后再进行一个</a:t>
            </a:r>
            <a:r>
              <a:rPr lang="en-US" altLang="zh-CN" sz="2300" b="1"/>
              <a:t>TCP</a:t>
            </a:r>
            <a:r>
              <a:rPr lang="zh-CN" altLang="en-US" sz="2300" b="1"/>
              <a:t>连接的三次握手。防火墙相当于起到一种隔离保护作用，安全性较高。当外界对内部网络中的服务器端进行</a:t>
            </a:r>
            <a:r>
              <a:rPr lang="en-US" altLang="zh-CN" sz="2300" b="1"/>
              <a:t>SYN Flood</a:t>
            </a:r>
            <a:r>
              <a:rPr lang="zh-CN" altLang="en-US" sz="2300" b="1"/>
              <a:t>攻击时，实际上遭受攻击的不是服务器而是防火墙。而防火墙自身则又是具有抗攻击能力的，可以通过规则设置，拒绝外界客户端不断发送的</a:t>
            </a:r>
            <a:r>
              <a:rPr lang="en-US" altLang="zh-CN" sz="2300" b="1"/>
              <a:t>SYN+ACK</a:t>
            </a:r>
            <a:r>
              <a:rPr lang="zh-CN" altLang="en-US" sz="2300" b="1"/>
              <a:t>报文。如图</a:t>
            </a:r>
            <a:r>
              <a:rPr lang="en-US" altLang="zh-CN" sz="2300" b="1"/>
              <a:t>8-16</a:t>
            </a:r>
            <a:r>
              <a:rPr lang="zh-CN" altLang="en-US" sz="2300" b="1"/>
              <a:t>所示。</a:t>
            </a:r>
          </a:p>
        </p:txBody>
      </p:sp>
      <p:pic>
        <p:nvPicPr>
          <p:cNvPr id="40963" name="Picture 6" descr="j0234657"/>
          <p:cNvPicPr>
            <a:picLocks noChangeAspect="1" noChangeArrowheads="1"/>
          </p:cNvPicPr>
          <p:nvPr/>
        </p:nvPicPr>
        <p:blipFill>
          <a:blip r:embed="rId2" cstate="print"/>
          <a:srcRect/>
          <a:stretch>
            <a:fillRect/>
          </a:stretch>
        </p:blipFill>
        <p:spPr bwMode="auto">
          <a:xfrm>
            <a:off x="7308850" y="5672138"/>
            <a:ext cx="863600" cy="841375"/>
          </a:xfrm>
          <a:prstGeom prst="rect">
            <a:avLst/>
          </a:prstGeom>
          <a:noFill/>
          <a:ln w="9525">
            <a:noFill/>
            <a:miter lim="800000"/>
            <a:headEnd/>
            <a:tailEnd/>
          </a:ln>
        </p:spPr>
      </p:pic>
      <p:sp>
        <p:nvSpPr>
          <p:cNvPr id="40964" name="Rectangle 2"/>
          <p:cNvSpPr>
            <a:spLocks noChangeArrowheads="1"/>
          </p:cNvSpPr>
          <p:nvPr/>
        </p:nvSpPr>
        <p:spPr bwMode="auto">
          <a:xfrm>
            <a:off x="381000" y="260350"/>
            <a:ext cx="86106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8.3.4 </a:t>
            </a:r>
            <a:r>
              <a:rPr lang="zh-CN" altLang="en-US" sz="3600" b="1">
                <a:solidFill>
                  <a:schemeClr val="bg1"/>
                </a:solidFill>
                <a:latin typeface="Verdana" pitchFamily="34" charset="0"/>
              </a:rPr>
              <a:t>用防火墙阻止</a:t>
            </a:r>
            <a:r>
              <a:rPr lang="en-US" altLang="zh-CN" sz="3600" b="1">
                <a:solidFill>
                  <a:schemeClr val="bg1"/>
                </a:solidFill>
                <a:latin typeface="Verdana" pitchFamily="34" charset="0"/>
              </a:rPr>
              <a:t>SYN Flood</a:t>
            </a:r>
            <a:r>
              <a:rPr lang="zh-CN" altLang="en-US" sz="3600" b="1">
                <a:solidFill>
                  <a:schemeClr val="bg1"/>
                </a:solidFill>
                <a:latin typeface="Verdana" pitchFamily="34" charset="0"/>
              </a:rPr>
              <a:t>攻击</a:t>
            </a:r>
          </a:p>
        </p:txBody>
      </p:sp>
      <p:sp>
        <p:nvSpPr>
          <p:cNvPr id="40965" name="AutoShape 8"/>
          <p:cNvSpPr>
            <a:spLocks noChangeArrowheads="1"/>
          </p:cNvSpPr>
          <p:nvPr/>
        </p:nvSpPr>
        <p:spPr bwMode="auto">
          <a:xfrm>
            <a:off x="487363"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ChangeArrowheads="1"/>
          </p:cNvSpPr>
          <p:nvPr/>
        </p:nvSpPr>
        <p:spPr bwMode="auto">
          <a:xfrm>
            <a:off x="611188" y="1268413"/>
            <a:ext cx="8077200" cy="5257800"/>
          </a:xfrm>
          <a:prstGeom prst="rect">
            <a:avLst/>
          </a:prstGeom>
          <a:noFill/>
          <a:ln w="9525">
            <a:noFill/>
            <a:miter lim="800000"/>
            <a:headEnd/>
            <a:tailEnd/>
          </a:ln>
        </p:spPr>
        <p:txBody>
          <a:bodyPr/>
          <a:lstStyle/>
          <a:p>
            <a:pPr eaLnBrk="0" hangingPunct="0">
              <a:spcBef>
                <a:spcPct val="20000"/>
              </a:spcBef>
            </a:pPr>
            <a:endParaRPr lang="zh-CN" altLang="en-US" sz="2800"/>
          </a:p>
        </p:txBody>
      </p:sp>
      <p:sp>
        <p:nvSpPr>
          <p:cNvPr id="41986" name="Rectangle 37"/>
          <p:cNvSpPr>
            <a:spLocks noChangeArrowheads="1"/>
          </p:cNvSpPr>
          <p:nvPr/>
        </p:nvSpPr>
        <p:spPr bwMode="auto">
          <a:xfrm>
            <a:off x="3132138" y="3316288"/>
            <a:ext cx="2236787" cy="304800"/>
          </a:xfrm>
          <a:prstGeom prst="rect">
            <a:avLst/>
          </a:prstGeom>
          <a:noFill/>
          <a:ln w="9525">
            <a:noFill/>
            <a:miter lim="800000"/>
            <a:headEnd/>
            <a:tailEnd/>
          </a:ln>
        </p:spPr>
        <p:txBody>
          <a:bodyPr wrap="none" anchor="ctr">
            <a:spAutoFit/>
          </a:bodyPr>
          <a:lstStyle/>
          <a:p>
            <a:pPr eaLnBrk="0" hangingPunct="0"/>
            <a:r>
              <a:rPr lang="zh-CN" altLang="en-US" sz="1400" b="1">
                <a:solidFill>
                  <a:srgbClr val="CC0000"/>
                </a:solidFill>
              </a:rPr>
              <a:t>图</a:t>
            </a:r>
            <a:r>
              <a:rPr lang="en-US" altLang="zh-CN" sz="1400" b="1">
                <a:solidFill>
                  <a:srgbClr val="CC0000"/>
                </a:solidFill>
              </a:rPr>
              <a:t>8-16 </a:t>
            </a:r>
            <a:r>
              <a:rPr lang="zh-CN" altLang="en-US" sz="1400" b="1">
                <a:solidFill>
                  <a:srgbClr val="CC0000"/>
                </a:solidFill>
              </a:rPr>
              <a:t>两个三次握手过程</a:t>
            </a:r>
            <a:r>
              <a:rPr lang="zh-CN" altLang="en-US" sz="1400" b="1"/>
              <a:t> </a:t>
            </a:r>
          </a:p>
        </p:txBody>
      </p:sp>
      <p:sp>
        <p:nvSpPr>
          <p:cNvPr id="41987" name="Rectangle 38"/>
          <p:cNvSpPr>
            <a:spLocks noChangeArrowheads="1"/>
          </p:cNvSpPr>
          <p:nvPr/>
        </p:nvSpPr>
        <p:spPr bwMode="auto">
          <a:xfrm>
            <a:off x="395288" y="3716338"/>
            <a:ext cx="8532812" cy="2663825"/>
          </a:xfrm>
          <a:prstGeom prst="rect">
            <a:avLst/>
          </a:prstGeom>
          <a:noFill/>
          <a:ln w="9525">
            <a:noFill/>
            <a:miter lim="800000"/>
            <a:headEnd/>
            <a:tailEnd/>
          </a:ln>
        </p:spPr>
        <p:txBody>
          <a:bodyPr>
            <a:spAutoFit/>
          </a:bodyPr>
          <a:lstStyle/>
          <a:p>
            <a:r>
              <a:rPr lang="zh-CN" altLang="en-US" sz="2500"/>
              <a:t>      </a:t>
            </a:r>
            <a:r>
              <a:rPr lang="zh-CN" altLang="en-US" b="1"/>
              <a:t>从整个过程可以看出，由于所有的报文都是</a:t>
            </a:r>
            <a:r>
              <a:rPr lang="zh-CN" altLang="en-US" b="1">
                <a:solidFill>
                  <a:srgbClr val="990033"/>
                </a:solidFill>
              </a:rPr>
              <a:t>通过防火墙转发</a:t>
            </a:r>
            <a:r>
              <a:rPr lang="zh-CN" altLang="en-US" b="1"/>
              <a:t>，而且未同防火墙建立起</a:t>
            </a:r>
            <a:r>
              <a:rPr lang="en-US" altLang="zh-CN" b="1"/>
              <a:t>TCP</a:t>
            </a:r>
            <a:r>
              <a:rPr lang="zh-CN" altLang="en-US" b="1"/>
              <a:t>连接就无法同服务器端建立连接，所以使用这种防火墙就</a:t>
            </a:r>
            <a:r>
              <a:rPr lang="zh-CN" altLang="en-US" b="1">
                <a:solidFill>
                  <a:srgbClr val="990033"/>
                </a:solidFill>
              </a:rPr>
              <a:t>相当于起到一种</a:t>
            </a:r>
            <a:r>
              <a:rPr lang="zh-CN" altLang="en-US" b="1" u="sng">
                <a:solidFill>
                  <a:srgbClr val="990033"/>
                </a:solidFill>
              </a:rPr>
              <a:t>隔离保护作用</a:t>
            </a:r>
            <a:r>
              <a:rPr lang="zh-CN" altLang="en-US" b="1"/>
              <a:t>，安全性较高。当外界对内部网络中的服务器端进行</a:t>
            </a:r>
            <a:r>
              <a:rPr lang="en-US" altLang="zh-CN" b="1"/>
              <a:t>SYN Flood</a:t>
            </a:r>
            <a:r>
              <a:rPr lang="zh-CN" altLang="en-US" b="1"/>
              <a:t>攻击时，实际上遭受攻击的不是服务器而是防火墙。而防火墙自身则又是具有抗攻击能力的，可以通过规则设置，拒绝外界客户端不断发送的</a:t>
            </a:r>
            <a:r>
              <a:rPr lang="en-US" altLang="zh-CN" b="1"/>
              <a:t>SYN+ACK</a:t>
            </a:r>
            <a:r>
              <a:rPr lang="zh-CN" altLang="en-US" b="1"/>
              <a:t>报文。</a:t>
            </a:r>
          </a:p>
        </p:txBody>
      </p:sp>
      <p:grpSp>
        <p:nvGrpSpPr>
          <p:cNvPr id="41988" name="Group 9"/>
          <p:cNvGrpSpPr>
            <a:grpSpLocks/>
          </p:cNvGrpSpPr>
          <p:nvPr/>
        </p:nvGrpSpPr>
        <p:grpSpPr bwMode="auto">
          <a:xfrm>
            <a:off x="1042988" y="1125538"/>
            <a:ext cx="6769100" cy="2590800"/>
            <a:chOff x="2412" y="2376"/>
            <a:chExt cx="5040" cy="1404"/>
          </a:xfrm>
        </p:grpSpPr>
        <p:sp>
          <p:nvSpPr>
            <p:cNvPr id="41989" name="AutoShape 10"/>
            <p:cNvSpPr>
              <a:spLocks noChangeArrowheads="1"/>
            </p:cNvSpPr>
            <p:nvPr/>
          </p:nvSpPr>
          <p:spPr bwMode="auto">
            <a:xfrm>
              <a:off x="6372" y="2532"/>
              <a:ext cx="1080" cy="468"/>
            </a:xfrm>
            <a:prstGeom prst="roundRect">
              <a:avLst>
                <a:gd name="adj" fmla="val 16667"/>
              </a:avLst>
            </a:prstGeom>
            <a:noFill/>
            <a:ln w="9525">
              <a:solidFill>
                <a:srgbClr val="000000"/>
              </a:solidFill>
              <a:round/>
              <a:headEnd/>
              <a:tailEnd/>
            </a:ln>
          </p:spPr>
          <p:txBody>
            <a:bodyPr/>
            <a:lstStyle/>
            <a:p>
              <a:pPr algn="ctr"/>
              <a:endParaRPr lang="zh-CN" altLang="en-US" sz="1400" b="1">
                <a:latin typeface="Times New Roman" pitchFamily="18" charset="0"/>
              </a:endParaRPr>
            </a:p>
            <a:p>
              <a:pPr algn="ctr"/>
              <a:r>
                <a:rPr lang="zh-CN" altLang="en-US" sz="1400" b="1">
                  <a:latin typeface="Times New Roman" pitchFamily="18" charset="0"/>
                </a:rPr>
                <a:t>服务器端</a:t>
              </a:r>
              <a:endParaRPr lang="zh-CN" altLang="en-US" sz="1400" b="1"/>
            </a:p>
          </p:txBody>
        </p:sp>
        <p:sp>
          <p:nvSpPr>
            <p:cNvPr id="41990" name="Line 11"/>
            <p:cNvSpPr>
              <a:spLocks noChangeShapeType="1"/>
            </p:cNvSpPr>
            <p:nvPr/>
          </p:nvSpPr>
          <p:spPr bwMode="auto">
            <a:xfrm>
              <a:off x="3492" y="2688"/>
              <a:ext cx="899" cy="0"/>
            </a:xfrm>
            <a:prstGeom prst="line">
              <a:avLst/>
            </a:prstGeom>
            <a:noFill/>
            <a:ln w="9525">
              <a:solidFill>
                <a:srgbClr val="000000"/>
              </a:solidFill>
              <a:round/>
              <a:headEnd/>
              <a:tailEnd type="triangle" w="med" len="med"/>
            </a:ln>
          </p:spPr>
          <p:txBody>
            <a:bodyPr/>
            <a:lstStyle/>
            <a:p>
              <a:endParaRPr lang="zh-CN" altLang="en-US"/>
            </a:p>
          </p:txBody>
        </p:sp>
        <p:sp>
          <p:nvSpPr>
            <p:cNvPr id="41991" name="Line 12"/>
            <p:cNvSpPr>
              <a:spLocks noChangeShapeType="1"/>
            </p:cNvSpPr>
            <p:nvPr/>
          </p:nvSpPr>
          <p:spPr bwMode="auto">
            <a:xfrm>
              <a:off x="5472" y="2687"/>
              <a:ext cx="899" cy="1"/>
            </a:xfrm>
            <a:prstGeom prst="line">
              <a:avLst/>
            </a:prstGeom>
            <a:noFill/>
            <a:ln w="9525">
              <a:solidFill>
                <a:srgbClr val="000000"/>
              </a:solidFill>
              <a:round/>
              <a:headEnd/>
              <a:tailEnd type="triangle" w="med" len="med"/>
            </a:ln>
          </p:spPr>
          <p:txBody>
            <a:bodyPr/>
            <a:lstStyle/>
            <a:p>
              <a:endParaRPr lang="zh-CN" altLang="en-US"/>
            </a:p>
          </p:txBody>
        </p:sp>
        <p:sp>
          <p:nvSpPr>
            <p:cNvPr id="41992" name="Line 13"/>
            <p:cNvSpPr>
              <a:spLocks noChangeShapeType="1"/>
            </p:cNvSpPr>
            <p:nvPr/>
          </p:nvSpPr>
          <p:spPr bwMode="auto">
            <a:xfrm flipH="1">
              <a:off x="3492" y="2844"/>
              <a:ext cx="900" cy="0"/>
            </a:xfrm>
            <a:prstGeom prst="line">
              <a:avLst/>
            </a:prstGeom>
            <a:noFill/>
            <a:ln w="9525">
              <a:solidFill>
                <a:srgbClr val="000000"/>
              </a:solidFill>
              <a:round/>
              <a:headEnd/>
              <a:tailEnd type="triangle" w="med" len="med"/>
            </a:ln>
          </p:spPr>
          <p:txBody>
            <a:bodyPr/>
            <a:lstStyle/>
            <a:p>
              <a:endParaRPr lang="zh-CN" altLang="en-US"/>
            </a:p>
          </p:txBody>
        </p:sp>
        <p:sp>
          <p:nvSpPr>
            <p:cNvPr id="41993" name="Line 14"/>
            <p:cNvSpPr>
              <a:spLocks noChangeShapeType="1"/>
            </p:cNvSpPr>
            <p:nvPr/>
          </p:nvSpPr>
          <p:spPr bwMode="auto">
            <a:xfrm flipH="1">
              <a:off x="5472" y="2844"/>
              <a:ext cx="900" cy="1"/>
            </a:xfrm>
            <a:prstGeom prst="line">
              <a:avLst/>
            </a:prstGeom>
            <a:noFill/>
            <a:ln w="9525">
              <a:solidFill>
                <a:srgbClr val="000000"/>
              </a:solidFill>
              <a:round/>
              <a:headEnd/>
              <a:tailEnd type="triangle" w="med" len="med"/>
            </a:ln>
          </p:spPr>
          <p:txBody>
            <a:bodyPr/>
            <a:lstStyle/>
            <a:p>
              <a:endParaRPr lang="zh-CN" altLang="en-US"/>
            </a:p>
          </p:txBody>
        </p:sp>
        <p:sp>
          <p:nvSpPr>
            <p:cNvPr id="41994" name="AutoShape 15"/>
            <p:cNvSpPr>
              <a:spLocks noChangeArrowheads="1"/>
            </p:cNvSpPr>
            <p:nvPr/>
          </p:nvSpPr>
          <p:spPr bwMode="auto">
            <a:xfrm>
              <a:off x="4392" y="2532"/>
              <a:ext cx="1080" cy="468"/>
            </a:xfrm>
            <a:prstGeom prst="roundRect">
              <a:avLst>
                <a:gd name="adj" fmla="val 16667"/>
              </a:avLst>
            </a:prstGeom>
            <a:noFill/>
            <a:ln w="9525">
              <a:solidFill>
                <a:srgbClr val="000000"/>
              </a:solidFill>
              <a:round/>
              <a:headEnd/>
              <a:tailEnd/>
            </a:ln>
          </p:spPr>
          <p:txBody>
            <a:bodyPr/>
            <a:lstStyle/>
            <a:p>
              <a:pPr algn="ctr"/>
              <a:endParaRPr lang="zh-CN" altLang="en-US" sz="1400" b="1">
                <a:latin typeface="Times New Roman" pitchFamily="18" charset="0"/>
              </a:endParaRPr>
            </a:p>
            <a:p>
              <a:pPr algn="ctr"/>
              <a:r>
                <a:rPr lang="zh-CN" altLang="en-US" b="1">
                  <a:solidFill>
                    <a:srgbClr val="990033"/>
                  </a:solidFill>
                  <a:latin typeface="Times New Roman" pitchFamily="18" charset="0"/>
                </a:rPr>
                <a:t>防火墙</a:t>
              </a:r>
              <a:endParaRPr lang="zh-CN" altLang="en-US" b="1">
                <a:solidFill>
                  <a:srgbClr val="990033"/>
                </a:solidFill>
              </a:endParaRPr>
            </a:p>
          </p:txBody>
        </p:sp>
        <p:sp>
          <p:nvSpPr>
            <p:cNvPr id="41995" name="AutoShape 16"/>
            <p:cNvSpPr>
              <a:spLocks noChangeArrowheads="1"/>
            </p:cNvSpPr>
            <p:nvPr/>
          </p:nvSpPr>
          <p:spPr bwMode="auto">
            <a:xfrm>
              <a:off x="2412" y="2532"/>
              <a:ext cx="1080" cy="468"/>
            </a:xfrm>
            <a:prstGeom prst="roundRect">
              <a:avLst>
                <a:gd name="adj" fmla="val 16667"/>
              </a:avLst>
            </a:prstGeom>
            <a:noFill/>
            <a:ln w="9525">
              <a:solidFill>
                <a:srgbClr val="000000"/>
              </a:solidFill>
              <a:round/>
              <a:headEnd/>
              <a:tailEnd/>
            </a:ln>
          </p:spPr>
          <p:txBody>
            <a:bodyPr/>
            <a:lstStyle/>
            <a:p>
              <a:pPr algn="ctr"/>
              <a:endParaRPr lang="zh-CN" altLang="en-US" sz="1400" b="1">
                <a:latin typeface="Times New Roman" pitchFamily="18" charset="0"/>
              </a:endParaRPr>
            </a:p>
            <a:p>
              <a:pPr algn="ctr"/>
              <a:r>
                <a:rPr lang="zh-CN" altLang="en-US" sz="1400" b="1">
                  <a:latin typeface="Times New Roman" pitchFamily="18" charset="0"/>
                </a:rPr>
                <a:t>客户端</a:t>
              </a:r>
              <a:endParaRPr lang="zh-CN" altLang="en-US" sz="1400" b="1"/>
            </a:p>
          </p:txBody>
        </p:sp>
        <p:sp>
          <p:nvSpPr>
            <p:cNvPr id="41996" name="Text Box 17"/>
            <p:cNvSpPr txBox="1">
              <a:spLocks noChangeArrowheads="1"/>
            </p:cNvSpPr>
            <p:nvPr/>
          </p:nvSpPr>
          <p:spPr bwMode="auto">
            <a:xfrm>
              <a:off x="3672" y="2376"/>
              <a:ext cx="439" cy="456"/>
            </a:xfrm>
            <a:prstGeom prst="rect">
              <a:avLst/>
            </a:prstGeom>
            <a:noFill/>
            <a:ln w="9525">
              <a:noFill/>
              <a:miter lim="800000"/>
              <a:headEnd/>
              <a:tailEnd/>
            </a:ln>
          </p:spPr>
          <p:txBody>
            <a:bodyPr/>
            <a:lstStyle/>
            <a:p>
              <a:pPr algn="just"/>
              <a:r>
                <a:rPr lang="zh-CN" altLang="en-US" sz="1400" b="1">
                  <a:latin typeface="宋体" pitchFamily="2" charset="-122"/>
                </a:rPr>
                <a:t>①</a:t>
              </a:r>
              <a:endParaRPr lang="zh-CN" altLang="en-US" sz="1400" b="1"/>
            </a:p>
          </p:txBody>
        </p:sp>
        <p:sp>
          <p:nvSpPr>
            <p:cNvPr id="41997" name="Text Box 18"/>
            <p:cNvSpPr txBox="1">
              <a:spLocks noChangeArrowheads="1"/>
            </p:cNvSpPr>
            <p:nvPr/>
          </p:nvSpPr>
          <p:spPr bwMode="auto">
            <a:xfrm>
              <a:off x="5652" y="2376"/>
              <a:ext cx="439" cy="456"/>
            </a:xfrm>
            <a:prstGeom prst="rect">
              <a:avLst/>
            </a:prstGeom>
            <a:noFill/>
            <a:ln w="9525">
              <a:noFill/>
              <a:miter lim="800000"/>
              <a:headEnd/>
              <a:tailEnd/>
            </a:ln>
          </p:spPr>
          <p:txBody>
            <a:bodyPr/>
            <a:lstStyle/>
            <a:p>
              <a:pPr algn="just"/>
              <a:r>
                <a:rPr lang="zh-CN" altLang="en-US" sz="1400" b="1">
                  <a:latin typeface="宋体" pitchFamily="2" charset="-122"/>
                </a:rPr>
                <a:t>①</a:t>
              </a:r>
              <a:endParaRPr lang="zh-CN" altLang="en-US" sz="1400" b="1"/>
            </a:p>
          </p:txBody>
        </p:sp>
        <p:sp>
          <p:nvSpPr>
            <p:cNvPr id="41998" name="Text Box 19"/>
            <p:cNvSpPr txBox="1">
              <a:spLocks noChangeArrowheads="1"/>
            </p:cNvSpPr>
            <p:nvPr/>
          </p:nvSpPr>
          <p:spPr bwMode="auto">
            <a:xfrm>
              <a:off x="3672" y="2688"/>
              <a:ext cx="439" cy="456"/>
            </a:xfrm>
            <a:prstGeom prst="rect">
              <a:avLst/>
            </a:prstGeom>
            <a:noFill/>
            <a:ln w="9525">
              <a:noFill/>
              <a:miter lim="800000"/>
              <a:headEnd/>
              <a:tailEnd/>
            </a:ln>
          </p:spPr>
          <p:txBody>
            <a:bodyPr/>
            <a:lstStyle/>
            <a:p>
              <a:pPr algn="just"/>
              <a:r>
                <a:rPr lang="zh-CN" altLang="en-US" sz="1400" b="1">
                  <a:latin typeface="宋体" pitchFamily="2" charset="-122"/>
                </a:rPr>
                <a:t>②</a:t>
              </a:r>
              <a:endParaRPr lang="zh-CN" altLang="en-US" sz="1400" b="1"/>
            </a:p>
          </p:txBody>
        </p:sp>
        <p:sp>
          <p:nvSpPr>
            <p:cNvPr id="41999" name="Text Box 20"/>
            <p:cNvSpPr txBox="1">
              <a:spLocks noChangeArrowheads="1"/>
            </p:cNvSpPr>
            <p:nvPr/>
          </p:nvSpPr>
          <p:spPr bwMode="auto">
            <a:xfrm>
              <a:off x="5652" y="2688"/>
              <a:ext cx="439" cy="456"/>
            </a:xfrm>
            <a:prstGeom prst="rect">
              <a:avLst/>
            </a:prstGeom>
            <a:noFill/>
            <a:ln w="9525">
              <a:noFill/>
              <a:miter lim="800000"/>
              <a:headEnd/>
              <a:tailEnd/>
            </a:ln>
          </p:spPr>
          <p:txBody>
            <a:bodyPr/>
            <a:lstStyle/>
            <a:p>
              <a:pPr algn="just"/>
              <a:r>
                <a:rPr lang="zh-CN" altLang="en-US" sz="1400" b="1">
                  <a:latin typeface="宋体" pitchFamily="2" charset="-122"/>
                </a:rPr>
                <a:t>②</a:t>
              </a:r>
              <a:endParaRPr lang="zh-CN" altLang="en-US" sz="1400" b="1"/>
            </a:p>
          </p:txBody>
        </p:sp>
        <p:sp>
          <p:nvSpPr>
            <p:cNvPr id="42000" name="Line 21"/>
            <p:cNvSpPr>
              <a:spLocks noChangeShapeType="1"/>
            </p:cNvSpPr>
            <p:nvPr/>
          </p:nvSpPr>
          <p:spPr bwMode="auto">
            <a:xfrm>
              <a:off x="2952" y="3000"/>
              <a:ext cx="0" cy="312"/>
            </a:xfrm>
            <a:prstGeom prst="line">
              <a:avLst/>
            </a:prstGeom>
            <a:noFill/>
            <a:ln w="9525">
              <a:solidFill>
                <a:srgbClr val="000000"/>
              </a:solidFill>
              <a:round/>
              <a:headEnd/>
              <a:tailEnd/>
            </a:ln>
          </p:spPr>
          <p:txBody>
            <a:bodyPr/>
            <a:lstStyle/>
            <a:p>
              <a:endParaRPr lang="zh-CN" altLang="en-US"/>
            </a:p>
          </p:txBody>
        </p:sp>
        <p:sp>
          <p:nvSpPr>
            <p:cNvPr id="42001" name="Line 22"/>
            <p:cNvSpPr>
              <a:spLocks noChangeShapeType="1"/>
            </p:cNvSpPr>
            <p:nvPr/>
          </p:nvSpPr>
          <p:spPr bwMode="auto">
            <a:xfrm>
              <a:off x="2952" y="3312"/>
              <a:ext cx="1620" cy="0"/>
            </a:xfrm>
            <a:prstGeom prst="line">
              <a:avLst/>
            </a:prstGeom>
            <a:noFill/>
            <a:ln w="9525">
              <a:solidFill>
                <a:srgbClr val="000000"/>
              </a:solidFill>
              <a:round/>
              <a:headEnd/>
              <a:tailEnd/>
            </a:ln>
          </p:spPr>
          <p:txBody>
            <a:bodyPr/>
            <a:lstStyle/>
            <a:p>
              <a:endParaRPr lang="zh-CN" altLang="en-US"/>
            </a:p>
          </p:txBody>
        </p:sp>
        <p:sp>
          <p:nvSpPr>
            <p:cNvPr id="42002" name="Line 23"/>
            <p:cNvSpPr>
              <a:spLocks noChangeShapeType="1"/>
            </p:cNvSpPr>
            <p:nvPr/>
          </p:nvSpPr>
          <p:spPr bwMode="auto">
            <a:xfrm flipV="1">
              <a:off x="4572" y="3000"/>
              <a:ext cx="0" cy="312"/>
            </a:xfrm>
            <a:prstGeom prst="line">
              <a:avLst/>
            </a:prstGeom>
            <a:noFill/>
            <a:ln w="9525">
              <a:solidFill>
                <a:srgbClr val="000000"/>
              </a:solidFill>
              <a:round/>
              <a:headEnd/>
              <a:tailEnd type="triangle" w="med" len="med"/>
            </a:ln>
          </p:spPr>
          <p:txBody>
            <a:bodyPr/>
            <a:lstStyle/>
            <a:p>
              <a:endParaRPr lang="zh-CN" altLang="en-US"/>
            </a:p>
          </p:txBody>
        </p:sp>
        <p:sp>
          <p:nvSpPr>
            <p:cNvPr id="42003" name="Text Box 24"/>
            <p:cNvSpPr txBox="1">
              <a:spLocks noChangeArrowheads="1"/>
            </p:cNvSpPr>
            <p:nvPr/>
          </p:nvSpPr>
          <p:spPr bwMode="auto">
            <a:xfrm>
              <a:off x="3312" y="3000"/>
              <a:ext cx="439" cy="456"/>
            </a:xfrm>
            <a:prstGeom prst="rect">
              <a:avLst/>
            </a:prstGeom>
            <a:noFill/>
            <a:ln w="9525">
              <a:noFill/>
              <a:miter lim="800000"/>
              <a:headEnd/>
              <a:tailEnd/>
            </a:ln>
          </p:spPr>
          <p:txBody>
            <a:bodyPr/>
            <a:lstStyle/>
            <a:p>
              <a:pPr algn="just"/>
              <a:r>
                <a:rPr lang="zh-CN" altLang="en-US" sz="1400" b="1">
                  <a:latin typeface="宋体" pitchFamily="2" charset="-122"/>
                </a:rPr>
                <a:t>③</a:t>
              </a:r>
              <a:endParaRPr lang="zh-CN" altLang="en-US" sz="1400" b="1"/>
            </a:p>
          </p:txBody>
        </p:sp>
        <p:sp>
          <p:nvSpPr>
            <p:cNvPr id="42004" name="Line 25"/>
            <p:cNvSpPr>
              <a:spLocks noChangeShapeType="1"/>
            </p:cNvSpPr>
            <p:nvPr/>
          </p:nvSpPr>
          <p:spPr bwMode="auto">
            <a:xfrm>
              <a:off x="5292" y="3012"/>
              <a:ext cx="0" cy="312"/>
            </a:xfrm>
            <a:prstGeom prst="line">
              <a:avLst/>
            </a:prstGeom>
            <a:noFill/>
            <a:ln w="9525">
              <a:solidFill>
                <a:srgbClr val="000000"/>
              </a:solidFill>
              <a:round/>
              <a:headEnd/>
              <a:tailEnd/>
            </a:ln>
          </p:spPr>
          <p:txBody>
            <a:bodyPr/>
            <a:lstStyle/>
            <a:p>
              <a:endParaRPr lang="zh-CN" altLang="en-US"/>
            </a:p>
          </p:txBody>
        </p:sp>
        <p:sp>
          <p:nvSpPr>
            <p:cNvPr id="42005" name="Line 26"/>
            <p:cNvSpPr>
              <a:spLocks noChangeShapeType="1"/>
            </p:cNvSpPr>
            <p:nvPr/>
          </p:nvSpPr>
          <p:spPr bwMode="auto">
            <a:xfrm>
              <a:off x="5292" y="3324"/>
              <a:ext cx="1620" cy="0"/>
            </a:xfrm>
            <a:prstGeom prst="line">
              <a:avLst/>
            </a:prstGeom>
            <a:noFill/>
            <a:ln w="9525">
              <a:solidFill>
                <a:srgbClr val="000000"/>
              </a:solidFill>
              <a:round/>
              <a:headEnd/>
              <a:tailEnd/>
            </a:ln>
          </p:spPr>
          <p:txBody>
            <a:bodyPr/>
            <a:lstStyle/>
            <a:p>
              <a:endParaRPr lang="zh-CN" altLang="en-US"/>
            </a:p>
          </p:txBody>
        </p:sp>
        <p:sp>
          <p:nvSpPr>
            <p:cNvPr id="42006" name="Line 27"/>
            <p:cNvSpPr>
              <a:spLocks noChangeShapeType="1"/>
            </p:cNvSpPr>
            <p:nvPr/>
          </p:nvSpPr>
          <p:spPr bwMode="auto">
            <a:xfrm flipV="1">
              <a:off x="6912" y="3012"/>
              <a:ext cx="0" cy="312"/>
            </a:xfrm>
            <a:prstGeom prst="line">
              <a:avLst/>
            </a:prstGeom>
            <a:noFill/>
            <a:ln w="9525">
              <a:solidFill>
                <a:srgbClr val="000000"/>
              </a:solidFill>
              <a:round/>
              <a:headEnd/>
              <a:tailEnd type="triangle" w="med" len="med"/>
            </a:ln>
          </p:spPr>
          <p:txBody>
            <a:bodyPr/>
            <a:lstStyle/>
            <a:p>
              <a:endParaRPr lang="zh-CN" altLang="en-US"/>
            </a:p>
          </p:txBody>
        </p:sp>
        <p:sp>
          <p:nvSpPr>
            <p:cNvPr id="42007" name="Text Box 28"/>
            <p:cNvSpPr txBox="1">
              <a:spLocks noChangeArrowheads="1"/>
            </p:cNvSpPr>
            <p:nvPr/>
          </p:nvSpPr>
          <p:spPr bwMode="auto">
            <a:xfrm>
              <a:off x="5393" y="3000"/>
              <a:ext cx="439" cy="456"/>
            </a:xfrm>
            <a:prstGeom prst="rect">
              <a:avLst/>
            </a:prstGeom>
            <a:noFill/>
            <a:ln w="9525">
              <a:noFill/>
              <a:miter lim="800000"/>
              <a:headEnd/>
              <a:tailEnd/>
            </a:ln>
          </p:spPr>
          <p:txBody>
            <a:bodyPr/>
            <a:lstStyle/>
            <a:p>
              <a:pPr algn="just"/>
              <a:r>
                <a:rPr lang="zh-CN" altLang="en-US" sz="1400" b="1">
                  <a:latin typeface="宋体" pitchFamily="2" charset="-122"/>
                </a:rPr>
                <a:t>③</a:t>
              </a:r>
              <a:endParaRPr lang="zh-CN" altLang="en-US" sz="1400" b="1"/>
            </a:p>
          </p:txBody>
        </p:sp>
        <p:sp>
          <p:nvSpPr>
            <p:cNvPr id="42008" name="Text Box 29"/>
            <p:cNvSpPr txBox="1">
              <a:spLocks noChangeArrowheads="1"/>
            </p:cNvSpPr>
            <p:nvPr/>
          </p:nvSpPr>
          <p:spPr bwMode="auto">
            <a:xfrm>
              <a:off x="3132" y="3324"/>
              <a:ext cx="1440" cy="456"/>
            </a:xfrm>
            <a:prstGeom prst="rect">
              <a:avLst/>
            </a:prstGeom>
            <a:noFill/>
            <a:ln w="9525">
              <a:noFill/>
              <a:miter lim="800000"/>
              <a:headEnd/>
              <a:tailEnd/>
            </a:ln>
          </p:spPr>
          <p:txBody>
            <a:bodyPr/>
            <a:lstStyle/>
            <a:p>
              <a:pPr algn="just"/>
              <a:r>
                <a:rPr lang="zh-CN" altLang="en-US" sz="1400" b="1">
                  <a:latin typeface="Times New Roman" pitchFamily="18" charset="0"/>
                </a:rPr>
                <a:t>第一个三次握手</a:t>
              </a:r>
              <a:endParaRPr lang="zh-CN" altLang="en-US" sz="1400" b="1"/>
            </a:p>
          </p:txBody>
        </p:sp>
        <p:sp>
          <p:nvSpPr>
            <p:cNvPr id="42009" name="Text Box 30"/>
            <p:cNvSpPr txBox="1">
              <a:spLocks noChangeArrowheads="1"/>
            </p:cNvSpPr>
            <p:nvPr/>
          </p:nvSpPr>
          <p:spPr bwMode="auto">
            <a:xfrm>
              <a:off x="5472" y="3312"/>
              <a:ext cx="1440" cy="456"/>
            </a:xfrm>
            <a:prstGeom prst="rect">
              <a:avLst/>
            </a:prstGeom>
            <a:noFill/>
            <a:ln w="9525">
              <a:noFill/>
              <a:miter lim="800000"/>
              <a:headEnd/>
              <a:tailEnd/>
            </a:ln>
          </p:spPr>
          <p:txBody>
            <a:bodyPr/>
            <a:lstStyle/>
            <a:p>
              <a:pPr algn="just"/>
              <a:r>
                <a:rPr lang="zh-CN" altLang="en-US" sz="1400" b="1">
                  <a:latin typeface="Times New Roman" pitchFamily="18" charset="0"/>
                </a:rPr>
                <a:t>第二个三次握手</a:t>
              </a:r>
              <a:endParaRPr lang="zh-CN" altLang="en-US" sz="1400" b="1"/>
            </a:p>
          </p:txBody>
        </p:sp>
      </p:grpSp>
      <p:sp>
        <p:nvSpPr>
          <p:cNvPr id="42010" name="Rectangle 2"/>
          <p:cNvSpPr>
            <a:spLocks noChangeArrowheads="1"/>
          </p:cNvSpPr>
          <p:nvPr/>
        </p:nvSpPr>
        <p:spPr bwMode="auto">
          <a:xfrm>
            <a:off x="457200" y="260350"/>
            <a:ext cx="83820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8.3.4 </a:t>
            </a:r>
            <a:r>
              <a:rPr lang="zh-CN" altLang="en-US" sz="3600" b="1">
                <a:solidFill>
                  <a:schemeClr val="bg1"/>
                </a:solidFill>
                <a:latin typeface="Verdana" pitchFamily="34" charset="0"/>
              </a:rPr>
              <a:t>用防火墙阻止</a:t>
            </a:r>
            <a:r>
              <a:rPr lang="en-US" altLang="zh-CN" sz="3600" b="1">
                <a:solidFill>
                  <a:schemeClr val="bg1"/>
                </a:solidFill>
                <a:latin typeface="Verdana" pitchFamily="34" charset="0"/>
              </a:rPr>
              <a:t>SYN Flood</a:t>
            </a:r>
            <a:r>
              <a:rPr lang="zh-CN" altLang="en-US" sz="3600" b="1">
                <a:solidFill>
                  <a:schemeClr val="bg1"/>
                </a:solidFill>
                <a:latin typeface="Verdana" pitchFamily="34" charset="0"/>
              </a:rPr>
              <a:t>攻击</a:t>
            </a:r>
          </a:p>
        </p:txBody>
      </p:sp>
      <p:sp>
        <p:nvSpPr>
          <p:cNvPr id="42011" name="AutoShape 8"/>
          <p:cNvSpPr>
            <a:spLocks noChangeArrowheads="1"/>
          </p:cNvSpPr>
          <p:nvPr/>
        </p:nvSpPr>
        <p:spPr bwMode="auto">
          <a:xfrm>
            <a:off x="395288" y="3694113"/>
            <a:ext cx="8366125" cy="2741612"/>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3010" name="Rectangle 3"/>
          <p:cNvSpPr>
            <a:spLocks noChangeArrowheads="1"/>
          </p:cNvSpPr>
          <p:nvPr/>
        </p:nvSpPr>
        <p:spPr bwMode="auto">
          <a:xfrm>
            <a:off x="609600" y="1295400"/>
            <a:ext cx="8077200" cy="5257800"/>
          </a:xfrm>
          <a:prstGeom prst="rect">
            <a:avLst/>
          </a:prstGeom>
          <a:noFill/>
          <a:ln w="9525">
            <a:noFill/>
            <a:miter lim="800000"/>
            <a:headEnd/>
            <a:tailEnd/>
          </a:ln>
        </p:spPr>
        <p:txBody>
          <a:bodyPr/>
          <a:lstStyle/>
          <a:p>
            <a:pPr eaLnBrk="0" hangingPunct="0">
              <a:spcBef>
                <a:spcPct val="20000"/>
              </a:spcBef>
            </a:pPr>
            <a:r>
              <a:rPr lang="zh-CN" altLang="en-US" sz="2600" b="1">
                <a:solidFill>
                  <a:srgbClr val="FF0000"/>
                </a:solidFill>
              </a:rPr>
              <a:t>      包过滤型防火墙</a:t>
            </a:r>
            <a:r>
              <a:rPr lang="zh-CN" altLang="en-US" sz="2600" b="1"/>
              <a:t>是工作于</a:t>
            </a:r>
            <a:r>
              <a:rPr lang="en-US" altLang="zh-CN" sz="2600" b="1"/>
              <a:t>IP</a:t>
            </a:r>
            <a:r>
              <a:rPr lang="zh-CN" altLang="en-US" sz="2600" b="1"/>
              <a:t>层或之下，对外来的数据报文，只是起一个</a:t>
            </a:r>
            <a:r>
              <a:rPr lang="zh-CN" altLang="en-US" sz="2600" b="1">
                <a:solidFill>
                  <a:srgbClr val="990033"/>
                </a:solidFill>
              </a:rPr>
              <a:t>过滤的作用</a:t>
            </a:r>
            <a:r>
              <a:rPr lang="zh-CN" altLang="en-US" sz="2600" b="1"/>
              <a:t>。当数据包合法时，它就直接将其转发给服务器，起到的是</a:t>
            </a:r>
            <a:r>
              <a:rPr lang="zh-CN" altLang="en-US" sz="2600" b="1">
                <a:solidFill>
                  <a:srgbClr val="990033"/>
                </a:solidFill>
              </a:rPr>
              <a:t>转发作用</a:t>
            </a:r>
            <a:r>
              <a:rPr lang="zh-CN" altLang="en-US" sz="2600" b="1"/>
              <a:t>。</a:t>
            </a:r>
          </a:p>
          <a:p>
            <a:pPr eaLnBrk="0" hangingPunct="0">
              <a:spcBef>
                <a:spcPct val="20000"/>
              </a:spcBef>
            </a:pPr>
            <a:r>
              <a:rPr lang="zh-CN" altLang="en-US" sz="2600" b="1"/>
              <a:t>      在包过滤型防火墙中，客户端同服务器的三次握手直接进行，并不需要通过防火墙来代理进行。包过滤型防火墙</a:t>
            </a:r>
            <a:r>
              <a:rPr lang="zh-CN" altLang="en-US" sz="2600" b="1">
                <a:solidFill>
                  <a:srgbClr val="990033"/>
                </a:solidFill>
              </a:rPr>
              <a:t>效率</a:t>
            </a:r>
            <a:r>
              <a:rPr lang="zh-CN" altLang="en-US" sz="2600" b="1"/>
              <a:t>要较网关型防火墙</a:t>
            </a:r>
            <a:r>
              <a:rPr lang="zh-CN" altLang="en-US" sz="2600" b="1">
                <a:solidFill>
                  <a:srgbClr val="990033"/>
                </a:solidFill>
              </a:rPr>
              <a:t>高</a:t>
            </a:r>
            <a:r>
              <a:rPr lang="zh-CN" altLang="en-US" sz="2600" b="1"/>
              <a:t>，</a:t>
            </a:r>
            <a:r>
              <a:rPr lang="zh-CN" altLang="en-US" sz="2600" b="1">
                <a:solidFill>
                  <a:srgbClr val="990033"/>
                </a:solidFill>
              </a:rPr>
              <a:t>允许数据流量大</a:t>
            </a:r>
            <a:r>
              <a:rPr lang="zh-CN" altLang="en-US" sz="2600" b="1"/>
              <a:t>。但是这种防火墙如果配置不当的话，会让攻击者绕过防火墙而直接攻击到服务器。而且允许数据量大会更有利于</a:t>
            </a:r>
            <a:r>
              <a:rPr lang="en-US" altLang="zh-CN" sz="2600" b="1"/>
              <a:t>SYN Flood</a:t>
            </a:r>
            <a:r>
              <a:rPr lang="zh-CN" altLang="en-US" sz="2600" b="1"/>
              <a:t>攻击。这种防火墙适合于大流量的服务器，但是需要设置妥当才能保证服务器具有较高的安全性和稳定性。</a:t>
            </a:r>
          </a:p>
        </p:txBody>
      </p:sp>
      <p:pic>
        <p:nvPicPr>
          <p:cNvPr id="43011" name="Picture 6" descr="j0300520"/>
          <p:cNvPicPr>
            <a:picLocks noChangeAspect="1" noChangeArrowheads="1"/>
          </p:cNvPicPr>
          <p:nvPr/>
        </p:nvPicPr>
        <p:blipFill>
          <a:blip r:embed="rId2" cstate="print"/>
          <a:srcRect/>
          <a:stretch>
            <a:fillRect/>
          </a:stretch>
        </p:blipFill>
        <p:spPr bwMode="auto">
          <a:xfrm>
            <a:off x="5076825" y="5743575"/>
            <a:ext cx="1150938" cy="925513"/>
          </a:xfrm>
          <a:prstGeom prst="rect">
            <a:avLst/>
          </a:prstGeom>
          <a:noFill/>
          <a:ln w="9525">
            <a:noFill/>
            <a:miter lim="800000"/>
            <a:headEnd/>
            <a:tailEnd/>
          </a:ln>
        </p:spPr>
      </p:pic>
      <p:sp>
        <p:nvSpPr>
          <p:cNvPr id="43012" name="Rectangle 2"/>
          <p:cNvSpPr>
            <a:spLocks noChangeArrowheads="1"/>
          </p:cNvSpPr>
          <p:nvPr/>
        </p:nvSpPr>
        <p:spPr bwMode="auto">
          <a:xfrm>
            <a:off x="228600" y="260350"/>
            <a:ext cx="86106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8.3.4 </a:t>
            </a:r>
            <a:r>
              <a:rPr lang="zh-CN" altLang="en-US" sz="3600" b="1">
                <a:solidFill>
                  <a:schemeClr val="bg1"/>
                </a:solidFill>
                <a:latin typeface="Verdana" pitchFamily="34" charset="0"/>
              </a:rPr>
              <a:t>用防火墙阻止</a:t>
            </a:r>
            <a:r>
              <a:rPr lang="en-US" altLang="zh-CN" sz="3600" b="1">
                <a:solidFill>
                  <a:schemeClr val="bg1"/>
                </a:solidFill>
                <a:latin typeface="Verdana" pitchFamily="34" charset="0"/>
              </a:rPr>
              <a:t>SYN Flood</a:t>
            </a:r>
            <a:r>
              <a:rPr lang="zh-CN" altLang="en-US" sz="3600" b="1">
                <a:solidFill>
                  <a:schemeClr val="bg1"/>
                </a:solidFill>
                <a:latin typeface="Verdana" pitchFamily="34" charset="0"/>
              </a:rPr>
              <a:t>攻击</a:t>
            </a:r>
          </a:p>
        </p:txBody>
      </p:sp>
      <p:sp>
        <p:nvSpPr>
          <p:cNvPr id="43013" name="AutoShape 8"/>
          <p:cNvSpPr>
            <a:spLocks noChangeArrowheads="1"/>
          </p:cNvSpPr>
          <p:nvPr/>
        </p:nvSpPr>
        <p:spPr bwMode="auto">
          <a:xfrm>
            <a:off x="487363"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4034" name="Rectangle 3"/>
          <p:cNvSpPr>
            <a:spLocks noChangeArrowheads="1"/>
          </p:cNvSpPr>
          <p:nvPr/>
        </p:nvSpPr>
        <p:spPr bwMode="auto">
          <a:xfrm>
            <a:off x="609600" y="1295400"/>
            <a:ext cx="8077200" cy="2278063"/>
          </a:xfrm>
          <a:prstGeom prst="rect">
            <a:avLst/>
          </a:prstGeom>
          <a:noFill/>
          <a:ln w="9525">
            <a:noFill/>
            <a:miter lim="800000"/>
            <a:headEnd/>
            <a:tailEnd/>
          </a:ln>
        </p:spPr>
        <p:txBody>
          <a:bodyPr/>
          <a:lstStyle/>
          <a:p>
            <a:pPr eaLnBrk="0" hangingPunct="0">
              <a:spcBef>
                <a:spcPct val="20000"/>
              </a:spcBef>
            </a:pPr>
            <a:r>
              <a:rPr lang="zh-CN" altLang="en-US" sz="2600" b="1"/>
              <a:t>（</a:t>
            </a:r>
            <a:r>
              <a:rPr lang="en-US" altLang="zh-CN" sz="2600" b="1"/>
              <a:t>2</a:t>
            </a:r>
            <a:r>
              <a:rPr lang="zh-CN" altLang="en-US" sz="2600" b="1"/>
              <a:t>）防御</a:t>
            </a:r>
            <a:r>
              <a:rPr lang="en-US" altLang="zh-CN" sz="2600" b="1"/>
              <a:t>SYN Flood</a:t>
            </a:r>
            <a:r>
              <a:rPr lang="zh-CN" altLang="en-US" sz="2600" b="1"/>
              <a:t>攻击的防火墙设置</a:t>
            </a:r>
          </a:p>
          <a:p>
            <a:pPr eaLnBrk="0" hangingPunct="0">
              <a:spcBef>
                <a:spcPct val="20000"/>
              </a:spcBef>
            </a:pPr>
            <a:r>
              <a:rPr lang="zh-CN" altLang="en-US" sz="2600" b="1"/>
              <a:t>      除了可以直接采用以上两种不同类型的防火墙进行</a:t>
            </a:r>
            <a:r>
              <a:rPr lang="en-US" altLang="zh-CN" sz="2600" b="1"/>
              <a:t>SYN Flood</a:t>
            </a:r>
            <a:r>
              <a:rPr lang="zh-CN" altLang="en-US" sz="2600" b="1"/>
              <a:t>防御外，还可进行一些特殊的防火墙设置来达到目的。针对</a:t>
            </a:r>
            <a:r>
              <a:rPr lang="en-US" altLang="zh-CN" sz="2600" b="1"/>
              <a:t>SYN Flood</a:t>
            </a:r>
            <a:r>
              <a:rPr lang="zh-CN" altLang="en-US" sz="2600" b="1"/>
              <a:t>攻击，防火墙通常有</a:t>
            </a:r>
            <a:r>
              <a:rPr lang="zh-CN" altLang="en-US" sz="2600" b="1">
                <a:solidFill>
                  <a:srgbClr val="990033"/>
                </a:solidFill>
              </a:rPr>
              <a:t>三种防护方式</a:t>
            </a:r>
            <a:r>
              <a:rPr lang="zh-CN" altLang="en-US" sz="2600" b="1"/>
              <a:t>：</a:t>
            </a:r>
            <a:r>
              <a:rPr lang="en-US" altLang="zh-CN" sz="2600" b="1"/>
              <a:t>SYN</a:t>
            </a:r>
            <a:r>
              <a:rPr lang="zh-CN" altLang="en-US" sz="2600" b="1"/>
              <a:t>网关、被动式</a:t>
            </a:r>
            <a:r>
              <a:rPr lang="en-US" altLang="zh-CN" sz="2600" b="1"/>
              <a:t>SYN</a:t>
            </a:r>
            <a:r>
              <a:rPr lang="zh-CN" altLang="en-US" sz="2600" b="1"/>
              <a:t>网关和</a:t>
            </a:r>
            <a:r>
              <a:rPr lang="en-US" altLang="zh-CN" sz="2600" b="1"/>
              <a:t>SYN</a:t>
            </a:r>
            <a:r>
              <a:rPr lang="zh-CN" altLang="en-US" sz="2600" b="1"/>
              <a:t>中继</a:t>
            </a:r>
            <a:r>
              <a:rPr lang="en-US" altLang="zh-CN" sz="2600" b="1"/>
              <a:t>.</a:t>
            </a:r>
          </a:p>
        </p:txBody>
      </p:sp>
      <p:pic>
        <p:nvPicPr>
          <p:cNvPr id="44035" name="Picture 7" descr="j0234657"/>
          <p:cNvPicPr>
            <a:picLocks noChangeAspect="1" noChangeArrowheads="1"/>
          </p:cNvPicPr>
          <p:nvPr/>
        </p:nvPicPr>
        <p:blipFill>
          <a:blip r:embed="rId2" cstate="print"/>
          <a:srcRect/>
          <a:stretch>
            <a:fillRect/>
          </a:stretch>
        </p:blipFill>
        <p:spPr bwMode="auto">
          <a:xfrm>
            <a:off x="6227763" y="3644900"/>
            <a:ext cx="1217612" cy="1185863"/>
          </a:xfrm>
          <a:prstGeom prst="rect">
            <a:avLst/>
          </a:prstGeom>
          <a:noFill/>
          <a:ln w="9525">
            <a:noFill/>
            <a:miter lim="800000"/>
            <a:headEnd/>
            <a:tailEnd/>
          </a:ln>
        </p:spPr>
      </p:pic>
      <p:sp>
        <p:nvSpPr>
          <p:cNvPr id="44036" name="Rectangle 2"/>
          <p:cNvSpPr>
            <a:spLocks noChangeArrowheads="1"/>
          </p:cNvSpPr>
          <p:nvPr/>
        </p:nvSpPr>
        <p:spPr bwMode="auto">
          <a:xfrm>
            <a:off x="838200" y="228600"/>
            <a:ext cx="80772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8.3.4 </a:t>
            </a:r>
            <a:r>
              <a:rPr lang="zh-CN" altLang="en-US" sz="3600" b="1">
                <a:solidFill>
                  <a:schemeClr val="bg1"/>
                </a:solidFill>
                <a:latin typeface="Verdana" pitchFamily="34" charset="0"/>
              </a:rPr>
              <a:t>用防火墙阻止</a:t>
            </a:r>
            <a:r>
              <a:rPr lang="en-US" altLang="zh-CN" sz="3600" b="1">
                <a:solidFill>
                  <a:schemeClr val="bg1"/>
                </a:solidFill>
                <a:latin typeface="Verdana" pitchFamily="34" charset="0"/>
              </a:rPr>
              <a:t>SYN Flood</a:t>
            </a:r>
            <a:r>
              <a:rPr lang="zh-CN" altLang="en-US" sz="3600" b="1">
                <a:solidFill>
                  <a:schemeClr val="bg1"/>
                </a:solidFill>
                <a:latin typeface="Verdana" pitchFamily="34" charset="0"/>
              </a:rPr>
              <a:t>攻击</a:t>
            </a:r>
          </a:p>
        </p:txBody>
      </p:sp>
      <p:sp>
        <p:nvSpPr>
          <p:cNvPr id="44037" name="AutoShape 8"/>
          <p:cNvSpPr>
            <a:spLocks noChangeArrowheads="1"/>
          </p:cNvSpPr>
          <p:nvPr/>
        </p:nvSpPr>
        <p:spPr bwMode="auto">
          <a:xfrm>
            <a:off x="487363"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81000" y="1219200"/>
            <a:ext cx="86106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45058" name="Picture 7" descr="j0234657"/>
          <p:cNvPicPr>
            <a:picLocks noChangeAspect="1" noChangeArrowheads="1"/>
          </p:cNvPicPr>
          <p:nvPr/>
        </p:nvPicPr>
        <p:blipFill>
          <a:blip r:embed="rId2" cstate="print"/>
          <a:srcRect/>
          <a:stretch>
            <a:fillRect/>
          </a:stretch>
        </p:blipFill>
        <p:spPr bwMode="auto">
          <a:xfrm>
            <a:off x="7315200" y="5427663"/>
            <a:ext cx="1217613" cy="1185862"/>
          </a:xfrm>
          <a:prstGeom prst="rect">
            <a:avLst/>
          </a:prstGeom>
          <a:noFill/>
          <a:ln w="9525">
            <a:noFill/>
            <a:miter lim="800000"/>
            <a:headEnd/>
            <a:tailEnd/>
          </a:ln>
        </p:spPr>
      </p:pic>
      <p:sp>
        <p:nvSpPr>
          <p:cNvPr id="9225" name="AutoShape 9"/>
          <p:cNvSpPr>
            <a:spLocks noChangeArrowheads="1"/>
          </p:cNvSpPr>
          <p:nvPr/>
        </p:nvSpPr>
        <p:spPr bwMode="auto">
          <a:xfrm>
            <a:off x="381000" y="1393825"/>
            <a:ext cx="8305800" cy="3937000"/>
          </a:xfrm>
          <a:prstGeom prst="flowChartAlternateProcess">
            <a:avLst/>
          </a:prstGeom>
          <a:solidFill>
            <a:srgbClr val="FFFF99"/>
          </a:solidFill>
          <a:ln w="25400">
            <a:solidFill>
              <a:srgbClr val="00CCFF"/>
            </a:solidFill>
            <a:miter lim="800000"/>
          </a:ln>
        </p:spPr>
        <p:txBody>
          <a:bodyPr anchor="ctr"/>
          <a:lstStyle/>
          <a:p>
            <a:pPr>
              <a:defRPr/>
            </a:pPr>
            <a:r>
              <a:rPr lang="zh-CN" altLang="en-US" sz="2000" dirty="0">
                <a:solidFill>
                  <a:srgbClr val="FF0000"/>
                </a:solidFill>
                <a:effectLst>
                  <a:outerShdw blurRad="38100" dist="38100" dir="2700000" algn="tl">
                    <a:srgbClr val="000000"/>
                  </a:outerShdw>
                </a:effectLst>
                <a:latin typeface="黑体" panose="02010600030101010101" pitchFamily="49" charset="-122"/>
                <a:ea typeface="黑体" panose="02010600030101010101" pitchFamily="49" charset="-122"/>
                <a:sym typeface="Wingdings" panose="05000000000000000000" pitchFamily="2" charset="2"/>
              </a:rPr>
              <a:t></a:t>
            </a:r>
            <a:r>
              <a:rPr lang="zh-CN" altLang="en-US" sz="2000" dirty="0">
                <a:solidFill>
                  <a:srgbClr val="FF0000"/>
                </a:solidFill>
                <a:effectLst>
                  <a:outerShdw blurRad="38100" dist="38100" dir="2700000" algn="tl">
                    <a:srgbClr val="000000"/>
                  </a:outerShdw>
                </a:effectLst>
                <a:latin typeface="黑体" panose="02010600030101010101" pitchFamily="49" charset="-122"/>
                <a:ea typeface="黑体" panose="02010600030101010101" pitchFamily="49" charset="-122"/>
              </a:rPr>
              <a:t>讨论思考：</a:t>
            </a:r>
          </a:p>
          <a:p>
            <a:pPr>
              <a:defRPr/>
            </a:pP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a:t>
            </a:r>
            <a:r>
              <a:rPr lang="en-US" altLang="zh-CN"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1</a:t>
            </a: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）为什么将企业网络划分为</a:t>
            </a:r>
            <a:r>
              <a:rPr lang="en-US" altLang="zh-CN"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3</a:t>
            </a: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个区域？外围网络有什么用处？</a:t>
            </a:r>
          </a:p>
          <a:p>
            <a:pPr>
              <a:defRPr/>
            </a:pP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a:t>
            </a:r>
            <a:r>
              <a:rPr lang="en-US" altLang="zh-CN"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2</a:t>
            </a: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）冗余容错技术主要有哪些？增加冗余后为什么安全性会有所提高？</a:t>
            </a:r>
          </a:p>
          <a:p>
            <a:pPr>
              <a:defRPr/>
            </a:pP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a:t>
            </a:r>
            <a:r>
              <a:rPr lang="en-US" altLang="zh-CN"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3</a:t>
            </a: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a:t>
            </a:r>
            <a:r>
              <a:rPr lang="en-US" altLang="zh-CN"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SYN Flood</a:t>
            </a: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攻击是利用了什么漏洞？</a:t>
            </a:r>
          </a:p>
          <a:p>
            <a:pPr>
              <a:defRPr/>
            </a:pP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a:t>
            </a:r>
            <a:r>
              <a:rPr lang="en-US" altLang="zh-CN"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4</a:t>
            </a: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a:t>
            </a:r>
            <a:r>
              <a:rPr lang="en-US" altLang="zh-CN"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DDoS</a:t>
            </a: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是如何实现的？常用的攻击手段除了</a:t>
            </a:r>
            <a:r>
              <a:rPr lang="en-US" altLang="zh-CN"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SYN Flood</a:t>
            </a:r>
            <a:r>
              <a:rPr lang="zh-CN" altLang="en-US" sz="2000" dirty="0">
                <a:effectLst>
                  <a:outerShdw blurRad="38100" dist="38100" dir="2700000" algn="tl">
                    <a:srgbClr val="000000"/>
                  </a:outerShdw>
                </a:effectLst>
                <a:latin typeface="Times New Roman" panose="02020603050405020304" pitchFamily="18" charset="0"/>
                <a:ea typeface="楷体_GB2312" panose="02010609030101010101" pitchFamily="49" charset="-122"/>
              </a:rPr>
              <a:t>以外还有哪些？</a:t>
            </a:r>
            <a:endParaRPr lang="en-US" altLang="zh-CN" sz="2000" dirty="0">
              <a:effectLst>
                <a:outerShdw blurRad="38100" dist="38100" dir="2700000" algn="tl">
                  <a:srgbClr val="000000"/>
                </a:outerShdw>
              </a:effectLst>
              <a:latin typeface="Times New Roman" panose="02020603050405020304" pitchFamily="18" charset="0"/>
              <a:ea typeface="楷体_GB2312" panose="02010609030101010101" pitchFamily="49" charset="-122"/>
            </a:endParaRPr>
          </a:p>
        </p:txBody>
      </p:sp>
      <p:sp>
        <p:nvSpPr>
          <p:cNvPr id="45060" name="Rectangle 2"/>
          <p:cNvSpPr>
            <a:spLocks noChangeArrowheads="1"/>
          </p:cNvSpPr>
          <p:nvPr/>
        </p:nvSpPr>
        <p:spPr bwMode="auto">
          <a:xfrm>
            <a:off x="914400" y="260350"/>
            <a:ext cx="77724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8.3 </a:t>
            </a:r>
            <a:r>
              <a:rPr lang="zh-CN" altLang="en-US" sz="3600" b="1">
                <a:solidFill>
                  <a:schemeClr val="bg1"/>
                </a:solidFill>
                <a:latin typeface="Verdana" pitchFamily="34" charset="0"/>
              </a:rPr>
              <a:t>防火墙的主要应用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3"/>
          <p:cNvSpPr>
            <a:spLocks noGrp="1" noChangeArrowheads="1"/>
          </p:cNvSpPr>
          <p:nvPr>
            <p:ph type="subTitle" idx="4294967295"/>
          </p:nvPr>
        </p:nvSpPr>
        <p:spPr>
          <a:xfrm>
            <a:off x="212725" y="1101725"/>
            <a:ext cx="7777163" cy="4391025"/>
          </a:xfrm>
        </p:spPr>
        <p:txBody>
          <a:bodyPr/>
          <a:lstStyle/>
          <a:p>
            <a:pPr marL="0" indent="0" algn="just" eaLnBrk="1" hangingPunct="1">
              <a:lnSpc>
                <a:spcPct val="90000"/>
              </a:lnSpc>
              <a:buFont typeface="Wingdings" pitchFamily="2" charset="2"/>
              <a:buNone/>
            </a:pPr>
            <a:r>
              <a:rPr lang="en-US" altLang="zh-CN" sz="2600" smtClean="0">
                <a:solidFill>
                  <a:srgbClr val="FF0000"/>
                </a:solidFill>
              </a:rPr>
              <a:t>8.1.1 </a:t>
            </a:r>
            <a:r>
              <a:rPr lang="zh-CN" altLang="en-US" sz="2600" smtClean="0">
                <a:solidFill>
                  <a:srgbClr val="FF0000"/>
                </a:solidFill>
              </a:rPr>
              <a:t>防火墙的概念和功能</a:t>
            </a:r>
          </a:p>
          <a:p>
            <a:pPr marL="0" indent="0" algn="just" eaLnBrk="1" hangingPunct="1">
              <a:lnSpc>
                <a:spcPct val="90000"/>
              </a:lnSpc>
              <a:buFont typeface="Wingdings" pitchFamily="2" charset="2"/>
              <a:buNone/>
            </a:pPr>
            <a:endParaRPr lang="zh-CN" altLang="en-US" sz="2600" smtClean="0">
              <a:solidFill>
                <a:srgbClr val="FF0000"/>
              </a:solidFill>
            </a:endParaRPr>
          </a:p>
          <a:p>
            <a:pPr marL="0" indent="0" algn="just" eaLnBrk="1" hangingPunct="1">
              <a:lnSpc>
                <a:spcPct val="90000"/>
              </a:lnSpc>
              <a:buFont typeface="Wingdings" pitchFamily="2" charset="2"/>
              <a:buNone/>
            </a:pPr>
            <a:endParaRPr lang="zh-CN" altLang="en-US" sz="2400" smtClean="0">
              <a:solidFill>
                <a:srgbClr val="FF0000"/>
              </a:solidFill>
            </a:endParaRPr>
          </a:p>
          <a:p>
            <a:pPr marL="0" indent="0" algn="just" eaLnBrk="1" hangingPunct="1">
              <a:lnSpc>
                <a:spcPct val="90000"/>
              </a:lnSpc>
              <a:buFont typeface="Wingdings" pitchFamily="2" charset="2"/>
              <a:buNone/>
            </a:pPr>
            <a:endParaRPr lang="zh-CN" altLang="en-US" sz="2400" smtClean="0">
              <a:solidFill>
                <a:srgbClr val="FF0000"/>
              </a:solidFill>
            </a:endParaRPr>
          </a:p>
          <a:p>
            <a:pPr marL="0" indent="0" algn="just" eaLnBrk="1" hangingPunct="1">
              <a:lnSpc>
                <a:spcPct val="90000"/>
              </a:lnSpc>
              <a:buFont typeface="Wingdings" pitchFamily="2" charset="2"/>
              <a:buNone/>
            </a:pPr>
            <a:endParaRPr lang="zh-CN" altLang="en-US" sz="2400" smtClean="0">
              <a:solidFill>
                <a:srgbClr val="FF0000"/>
              </a:solidFill>
            </a:endParaRPr>
          </a:p>
          <a:p>
            <a:pPr marL="0" indent="0" algn="just" eaLnBrk="1" hangingPunct="1">
              <a:lnSpc>
                <a:spcPct val="90000"/>
              </a:lnSpc>
              <a:buFont typeface="Wingdings" pitchFamily="2" charset="2"/>
              <a:buNone/>
            </a:pPr>
            <a:endParaRPr lang="zh-CN" altLang="en-US" sz="1200" smtClean="0">
              <a:solidFill>
                <a:srgbClr val="FF0000"/>
              </a:solidFill>
            </a:endParaRPr>
          </a:p>
          <a:p>
            <a:pPr marL="0" indent="0" algn="just" eaLnBrk="1" hangingPunct="1">
              <a:lnSpc>
                <a:spcPct val="90000"/>
              </a:lnSpc>
              <a:buFont typeface="Wingdings" pitchFamily="2" charset="2"/>
              <a:buNone/>
            </a:pPr>
            <a:r>
              <a:rPr lang="zh-CN" altLang="en-US" sz="2400" smtClean="0"/>
              <a:t>。</a:t>
            </a:r>
          </a:p>
        </p:txBody>
      </p:sp>
      <p:sp>
        <p:nvSpPr>
          <p:cNvPr id="9218" name="Rectangle 2"/>
          <p:cNvSpPr>
            <a:spLocks noChangeArrowheads="1"/>
          </p:cNvSpPr>
          <p:nvPr/>
        </p:nvSpPr>
        <p:spPr bwMode="auto">
          <a:xfrm>
            <a:off x="457200" y="152400"/>
            <a:ext cx="83058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8.1 </a:t>
            </a:r>
            <a:r>
              <a:rPr lang="zh-CN" altLang="en-US" sz="3600" b="1">
                <a:solidFill>
                  <a:schemeClr val="bg1"/>
                </a:solidFill>
                <a:latin typeface="Verdana" pitchFamily="34" charset="0"/>
              </a:rPr>
              <a:t>防火墙概述</a:t>
            </a:r>
          </a:p>
        </p:txBody>
      </p:sp>
      <p:sp>
        <p:nvSpPr>
          <p:cNvPr id="9219" name="AutoShape 7"/>
          <p:cNvSpPr>
            <a:spLocks noChangeArrowheads="1"/>
          </p:cNvSpPr>
          <p:nvPr/>
        </p:nvSpPr>
        <p:spPr bwMode="auto">
          <a:xfrm>
            <a:off x="457200" y="1676400"/>
            <a:ext cx="7532688" cy="3586163"/>
          </a:xfrm>
          <a:prstGeom prst="flowChartAlternateProcess">
            <a:avLst/>
          </a:prstGeom>
          <a:noFill/>
          <a:ln w="22225">
            <a:solidFill>
              <a:schemeClr val="tx1"/>
            </a:solidFill>
            <a:miter lim="800000"/>
            <a:headEnd/>
            <a:tailEnd/>
          </a:ln>
        </p:spPr>
        <p:txBody>
          <a:bodyPr anchor="ctr"/>
          <a:lstStyle/>
          <a:p>
            <a:r>
              <a:rPr lang="en-US" altLang="zh-CN" b="1"/>
              <a:t>                   </a:t>
            </a:r>
            <a:r>
              <a:rPr lang="zh-CN" altLang="zh-CN" b="1"/>
              <a:t>自古以来，人们就使用造墙来阻挡火灾</a:t>
            </a:r>
            <a:r>
              <a:rPr lang="en-US" altLang="zh-CN" b="1"/>
              <a:t>/</a:t>
            </a:r>
            <a:r>
              <a:rPr lang="zh-CN" altLang="zh-CN" b="1"/>
              <a:t>入侵者。两千多年前的春秋战国，当时的人们已经开始修筑长城来抵御来自北方的侵略者从而保护本国的居民。古代欧洲的国王们也建造了四面高墙环绕的城堡，用来保护自己的人民免遭入侵者的掠夺。而术语“</a:t>
            </a:r>
            <a:r>
              <a:rPr lang="zh-CN" altLang="zh-CN" b="1">
                <a:solidFill>
                  <a:srgbClr val="FF0000"/>
                </a:solidFill>
              </a:rPr>
              <a:t>防火墙</a:t>
            </a:r>
            <a:r>
              <a:rPr lang="zh-CN" altLang="zh-CN" b="1"/>
              <a:t>”是指在不同建筑物间的墙，将厨房等最可能发生火灾的地方与其他的建筑物隔离开来，防止火灾在不同的建筑之间蔓延。</a:t>
            </a:r>
            <a:endParaRPr lang="zh-CN" altLang="en-US" sz="1400"/>
          </a:p>
        </p:txBody>
      </p:sp>
      <p:sp>
        <p:nvSpPr>
          <p:cNvPr id="13" name="圆角矩形 12"/>
          <p:cNvSpPr/>
          <p:nvPr/>
        </p:nvSpPr>
        <p:spPr bwMode="gray">
          <a:xfrm>
            <a:off x="1100138" y="1738313"/>
            <a:ext cx="1143000" cy="487362"/>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1800" b="1" dirty="0">
                <a:solidFill>
                  <a:srgbClr val="002060"/>
                </a:solidFill>
                <a:latin typeface="宋体" panose="02010600030101010101" pitchFamily="2" charset="-122"/>
              </a:rPr>
              <a:t>案例</a:t>
            </a:r>
            <a:r>
              <a:rPr lang="en-US" altLang="zh-CN" sz="1800" b="1" dirty="0">
                <a:solidFill>
                  <a:srgbClr val="002060"/>
                </a:solidFill>
                <a:latin typeface="宋体" panose="02010600030101010101" pitchFamily="2" charset="-122"/>
              </a:rPr>
              <a:t>8-1</a:t>
            </a:r>
            <a:endParaRPr lang="zh-CN" altLang="en-US" sz="1800" b="1" dirty="0">
              <a:solidFill>
                <a:srgbClr val="002060"/>
              </a:solidFill>
              <a:latin typeface="宋体" panose="02010600030101010101" pitchFamily="2" charset="-122"/>
            </a:endParaRPr>
          </a:p>
        </p:txBody>
      </p:sp>
      <p:pic>
        <p:nvPicPr>
          <p:cNvPr id="9221" name="Picture 11"/>
          <p:cNvPicPr>
            <a:picLocks noChangeAspect="1" noChangeArrowheads="1"/>
          </p:cNvPicPr>
          <p:nvPr/>
        </p:nvPicPr>
        <p:blipFill>
          <a:blip r:embed="rId2" cstate="print"/>
          <a:srcRect/>
          <a:stretch>
            <a:fillRect/>
          </a:stretch>
        </p:blipFill>
        <p:spPr bwMode="auto">
          <a:xfrm>
            <a:off x="3997325" y="4972050"/>
            <a:ext cx="2647950" cy="17526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idx="4294967295"/>
          </p:nvPr>
        </p:nvSpPr>
        <p:spPr>
          <a:xfrm>
            <a:off x="0" y="115888"/>
            <a:ext cx="9144000" cy="685800"/>
          </a:xfrm>
        </p:spPr>
        <p:txBody>
          <a:bodyPr/>
          <a:lstStyle/>
          <a:p>
            <a:r>
              <a:rPr lang="en-US" altLang="zh-CN" smtClean="0">
                <a:ea typeface="宋体" pitchFamily="2" charset="-122"/>
              </a:rPr>
              <a:t/>
            </a:r>
            <a:br>
              <a:rPr lang="en-US" altLang="zh-CN" smtClean="0">
                <a:ea typeface="宋体" pitchFamily="2" charset="-122"/>
              </a:rPr>
            </a:br>
            <a:r>
              <a:rPr lang="en-US" altLang="zh-CN" smtClean="0">
                <a:ea typeface="宋体" pitchFamily="2" charset="-122"/>
              </a:rPr>
              <a:t>8.4 </a:t>
            </a:r>
            <a:r>
              <a:rPr lang="zh-CN" altLang="zh-CN" smtClean="0">
                <a:ea typeface="宋体" pitchFamily="2" charset="-122"/>
              </a:rPr>
              <a:t>试验 华为防火墙配置</a:t>
            </a:r>
            <a:r>
              <a:rPr lang="en-US" altLang="zh-CN" smtClean="0">
                <a:ea typeface="宋体" pitchFamily="2" charset="-122"/>
              </a:rPr>
              <a:t>AAA </a:t>
            </a:r>
            <a:r>
              <a:rPr lang="zh-CN" altLang="zh-CN" smtClean="0">
                <a:ea typeface="宋体" pitchFamily="2" charset="-122"/>
              </a:rPr>
              <a:t>认证</a:t>
            </a:r>
          </a:p>
        </p:txBody>
      </p:sp>
      <p:sp>
        <p:nvSpPr>
          <p:cNvPr id="46082" name="内容占位符 2"/>
          <p:cNvSpPr>
            <a:spLocks noGrp="1" noChangeArrowheads="1"/>
          </p:cNvSpPr>
          <p:nvPr>
            <p:ph idx="4294967295"/>
          </p:nvPr>
        </p:nvSpPr>
        <p:spPr/>
        <p:txBody>
          <a:bodyPr/>
          <a:lstStyle/>
          <a:p>
            <a:pPr>
              <a:lnSpc>
                <a:spcPct val="110000"/>
              </a:lnSpc>
              <a:spcBef>
                <a:spcPct val="35000"/>
              </a:spcBef>
            </a:pPr>
            <a:r>
              <a:rPr lang="en-US" altLang="zh-CN" sz="2800" smtClean="0">
                <a:solidFill>
                  <a:srgbClr val="CC0000"/>
                </a:solidFill>
              </a:rPr>
              <a:t>8.4.1 </a:t>
            </a:r>
            <a:r>
              <a:rPr lang="zh-CN" altLang="zh-CN" sz="2800" smtClean="0">
                <a:solidFill>
                  <a:srgbClr val="CC0000"/>
                </a:solidFill>
              </a:rPr>
              <a:t>实验目的与要求</a:t>
            </a:r>
          </a:p>
          <a:p>
            <a:pPr>
              <a:lnSpc>
                <a:spcPct val="110000"/>
              </a:lnSpc>
              <a:spcBef>
                <a:spcPct val="35000"/>
              </a:spcBef>
              <a:buFont typeface="Wingdings" pitchFamily="2" charset="2"/>
              <a:buNone/>
            </a:pPr>
            <a:r>
              <a:rPr lang="en-US" altLang="zh-CN" smtClean="0"/>
              <a:t>1) </a:t>
            </a:r>
            <a:r>
              <a:rPr lang="zh-CN" altLang="en-US" smtClean="0"/>
              <a:t>了解华为防火墙配置过程。</a:t>
            </a:r>
          </a:p>
          <a:p>
            <a:pPr>
              <a:lnSpc>
                <a:spcPct val="110000"/>
              </a:lnSpc>
              <a:spcBef>
                <a:spcPct val="35000"/>
              </a:spcBef>
              <a:buFont typeface="Wingdings" pitchFamily="2" charset="2"/>
              <a:buNone/>
            </a:pPr>
            <a:r>
              <a:rPr lang="en-US" altLang="zh-CN" smtClean="0"/>
              <a:t>2) </a:t>
            </a:r>
            <a:r>
              <a:rPr lang="zh-CN" altLang="en-US" smtClean="0"/>
              <a:t>理解</a:t>
            </a:r>
            <a:r>
              <a:rPr lang="en-US" altLang="zh-CN" smtClean="0"/>
              <a:t>AAA</a:t>
            </a:r>
            <a:r>
              <a:rPr lang="zh-CN" altLang="en-US" smtClean="0"/>
              <a:t>本地方式认证的配置及实施过程。</a:t>
            </a:r>
          </a:p>
          <a:p>
            <a:pPr>
              <a:lnSpc>
                <a:spcPct val="110000"/>
              </a:lnSpc>
              <a:spcBef>
                <a:spcPct val="35000"/>
              </a:spcBef>
              <a:buFont typeface="Wingdings" pitchFamily="2" charset="2"/>
              <a:buNone/>
            </a:pPr>
            <a:endParaRPr lang="zh-CN" altLang="en-US" smtClean="0"/>
          </a:p>
          <a:p>
            <a:pPr>
              <a:lnSpc>
                <a:spcPct val="110000"/>
              </a:lnSpc>
              <a:spcBef>
                <a:spcPct val="35000"/>
              </a:spcBef>
            </a:pPr>
            <a:r>
              <a:rPr lang="en-US" altLang="zh-CN" sz="2800" smtClean="0">
                <a:solidFill>
                  <a:srgbClr val="CC0000"/>
                </a:solidFill>
              </a:rPr>
              <a:t>8.4.2 </a:t>
            </a:r>
            <a:r>
              <a:rPr lang="zh-CN" altLang="zh-CN" sz="2800" smtClean="0">
                <a:solidFill>
                  <a:srgbClr val="CC0000"/>
                </a:solidFill>
              </a:rPr>
              <a:t>实验环境</a:t>
            </a:r>
          </a:p>
          <a:p>
            <a:pPr>
              <a:lnSpc>
                <a:spcPct val="110000"/>
              </a:lnSpc>
              <a:spcBef>
                <a:spcPct val="35000"/>
              </a:spcBef>
              <a:buFont typeface="Wingdings" pitchFamily="2" charset="2"/>
              <a:buNone/>
            </a:pPr>
            <a:r>
              <a:rPr lang="en-US" altLang="zh-CN" smtClean="0"/>
              <a:t>1</a:t>
            </a:r>
            <a:r>
              <a:rPr lang="zh-CN" altLang="en-US" smtClean="0"/>
              <a:t>）华为</a:t>
            </a:r>
            <a:r>
              <a:rPr lang="en-US" altLang="zh-CN" smtClean="0"/>
              <a:t>USG 5120</a:t>
            </a:r>
            <a:r>
              <a:rPr lang="zh-CN" altLang="en-US" smtClean="0"/>
              <a:t>防火墙一台。</a:t>
            </a:r>
          </a:p>
          <a:p>
            <a:pPr>
              <a:lnSpc>
                <a:spcPct val="110000"/>
              </a:lnSpc>
              <a:spcBef>
                <a:spcPct val="35000"/>
              </a:spcBef>
              <a:buFont typeface="Wingdings" pitchFamily="2" charset="2"/>
              <a:buNone/>
            </a:pPr>
            <a:r>
              <a:rPr lang="en-US" altLang="zh-CN" smtClean="0"/>
              <a:t>2</a:t>
            </a:r>
            <a:r>
              <a:rPr lang="zh-CN" altLang="en-US" smtClean="0"/>
              <a:t>）计算机一台，通过串口接入防火墙</a:t>
            </a:r>
            <a:r>
              <a:rPr lang="en-US" altLang="zh-CN" smtClean="0"/>
              <a:t>Console </a:t>
            </a:r>
            <a:r>
              <a:rPr lang="zh-CN" altLang="en-US" smtClean="0"/>
              <a:t>口，搭建配置环境。</a:t>
            </a:r>
          </a:p>
          <a:p>
            <a:pPr>
              <a:lnSpc>
                <a:spcPct val="110000"/>
              </a:lnSpc>
              <a:spcBef>
                <a:spcPct val="35000"/>
              </a:spcBef>
              <a:buFont typeface="Wingdings" pitchFamily="2" charset="2"/>
              <a:buNone/>
            </a:pPr>
            <a:r>
              <a:rPr lang="en-US" altLang="zh-CN" smtClean="0"/>
              <a:t>3</a:t>
            </a:r>
            <a:r>
              <a:rPr lang="zh-CN" altLang="en-US" smtClean="0"/>
              <a:t>）在创建本地认证方案前，确保设备与服务器之间的路由可达。创建本地认证方案后，配置本地认证方案。</a:t>
            </a:r>
          </a:p>
        </p:txBody>
      </p:sp>
      <p:sp>
        <p:nvSpPr>
          <p:cNvPr id="46083" name="AutoShape 8"/>
          <p:cNvSpPr>
            <a:spLocks noChangeArrowheads="1"/>
          </p:cNvSpPr>
          <p:nvPr/>
        </p:nvSpPr>
        <p:spPr bwMode="auto">
          <a:xfrm>
            <a:off x="361950"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idx="4294967295"/>
          </p:nvPr>
        </p:nvSpPr>
        <p:spPr>
          <a:xfrm>
            <a:off x="0" y="115888"/>
            <a:ext cx="9144000" cy="685800"/>
          </a:xfrm>
        </p:spPr>
        <p:txBody>
          <a:bodyPr/>
          <a:lstStyle/>
          <a:p>
            <a:r>
              <a:rPr lang="en-US" altLang="zh-CN" smtClean="0">
                <a:ea typeface="宋体" pitchFamily="2" charset="-122"/>
              </a:rPr>
              <a:t/>
            </a:r>
            <a:br>
              <a:rPr lang="en-US" altLang="zh-CN" smtClean="0">
                <a:ea typeface="宋体" pitchFamily="2" charset="-122"/>
              </a:rPr>
            </a:br>
            <a:r>
              <a:rPr lang="en-US" altLang="zh-CN" smtClean="0">
                <a:ea typeface="宋体" pitchFamily="2" charset="-122"/>
              </a:rPr>
              <a:t>8.4 </a:t>
            </a:r>
            <a:r>
              <a:rPr lang="zh-CN" altLang="zh-CN" smtClean="0">
                <a:ea typeface="宋体" pitchFamily="2" charset="-122"/>
              </a:rPr>
              <a:t>试验 华为防火墙配置</a:t>
            </a:r>
            <a:r>
              <a:rPr lang="en-US" altLang="zh-CN" smtClean="0">
                <a:ea typeface="宋体" pitchFamily="2" charset="-122"/>
              </a:rPr>
              <a:t>AAA </a:t>
            </a:r>
            <a:r>
              <a:rPr lang="zh-CN" altLang="zh-CN" smtClean="0">
                <a:ea typeface="宋体" pitchFamily="2" charset="-122"/>
              </a:rPr>
              <a:t>认证</a:t>
            </a:r>
          </a:p>
        </p:txBody>
      </p:sp>
      <p:sp>
        <p:nvSpPr>
          <p:cNvPr id="47106" name="内容占位符 2"/>
          <p:cNvSpPr>
            <a:spLocks noGrp="1" noChangeArrowheads="1"/>
          </p:cNvSpPr>
          <p:nvPr>
            <p:ph idx="4294967295"/>
          </p:nvPr>
        </p:nvSpPr>
        <p:spPr/>
        <p:txBody>
          <a:bodyPr/>
          <a:lstStyle/>
          <a:p>
            <a:pPr>
              <a:lnSpc>
                <a:spcPct val="110000"/>
              </a:lnSpc>
              <a:spcBef>
                <a:spcPct val="35000"/>
              </a:spcBef>
            </a:pPr>
            <a:r>
              <a:rPr lang="en-US" altLang="zh-CN" sz="2800" smtClean="0">
                <a:solidFill>
                  <a:srgbClr val="CC0000"/>
                </a:solidFill>
              </a:rPr>
              <a:t>8.4.3 </a:t>
            </a:r>
            <a:r>
              <a:rPr lang="zh-CN" altLang="zh-CN" sz="2800" smtClean="0"/>
              <a:t>实验内容和步骤</a:t>
            </a:r>
            <a:r>
              <a:rPr lang="en-US" altLang="zh-CN" sz="2800" smtClean="0"/>
              <a:t/>
            </a:r>
            <a:br>
              <a:rPr lang="en-US" altLang="zh-CN" sz="2800" smtClean="0"/>
            </a:br>
            <a:r>
              <a:rPr lang="zh-CN" altLang="en-US" sz="2800" smtClean="0"/>
              <a:t> </a:t>
            </a:r>
            <a:r>
              <a:rPr lang="en-US" altLang="zh-CN" sz="2800" smtClean="0"/>
              <a:t>1. </a:t>
            </a:r>
            <a:r>
              <a:rPr lang="zh-CN" altLang="en-US" sz="2800" smtClean="0"/>
              <a:t>创建本地认证方案</a:t>
            </a:r>
          </a:p>
          <a:p>
            <a:pPr>
              <a:lnSpc>
                <a:spcPct val="110000"/>
              </a:lnSpc>
              <a:spcBef>
                <a:spcPct val="35000"/>
              </a:spcBef>
            </a:pPr>
            <a:r>
              <a:rPr lang="en-US" altLang="zh-CN" sz="2000" smtClean="0">
                <a:latin typeface="Times New Roman" pitchFamily="18" charset="0"/>
              </a:rPr>
              <a:t>1</a:t>
            </a:r>
            <a:r>
              <a:rPr lang="zh-CN" altLang="en-US" sz="2000" smtClean="0">
                <a:latin typeface="Times New Roman" pitchFamily="18" charset="0"/>
              </a:rPr>
              <a:t>） 执行命令</a:t>
            </a:r>
            <a:r>
              <a:rPr lang="en-US" altLang="zh-CN" sz="2000" smtClean="0">
                <a:latin typeface="Times New Roman" pitchFamily="18" charset="0"/>
              </a:rPr>
              <a:t>system-view</a:t>
            </a:r>
            <a:r>
              <a:rPr lang="zh-CN" altLang="en-US" sz="2000" smtClean="0">
                <a:latin typeface="Times New Roman" pitchFamily="18" charset="0"/>
              </a:rPr>
              <a:t>，进入系统视图。</a:t>
            </a:r>
          </a:p>
          <a:p>
            <a:pPr>
              <a:lnSpc>
                <a:spcPct val="110000"/>
              </a:lnSpc>
              <a:spcBef>
                <a:spcPct val="35000"/>
              </a:spcBef>
            </a:pPr>
            <a:r>
              <a:rPr lang="en-US" altLang="zh-CN" sz="2000" smtClean="0">
                <a:latin typeface="Times New Roman" pitchFamily="18" charset="0"/>
              </a:rPr>
              <a:t>2</a:t>
            </a:r>
            <a:r>
              <a:rPr lang="zh-CN" altLang="en-US" sz="2000" smtClean="0">
                <a:latin typeface="Times New Roman" pitchFamily="18" charset="0"/>
              </a:rPr>
              <a:t>） 执行命令</a:t>
            </a:r>
            <a:r>
              <a:rPr lang="en-US" altLang="zh-CN" sz="2000" smtClean="0">
                <a:latin typeface="Times New Roman" pitchFamily="18" charset="0"/>
              </a:rPr>
              <a:t>aaa</a:t>
            </a:r>
            <a:r>
              <a:rPr lang="zh-CN" altLang="en-US" sz="2000" smtClean="0">
                <a:latin typeface="Times New Roman" pitchFamily="18" charset="0"/>
              </a:rPr>
              <a:t>，进入</a:t>
            </a:r>
            <a:r>
              <a:rPr lang="en-US" altLang="zh-CN" sz="2000" smtClean="0">
                <a:latin typeface="Times New Roman" pitchFamily="18" charset="0"/>
              </a:rPr>
              <a:t>AAA </a:t>
            </a:r>
            <a:r>
              <a:rPr lang="zh-CN" altLang="en-US" sz="2000" smtClean="0">
                <a:latin typeface="Times New Roman" pitchFamily="18" charset="0"/>
              </a:rPr>
              <a:t>视图。</a:t>
            </a:r>
          </a:p>
          <a:p>
            <a:pPr>
              <a:lnSpc>
                <a:spcPct val="110000"/>
              </a:lnSpc>
              <a:spcBef>
                <a:spcPct val="35000"/>
              </a:spcBef>
            </a:pPr>
            <a:r>
              <a:rPr lang="en-US" altLang="zh-CN" sz="2000" smtClean="0">
                <a:latin typeface="Times New Roman" pitchFamily="18" charset="0"/>
              </a:rPr>
              <a:t>3</a:t>
            </a:r>
            <a:r>
              <a:rPr lang="zh-CN" altLang="en-US" sz="2000" smtClean="0">
                <a:latin typeface="Times New Roman" pitchFamily="18" charset="0"/>
              </a:rPr>
              <a:t>） 执行命令</a:t>
            </a:r>
            <a:r>
              <a:rPr lang="en-US" altLang="zh-CN" sz="2000" smtClean="0">
                <a:latin typeface="Times New Roman" pitchFamily="18" charset="0"/>
              </a:rPr>
              <a:t>authentication-scheme scheme-name</a:t>
            </a:r>
            <a:r>
              <a:rPr lang="zh-CN" altLang="en-US" sz="2000" smtClean="0">
                <a:latin typeface="Times New Roman" pitchFamily="18" charset="0"/>
              </a:rPr>
              <a:t>，创建认证方案</a:t>
            </a:r>
          </a:p>
          <a:p>
            <a:pPr>
              <a:lnSpc>
                <a:spcPct val="110000"/>
              </a:lnSpc>
              <a:spcBef>
                <a:spcPct val="35000"/>
              </a:spcBef>
            </a:pPr>
            <a:r>
              <a:rPr lang="en-US" altLang="zh-CN" sz="2000" smtClean="0">
                <a:latin typeface="Times New Roman" pitchFamily="18" charset="0"/>
              </a:rPr>
              <a:t>4</a:t>
            </a:r>
            <a:r>
              <a:rPr lang="zh-CN" altLang="en-US" sz="2000" smtClean="0">
                <a:latin typeface="Times New Roman" pitchFamily="18" charset="0"/>
              </a:rPr>
              <a:t>） 执行命令</a:t>
            </a:r>
            <a:r>
              <a:rPr lang="en-US" altLang="zh-CN" sz="2000" smtClean="0">
                <a:latin typeface="Times New Roman" pitchFamily="18" charset="0"/>
              </a:rPr>
              <a:t>authentication-mode local</a:t>
            </a:r>
            <a:r>
              <a:rPr lang="zh-CN" altLang="en-US" sz="2000" smtClean="0">
                <a:latin typeface="Times New Roman" pitchFamily="18" charset="0"/>
              </a:rPr>
              <a:t>，配置本地认证。缺省情况下，认证模式为</a:t>
            </a:r>
            <a:r>
              <a:rPr lang="en-US" altLang="zh-CN" sz="2000" smtClean="0">
                <a:latin typeface="Times New Roman" pitchFamily="18" charset="0"/>
              </a:rPr>
              <a:t>local</a:t>
            </a:r>
            <a:r>
              <a:rPr lang="zh-CN" altLang="en-US" sz="2000" smtClean="0">
                <a:latin typeface="Times New Roman" pitchFamily="18" charset="0"/>
              </a:rPr>
              <a:t>，即本地认证。</a:t>
            </a:r>
          </a:p>
          <a:p>
            <a:pPr>
              <a:lnSpc>
                <a:spcPct val="110000"/>
              </a:lnSpc>
              <a:spcBef>
                <a:spcPct val="35000"/>
              </a:spcBef>
            </a:pPr>
            <a:r>
              <a:rPr lang="en-US" altLang="zh-CN" sz="2000" smtClean="0">
                <a:latin typeface="Times New Roman" pitchFamily="18" charset="0"/>
              </a:rPr>
              <a:t>5</a:t>
            </a:r>
            <a:r>
              <a:rPr lang="zh-CN" altLang="en-US" sz="2000" smtClean="0">
                <a:latin typeface="Times New Roman" pitchFamily="18" charset="0"/>
              </a:rPr>
              <a:t>） 执行命令</a:t>
            </a:r>
            <a:r>
              <a:rPr lang="en-US" altLang="zh-CN" sz="2000" smtClean="0">
                <a:latin typeface="Times New Roman" pitchFamily="18" charset="0"/>
              </a:rPr>
              <a:t>display authentication-scheme [ scheme-name ]</a:t>
            </a:r>
            <a:r>
              <a:rPr lang="zh-CN" altLang="en-US" sz="2000" smtClean="0">
                <a:latin typeface="Times New Roman" pitchFamily="18" charset="0"/>
              </a:rPr>
              <a:t>，</a:t>
            </a:r>
            <a:r>
              <a:rPr lang="zh-CN" altLang="en-US" sz="2000" smtClean="0"/>
              <a:t>查看认证方案的配置信息。</a:t>
            </a:r>
            <a:endParaRPr lang="zh-CN" altLang="zh-CN" sz="2800" smtClean="0">
              <a:solidFill>
                <a:srgbClr val="CC0000"/>
              </a:solidFill>
            </a:endParaRPr>
          </a:p>
        </p:txBody>
      </p:sp>
      <p:sp>
        <p:nvSpPr>
          <p:cNvPr id="47107" name="AutoShape 8"/>
          <p:cNvSpPr>
            <a:spLocks noChangeArrowheads="1"/>
          </p:cNvSpPr>
          <p:nvPr/>
        </p:nvSpPr>
        <p:spPr bwMode="auto">
          <a:xfrm>
            <a:off x="361950"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idx="4294967295"/>
          </p:nvPr>
        </p:nvSpPr>
        <p:spPr>
          <a:xfrm>
            <a:off x="0" y="115888"/>
            <a:ext cx="9144000" cy="685800"/>
          </a:xfrm>
        </p:spPr>
        <p:txBody>
          <a:bodyPr/>
          <a:lstStyle/>
          <a:p>
            <a:r>
              <a:rPr lang="en-US" altLang="zh-CN" smtClean="0">
                <a:ea typeface="宋体" pitchFamily="2" charset="-122"/>
              </a:rPr>
              <a:t/>
            </a:r>
            <a:br>
              <a:rPr lang="en-US" altLang="zh-CN" smtClean="0">
                <a:ea typeface="宋体" pitchFamily="2" charset="-122"/>
              </a:rPr>
            </a:br>
            <a:r>
              <a:rPr lang="en-US" altLang="zh-CN" smtClean="0">
                <a:ea typeface="宋体" pitchFamily="2" charset="-122"/>
              </a:rPr>
              <a:t>8.4 </a:t>
            </a:r>
            <a:r>
              <a:rPr lang="zh-CN" altLang="zh-CN" smtClean="0">
                <a:ea typeface="宋体" pitchFamily="2" charset="-122"/>
              </a:rPr>
              <a:t>试验 华为防火墙配置</a:t>
            </a:r>
            <a:r>
              <a:rPr lang="en-US" altLang="zh-CN" smtClean="0">
                <a:ea typeface="宋体" pitchFamily="2" charset="-122"/>
              </a:rPr>
              <a:t>AAA </a:t>
            </a:r>
            <a:r>
              <a:rPr lang="zh-CN" altLang="zh-CN" smtClean="0">
                <a:ea typeface="宋体" pitchFamily="2" charset="-122"/>
              </a:rPr>
              <a:t>认证</a:t>
            </a:r>
          </a:p>
        </p:txBody>
      </p:sp>
      <p:sp>
        <p:nvSpPr>
          <p:cNvPr id="48130" name="内容占位符 2"/>
          <p:cNvSpPr>
            <a:spLocks noGrp="1" noChangeArrowheads="1"/>
          </p:cNvSpPr>
          <p:nvPr>
            <p:ph idx="4294967295"/>
          </p:nvPr>
        </p:nvSpPr>
        <p:spPr/>
        <p:txBody>
          <a:bodyPr/>
          <a:lstStyle/>
          <a:p>
            <a:r>
              <a:rPr lang="en-US" altLang="zh-CN" sz="2000" smtClean="0"/>
              <a:t>2. </a:t>
            </a:r>
            <a:r>
              <a:rPr lang="zh-CN" altLang="zh-CN" sz="2000" smtClean="0"/>
              <a:t>配置本地认证方案。</a:t>
            </a:r>
          </a:p>
          <a:p>
            <a:r>
              <a:rPr lang="en-US" altLang="zh-CN" sz="2000" smtClean="0"/>
              <a:t>1</a:t>
            </a:r>
            <a:r>
              <a:rPr lang="zh-CN" altLang="zh-CN" sz="2000" smtClean="0"/>
              <a:t>） 执行命令</a:t>
            </a:r>
            <a:r>
              <a:rPr lang="en-US" altLang="zh-CN" sz="2000" smtClean="0"/>
              <a:t>system-view</a:t>
            </a:r>
            <a:r>
              <a:rPr lang="zh-CN" altLang="zh-CN" sz="2000" smtClean="0"/>
              <a:t>，进入系统视图。</a:t>
            </a:r>
          </a:p>
          <a:p>
            <a:r>
              <a:rPr lang="en-US" altLang="zh-CN" sz="2000" smtClean="0"/>
              <a:t>2</a:t>
            </a:r>
            <a:r>
              <a:rPr lang="zh-CN" altLang="zh-CN" sz="2000" smtClean="0"/>
              <a:t>） 执行命令</a:t>
            </a:r>
            <a:r>
              <a:rPr lang="en-US" altLang="zh-CN" sz="2000" smtClean="0"/>
              <a:t>aaa</a:t>
            </a:r>
            <a:r>
              <a:rPr lang="zh-CN" altLang="zh-CN" sz="2000" smtClean="0"/>
              <a:t>，进入</a:t>
            </a:r>
            <a:r>
              <a:rPr lang="en-US" altLang="zh-CN" sz="2000" smtClean="0"/>
              <a:t>AAA </a:t>
            </a:r>
            <a:r>
              <a:rPr lang="zh-CN" altLang="zh-CN" sz="2000" smtClean="0"/>
              <a:t>视图。</a:t>
            </a:r>
          </a:p>
          <a:p>
            <a:r>
              <a:rPr lang="en-US" altLang="zh-CN" sz="2000" smtClean="0"/>
              <a:t>3</a:t>
            </a:r>
            <a:r>
              <a:rPr lang="zh-CN" altLang="zh-CN" sz="2000" smtClean="0"/>
              <a:t>） 执行命令</a:t>
            </a:r>
            <a:r>
              <a:rPr lang="en-US" altLang="zh-CN" sz="2000" smtClean="0"/>
              <a:t>local-user user-name password { simple | cipher } password</a:t>
            </a:r>
            <a:r>
              <a:rPr lang="zh-CN" altLang="zh-CN" sz="2000" smtClean="0"/>
              <a:t>，创建本地用户。</a:t>
            </a:r>
          </a:p>
          <a:p>
            <a:r>
              <a:rPr lang="en-US" altLang="zh-CN" sz="2000" smtClean="0"/>
              <a:t>4</a:t>
            </a:r>
            <a:r>
              <a:rPr lang="zh-CN" altLang="zh-CN" sz="2000" smtClean="0"/>
              <a:t>） 执行命令</a:t>
            </a:r>
            <a:r>
              <a:rPr lang="en-US" altLang="zh-CN" sz="2000" smtClean="0"/>
              <a:t>local-user user-name vpn-instance vpn-instance-name</a:t>
            </a:r>
            <a:r>
              <a:rPr lang="zh-CN" altLang="zh-CN" sz="2000" smtClean="0"/>
              <a:t>，配置本地用户与</a:t>
            </a:r>
            <a:r>
              <a:rPr lang="en-US" altLang="zh-CN" sz="2000" smtClean="0"/>
              <a:t>VPN </a:t>
            </a:r>
            <a:r>
              <a:rPr lang="zh-CN" altLang="zh-CN" sz="2000" smtClean="0"/>
              <a:t>实例绑定。执行此命令后，本地用户只能在绑定的</a:t>
            </a:r>
            <a:r>
              <a:rPr lang="en-US" altLang="zh-CN" sz="2000" smtClean="0"/>
              <a:t>VPN </a:t>
            </a:r>
            <a:r>
              <a:rPr lang="zh-CN" altLang="zh-CN" sz="2000" smtClean="0"/>
              <a:t>实例下登录。</a:t>
            </a:r>
            <a:endParaRPr lang="en-US" altLang="zh-CN" sz="2000" smtClean="0"/>
          </a:p>
          <a:p>
            <a:r>
              <a:rPr lang="en-US" altLang="zh-CN" sz="2000" smtClean="0"/>
              <a:t>5</a:t>
            </a:r>
            <a:r>
              <a:rPr lang="zh-CN" altLang="zh-CN" sz="2000" smtClean="0"/>
              <a:t>） 执行命令</a:t>
            </a:r>
            <a:r>
              <a:rPr lang="en-US" altLang="zh-CN" sz="2000" smtClean="0"/>
              <a:t>local-user user-name service-type { auth | ftp | ppp | ssh | telnet | terminal |web } *</a:t>
            </a:r>
            <a:r>
              <a:rPr lang="zh-CN" altLang="zh-CN" sz="2000" smtClean="0"/>
              <a:t>，配置本地用户的服务类型。缺省情况下，本地用户可以使用所有的服务类型。配置本地用户的服务类型后，可以实现按业务类型管理用户。</a:t>
            </a:r>
          </a:p>
          <a:p>
            <a:endParaRPr lang="zh-CN" altLang="zh-CN" sz="2000" smtClean="0"/>
          </a:p>
        </p:txBody>
      </p:sp>
      <p:sp>
        <p:nvSpPr>
          <p:cNvPr id="48131" name="AutoShape 8"/>
          <p:cNvSpPr>
            <a:spLocks noChangeArrowheads="1"/>
          </p:cNvSpPr>
          <p:nvPr/>
        </p:nvSpPr>
        <p:spPr bwMode="auto">
          <a:xfrm>
            <a:off x="361950"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idx="4294967295"/>
          </p:nvPr>
        </p:nvSpPr>
        <p:spPr>
          <a:xfrm>
            <a:off x="0" y="115888"/>
            <a:ext cx="9144000" cy="685800"/>
          </a:xfrm>
        </p:spPr>
        <p:txBody>
          <a:bodyPr/>
          <a:lstStyle/>
          <a:p>
            <a:r>
              <a:rPr lang="en-US" altLang="zh-CN" smtClean="0">
                <a:ea typeface="宋体" pitchFamily="2" charset="-122"/>
              </a:rPr>
              <a:t/>
            </a:r>
            <a:br>
              <a:rPr lang="en-US" altLang="zh-CN" smtClean="0">
                <a:ea typeface="宋体" pitchFamily="2" charset="-122"/>
              </a:rPr>
            </a:br>
            <a:r>
              <a:rPr lang="en-US" altLang="zh-CN" smtClean="0">
                <a:ea typeface="宋体" pitchFamily="2" charset="-122"/>
              </a:rPr>
              <a:t>8.4 </a:t>
            </a:r>
            <a:r>
              <a:rPr lang="zh-CN" altLang="zh-CN" smtClean="0">
                <a:ea typeface="宋体" pitchFamily="2" charset="-122"/>
              </a:rPr>
              <a:t>试验 华为防火墙配置</a:t>
            </a:r>
            <a:r>
              <a:rPr lang="en-US" altLang="zh-CN" smtClean="0">
                <a:ea typeface="宋体" pitchFamily="2" charset="-122"/>
              </a:rPr>
              <a:t>AAA </a:t>
            </a:r>
            <a:r>
              <a:rPr lang="zh-CN" altLang="zh-CN" smtClean="0">
                <a:ea typeface="宋体" pitchFamily="2" charset="-122"/>
              </a:rPr>
              <a:t>认证</a:t>
            </a:r>
          </a:p>
        </p:txBody>
      </p:sp>
      <p:sp>
        <p:nvSpPr>
          <p:cNvPr id="49154" name="内容占位符 2"/>
          <p:cNvSpPr>
            <a:spLocks noGrp="1" noChangeArrowheads="1"/>
          </p:cNvSpPr>
          <p:nvPr>
            <p:ph idx="4294967295"/>
          </p:nvPr>
        </p:nvSpPr>
        <p:spPr/>
        <p:txBody>
          <a:bodyPr/>
          <a:lstStyle/>
          <a:p>
            <a:r>
              <a:rPr lang="en-US" altLang="zh-CN" sz="2000" smtClean="0"/>
              <a:t>6</a:t>
            </a:r>
            <a:r>
              <a:rPr lang="zh-CN" altLang="zh-CN" sz="2000" smtClean="0"/>
              <a:t>） 执行命令</a:t>
            </a:r>
            <a:r>
              <a:rPr lang="en-US" altLang="zh-CN" sz="2000" smtClean="0"/>
              <a:t>local-user user-name ftp-directory directory</a:t>
            </a:r>
            <a:r>
              <a:rPr lang="zh-CN" altLang="zh-CN" sz="2000" smtClean="0"/>
              <a:t>，配置本地用户的</a:t>
            </a:r>
            <a:r>
              <a:rPr lang="en-US" altLang="zh-CN" sz="2000" smtClean="0"/>
              <a:t>FTP </a:t>
            </a:r>
            <a:r>
              <a:rPr lang="zh-CN" altLang="zh-CN" sz="2000" smtClean="0"/>
              <a:t>目录权限。当用户使用</a:t>
            </a:r>
            <a:r>
              <a:rPr lang="en-US" altLang="zh-CN" sz="2000" smtClean="0"/>
              <a:t>FTP </a:t>
            </a:r>
            <a:r>
              <a:rPr lang="zh-CN" altLang="zh-CN" sz="2000" smtClean="0"/>
              <a:t>服务时，可以配置此用户登录后所处的</a:t>
            </a:r>
            <a:r>
              <a:rPr lang="en-US" altLang="zh-CN" sz="2000" smtClean="0"/>
              <a:t>FTP </a:t>
            </a:r>
            <a:r>
              <a:rPr lang="zh-CN" altLang="zh-CN" sz="2000" smtClean="0"/>
              <a:t>目录，以此进行权限上的控制。如果不配置该命令，</a:t>
            </a:r>
            <a:r>
              <a:rPr lang="en-US" altLang="zh-CN" sz="2000" smtClean="0"/>
              <a:t>FTP </a:t>
            </a:r>
            <a:r>
              <a:rPr lang="zh-CN" altLang="zh-CN" sz="2000" smtClean="0"/>
              <a:t>用户不能登录。</a:t>
            </a:r>
            <a:endParaRPr lang="en-US" altLang="zh-CN" sz="2000" smtClean="0"/>
          </a:p>
          <a:p>
            <a:endParaRPr lang="zh-CN" altLang="zh-CN" sz="2000" smtClean="0"/>
          </a:p>
          <a:p>
            <a:r>
              <a:rPr lang="en-US" altLang="zh-CN" sz="2000" smtClean="0"/>
              <a:t>7</a:t>
            </a:r>
            <a:r>
              <a:rPr lang="zh-CN" altLang="zh-CN" sz="2000" smtClean="0"/>
              <a:t>） 执行命令</a:t>
            </a:r>
            <a:r>
              <a:rPr lang="en-US" altLang="zh-CN" sz="2000" smtClean="0"/>
              <a:t>local-user user-name state { active | block }</a:t>
            </a:r>
            <a:r>
              <a:rPr lang="zh-CN" altLang="zh-CN" sz="2000" smtClean="0"/>
              <a:t>，配置本地用户的状态。</a:t>
            </a:r>
            <a:endParaRPr lang="en-US" altLang="zh-CN" sz="2000" smtClean="0"/>
          </a:p>
          <a:p>
            <a:endParaRPr lang="zh-CN" altLang="zh-CN" sz="2000" smtClean="0"/>
          </a:p>
          <a:p>
            <a:r>
              <a:rPr lang="en-US" altLang="zh-CN" sz="2000" smtClean="0"/>
              <a:t>8</a:t>
            </a:r>
            <a:r>
              <a:rPr lang="zh-CN" altLang="zh-CN" sz="2000" smtClean="0"/>
              <a:t>） 执行命令</a:t>
            </a:r>
            <a:r>
              <a:rPr lang="en-US" altLang="zh-CN" sz="2000" smtClean="0"/>
              <a:t>local-user user-name level level</a:t>
            </a:r>
            <a:r>
              <a:rPr lang="zh-CN" altLang="zh-CN" sz="2000" smtClean="0"/>
              <a:t>，配置本地用户的优先级。缺省情况下，不对本地用户进行级别的限制，用户的级别由管理模块来决定，如</a:t>
            </a:r>
            <a:r>
              <a:rPr lang="en-US" altLang="zh-CN" sz="2000" smtClean="0"/>
              <a:t>Telnet</a:t>
            </a:r>
            <a:r>
              <a:rPr lang="zh-CN" altLang="zh-CN" sz="2000" smtClean="0"/>
              <a:t>、</a:t>
            </a:r>
            <a:r>
              <a:rPr lang="en-US" altLang="zh-CN" sz="2000" smtClean="0"/>
              <a:t>SSH </a:t>
            </a:r>
            <a:r>
              <a:rPr lang="zh-CN" altLang="zh-CN" sz="2000" smtClean="0"/>
              <a:t>模块。通过配置用户的优先级，用户成功登录后，只有用户的优先级等于或者大于命令的级别，用户才能使用该命令。</a:t>
            </a:r>
          </a:p>
        </p:txBody>
      </p:sp>
      <p:sp>
        <p:nvSpPr>
          <p:cNvPr id="49155" name="AutoShape 8"/>
          <p:cNvSpPr>
            <a:spLocks noChangeArrowheads="1"/>
          </p:cNvSpPr>
          <p:nvPr/>
        </p:nvSpPr>
        <p:spPr bwMode="auto">
          <a:xfrm>
            <a:off x="361950"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noChangeArrowheads="1"/>
          </p:cNvSpPr>
          <p:nvPr>
            <p:ph type="title" idx="4294967295"/>
          </p:nvPr>
        </p:nvSpPr>
        <p:spPr>
          <a:xfrm>
            <a:off x="250825" y="-100013"/>
            <a:ext cx="9144000" cy="684213"/>
          </a:xfrm>
        </p:spPr>
        <p:txBody>
          <a:bodyPr/>
          <a:lstStyle/>
          <a:p>
            <a:r>
              <a:rPr lang="en-US" altLang="zh-CN" smtClean="0">
                <a:ea typeface="宋体" pitchFamily="2" charset="-122"/>
              </a:rPr>
              <a:t/>
            </a:r>
            <a:br>
              <a:rPr lang="en-US" altLang="zh-CN" smtClean="0">
                <a:ea typeface="宋体" pitchFamily="2" charset="-122"/>
              </a:rPr>
            </a:br>
            <a:r>
              <a:rPr lang="en-US" altLang="zh-CN" smtClean="0">
                <a:ea typeface="宋体" pitchFamily="2" charset="-122"/>
              </a:rPr>
              <a:t>8.4 </a:t>
            </a:r>
            <a:r>
              <a:rPr lang="zh-CN" altLang="zh-CN" smtClean="0">
                <a:ea typeface="宋体" pitchFamily="2" charset="-122"/>
              </a:rPr>
              <a:t>试验 华为防火墙配置</a:t>
            </a:r>
            <a:r>
              <a:rPr lang="en-US" altLang="zh-CN" smtClean="0">
                <a:ea typeface="宋体" pitchFamily="2" charset="-122"/>
              </a:rPr>
              <a:t>AAA </a:t>
            </a:r>
            <a:r>
              <a:rPr lang="zh-CN" altLang="zh-CN" smtClean="0">
                <a:ea typeface="宋体" pitchFamily="2" charset="-122"/>
              </a:rPr>
              <a:t>认证</a:t>
            </a:r>
          </a:p>
        </p:txBody>
      </p:sp>
      <p:sp>
        <p:nvSpPr>
          <p:cNvPr id="50178" name="内容占位符 2"/>
          <p:cNvSpPr>
            <a:spLocks noGrp="1" noChangeArrowheads="1"/>
          </p:cNvSpPr>
          <p:nvPr>
            <p:ph idx="4294967295"/>
          </p:nvPr>
        </p:nvSpPr>
        <p:spPr/>
        <p:txBody>
          <a:bodyPr/>
          <a:lstStyle/>
          <a:p>
            <a:r>
              <a:rPr lang="en-US" altLang="zh-CN" sz="2000" smtClean="0"/>
              <a:t>9</a:t>
            </a:r>
            <a:r>
              <a:rPr lang="zh-CN" altLang="zh-CN" sz="2000" smtClean="0"/>
              <a:t>） 执行命令</a:t>
            </a:r>
            <a:r>
              <a:rPr lang="en-US" altLang="zh-CN" sz="2000" smtClean="0"/>
              <a:t>local-user user-name access-limit access-limit-number</a:t>
            </a:r>
            <a:r>
              <a:rPr lang="zh-CN" altLang="zh-CN" sz="2000" smtClean="0"/>
              <a:t>，配置本地用户的接入数目限制。缺省情况下，不限制用户的连接数目。一个用户账号可以有多个接入。通常情况下，对于某些</a:t>
            </a:r>
            <a:r>
              <a:rPr lang="en-US" altLang="zh-CN" sz="2000" smtClean="0"/>
              <a:t>PPP </a:t>
            </a:r>
            <a:r>
              <a:rPr lang="zh-CN" altLang="zh-CN" sz="2000" smtClean="0"/>
              <a:t>方式，建议设置一个账号只允许一个接入。</a:t>
            </a:r>
            <a:endParaRPr lang="en-US" altLang="zh-CN" sz="2000" smtClean="0"/>
          </a:p>
          <a:p>
            <a:endParaRPr lang="zh-CN" altLang="zh-CN" sz="2000" smtClean="0"/>
          </a:p>
          <a:p>
            <a:r>
              <a:rPr lang="en-US" altLang="zh-CN" sz="2000" smtClean="0"/>
              <a:t>10</a:t>
            </a:r>
            <a:r>
              <a:rPr lang="zh-CN" altLang="zh-CN" sz="2000" smtClean="0"/>
              <a:t>） 执行命令</a:t>
            </a:r>
            <a:r>
              <a:rPr lang="en-US" altLang="zh-CN" sz="2000" smtClean="0"/>
              <a:t>local-user user-name l2tp-ip ip-address</a:t>
            </a:r>
            <a:r>
              <a:rPr lang="zh-CN" altLang="zh-CN" sz="2000" smtClean="0"/>
              <a:t>，配置</a:t>
            </a:r>
            <a:r>
              <a:rPr lang="en-US" altLang="zh-CN" sz="2000" smtClean="0"/>
              <a:t>L2TP </a:t>
            </a:r>
            <a:r>
              <a:rPr lang="zh-CN" altLang="zh-CN" sz="2000" smtClean="0"/>
              <a:t>用户与</a:t>
            </a:r>
            <a:r>
              <a:rPr lang="en-US" altLang="zh-CN" sz="2000" smtClean="0"/>
              <a:t>IP </a:t>
            </a:r>
            <a:r>
              <a:rPr lang="zh-CN" altLang="zh-CN" sz="2000" smtClean="0"/>
              <a:t>地址绑定。该命令只用在</a:t>
            </a:r>
            <a:r>
              <a:rPr lang="en-US" altLang="zh-CN" sz="2000" smtClean="0"/>
              <a:t>USG </a:t>
            </a:r>
            <a:r>
              <a:rPr lang="zh-CN" altLang="zh-CN" sz="2000" smtClean="0"/>
              <a:t>作为</a:t>
            </a:r>
            <a:r>
              <a:rPr lang="en-US" altLang="zh-CN" sz="2000" smtClean="0"/>
              <a:t>LNS </a:t>
            </a:r>
            <a:r>
              <a:rPr lang="zh-CN" altLang="zh-CN" sz="2000" smtClean="0"/>
              <a:t>部署于网络中，且要求</a:t>
            </a:r>
            <a:r>
              <a:rPr lang="en-US" altLang="zh-CN" sz="2000" smtClean="0"/>
              <a:t>L2TP </a:t>
            </a:r>
            <a:r>
              <a:rPr lang="zh-CN" altLang="zh-CN" sz="2000" smtClean="0"/>
              <a:t>用户与固定</a:t>
            </a:r>
            <a:r>
              <a:rPr lang="en-US" altLang="zh-CN" sz="2000" smtClean="0"/>
              <a:t>IP </a:t>
            </a:r>
            <a:r>
              <a:rPr lang="zh-CN" altLang="zh-CN" sz="2000" smtClean="0"/>
              <a:t>地址绑定的情况下。</a:t>
            </a:r>
            <a:endParaRPr lang="en-US" altLang="zh-CN" sz="2000" smtClean="0"/>
          </a:p>
          <a:p>
            <a:endParaRPr lang="zh-CN" altLang="zh-CN" sz="2000" smtClean="0"/>
          </a:p>
          <a:p>
            <a:r>
              <a:rPr lang="en-US" altLang="zh-CN" sz="2000" smtClean="0"/>
              <a:t>11</a:t>
            </a:r>
            <a:r>
              <a:rPr lang="zh-CN" altLang="zh-CN" sz="2000" smtClean="0"/>
              <a:t>） 执行命令</a:t>
            </a:r>
            <a:r>
              <a:rPr lang="en-US" altLang="zh-CN" sz="2000" smtClean="0"/>
              <a:t>local-user user-name idle-cut</a:t>
            </a:r>
            <a:r>
              <a:rPr lang="zh-CN" altLang="zh-CN" sz="2000" smtClean="0"/>
              <a:t>，配置本地用户闲置切断功能。缺省情况下，不对本地用户进行闲置切断功能。用户的闲置切断时间取值的优先级顺序为：服务器下发的优先级最高，域配置的优先级次之，</a:t>
            </a:r>
            <a:r>
              <a:rPr lang="en-US" altLang="zh-CN" sz="2000" smtClean="0"/>
              <a:t>VTY </a:t>
            </a:r>
            <a:r>
              <a:rPr lang="zh-CN" altLang="zh-CN" sz="2000" smtClean="0"/>
              <a:t>用户界面配置的优先级最低。</a:t>
            </a:r>
          </a:p>
        </p:txBody>
      </p:sp>
      <p:sp>
        <p:nvSpPr>
          <p:cNvPr id="50179" name="AutoShape 8"/>
          <p:cNvSpPr>
            <a:spLocks noChangeArrowheads="1"/>
          </p:cNvSpPr>
          <p:nvPr/>
        </p:nvSpPr>
        <p:spPr bwMode="auto">
          <a:xfrm>
            <a:off x="457200" y="11811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24" descr="C:\Program Files\Microsoft Office\MEDIA\CAGCAT10\j0300520.gif"/>
          <p:cNvPicPr>
            <a:picLocks noChangeAspect="1" noChangeArrowheads="1"/>
          </p:cNvPicPr>
          <p:nvPr/>
        </p:nvPicPr>
        <p:blipFill>
          <a:blip r:embed="rId3" cstate="print"/>
          <a:srcRect/>
          <a:stretch>
            <a:fillRect/>
          </a:stretch>
        </p:blipFill>
        <p:spPr bwMode="auto">
          <a:xfrm>
            <a:off x="7467600" y="5114925"/>
            <a:ext cx="1152525" cy="990600"/>
          </a:xfrm>
          <a:prstGeom prst="rect">
            <a:avLst/>
          </a:prstGeom>
          <a:noFill/>
          <a:ln w="9525">
            <a:noFill/>
            <a:miter lim="800000"/>
            <a:headEnd/>
            <a:tailEnd/>
          </a:ln>
        </p:spPr>
      </p:pic>
      <p:sp>
        <p:nvSpPr>
          <p:cNvPr id="51202" name="WordArt 3"/>
          <p:cNvSpPr>
            <a:spLocks noChangeArrowheads="1" noChangeShapeType="1" noTextEdit="1"/>
          </p:cNvSpPr>
          <p:nvPr/>
        </p:nvSpPr>
        <p:spPr bwMode="auto">
          <a:xfrm>
            <a:off x="3810000" y="2209800"/>
            <a:ext cx="5029200" cy="1219200"/>
          </a:xfrm>
          <a:prstGeom prst="rect">
            <a:avLst/>
          </a:prstGeom>
        </p:spPr>
        <p:txBody>
          <a:bodyPr wrap="none" fromWordArt="1">
            <a:prstTxWarp prst="textPlain">
              <a:avLst>
                <a:gd name="adj" fmla="val 50000"/>
              </a:avLst>
            </a:prstTxWarp>
          </a:bodyPr>
          <a:lstStyle/>
          <a:p>
            <a:pPr algn="ctr"/>
            <a:r>
              <a:rPr lang="zh-CN" altLang="en-US" sz="3600" b="1" kern="10">
                <a:ln w="9525">
                  <a:solidFill>
                    <a:srgbClr val="FFFF00"/>
                  </a:solidFill>
                  <a:round/>
                  <a:headEnd/>
                  <a:tailEnd/>
                </a:ln>
                <a:solidFill>
                  <a:srgbClr val="FF0000"/>
                </a:solidFill>
                <a:effectLst>
                  <a:outerShdw dist="35921" dir="2700000" algn="ctr" rotWithShape="0">
                    <a:srgbClr val="C0C0C0">
                      <a:alpha val="79999"/>
                    </a:srgbClr>
                  </a:outerShdw>
                </a:effectLst>
                <a:latin typeface="黑体"/>
                <a:ea typeface="黑体"/>
              </a:rPr>
              <a:t>诚挚谢意！</a:t>
            </a:r>
          </a:p>
        </p:txBody>
      </p:sp>
      <p:sp>
        <p:nvSpPr>
          <p:cNvPr id="3" name="AutoShape 6"/>
          <p:cNvSpPr>
            <a:spLocks noChangeArrowheads="1"/>
          </p:cNvSpPr>
          <p:nvPr/>
        </p:nvSpPr>
        <p:spPr bwMode="auto">
          <a:xfrm>
            <a:off x="619125" y="457200"/>
            <a:ext cx="3641725" cy="1066800"/>
          </a:xfrm>
          <a:prstGeom prst="flowChartAlternateProcess">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lgn="ctr">
            <a:noFill/>
            <a:miter lim="800000"/>
          </a:ln>
        </p:spPr>
        <p:txBody>
          <a:bodyPr wrap="none" anchor="ctr"/>
          <a:lstStyle/>
          <a:p>
            <a:pPr algn="ctr">
              <a:spcBef>
                <a:spcPct val="20000"/>
              </a:spcBef>
              <a:buFont typeface="Wingdings" panose="05000000000000000000" pitchFamily="2" charset="2"/>
              <a:buNone/>
              <a:defRPr/>
            </a:pPr>
            <a:r>
              <a:rPr lang="zh-CN" altLang="en-US" sz="2100" b="1" dirty="0">
                <a:solidFill>
                  <a:srgbClr val="FFFF00"/>
                </a:solidFill>
                <a:effectLst>
                  <a:outerShdw blurRad="38100" dist="38100" dir="2700000" algn="tl">
                    <a:srgbClr val="000000"/>
                  </a:outerShdw>
                </a:effectLst>
                <a:ea typeface="黑体" panose="02010600030101010101" pitchFamily="49" charset="-122"/>
              </a:rPr>
              <a:t>“十三五”国家重点出版规划</a:t>
            </a:r>
          </a:p>
          <a:p>
            <a:pPr algn="ctr">
              <a:spcBef>
                <a:spcPct val="20000"/>
              </a:spcBef>
              <a:buFont typeface="Wingdings" panose="05000000000000000000" pitchFamily="2" charset="2"/>
              <a:buNone/>
              <a:defRPr/>
            </a:pPr>
            <a:r>
              <a:rPr lang="zh-CN" altLang="en-US" sz="2100" b="1" dirty="0">
                <a:solidFill>
                  <a:srgbClr val="FFFF00"/>
                </a:solidFill>
                <a:effectLst>
                  <a:outerShdw blurRad="38100" dist="38100" dir="2700000" algn="tl">
                    <a:srgbClr val="000000"/>
                  </a:outerShdw>
                </a:effectLst>
                <a:ea typeface="黑体" panose="02010600030101010101" pitchFamily="49" charset="-122"/>
              </a:rPr>
              <a:t>项目</a:t>
            </a:r>
            <a:r>
              <a:rPr lang="en-US" altLang="zh-CN" sz="2100" b="1" dirty="0">
                <a:solidFill>
                  <a:srgbClr val="FFFF00"/>
                </a:solidFill>
                <a:effectLst>
                  <a:outerShdw blurRad="38100" dist="38100" dir="2700000" algn="tl">
                    <a:srgbClr val="000000"/>
                  </a:outerShdw>
                </a:effectLst>
                <a:ea typeface="黑体" panose="02010600030101010101" pitchFamily="49" charset="-122"/>
              </a:rPr>
              <a:t>,</a:t>
            </a:r>
            <a:r>
              <a:rPr lang="zh-CN" altLang="en-US" sz="2100" b="1" dirty="0">
                <a:solidFill>
                  <a:srgbClr val="FFFF00"/>
                </a:solidFill>
                <a:effectLst>
                  <a:outerShdw blurRad="38100" dist="38100" dir="2700000" algn="tl">
                    <a:srgbClr val="000000"/>
                  </a:outerShdw>
                </a:effectLst>
                <a:ea typeface="黑体" panose="02010600030101010101" pitchFamily="49" charset="-122"/>
                <a:sym typeface="+mn-ea"/>
              </a:rPr>
              <a:t>上海市高校优秀教材奖</a:t>
            </a:r>
            <a:endParaRPr lang="zh-CN" altLang="en-US" sz="2100" b="1" dirty="0">
              <a:solidFill>
                <a:srgbClr val="FFFF00"/>
              </a:solidFill>
              <a:effectLst>
                <a:outerShdw blurRad="38100" dist="38100" dir="2700000" algn="tl">
                  <a:srgbClr val="000000"/>
                </a:outerShdw>
              </a:effectLst>
              <a:ea typeface="黑体" panose="02010600030101010101" pitchFamily="49" charset="-122"/>
            </a:endParaRPr>
          </a:p>
        </p:txBody>
      </p:sp>
      <p:sp>
        <p:nvSpPr>
          <p:cNvPr id="4" name="AutoShape 6"/>
          <p:cNvSpPr>
            <a:spLocks noChangeArrowheads="1"/>
          </p:cNvSpPr>
          <p:nvPr/>
        </p:nvSpPr>
        <p:spPr bwMode="auto">
          <a:xfrm>
            <a:off x="4962525" y="457200"/>
            <a:ext cx="3657600" cy="990600"/>
          </a:xfrm>
          <a:prstGeom prst="flowChartAlternateProcess">
            <a:avLst/>
          </a:prstGeom>
          <a:solidFill>
            <a:srgbClr val="FFFF00"/>
          </a:solidFill>
          <a:ln w="9525" algn="ctr">
            <a:noFill/>
            <a:miter lim="800000"/>
          </a:ln>
          <a:effectLst/>
        </p:spPr>
        <p:txBody>
          <a:bodyPr wrap="none" anchor="ctr"/>
          <a:lstStyle/>
          <a:p>
            <a:pPr algn="ctr">
              <a:spcBef>
                <a:spcPct val="20000"/>
              </a:spcBef>
              <a:buFont typeface="Wingdings" panose="05000000000000000000" pitchFamily="2" charset="2"/>
              <a:buNone/>
              <a:defRPr/>
            </a:pPr>
            <a:r>
              <a:rPr lang="zh-CN" altLang="en-US" sz="2000" b="1" dirty="0">
                <a:solidFill>
                  <a:srgbClr val="FF0000"/>
                </a:solidFill>
                <a:effectLst>
                  <a:outerShdw blurRad="38100" dist="38100" dir="2700000" algn="tl">
                    <a:srgbClr val="000000"/>
                  </a:outerShdw>
                </a:effectLst>
                <a:ea typeface="黑体" panose="02010600030101010101" pitchFamily="49" charset="-122"/>
              </a:rPr>
              <a:t>上海市高校精品课程特色教材</a:t>
            </a:r>
          </a:p>
          <a:p>
            <a:pPr algn="ctr">
              <a:spcBef>
                <a:spcPct val="20000"/>
              </a:spcBef>
              <a:buFont typeface="Wingdings" panose="05000000000000000000" pitchFamily="2" charset="2"/>
              <a:buNone/>
              <a:defRPr/>
            </a:pPr>
            <a:r>
              <a:rPr lang="zh-CN" altLang="en-US" sz="2000" b="1" dirty="0">
                <a:solidFill>
                  <a:srgbClr val="FF0000"/>
                </a:solidFill>
                <a:effectLst>
                  <a:outerShdw blurRad="38100" dist="38100" dir="2700000" algn="tl">
                    <a:srgbClr val="000000"/>
                  </a:outerShdw>
                </a:effectLst>
                <a:ea typeface="黑体" panose="02010600030101010101" pitchFamily="49" charset="-122"/>
                <a:sym typeface="+mn-ea"/>
              </a:rPr>
              <a:t>上海市高校优质在线课程教材</a:t>
            </a:r>
            <a:endParaRPr lang="zh-CN" altLang="en-US" sz="2000" b="1" dirty="0">
              <a:solidFill>
                <a:srgbClr val="FF0000"/>
              </a:solidFill>
              <a:effectLst>
                <a:outerShdw blurRad="38100" dist="38100" dir="2700000" algn="tl">
                  <a:srgbClr val="000000"/>
                </a:outerShdw>
              </a:effectLst>
              <a:ea typeface="黑体" panose="02010600030101010101" pitchFamily="49" charset="-122"/>
            </a:endParaRPr>
          </a:p>
        </p:txBody>
      </p:sp>
      <p:sp>
        <p:nvSpPr>
          <p:cNvPr id="51205" name="WordArt 15"/>
          <p:cNvSpPr>
            <a:spLocks noChangeArrowheads="1" noChangeShapeType="1" noTextEdit="1"/>
          </p:cNvSpPr>
          <p:nvPr/>
        </p:nvSpPr>
        <p:spPr bwMode="auto">
          <a:xfrm>
            <a:off x="3278188" y="4187825"/>
            <a:ext cx="5341937" cy="685800"/>
          </a:xfrm>
          <a:prstGeom prst="rect">
            <a:avLst/>
          </a:prstGeom>
        </p:spPr>
        <p:txBody>
          <a:bodyPr wrap="none" fromWordArt="1">
            <a:prstTxWarp prst="textPlain">
              <a:avLst>
                <a:gd name="adj" fmla="val 50000"/>
              </a:avLst>
            </a:prstTxWarp>
          </a:bodyPr>
          <a:lstStyle/>
          <a:p>
            <a:pPr algn="ctr"/>
            <a:r>
              <a:rPr lang="zh-CN" altLang="en-US" sz="3600" b="1" kern="10">
                <a:ln w="19050">
                  <a:solidFill>
                    <a:srgbClr val="00FFFF"/>
                  </a:solidFill>
                  <a:round/>
                  <a:headEnd/>
                  <a:tailEnd/>
                </a:ln>
                <a:solidFill>
                  <a:srgbClr val="00FFFF"/>
                </a:solidFill>
                <a:effectLst>
                  <a:outerShdw dist="107763" dir="2700000" algn="ctr" rotWithShape="0">
                    <a:srgbClr val="990000">
                      <a:alpha val="50000"/>
                    </a:srgbClr>
                  </a:outerShdw>
                </a:effectLst>
                <a:latin typeface="微软雅黑"/>
                <a:ea typeface="微软雅黑"/>
              </a:rPr>
              <a:t>网络安全技术及应用</a:t>
            </a:r>
          </a:p>
        </p:txBody>
      </p:sp>
      <p:sp>
        <p:nvSpPr>
          <p:cNvPr id="51206" name="WordArt 14"/>
          <p:cNvSpPr>
            <a:spLocks noChangeArrowheads="1" noChangeShapeType="1" noTextEdit="1"/>
          </p:cNvSpPr>
          <p:nvPr/>
        </p:nvSpPr>
        <p:spPr bwMode="auto">
          <a:xfrm>
            <a:off x="2884488" y="5232400"/>
            <a:ext cx="3983037" cy="415925"/>
          </a:xfrm>
          <a:prstGeom prst="rect">
            <a:avLst/>
          </a:prstGeom>
        </p:spPr>
        <p:txBody>
          <a:bodyPr wrap="none" fromWordArt="1">
            <a:prstTxWarp prst="textPlain">
              <a:avLst>
                <a:gd name="adj" fmla="val 50000"/>
              </a:avLst>
            </a:prstTxWarp>
          </a:bodyPr>
          <a:lstStyle/>
          <a:p>
            <a:pPr algn="ctr"/>
            <a:r>
              <a:rPr lang="zh-CN" altLang="en-US" sz="3200" b="1">
                <a:ln w="9525">
                  <a:noFill/>
                  <a:round/>
                  <a:headEnd/>
                  <a:tailEnd/>
                </a:ln>
                <a:solidFill>
                  <a:srgbClr val="FF0000"/>
                </a:solidFill>
                <a:effectLst>
                  <a:outerShdw dist="35921" dir="2700000" algn="ctr" rotWithShape="0">
                    <a:srgbClr val="C0C0C0">
                      <a:alpha val="79999"/>
                    </a:srgbClr>
                  </a:outerShdw>
                </a:effectLst>
                <a:latin typeface="楷体"/>
                <a:ea typeface="楷体"/>
              </a:rPr>
              <a:t>（第</a:t>
            </a:r>
            <a:r>
              <a:rPr lang="en-US" altLang="zh-CN" sz="3200" b="1">
                <a:ln w="9525">
                  <a:noFill/>
                  <a:round/>
                  <a:headEnd/>
                  <a:tailEnd/>
                </a:ln>
                <a:solidFill>
                  <a:srgbClr val="FF0000"/>
                </a:solidFill>
                <a:effectLst>
                  <a:outerShdw dist="35921" dir="2700000" algn="ctr" rotWithShape="0">
                    <a:srgbClr val="C0C0C0">
                      <a:alpha val="79999"/>
                    </a:srgbClr>
                  </a:outerShdw>
                </a:effectLst>
                <a:latin typeface="楷体"/>
                <a:ea typeface="楷体"/>
              </a:rPr>
              <a:t>4</a:t>
            </a:r>
            <a:r>
              <a:rPr lang="zh-CN" altLang="en-US" sz="3200" b="1">
                <a:ln w="9525">
                  <a:noFill/>
                  <a:round/>
                  <a:headEnd/>
                  <a:tailEnd/>
                </a:ln>
                <a:solidFill>
                  <a:srgbClr val="FF0000"/>
                </a:solidFill>
                <a:effectLst>
                  <a:outerShdw dist="35921" dir="2700000" algn="ctr" rotWithShape="0">
                    <a:srgbClr val="C0C0C0">
                      <a:alpha val="79999"/>
                    </a:srgbClr>
                  </a:outerShdw>
                </a:effectLst>
                <a:latin typeface="楷体"/>
                <a:ea typeface="楷体"/>
              </a:rPr>
              <a:t>版</a:t>
            </a:r>
            <a:r>
              <a:rPr lang="en-US" altLang="zh-CN" sz="3200" b="1">
                <a:ln w="9525">
                  <a:noFill/>
                  <a:round/>
                  <a:headEnd/>
                  <a:tailEnd/>
                </a:ln>
                <a:solidFill>
                  <a:srgbClr val="FF0000"/>
                </a:solidFill>
                <a:effectLst>
                  <a:outerShdw dist="35921" dir="2700000" algn="ctr" rotWithShape="0">
                    <a:srgbClr val="C0C0C0">
                      <a:alpha val="79999"/>
                    </a:srgbClr>
                  </a:outerShdw>
                </a:effectLst>
                <a:latin typeface="楷体"/>
                <a:ea typeface="楷体"/>
              </a:rPr>
              <a:t>.</a:t>
            </a:r>
            <a:r>
              <a:rPr lang="zh-CN" altLang="en-US" sz="3200" b="1">
                <a:ln w="9525">
                  <a:noFill/>
                  <a:round/>
                  <a:headEnd/>
                  <a:tailEnd/>
                </a:ln>
                <a:solidFill>
                  <a:srgbClr val="FF0000"/>
                </a:solidFill>
                <a:effectLst>
                  <a:outerShdw dist="35921" dir="2700000" algn="ctr" rotWithShape="0">
                    <a:srgbClr val="C0C0C0">
                      <a:alpha val="79999"/>
                    </a:srgbClr>
                  </a:outerShdw>
                </a:effectLst>
                <a:latin typeface="楷体"/>
                <a:ea typeface="楷体"/>
              </a:rPr>
              <a:t>微课版立体化）</a:t>
            </a:r>
          </a:p>
        </p:txBody>
      </p:sp>
      <p:graphicFrame>
        <p:nvGraphicFramePr>
          <p:cNvPr id="51207" name="对象 2"/>
          <p:cNvGraphicFramePr>
            <a:graphicFrameLocks/>
          </p:cNvGraphicFramePr>
          <p:nvPr/>
        </p:nvGraphicFramePr>
        <p:xfrm>
          <a:off x="517525" y="4721225"/>
          <a:ext cx="1392238" cy="1287463"/>
        </p:xfrm>
        <a:graphic>
          <a:graphicData uri="http://schemas.openxmlformats.org/presentationml/2006/ole">
            <p:oleObj spid="_x0000_s51207" r:id="rId4" imgW="2438095" imgH="2438095" progId="PBrush">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3"/>
          <p:cNvSpPr>
            <a:spLocks noGrp="1" noChangeArrowheads="1"/>
          </p:cNvSpPr>
          <p:nvPr>
            <p:ph type="subTitle" idx="4294967295"/>
          </p:nvPr>
        </p:nvSpPr>
        <p:spPr>
          <a:xfrm>
            <a:off x="684213" y="1295400"/>
            <a:ext cx="7777162" cy="2836863"/>
          </a:xfrm>
        </p:spPr>
        <p:txBody>
          <a:bodyPr/>
          <a:lstStyle/>
          <a:p>
            <a:pPr marL="0" indent="0" algn="just" eaLnBrk="1" hangingPunct="1">
              <a:lnSpc>
                <a:spcPct val="90000"/>
              </a:lnSpc>
              <a:buFont typeface="Wingdings" pitchFamily="2" charset="2"/>
              <a:buNone/>
            </a:pPr>
            <a:r>
              <a:rPr lang="en-US" altLang="zh-CN" sz="2600" smtClean="0">
                <a:solidFill>
                  <a:srgbClr val="FF0000"/>
                </a:solidFill>
              </a:rPr>
              <a:t>8.1.1 </a:t>
            </a:r>
            <a:r>
              <a:rPr lang="zh-CN" altLang="en-US" sz="2600" smtClean="0">
                <a:solidFill>
                  <a:srgbClr val="FF0000"/>
                </a:solidFill>
              </a:rPr>
              <a:t>防火墙的概念和功能</a:t>
            </a:r>
          </a:p>
          <a:p>
            <a:pPr marL="0" indent="0" algn="just" eaLnBrk="1" hangingPunct="1">
              <a:lnSpc>
                <a:spcPct val="90000"/>
              </a:lnSpc>
              <a:buFont typeface="Wingdings" pitchFamily="2" charset="2"/>
              <a:buNone/>
            </a:pPr>
            <a:endParaRPr lang="zh-CN" altLang="en-US" sz="1200" smtClean="0">
              <a:solidFill>
                <a:srgbClr val="FF0000"/>
              </a:solidFill>
            </a:endParaRPr>
          </a:p>
          <a:p>
            <a:pPr marL="0" indent="0" algn="just" eaLnBrk="1" hangingPunct="1">
              <a:lnSpc>
                <a:spcPct val="90000"/>
              </a:lnSpc>
              <a:buFont typeface="Wingdings" pitchFamily="2" charset="2"/>
              <a:buNone/>
            </a:pPr>
            <a:r>
              <a:rPr lang="zh-CN" altLang="en-US" sz="2400" smtClean="0">
                <a:solidFill>
                  <a:srgbClr val="CC0000"/>
                </a:solidFill>
              </a:rPr>
              <a:t>    </a:t>
            </a:r>
            <a:r>
              <a:rPr lang="zh-CN" altLang="en-US" sz="2400" smtClean="0">
                <a:solidFill>
                  <a:srgbClr val="FF0000"/>
                </a:solidFill>
              </a:rPr>
              <a:t>防火墙</a:t>
            </a:r>
            <a:r>
              <a:rPr lang="en-US" altLang="zh-CN" sz="2400" smtClean="0"/>
              <a:t>(firewall)</a:t>
            </a:r>
            <a:r>
              <a:rPr lang="zh-CN" altLang="en-US" sz="2400" b="0" smtClean="0"/>
              <a:t>是</a:t>
            </a:r>
            <a:r>
              <a:rPr lang="zh-CN" altLang="en-US" sz="2400" smtClean="0"/>
              <a:t>一种</a:t>
            </a:r>
            <a:r>
              <a:rPr lang="zh-CN" altLang="en-US" sz="2400" smtClean="0">
                <a:solidFill>
                  <a:srgbClr val="3333FF"/>
                </a:solidFill>
              </a:rPr>
              <a:t>隔离</a:t>
            </a:r>
            <a:r>
              <a:rPr lang="zh-CN" altLang="en-US" sz="2400" smtClean="0"/>
              <a:t>内部、外部网络之间的监控系统，通过执行访问控制策略保护网络安全的资源。</a:t>
            </a:r>
            <a:r>
              <a:rPr lang="zh-CN" altLang="en-US" sz="2400" smtClean="0">
                <a:solidFill>
                  <a:srgbClr val="CC0000"/>
                </a:solidFill>
              </a:rPr>
              <a:t>用于</a:t>
            </a:r>
            <a:r>
              <a:rPr lang="zh-CN" altLang="en-US" sz="2400" smtClean="0">
                <a:solidFill>
                  <a:srgbClr val="3333FF"/>
                </a:solidFill>
              </a:rPr>
              <a:t>隔离</a:t>
            </a:r>
            <a:r>
              <a:rPr lang="zh-CN" altLang="en-US" sz="2400" smtClean="0"/>
              <a:t>内部、外部网络，是内、外部网络通信的</a:t>
            </a:r>
            <a:r>
              <a:rPr lang="zh-CN" altLang="en-US" sz="2400" b="0" smtClean="0"/>
              <a:t>唯一</a:t>
            </a:r>
            <a:r>
              <a:rPr lang="zh-CN" altLang="en-US" sz="2400" smtClean="0"/>
              <a:t>途径，能够根据制定的访问规则对流经它的信息进行</a:t>
            </a:r>
            <a:r>
              <a:rPr lang="zh-CN" altLang="en-US" sz="2400" smtClean="0">
                <a:solidFill>
                  <a:srgbClr val="990033"/>
                </a:solidFill>
              </a:rPr>
              <a:t>监控和审查</a:t>
            </a:r>
            <a:r>
              <a:rPr lang="zh-CN" altLang="en-US" sz="2400" smtClean="0"/>
              <a:t>，从而保护内部网络不受外界的非法访问和攻击。网络防火墙的</a:t>
            </a:r>
            <a:r>
              <a:rPr lang="zh-CN" altLang="en-US" sz="2400" smtClean="0">
                <a:solidFill>
                  <a:srgbClr val="CC0000"/>
                </a:solidFill>
              </a:rPr>
              <a:t>结构</a:t>
            </a:r>
            <a:r>
              <a:rPr lang="zh-CN" altLang="en-US" sz="2400" smtClean="0"/>
              <a:t>如图</a:t>
            </a:r>
            <a:r>
              <a:rPr lang="en-US" altLang="zh-CN" sz="2400" smtClean="0"/>
              <a:t>8-1</a:t>
            </a:r>
            <a:r>
              <a:rPr lang="zh-CN" altLang="en-US" sz="2400" smtClean="0"/>
              <a:t>所示。</a:t>
            </a:r>
          </a:p>
        </p:txBody>
      </p:sp>
      <p:sp>
        <p:nvSpPr>
          <p:cNvPr id="10242" name="Rectangle 2"/>
          <p:cNvSpPr>
            <a:spLocks noChangeArrowheads="1"/>
          </p:cNvSpPr>
          <p:nvPr/>
        </p:nvSpPr>
        <p:spPr bwMode="auto">
          <a:xfrm>
            <a:off x="457200" y="152400"/>
            <a:ext cx="83058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8.1 </a:t>
            </a:r>
            <a:r>
              <a:rPr lang="zh-CN" altLang="en-US" sz="3600" b="1">
                <a:solidFill>
                  <a:schemeClr val="bg1"/>
                </a:solidFill>
                <a:latin typeface="Verdana" pitchFamily="34" charset="0"/>
              </a:rPr>
              <a:t>防火墙概述</a:t>
            </a:r>
          </a:p>
        </p:txBody>
      </p:sp>
      <p:pic>
        <p:nvPicPr>
          <p:cNvPr id="10243" name="Picture 12"/>
          <p:cNvPicPr>
            <a:picLocks noChangeAspect="1" noChangeArrowheads="1"/>
          </p:cNvPicPr>
          <p:nvPr/>
        </p:nvPicPr>
        <p:blipFill>
          <a:blip r:embed="rId2" cstate="print"/>
          <a:srcRect/>
          <a:stretch>
            <a:fillRect/>
          </a:stretch>
        </p:blipFill>
        <p:spPr bwMode="auto">
          <a:xfrm>
            <a:off x="2344738" y="4024313"/>
            <a:ext cx="4892675" cy="2414587"/>
          </a:xfrm>
          <a:prstGeom prst="rect">
            <a:avLst/>
          </a:prstGeom>
          <a:noFill/>
          <a:ln w="9525">
            <a:noFill/>
            <a:miter lim="800000"/>
            <a:headEnd/>
            <a:tailEnd/>
          </a:ln>
        </p:spPr>
      </p:pic>
      <p:sp>
        <p:nvSpPr>
          <p:cNvPr id="10244" name="AutoShape 8"/>
          <p:cNvSpPr>
            <a:spLocks noChangeArrowheads="1"/>
          </p:cNvSpPr>
          <p:nvPr/>
        </p:nvSpPr>
        <p:spPr bwMode="auto">
          <a:xfrm>
            <a:off x="361950" y="1295400"/>
            <a:ext cx="8169275" cy="273050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8"/>
          <p:cNvSpPr>
            <a:spLocks noChangeArrowheads="1"/>
          </p:cNvSpPr>
          <p:nvPr/>
        </p:nvSpPr>
        <p:spPr bwMode="auto">
          <a:xfrm>
            <a:off x="0" y="21097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11266" name="Object 7"/>
          <p:cNvGraphicFramePr>
            <a:graphicFrameLocks noChangeAspect="1"/>
          </p:cNvGraphicFramePr>
          <p:nvPr/>
        </p:nvGraphicFramePr>
        <p:xfrm>
          <a:off x="755650" y="1412875"/>
          <a:ext cx="7488238" cy="4340225"/>
        </p:xfrm>
        <a:graphic>
          <a:graphicData uri="http://schemas.openxmlformats.org/presentationml/2006/ole">
            <p:oleObj spid="_x0000_s11266" r:id="rId3" imgW="9926574" imgH="4600956" progId="">
              <p:embed/>
            </p:oleObj>
          </a:graphicData>
        </a:graphic>
      </p:graphicFrame>
      <p:sp>
        <p:nvSpPr>
          <p:cNvPr id="11267" name="Rectangle 9"/>
          <p:cNvSpPr>
            <a:spLocks noChangeArrowheads="1"/>
          </p:cNvSpPr>
          <p:nvPr/>
        </p:nvSpPr>
        <p:spPr bwMode="auto">
          <a:xfrm>
            <a:off x="3078163" y="5876925"/>
            <a:ext cx="3109912" cy="366713"/>
          </a:xfrm>
          <a:prstGeom prst="rect">
            <a:avLst/>
          </a:prstGeom>
          <a:noFill/>
          <a:ln w="9525">
            <a:noFill/>
            <a:miter lim="800000"/>
            <a:headEnd/>
            <a:tailEnd/>
          </a:ln>
        </p:spPr>
        <p:txBody>
          <a:bodyPr wrap="none" anchor="ctr">
            <a:spAutoFit/>
          </a:bodyPr>
          <a:lstStyle/>
          <a:p>
            <a:pPr algn="ctr" eaLnBrk="0" hangingPunct="0"/>
            <a:r>
              <a:rPr lang="zh-CN" altLang="en-US" b="1"/>
              <a:t>图</a:t>
            </a:r>
            <a:r>
              <a:rPr lang="en-US" altLang="zh-CN" b="1"/>
              <a:t>8-1 </a:t>
            </a:r>
            <a:r>
              <a:rPr lang="zh-CN" altLang="en-US" b="1"/>
              <a:t>网络防火墙的部署结构</a:t>
            </a:r>
          </a:p>
        </p:txBody>
      </p:sp>
      <p:sp>
        <p:nvSpPr>
          <p:cNvPr id="11268" name="Rectangle 2"/>
          <p:cNvSpPr>
            <a:spLocks noChangeArrowheads="1"/>
          </p:cNvSpPr>
          <p:nvPr/>
        </p:nvSpPr>
        <p:spPr bwMode="auto">
          <a:xfrm>
            <a:off x="457200" y="152400"/>
            <a:ext cx="83058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8.1 </a:t>
            </a:r>
            <a:r>
              <a:rPr lang="zh-CN" altLang="en-US" sz="3600" b="1">
                <a:solidFill>
                  <a:schemeClr val="bg1"/>
                </a:solidFill>
                <a:latin typeface="Verdana" pitchFamily="34" charset="0"/>
              </a:rPr>
              <a:t>防火墙概述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3"/>
          <p:cNvSpPr>
            <a:spLocks noChangeArrowheads="1"/>
          </p:cNvSpPr>
          <p:nvPr/>
        </p:nvSpPr>
        <p:spPr bwMode="auto">
          <a:xfrm>
            <a:off x="539750" y="1125538"/>
            <a:ext cx="8077200" cy="3527425"/>
          </a:xfrm>
          <a:prstGeom prst="rect">
            <a:avLst/>
          </a:prstGeom>
          <a:noFill/>
          <a:ln w="9525">
            <a:noFill/>
            <a:miter lim="800000"/>
            <a:headEnd/>
            <a:tailEnd/>
          </a:ln>
        </p:spPr>
        <p:txBody>
          <a:bodyPr/>
          <a:lstStyle/>
          <a:p>
            <a:pPr algn="just">
              <a:spcBef>
                <a:spcPct val="20000"/>
              </a:spcBef>
            </a:pPr>
            <a:r>
              <a:rPr lang="en-US" altLang="zh-CN" sz="3200" b="1">
                <a:solidFill>
                  <a:srgbClr val="FF0000"/>
                </a:solidFill>
              </a:rPr>
              <a:t>2.  </a:t>
            </a:r>
            <a:r>
              <a:rPr lang="zh-CN" altLang="en-US" sz="3200" b="1">
                <a:solidFill>
                  <a:srgbClr val="FF0000"/>
                </a:solidFill>
              </a:rPr>
              <a:t>防火墙的主要功能</a:t>
            </a:r>
          </a:p>
          <a:p>
            <a:pPr eaLnBrk="0" hangingPunct="0">
              <a:spcBef>
                <a:spcPct val="20000"/>
              </a:spcBef>
            </a:pPr>
            <a:r>
              <a:rPr lang="zh-CN" altLang="en-US" b="1">
                <a:solidFill>
                  <a:srgbClr val="CC0000"/>
                </a:solidFill>
              </a:rPr>
              <a:t>      实际上，</a:t>
            </a:r>
            <a:r>
              <a:rPr lang="zh-CN" altLang="en-US" b="1"/>
              <a:t>防火墙其实是一个分离器、限制器或分析器，它能够有效监控内部网络和外部网络之间的所有活动，</a:t>
            </a:r>
            <a:r>
              <a:rPr lang="zh-CN" altLang="en-US" b="1">
                <a:solidFill>
                  <a:srgbClr val="CC0000"/>
                </a:solidFill>
              </a:rPr>
              <a:t>主要功能</a:t>
            </a:r>
            <a:r>
              <a:rPr lang="zh-CN" altLang="en-US" b="1"/>
              <a:t>如下：</a:t>
            </a:r>
          </a:p>
          <a:p>
            <a:pPr eaLnBrk="0" hangingPunct="0">
              <a:spcBef>
                <a:spcPct val="20000"/>
              </a:spcBef>
              <a:buClr>
                <a:schemeClr val="bg1"/>
              </a:buClr>
              <a:buSzPct val="110000"/>
              <a:buFont typeface="Wingdings" pitchFamily="2" charset="2"/>
              <a:buChar char="l"/>
            </a:pPr>
            <a:r>
              <a:rPr lang="zh-CN" altLang="en-US" b="1">
                <a:solidFill>
                  <a:schemeClr val="tx2"/>
                </a:solidFill>
                <a:latin typeface="华文楷体" pitchFamily="2" charset="-122"/>
                <a:ea typeface="华文楷体" pitchFamily="2" charset="-122"/>
              </a:rPr>
              <a:t>（</a:t>
            </a:r>
            <a:r>
              <a:rPr lang="en-US" altLang="zh-CN" b="1">
                <a:solidFill>
                  <a:schemeClr val="tx2"/>
                </a:solidFill>
                <a:latin typeface="华文楷体" pitchFamily="2" charset="-122"/>
                <a:ea typeface="华文楷体" pitchFamily="2" charset="-122"/>
              </a:rPr>
              <a:t>1</a:t>
            </a:r>
            <a:r>
              <a:rPr lang="zh-CN" altLang="en-US" b="1">
                <a:solidFill>
                  <a:schemeClr val="tx2"/>
                </a:solidFill>
                <a:latin typeface="华文楷体" pitchFamily="2" charset="-122"/>
                <a:ea typeface="华文楷体" pitchFamily="2" charset="-122"/>
              </a:rPr>
              <a:t>）建立一个集中的监视点。</a:t>
            </a:r>
          </a:p>
          <a:p>
            <a:pPr eaLnBrk="0" hangingPunct="0">
              <a:spcBef>
                <a:spcPct val="20000"/>
              </a:spcBef>
              <a:buClr>
                <a:schemeClr val="bg1"/>
              </a:buClr>
              <a:buSzPct val="110000"/>
              <a:buFont typeface="Wingdings" pitchFamily="2" charset="2"/>
              <a:buChar char="l"/>
            </a:pPr>
            <a:r>
              <a:rPr lang="zh-CN" altLang="en-US" b="1">
                <a:solidFill>
                  <a:schemeClr val="tx2"/>
                </a:solidFill>
              </a:rPr>
              <a:t>（</a:t>
            </a:r>
            <a:r>
              <a:rPr lang="en-US" altLang="zh-CN" b="1">
                <a:solidFill>
                  <a:schemeClr val="tx2"/>
                </a:solidFill>
              </a:rPr>
              <a:t>2</a:t>
            </a:r>
            <a:r>
              <a:rPr lang="zh-CN" altLang="en-US" b="1">
                <a:solidFill>
                  <a:schemeClr val="tx2"/>
                </a:solidFill>
              </a:rPr>
              <a:t>）</a:t>
            </a:r>
            <a:r>
              <a:rPr lang="zh-CN" altLang="en-US" b="1">
                <a:solidFill>
                  <a:schemeClr val="tx2"/>
                </a:solidFill>
                <a:latin typeface="华文楷体" pitchFamily="2" charset="-122"/>
                <a:ea typeface="华文楷体" pitchFamily="2" charset="-122"/>
              </a:rPr>
              <a:t>隔绝内、外网络威胁，保护内部网络。</a:t>
            </a:r>
          </a:p>
          <a:p>
            <a:pPr eaLnBrk="0" hangingPunct="0">
              <a:spcBef>
                <a:spcPct val="20000"/>
              </a:spcBef>
              <a:buClr>
                <a:schemeClr val="bg1"/>
              </a:buClr>
              <a:buSzPct val="110000"/>
              <a:buFont typeface="Wingdings" pitchFamily="2" charset="2"/>
              <a:buChar char="l"/>
            </a:pPr>
            <a:r>
              <a:rPr lang="zh-CN" altLang="en-US" b="1">
                <a:solidFill>
                  <a:schemeClr val="tx2"/>
                </a:solidFill>
              </a:rPr>
              <a:t>（</a:t>
            </a:r>
            <a:r>
              <a:rPr lang="en-US" altLang="zh-CN" b="1">
                <a:solidFill>
                  <a:schemeClr val="tx2"/>
                </a:solidFill>
              </a:rPr>
              <a:t>3</a:t>
            </a:r>
            <a:r>
              <a:rPr lang="zh-CN" altLang="en-US" b="1">
                <a:solidFill>
                  <a:schemeClr val="tx2"/>
                </a:solidFill>
              </a:rPr>
              <a:t>）</a:t>
            </a:r>
            <a:r>
              <a:rPr lang="zh-CN" altLang="en-US" b="1">
                <a:solidFill>
                  <a:schemeClr val="tx2"/>
                </a:solidFill>
                <a:latin typeface="华文楷体" pitchFamily="2" charset="-122"/>
                <a:ea typeface="华文楷体" pitchFamily="2" charset="-122"/>
              </a:rPr>
              <a:t>强化网络安全策略。</a:t>
            </a:r>
          </a:p>
          <a:p>
            <a:pPr eaLnBrk="0" hangingPunct="0">
              <a:spcBef>
                <a:spcPct val="20000"/>
              </a:spcBef>
              <a:buClr>
                <a:schemeClr val="bg1"/>
              </a:buClr>
              <a:buSzPct val="110000"/>
              <a:buFont typeface="Wingdings" pitchFamily="2" charset="2"/>
              <a:buChar char="l"/>
            </a:pPr>
            <a:r>
              <a:rPr lang="zh-CN" altLang="en-US" b="1">
                <a:solidFill>
                  <a:schemeClr val="tx2"/>
                </a:solidFill>
              </a:rPr>
              <a:t>（</a:t>
            </a:r>
            <a:r>
              <a:rPr lang="en-US" altLang="zh-CN" b="1">
                <a:solidFill>
                  <a:schemeClr val="tx2"/>
                </a:solidFill>
              </a:rPr>
              <a:t>4</a:t>
            </a:r>
            <a:r>
              <a:rPr lang="zh-CN" altLang="en-US" b="1">
                <a:solidFill>
                  <a:schemeClr val="tx2"/>
                </a:solidFill>
              </a:rPr>
              <a:t>）</a:t>
            </a:r>
            <a:r>
              <a:rPr lang="zh-CN" altLang="en-US" b="1">
                <a:solidFill>
                  <a:schemeClr val="tx2"/>
                </a:solidFill>
                <a:latin typeface="华文楷体" pitchFamily="2" charset="-122"/>
                <a:ea typeface="华文楷体" pitchFamily="2" charset="-122"/>
              </a:rPr>
              <a:t>有效记录和审计内、外网络之间的活动。</a:t>
            </a:r>
          </a:p>
        </p:txBody>
      </p:sp>
      <p:sp>
        <p:nvSpPr>
          <p:cNvPr id="12290" name="Rectangle 2"/>
          <p:cNvSpPr>
            <a:spLocks noChangeArrowheads="1"/>
          </p:cNvSpPr>
          <p:nvPr/>
        </p:nvSpPr>
        <p:spPr bwMode="auto">
          <a:xfrm>
            <a:off x="457200" y="152400"/>
            <a:ext cx="83058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8.1 </a:t>
            </a:r>
            <a:r>
              <a:rPr lang="zh-CN" altLang="en-US" sz="3600" b="1">
                <a:solidFill>
                  <a:schemeClr val="bg1"/>
                </a:solidFill>
                <a:latin typeface="Verdana" pitchFamily="34" charset="0"/>
              </a:rPr>
              <a:t>防火墙概述</a:t>
            </a:r>
          </a:p>
        </p:txBody>
      </p:sp>
      <p:pic>
        <p:nvPicPr>
          <p:cNvPr id="12291" name="Picture 7"/>
          <p:cNvPicPr>
            <a:picLocks noChangeAspect="1" noChangeArrowheads="1"/>
          </p:cNvPicPr>
          <p:nvPr/>
        </p:nvPicPr>
        <p:blipFill>
          <a:blip r:embed="rId2" cstate="print"/>
          <a:srcRect/>
          <a:stretch>
            <a:fillRect/>
          </a:stretch>
        </p:blipFill>
        <p:spPr bwMode="auto">
          <a:xfrm>
            <a:off x="1835150" y="4581525"/>
            <a:ext cx="2171700" cy="1962150"/>
          </a:xfrm>
          <a:prstGeom prst="rect">
            <a:avLst/>
          </a:prstGeom>
          <a:noFill/>
          <a:ln w="9525">
            <a:noFill/>
            <a:miter lim="800000"/>
            <a:headEnd/>
            <a:tailEnd/>
          </a:ln>
        </p:spPr>
      </p:pic>
      <p:pic>
        <p:nvPicPr>
          <p:cNvPr id="12292" name="Picture 8"/>
          <p:cNvPicPr>
            <a:picLocks noChangeAspect="1" noChangeArrowheads="1"/>
          </p:cNvPicPr>
          <p:nvPr/>
        </p:nvPicPr>
        <p:blipFill>
          <a:blip r:embed="rId3" cstate="print"/>
          <a:srcRect/>
          <a:stretch>
            <a:fillRect/>
          </a:stretch>
        </p:blipFill>
        <p:spPr bwMode="auto">
          <a:xfrm>
            <a:off x="5219700" y="4581525"/>
            <a:ext cx="2247900" cy="2028825"/>
          </a:xfrm>
          <a:prstGeom prst="rect">
            <a:avLst/>
          </a:prstGeom>
          <a:noFill/>
          <a:ln w="9525">
            <a:noFill/>
            <a:miter lim="800000"/>
            <a:headEnd/>
            <a:tailEnd/>
          </a:ln>
        </p:spPr>
      </p:pic>
      <p:sp>
        <p:nvSpPr>
          <p:cNvPr id="8200" name="AutoShape 8"/>
          <p:cNvSpPr>
            <a:spLocks noChangeArrowheads="1"/>
          </p:cNvSpPr>
          <p:nvPr/>
        </p:nvSpPr>
        <p:spPr bwMode="auto">
          <a:xfrm>
            <a:off x="5580063" y="1268413"/>
            <a:ext cx="2025650" cy="431800"/>
          </a:xfrm>
          <a:prstGeom prst="wedgeRectCallout">
            <a:avLst>
              <a:gd name="adj1" fmla="val -41565"/>
              <a:gd name="adj2" fmla="val 69852"/>
            </a:avLst>
          </a:prstGeom>
          <a:solidFill>
            <a:srgbClr val="FFFF66"/>
          </a:solidFill>
          <a:ln w="9525">
            <a:solidFill>
              <a:schemeClr val="tx1"/>
            </a:solidFill>
            <a:miter lim="800000"/>
          </a:ln>
          <a:effectLst/>
        </p:spPr>
        <p:txBody>
          <a:bodyPr/>
          <a:lstStyle/>
          <a:p>
            <a:pPr algn="ctr">
              <a:defRPr/>
            </a:pPr>
            <a:r>
              <a:rPr lang="zh-CN" altLang="en-US" sz="2000">
                <a:solidFill>
                  <a:srgbClr val="FF0000"/>
                </a:solidFill>
                <a:effectLst>
                  <a:outerShdw blurRad="38100" dist="38100" dir="2700000" algn="tl">
                    <a:srgbClr val="000000"/>
                  </a:outerShdw>
                </a:effectLst>
              </a:rPr>
              <a:t>过滤防御系统</a:t>
            </a:r>
          </a:p>
        </p:txBody>
      </p:sp>
      <p:sp>
        <p:nvSpPr>
          <p:cNvPr id="12294" name="AutoShape 8"/>
          <p:cNvSpPr>
            <a:spLocks noChangeArrowheads="1"/>
          </p:cNvSpPr>
          <p:nvPr/>
        </p:nvSpPr>
        <p:spPr bwMode="auto">
          <a:xfrm>
            <a:off x="307975" y="1125538"/>
            <a:ext cx="8169275" cy="3455987"/>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3"/>
          <p:cNvSpPr>
            <a:spLocks noChangeArrowheads="1"/>
          </p:cNvSpPr>
          <p:nvPr/>
        </p:nvSpPr>
        <p:spPr bwMode="auto">
          <a:xfrm>
            <a:off x="609600" y="1295400"/>
            <a:ext cx="8283575" cy="5013325"/>
          </a:xfrm>
          <a:prstGeom prst="rect">
            <a:avLst/>
          </a:prstGeom>
          <a:noFill/>
          <a:ln w="9525">
            <a:noFill/>
            <a:miter lim="800000"/>
            <a:headEnd/>
            <a:tailEnd/>
          </a:ln>
        </p:spPr>
        <p:txBody>
          <a:bodyPr/>
          <a:lstStyle/>
          <a:p>
            <a:pPr algn="just">
              <a:spcBef>
                <a:spcPct val="20000"/>
              </a:spcBef>
            </a:pPr>
            <a:r>
              <a:rPr lang="en-US" altLang="zh-CN" sz="3200" b="1">
                <a:solidFill>
                  <a:srgbClr val="FF0000"/>
                </a:solidFill>
              </a:rPr>
              <a:t>3 </a:t>
            </a:r>
            <a:r>
              <a:rPr lang="zh-CN" altLang="en-US" sz="3200" b="1">
                <a:solidFill>
                  <a:srgbClr val="FF0000"/>
                </a:solidFill>
              </a:rPr>
              <a:t>防火墙的特性</a:t>
            </a:r>
          </a:p>
          <a:p>
            <a:pPr eaLnBrk="0" hangingPunct="0">
              <a:spcBef>
                <a:spcPct val="20000"/>
              </a:spcBef>
            </a:pPr>
            <a:r>
              <a:rPr lang="zh-CN" altLang="en-US" b="1"/>
              <a:t>（</a:t>
            </a:r>
            <a:r>
              <a:rPr lang="en-US" altLang="zh-CN" b="1"/>
              <a:t>1</a:t>
            </a:r>
            <a:r>
              <a:rPr lang="zh-CN" altLang="en-US" b="1"/>
              <a:t>）安全、成熟、国际领先的特性。 </a:t>
            </a:r>
          </a:p>
          <a:p>
            <a:pPr eaLnBrk="0" hangingPunct="0">
              <a:spcBef>
                <a:spcPct val="20000"/>
              </a:spcBef>
            </a:pPr>
            <a:r>
              <a:rPr lang="zh-CN" altLang="en-US" b="1"/>
              <a:t>（</a:t>
            </a:r>
            <a:r>
              <a:rPr lang="en-US" altLang="zh-CN" b="1"/>
              <a:t>2</a:t>
            </a:r>
            <a:r>
              <a:rPr lang="zh-CN" altLang="en-US" b="1"/>
              <a:t>）具有专有的硬件平台和操作系统平台。 </a:t>
            </a:r>
          </a:p>
          <a:p>
            <a:pPr eaLnBrk="0" hangingPunct="0">
              <a:spcBef>
                <a:spcPct val="20000"/>
              </a:spcBef>
            </a:pPr>
            <a:r>
              <a:rPr lang="zh-CN" altLang="en-US" b="1"/>
              <a:t>（</a:t>
            </a:r>
            <a:r>
              <a:rPr lang="en-US" altLang="zh-CN" b="1"/>
              <a:t>3</a:t>
            </a:r>
            <a:r>
              <a:rPr lang="zh-CN" altLang="en-US" b="1"/>
              <a:t>）采用高性能的全状态检测</a:t>
            </a:r>
            <a:r>
              <a:rPr lang="zh-CN" altLang="en-US" b="1">
                <a:latin typeface="Times New Roman" pitchFamily="18" charset="0"/>
              </a:rPr>
              <a:t>（</a:t>
            </a:r>
            <a:r>
              <a:rPr lang="en-US" altLang="zh-CN" b="1">
                <a:latin typeface="Times New Roman" pitchFamily="18" charset="0"/>
              </a:rPr>
              <a:t>Stateful Inspection</a:t>
            </a:r>
            <a:r>
              <a:rPr lang="zh-CN" altLang="en-US" b="1">
                <a:latin typeface="Times New Roman" pitchFamily="18" charset="0"/>
              </a:rPr>
              <a:t>）</a:t>
            </a:r>
            <a:r>
              <a:rPr lang="zh-CN" altLang="en-US" b="1"/>
              <a:t>技术</a:t>
            </a:r>
          </a:p>
          <a:p>
            <a:pPr eaLnBrk="0" hangingPunct="0">
              <a:spcBef>
                <a:spcPct val="20000"/>
              </a:spcBef>
            </a:pPr>
            <a:r>
              <a:rPr lang="zh-CN" altLang="en-US" b="1"/>
              <a:t>（</a:t>
            </a:r>
            <a:r>
              <a:rPr lang="en-US" altLang="zh-CN" b="1"/>
              <a:t>4</a:t>
            </a:r>
            <a:r>
              <a:rPr lang="zh-CN" altLang="en-US" b="1"/>
              <a:t>）具有优异的管理功能，提供优异的</a:t>
            </a:r>
            <a:r>
              <a:rPr lang="en-US" altLang="zh-CN" b="1"/>
              <a:t>GUI</a:t>
            </a:r>
            <a:r>
              <a:rPr lang="zh-CN" altLang="en-US" b="1"/>
              <a:t>管理界面。 </a:t>
            </a:r>
          </a:p>
          <a:p>
            <a:pPr eaLnBrk="0" hangingPunct="0">
              <a:spcBef>
                <a:spcPct val="20000"/>
              </a:spcBef>
            </a:pPr>
            <a:r>
              <a:rPr lang="zh-CN" altLang="en-US" b="1"/>
              <a:t>（</a:t>
            </a:r>
            <a:r>
              <a:rPr lang="en-US" altLang="zh-CN" b="1"/>
              <a:t>5</a:t>
            </a:r>
            <a:r>
              <a:rPr lang="zh-CN" altLang="en-US" b="1"/>
              <a:t>）支持多种用户认证类型和多种认证机制。</a:t>
            </a:r>
          </a:p>
          <a:p>
            <a:r>
              <a:rPr lang="zh-CN" altLang="en-US" b="1"/>
              <a:t>（</a:t>
            </a:r>
            <a:r>
              <a:rPr lang="en-US" altLang="zh-CN" b="1"/>
              <a:t>6</a:t>
            </a:r>
            <a:r>
              <a:rPr lang="zh-CN" altLang="en-US" b="1"/>
              <a:t>）需要支持用户分组，并支持分组认证和授权。 </a:t>
            </a:r>
          </a:p>
          <a:p>
            <a:r>
              <a:rPr lang="zh-CN" altLang="en-US" b="1"/>
              <a:t>（</a:t>
            </a:r>
            <a:r>
              <a:rPr lang="en-US" altLang="zh-CN" b="1"/>
              <a:t>7</a:t>
            </a:r>
            <a:r>
              <a:rPr lang="zh-CN" altLang="en-US" b="1"/>
              <a:t>）支持内容过滤。 </a:t>
            </a:r>
          </a:p>
          <a:p>
            <a:r>
              <a:rPr lang="zh-CN" altLang="en-US" b="1"/>
              <a:t>（</a:t>
            </a:r>
            <a:r>
              <a:rPr lang="en-US" altLang="zh-CN" b="1"/>
              <a:t>8</a:t>
            </a:r>
            <a:r>
              <a:rPr lang="zh-CN" altLang="en-US" b="1"/>
              <a:t>）支持动态和静态地址翻译</a:t>
            </a:r>
            <a:r>
              <a:rPr lang="en-US" altLang="zh-CN" b="1"/>
              <a:t>(NAT)</a:t>
            </a:r>
            <a:r>
              <a:rPr lang="zh-CN" altLang="en-US" b="1"/>
              <a:t>。 </a:t>
            </a:r>
          </a:p>
          <a:p>
            <a:r>
              <a:rPr lang="zh-CN" altLang="en-US" b="1"/>
              <a:t>（</a:t>
            </a:r>
            <a:r>
              <a:rPr lang="en-US" altLang="zh-CN" b="1"/>
              <a:t>9</a:t>
            </a:r>
            <a:r>
              <a:rPr lang="zh-CN" altLang="en-US" b="1"/>
              <a:t>）支持高可用性，单台防火墙的故障不能影响系统的正常运行。 </a:t>
            </a:r>
          </a:p>
        </p:txBody>
      </p:sp>
      <p:sp>
        <p:nvSpPr>
          <p:cNvPr id="13314" name="Rectangle 2"/>
          <p:cNvSpPr>
            <a:spLocks noChangeArrowheads="1"/>
          </p:cNvSpPr>
          <p:nvPr/>
        </p:nvSpPr>
        <p:spPr bwMode="auto">
          <a:xfrm>
            <a:off x="457200" y="152400"/>
            <a:ext cx="83058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8.1 </a:t>
            </a:r>
            <a:r>
              <a:rPr lang="zh-CN" altLang="en-US" sz="3600" b="1">
                <a:solidFill>
                  <a:schemeClr val="bg1"/>
                </a:solidFill>
                <a:latin typeface="Verdana" pitchFamily="34" charset="0"/>
              </a:rPr>
              <a:t>防火墙概述</a:t>
            </a:r>
          </a:p>
        </p:txBody>
      </p:sp>
      <p:pic>
        <p:nvPicPr>
          <p:cNvPr id="13315" name="Picture 7" descr="j0300520"/>
          <p:cNvPicPr>
            <a:picLocks noChangeAspect="1" noChangeArrowheads="1"/>
          </p:cNvPicPr>
          <p:nvPr/>
        </p:nvPicPr>
        <p:blipFill>
          <a:blip r:embed="rId2" cstate="print"/>
          <a:srcRect/>
          <a:stretch>
            <a:fillRect/>
          </a:stretch>
        </p:blipFill>
        <p:spPr bwMode="auto">
          <a:xfrm>
            <a:off x="7019925" y="1341438"/>
            <a:ext cx="1150938" cy="925512"/>
          </a:xfrm>
          <a:prstGeom prst="rect">
            <a:avLst/>
          </a:prstGeom>
          <a:noFill/>
          <a:ln w="9525">
            <a:noFill/>
            <a:miter lim="800000"/>
            <a:headEnd/>
            <a:tailEnd/>
          </a:ln>
        </p:spPr>
      </p:pic>
      <p:sp>
        <p:nvSpPr>
          <p:cNvPr id="13316" name="AutoShape 8"/>
          <p:cNvSpPr>
            <a:spLocks noChangeArrowheads="1"/>
          </p:cNvSpPr>
          <p:nvPr/>
        </p:nvSpPr>
        <p:spPr bwMode="auto">
          <a:xfrm>
            <a:off x="361950"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ChangeArrowheads="1"/>
          </p:cNvSpPr>
          <p:nvPr/>
        </p:nvSpPr>
        <p:spPr bwMode="auto">
          <a:xfrm>
            <a:off x="609600" y="1295400"/>
            <a:ext cx="7807325" cy="5257800"/>
          </a:xfrm>
          <a:prstGeom prst="rect">
            <a:avLst/>
          </a:prstGeom>
          <a:noFill/>
          <a:ln w="9525">
            <a:noFill/>
            <a:miter lim="800000"/>
            <a:headEnd/>
            <a:tailEnd/>
          </a:ln>
        </p:spPr>
        <p:txBody>
          <a:bodyPr/>
          <a:lstStyle/>
          <a:p>
            <a:pPr algn="just">
              <a:spcBef>
                <a:spcPct val="20000"/>
              </a:spcBef>
            </a:pPr>
            <a:r>
              <a:rPr lang="en-US" altLang="zh-CN" sz="3200" b="1">
                <a:solidFill>
                  <a:srgbClr val="FF0000"/>
                </a:solidFill>
              </a:rPr>
              <a:t>3  </a:t>
            </a:r>
            <a:r>
              <a:rPr lang="zh-CN" altLang="en-US" sz="3200" b="1">
                <a:solidFill>
                  <a:srgbClr val="FF0000"/>
                </a:solidFill>
              </a:rPr>
              <a:t>防火墙的特性</a:t>
            </a:r>
            <a:endParaRPr lang="zh-CN" altLang="en-US" sz="3200" b="1">
              <a:solidFill>
                <a:srgbClr val="CC0000"/>
              </a:solidFill>
            </a:endParaRPr>
          </a:p>
          <a:p>
            <a:r>
              <a:rPr lang="zh-CN" altLang="en-US" b="1"/>
              <a:t>（</a:t>
            </a:r>
            <a:r>
              <a:rPr lang="en-US" altLang="zh-CN" b="1"/>
              <a:t>10</a:t>
            </a:r>
            <a:r>
              <a:rPr lang="zh-CN" altLang="en-US" b="1"/>
              <a:t>）支持本地管理和远程管理。 </a:t>
            </a:r>
          </a:p>
          <a:p>
            <a:r>
              <a:rPr lang="zh-CN" altLang="en-US" b="1"/>
              <a:t>（</a:t>
            </a:r>
            <a:r>
              <a:rPr lang="en-US" altLang="zh-CN" b="1"/>
              <a:t>11</a:t>
            </a:r>
            <a:r>
              <a:rPr lang="zh-CN" altLang="en-US" b="1"/>
              <a:t>）支持日志管理和对日志的统计分析。</a:t>
            </a:r>
            <a:r>
              <a:rPr lang="zh-CN" altLang="en-US"/>
              <a:t> </a:t>
            </a:r>
          </a:p>
          <a:p>
            <a:r>
              <a:rPr lang="zh-CN" altLang="en-US" b="1"/>
              <a:t>（</a:t>
            </a:r>
            <a:r>
              <a:rPr lang="en-US" altLang="zh-CN" b="1"/>
              <a:t>12</a:t>
            </a:r>
            <a:r>
              <a:rPr lang="zh-CN" altLang="en-US" b="1"/>
              <a:t>）实时告警功能，在不影响性能的情况下，支持较大数量的连接数。 </a:t>
            </a:r>
          </a:p>
          <a:p>
            <a:pPr eaLnBrk="0" hangingPunct="0">
              <a:spcBef>
                <a:spcPct val="20000"/>
              </a:spcBef>
            </a:pPr>
            <a:r>
              <a:rPr lang="zh-CN" altLang="en-US" b="1"/>
              <a:t>（</a:t>
            </a:r>
            <a:r>
              <a:rPr lang="en-US" altLang="zh-CN" b="1"/>
              <a:t>13</a:t>
            </a:r>
            <a:r>
              <a:rPr lang="zh-CN" altLang="en-US" b="1"/>
              <a:t>）在保持足够的性能指标的前提下，能够提供尽量丰富的功能。 </a:t>
            </a:r>
          </a:p>
          <a:p>
            <a:pPr eaLnBrk="0" hangingPunct="0">
              <a:spcBef>
                <a:spcPct val="20000"/>
              </a:spcBef>
            </a:pPr>
            <a:r>
              <a:rPr lang="zh-CN" altLang="en-US" b="1"/>
              <a:t>（</a:t>
            </a:r>
            <a:r>
              <a:rPr lang="en-US" altLang="zh-CN" b="1"/>
              <a:t>14</a:t>
            </a:r>
            <a:r>
              <a:rPr lang="zh-CN" altLang="en-US" b="1"/>
              <a:t>）可以划分很多不同安全级别的区域，相同安全级别可控制是否相互通讯。 </a:t>
            </a:r>
          </a:p>
          <a:p>
            <a:pPr eaLnBrk="0" hangingPunct="0">
              <a:spcBef>
                <a:spcPct val="20000"/>
              </a:spcBef>
            </a:pPr>
            <a:r>
              <a:rPr lang="zh-CN" altLang="en-US" b="1"/>
              <a:t>（</a:t>
            </a:r>
            <a:r>
              <a:rPr lang="en-US" altLang="zh-CN" b="1"/>
              <a:t>15</a:t>
            </a:r>
            <a:r>
              <a:rPr lang="zh-CN" altLang="en-US" b="1"/>
              <a:t>）支持在线升级。 </a:t>
            </a:r>
          </a:p>
          <a:p>
            <a:pPr eaLnBrk="0" hangingPunct="0">
              <a:spcBef>
                <a:spcPct val="20000"/>
              </a:spcBef>
            </a:pPr>
            <a:r>
              <a:rPr lang="zh-CN" altLang="en-US" b="1"/>
              <a:t>（</a:t>
            </a:r>
            <a:r>
              <a:rPr lang="en-US" altLang="zh-CN" b="1"/>
              <a:t>16</a:t>
            </a:r>
            <a:r>
              <a:rPr lang="zh-CN" altLang="en-US" b="1"/>
              <a:t>）支持虚拟防火墙及对其资源限制等功能。 </a:t>
            </a:r>
          </a:p>
          <a:p>
            <a:pPr eaLnBrk="0" hangingPunct="0">
              <a:spcBef>
                <a:spcPct val="20000"/>
              </a:spcBef>
            </a:pPr>
            <a:r>
              <a:rPr lang="zh-CN" altLang="en-US" b="1"/>
              <a:t>（</a:t>
            </a:r>
            <a:r>
              <a:rPr lang="en-US" altLang="zh-CN" b="1"/>
              <a:t>17</a:t>
            </a:r>
            <a:r>
              <a:rPr lang="zh-CN" altLang="en-US" b="1"/>
              <a:t>）防火墙能够与入侵检测系统互动。</a:t>
            </a:r>
          </a:p>
        </p:txBody>
      </p:sp>
      <p:sp>
        <p:nvSpPr>
          <p:cNvPr id="14338" name="Rectangle 2"/>
          <p:cNvSpPr>
            <a:spLocks noChangeArrowheads="1"/>
          </p:cNvSpPr>
          <p:nvPr/>
        </p:nvSpPr>
        <p:spPr bwMode="auto">
          <a:xfrm>
            <a:off x="457200" y="152400"/>
            <a:ext cx="8305800" cy="563563"/>
          </a:xfrm>
          <a:prstGeom prst="rect">
            <a:avLst/>
          </a:prstGeom>
          <a:noFill/>
          <a:ln w="9525">
            <a:noFill/>
            <a:miter lim="800000"/>
            <a:headEnd/>
            <a:tailEnd/>
          </a:ln>
        </p:spPr>
        <p:txBody>
          <a:bodyPr anchor="ctr"/>
          <a:lstStyle/>
          <a:p>
            <a:pPr algn="ctr"/>
            <a:r>
              <a:rPr lang="en-US" altLang="zh-CN" sz="3600" b="1">
                <a:solidFill>
                  <a:schemeClr val="bg1"/>
                </a:solidFill>
                <a:latin typeface="Verdana" pitchFamily="34" charset="0"/>
              </a:rPr>
              <a:t>8.1 </a:t>
            </a:r>
            <a:r>
              <a:rPr lang="zh-CN" altLang="en-US" sz="3600" b="1">
                <a:solidFill>
                  <a:schemeClr val="bg1"/>
                </a:solidFill>
                <a:latin typeface="Verdana" pitchFamily="34" charset="0"/>
              </a:rPr>
              <a:t>防火墙概述</a:t>
            </a:r>
          </a:p>
        </p:txBody>
      </p:sp>
      <p:sp>
        <p:nvSpPr>
          <p:cNvPr id="14339" name="AutoShape 8"/>
          <p:cNvSpPr>
            <a:spLocks noChangeArrowheads="1"/>
          </p:cNvSpPr>
          <p:nvPr/>
        </p:nvSpPr>
        <p:spPr bwMode="auto">
          <a:xfrm>
            <a:off x="361950" y="1295400"/>
            <a:ext cx="8169275" cy="4857750"/>
          </a:xfrm>
          <a:prstGeom prst="flowChartAlternateProcess">
            <a:avLst/>
          </a:prstGeom>
          <a:noFill/>
          <a:ln w="22225">
            <a:solidFill>
              <a:srgbClr val="3366FF"/>
            </a:solidFill>
            <a:miter lim="800000"/>
            <a:headEnd/>
            <a:tailEnd/>
          </a:ln>
        </p:spPr>
        <p:txBody>
          <a:bodyPr wrap="none" anchor="ctr"/>
          <a:lstStyle/>
          <a:p>
            <a:pPr eaLnBrk="0" hangingPunct="0"/>
            <a:endParaRPr lang="zh-CN" altLang="en-US"/>
          </a:p>
        </p:txBody>
      </p:sp>
    </p:spTree>
  </p:cSld>
  <p:clrMapOvr>
    <a:masterClrMapping/>
  </p:clrMapOvr>
</p:sld>
</file>

<file path=ppt/theme/theme1.xml><?xml version="1.0" encoding="utf-8"?>
<a:theme xmlns:a="http://schemas.openxmlformats.org/drawingml/2006/main" name="Ch8 防火墙常用技术">
  <a:themeElements>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fontScheme name="Default Design">
      <a:majorFont>
        <a:latin typeface="Verdana"/>
        <a:ea typeface=""/>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dist" defTabSz="914400" rtl="0" eaLnBrk="1" fontAlgn="base" latinLnBrk="0" hangingPunct="1">
          <a:lnSpc>
            <a:spcPct val="100000"/>
          </a:lnSpc>
          <a:spcBef>
            <a:spcPct val="20000"/>
          </a:spcBef>
          <a:spcAft>
            <a:spcPct val="0"/>
          </a:spcAft>
          <a:buClrTx/>
          <a:buSzTx/>
          <a:buFont typeface="Wingdings" panose="05000000000000000000" pitchFamily="2" charset="2"/>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dist" defTabSz="914400" rtl="0" eaLnBrk="1" fontAlgn="base" latinLnBrk="0" hangingPunct="1">
          <a:lnSpc>
            <a:spcPct val="100000"/>
          </a:lnSpc>
          <a:spcBef>
            <a:spcPct val="20000"/>
          </a:spcBef>
          <a:spcAft>
            <a:spcPct val="0"/>
          </a:spcAft>
          <a:buClrTx/>
          <a:buSzTx/>
          <a:buFont typeface="Wingdings" panose="05000000000000000000" pitchFamily="2" charset="2"/>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29698D"/>
        </a:dk1>
        <a:lt1>
          <a:srgbClr val="FFFFFF"/>
        </a:lt1>
        <a:dk2>
          <a:srgbClr val="000000"/>
        </a:dk2>
        <a:lt2>
          <a:srgbClr val="D6E1E2"/>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2">
        <a:dk1>
          <a:srgbClr val="666699"/>
        </a:dk1>
        <a:lt1>
          <a:srgbClr val="FFFFFF"/>
        </a:lt1>
        <a:dk2>
          <a:srgbClr val="000000"/>
        </a:dk2>
        <a:lt2>
          <a:srgbClr val="F7F4D5"/>
        </a:lt2>
        <a:accent1>
          <a:srgbClr val="72B88E"/>
        </a:accent1>
        <a:accent2>
          <a:srgbClr val="917FC9"/>
        </a:accent2>
        <a:accent3>
          <a:srgbClr val="FFFFFF"/>
        </a:accent3>
        <a:accent4>
          <a:srgbClr val="565682"/>
        </a:accent4>
        <a:accent5>
          <a:srgbClr val="BCD8C6"/>
        </a:accent5>
        <a:accent6>
          <a:srgbClr val="8372B6"/>
        </a:accent6>
        <a:hlink>
          <a:srgbClr val="3197BB"/>
        </a:hlink>
        <a:folHlink>
          <a:srgbClr val="878FA5"/>
        </a:folHlink>
      </a:clrScheme>
      <a:clrMap bg1="lt1" tx1="dk1" bg2="lt2" tx2="dk2" accent1="accent1" accent2="accent2" accent3="accent3" accent4="accent4" accent5="accent5" accent6="accent6" hlink="hlink" folHlink="folHlink"/>
    </a:extraClrScheme>
    <a:extraClrScheme>
      <a:clrScheme name="Default Design 3">
        <a:dk1>
          <a:srgbClr val="29698D"/>
        </a:dk1>
        <a:lt1>
          <a:srgbClr val="FFFFFF"/>
        </a:lt1>
        <a:dk2>
          <a:srgbClr val="000000"/>
        </a:dk2>
        <a:lt2>
          <a:srgbClr val="D6E1E2"/>
        </a:lt2>
        <a:accent1>
          <a:srgbClr val="0099CC"/>
        </a:accent1>
        <a:accent2>
          <a:srgbClr val="FF9900"/>
        </a:accent2>
        <a:accent3>
          <a:srgbClr val="FFFFFF"/>
        </a:accent3>
        <a:accent4>
          <a:srgbClr val="215978"/>
        </a:accent4>
        <a:accent5>
          <a:srgbClr val="AACAE2"/>
        </a:accent5>
        <a:accent6>
          <a:srgbClr val="E78A00"/>
        </a:accent6>
        <a:hlink>
          <a:srgbClr val="669900"/>
        </a:hlink>
        <a:folHlink>
          <a:srgbClr val="83A6A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Ch8 防火墙常用技术</Template>
  <TotalTime>0</TotalTime>
  <Words>7994</Words>
  <Application>Microsoft Office PowerPoint</Application>
  <PresentationFormat>全屏显示(4:3)</PresentationFormat>
  <Paragraphs>321</Paragraphs>
  <Slides>45</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45</vt:i4>
      </vt:variant>
    </vt:vector>
  </HeadingPairs>
  <TitlesOfParts>
    <vt:vector size="46" baseType="lpstr">
      <vt:lpstr>Ch8 防火墙常用技术</vt:lpstr>
      <vt:lpstr>幻灯片 1</vt:lpstr>
      <vt:lpstr>目    录</vt:lpstr>
      <vt:lpstr>目    录</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 8.4 试验 华为防火墙配置AAA 认证</vt:lpstr>
      <vt:lpstr> 8.4 试验 华为防火墙配置AAA 认证</vt:lpstr>
      <vt:lpstr> 8.4 试验 华为防火墙配置AAA 认证</vt:lpstr>
      <vt:lpstr> 8.4 试验 华为防火墙配置AAA 认证</vt:lpstr>
      <vt:lpstr> 8.4 试验 华为防火墙配置AAA 认证</vt:lpstr>
      <vt:lpstr>幻灯片 45</vt:lpstr>
    </vt:vector>
  </TitlesOfParts>
  <Company>GuildDesign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dreamsummit</dc:creator>
  <cp:lastModifiedBy>dreamsummit</cp:lastModifiedBy>
  <cp:revision>1</cp:revision>
  <dcterms:created xsi:type="dcterms:W3CDTF">2020-07-17T07:04:29Z</dcterms:created>
  <dcterms:modified xsi:type="dcterms:W3CDTF">2020-07-17T07:04:43Z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