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7" r:id="rId2"/>
  </p:sldMasterIdLst>
  <p:sldIdLst>
    <p:sldId id="289" r:id="rId3"/>
    <p:sldId id="297" r:id="rId4"/>
    <p:sldId id="298" r:id="rId5"/>
    <p:sldId id="299" r:id="rId6"/>
    <p:sldId id="300" r:id="rId7"/>
    <p:sldId id="301" r:id="rId8"/>
    <p:sldId id="305" r:id="rId9"/>
    <p:sldId id="303" r:id="rId10"/>
    <p:sldId id="302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8" r:id="rId23"/>
    <p:sldId id="319" r:id="rId24"/>
    <p:sldId id="324" r:id="rId25"/>
    <p:sldId id="325" r:id="rId26"/>
    <p:sldId id="326" r:id="rId27"/>
    <p:sldId id="327" r:id="rId28"/>
    <p:sldId id="328" r:id="rId29"/>
    <p:sldId id="331" r:id="rId30"/>
    <p:sldId id="329" r:id="rId31"/>
    <p:sldId id="330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99"/>
    <a:srgbClr val="FFFFFF"/>
    <a:srgbClr val="FFFF66"/>
    <a:srgbClr val="990099"/>
    <a:srgbClr val="003399"/>
    <a:srgbClr val="0033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3" autoAdjust="0"/>
    <p:restoredTop sz="94660" autoAdjust="0"/>
  </p:normalViewPr>
  <p:slideViewPr>
    <p:cSldViewPr>
      <p:cViewPr varScale="1">
        <p:scale>
          <a:sx n="76" d="100"/>
          <a:sy n="76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304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30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1D42983-538B-4017-9C92-3F76D43E94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948B-E6ED-4D30-A4D2-905533CF69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1CCC4-510C-4FE4-AE61-7DF4D60008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8DB1-4295-4C3D-BD21-DED00BB748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0FA12-BCF5-418E-9E82-215DA438E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345F9-53AD-4EC4-A2F4-2F2B7B5C77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4F62-21F1-40C2-BD41-FB307F261F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64AE7-F466-4114-8288-D738499CD8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372E7-7212-495B-AF2E-ACED0F6B3C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FBF35-0DF4-485E-8E62-FE4E61006F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832CB-3873-48D9-8D3F-B6C3673CFF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0366E-3A6A-4A59-8E84-543ED63F06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342026" name="Line 10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D4D28AE-0C05-447C-85A7-86E38AECA8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本章内容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598488" y="1636713"/>
            <a:ext cx="7281862" cy="2897187"/>
          </a:xfrm>
        </p:spPr>
        <p:txBody>
          <a:bodyPr/>
          <a:lstStyle/>
          <a:p>
            <a:pPr marL="533400" indent="-533400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800" b="1" smtClean="0">
                <a:solidFill>
                  <a:srgbClr val="663300"/>
                </a:solidFill>
                <a:ea typeface="楷体_GB2312" pitchFamily="49" charset="-122"/>
              </a:rPr>
              <a:t>循环结构</a:t>
            </a:r>
          </a:p>
          <a:p>
            <a:pPr marL="533400" indent="-533400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800" b="1" smtClean="0">
                <a:solidFill>
                  <a:srgbClr val="663300"/>
                </a:solidFill>
                <a:ea typeface="楷体_GB2312" pitchFamily="49" charset="-122"/>
              </a:rPr>
              <a:t>方法</a:t>
            </a:r>
          </a:p>
          <a:p>
            <a:pPr marL="533400" indent="-533400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800" b="1" smtClean="0">
                <a:solidFill>
                  <a:srgbClr val="663300"/>
                </a:solidFill>
                <a:ea typeface="楷体_GB2312" pitchFamily="49" charset="-122"/>
              </a:rPr>
              <a:t>变量的作用域</a:t>
            </a:r>
          </a:p>
          <a:p>
            <a:pPr marL="533400" indent="-533400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800" b="1" smtClean="0">
                <a:solidFill>
                  <a:srgbClr val="663300"/>
                </a:solidFill>
                <a:ea typeface="楷体_GB2312" pitchFamily="49" charset="-122"/>
              </a:rPr>
              <a:t>递归调用</a:t>
            </a:r>
          </a:p>
          <a:p>
            <a:pPr marL="533400" indent="-533400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zh-CN" altLang="en-US" sz="2800" b="1" smtClean="0">
              <a:solidFill>
                <a:srgbClr val="003399"/>
              </a:solidFill>
              <a:ea typeface="楷体_GB2312" pitchFamily="49" charset="-122"/>
            </a:endParaRPr>
          </a:p>
          <a:p>
            <a:pPr marL="533400" indent="-533400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zh-CN" altLang="en-US" sz="2800" b="1" smtClean="0">
              <a:ea typeface="楷体_GB2312" pitchFamily="49" charset="-122"/>
            </a:endParaRPr>
          </a:p>
          <a:p>
            <a:pPr marL="533400" indent="-533400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zh-CN" altLang="en-US" b="1" smtClean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语句的区别</a:t>
            </a:r>
          </a:p>
        </p:txBody>
      </p:sp>
      <p:sp>
        <p:nvSpPr>
          <p:cNvPr id="24579" name="AutoShape 10"/>
          <p:cNvSpPr>
            <a:spLocks noChangeArrowheads="1"/>
          </p:cNvSpPr>
          <p:nvPr/>
        </p:nvSpPr>
        <p:spPr bwMode="auto">
          <a:xfrm>
            <a:off x="1295400" y="1681163"/>
            <a:ext cx="2438400" cy="711200"/>
          </a:xfrm>
          <a:prstGeom prst="diamond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表达式值</a:t>
            </a: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1700213" y="2727325"/>
            <a:ext cx="1612900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语  句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4581" name="AutoShape 12"/>
          <p:cNvSpPr>
            <a:spLocks noChangeArrowheads="1"/>
          </p:cNvSpPr>
          <p:nvPr/>
        </p:nvSpPr>
        <p:spPr bwMode="auto">
          <a:xfrm>
            <a:off x="1790700" y="3832225"/>
            <a:ext cx="1477963" cy="434975"/>
          </a:xfrm>
          <a:prstGeom prst="flowChartTerminator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结束</a:t>
            </a:r>
          </a:p>
        </p:txBody>
      </p:sp>
      <p:cxnSp>
        <p:nvCxnSpPr>
          <p:cNvPr id="24582" name="AutoShape 14"/>
          <p:cNvCxnSpPr>
            <a:cxnSpLocks noChangeShapeType="1"/>
            <a:stCxn id="24579" idx="3"/>
            <a:endCxn id="24581" idx="0"/>
          </p:cNvCxnSpPr>
          <p:nvPr/>
        </p:nvCxnSpPr>
        <p:spPr bwMode="auto">
          <a:xfrm flipH="1">
            <a:off x="2530475" y="2036763"/>
            <a:ext cx="1203325" cy="1795462"/>
          </a:xfrm>
          <a:prstGeom prst="bentConnector4">
            <a:avLst>
              <a:gd name="adj1" fmla="val -18995"/>
              <a:gd name="adj2" fmla="val 8673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4583" name="Rectangle 21"/>
          <p:cNvSpPr>
            <a:spLocks noChangeArrowheads="1"/>
          </p:cNvSpPr>
          <p:nvPr/>
        </p:nvSpPr>
        <p:spPr bwMode="auto">
          <a:xfrm>
            <a:off x="5827713" y="1727200"/>
            <a:ext cx="1612900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语  句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4584" name="AutoShape 22"/>
          <p:cNvSpPr>
            <a:spLocks noChangeArrowheads="1"/>
          </p:cNvSpPr>
          <p:nvPr/>
        </p:nvSpPr>
        <p:spPr bwMode="auto">
          <a:xfrm>
            <a:off x="5410200" y="2420938"/>
            <a:ext cx="2438400" cy="711200"/>
          </a:xfrm>
          <a:prstGeom prst="diamond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表达式值</a:t>
            </a:r>
          </a:p>
        </p:txBody>
      </p:sp>
      <p:sp>
        <p:nvSpPr>
          <p:cNvPr id="24585" name="AutoShape 25"/>
          <p:cNvSpPr>
            <a:spLocks noChangeArrowheads="1"/>
          </p:cNvSpPr>
          <p:nvPr/>
        </p:nvSpPr>
        <p:spPr bwMode="auto">
          <a:xfrm>
            <a:off x="5886450" y="3756025"/>
            <a:ext cx="1477963" cy="434975"/>
          </a:xfrm>
          <a:prstGeom prst="flowChartTerminator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结束</a:t>
            </a:r>
          </a:p>
        </p:txBody>
      </p:sp>
      <p:cxnSp>
        <p:nvCxnSpPr>
          <p:cNvPr id="24586" name="AutoShape 27"/>
          <p:cNvCxnSpPr>
            <a:cxnSpLocks noChangeShapeType="1"/>
            <a:stCxn id="24584" idx="1"/>
            <a:endCxn id="24592" idx="1"/>
          </p:cNvCxnSpPr>
          <p:nvPr/>
        </p:nvCxnSpPr>
        <p:spPr bwMode="auto">
          <a:xfrm rot="10800000" flipH="1">
            <a:off x="5410200" y="1447800"/>
            <a:ext cx="1220788" cy="1328738"/>
          </a:xfrm>
          <a:prstGeom prst="bentConnector3">
            <a:avLst>
              <a:gd name="adj1" fmla="val -187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4587" name="AutoShape 30"/>
          <p:cNvCxnSpPr>
            <a:cxnSpLocks noChangeShapeType="1"/>
            <a:stCxn id="24579" idx="2"/>
            <a:endCxn id="24580" idx="0"/>
          </p:cNvCxnSpPr>
          <p:nvPr/>
        </p:nvCxnSpPr>
        <p:spPr bwMode="auto">
          <a:xfrm flipH="1">
            <a:off x="2506663" y="2392363"/>
            <a:ext cx="7937" cy="334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8" name="AutoShape 31"/>
          <p:cNvCxnSpPr>
            <a:cxnSpLocks noChangeShapeType="1"/>
            <a:endCxn id="24579" idx="0"/>
          </p:cNvCxnSpPr>
          <p:nvPr/>
        </p:nvCxnSpPr>
        <p:spPr bwMode="auto">
          <a:xfrm>
            <a:off x="2514600" y="1295400"/>
            <a:ext cx="0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9" name="AutoShape 32"/>
          <p:cNvCxnSpPr>
            <a:cxnSpLocks noChangeShapeType="1"/>
            <a:endCxn id="24583" idx="0"/>
          </p:cNvCxnSpPr>
          <p:nvPr/>
        </p:nvCxnSpPr>
        <p:spPr bwMode="auto">
          <a:xfrm>
            <a:off x="6630988" y="1295400"/>
            <a:ext cx="31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0" name="AutoShape 33"/>
          <p:cNvCxnSpPr>
            <a:cxnSpLocks noChangeShapeType="1"/>
            <a:stCxn id="24583" idx="2"/>
            <a:endCxn id="24584" idx="0"/>
          </p:cNvCxnSpPr>
          <p:nvPr/>
        </p:nvCxnSpPr>
        <p:spPr bwMode="auto">
          <a:xfrm flipH="1">
            <a:off x="6629400" y="2160588"/>
            <a:ext cx="4763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1" name="AutoShape 34"/>
          <p:cNvCxnSpPr>
            <a:cxnSpLocks noChangeShapeType="1"/>
            <a:stCxn id="24584" idx="2"/>
            <a:endCxn id="24585" idx="0"/>
          </p:cNvCxnSpPr>
          <p:nvPr/>
        </p:nvCxnSpPr>
        <p:spPr bwMode="auto">
          <a:xfrm flipH="1">
            <a:off x="6626225" y="3132138"/>
            <a:ext cx="3175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592" name="Rectangle 36"/>
          <p:cNvSpPr>
            <a:spLocks noChangeArrowheads="1"/>
          </p:cNvSpPr>
          <p:nvPr/>
        </p:nvSpPr>
        <p:spPr bwMode="auto">
          <a:xfrm>
            <a:off x="6630988" y="1371600"/>
            <a:ext cx="68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Rectangle 37"/>
          <p:cNvSpPr>
            <a:spLocks noChangeArrowheads="1"/>
          </p:cNvSpPr>
          <p:nvPr/>
        </p:nvSpPr>
        <p:spPr bwMode="auto">
          <a:xfrm>
            <a:off x="2514600" y="1371600"/>
            <a:ext cx="68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4594" name="AutoShape 38"/>
          <p:cNvCxnSpPr>
            <a:cxnSpLocks noChangeShapeType="1"/>
            <a:stCxn id="24580" idx="2"/>
            <a:endCxn id="24593" idx="1"/>
          </p:cNvCxnSpPr>
          <p:nvPr/>
        </p:nvCxnSpPr>
        <p:spPr bwMode="auto">
          <a:xfrm rot="5400000" flipH="1" flipV="1">
            <a:off x="1654175" y="2300288"/>
            <a:ext cx="1712913" cy="7937"/>
          </a:xfrm>
          <a:prstGeom prst="bentConnector4">
            <a:avLst>
              <a:gd name="adj1" fmla="val -13347"/>
              <a:gd name="adj2" fmla="val -195800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4595" name="Text Box 39"/>
          <p:cNvSpPr txBox="1">
            <a:spLocks noChangeArrowheads="1"/>
          </p:cNvSpPr>
          <p:nvPr/>
        </p:nvSpPr>
        <p:spPr bwMode="auto">
          <a:xfrm>
            <a:off x="1685925" y="4308475"/>
            <a:ext cx="1566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while </a:t>
            </a:r>
            <a:r>
              <a:rPr kumimoji="1" lang="zh-CN" altLang="en-US" sz="2400" b="1">
                <a:latin typeface="Times New Roman" pitchFamily="18" charset="0"/>
              </a:rPr>
              <a:t>语句</a:t>
            </a:r>
          </a:p>
        </p:txBody>
      </p:sp>
      <p:sp>
        <p:nvSpPr>
          <p:cNvPr id="24596" name="Text Box 40"/>
          <p:cNvSpPr txBox="1">
            <a:spLocks noChangeArrowheads="1"/>
          </p:cNvSpPr>
          <p:nvPr/>
        </p:nvSpPr>
        <p:spPr bwMode="auto">
          <a:xfrm>
            <a:off x="5678488" y="4267200"/>
            <a:ext cx="199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do-while </a:t>
            </a:r>
            <a:r>
              <a:rPr kumimoji="1" lang="zh-CN" altLang="en-US" sz="2400" b="1">
                <a:latin typeface="Times New Roman" pitchFamily="18" charset="0"/>
              </a:rPr>
              <a:t>语句</a:t>
            </a:r>
          </a:p>
        </p:txBody>
      </p:sp>
      <p:sp>
        <p:nvSpPr>
          <p:cNvPr id="24597" name="Rectangle 41"/>
          <p:cNvSpPr>
            <a:spLocks noChangeArrowheads="1"/>
          </p:cNvSpPr>
          <p:nvPr/>
        </p:nvSpPr>
        <p:spPr bwMode="auto">
          <a:xfrm>
            <a:off x="762000" y="490855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当第一次执行 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逻辑表达式=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while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与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do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-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有所不同，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do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sym typeface="MT Extra" pitchFamily="18" charset="2"/>
              </a:rPr>
              <a:t>-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while 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执行一次后面的语句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不执行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break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609600" y="14478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break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语句用于终止某个语句块的执行。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break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语句用在循环语句体中，可以强行退出循环；例如：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    public static void main(String args[])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        int stop = 4;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        for (int i = 1; i &lt;= 10; i++)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            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//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</a:rPr>
              <a:t>当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i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</a:rPr>
              <a:t>等于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stop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</a:rPr>
              <a:t>时，退出循环</a:t>
            </a:r>
            <a:endParaRPr kumimoji="1" lang="en-US" altLang="zh-CN" sz="2000" b="1">
              <a:solidFill>
                <a:srgbClr val="663300"/>
              </a:solidFill>
              <a:latin typeface="Courier New" pitchFamily="49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            if (i == stop) break;</a:t>
            </a:r>
            <a:endParaRPr kumimoji="1" lang="zh-CN" altLang="en-US" sz="2000" b="1">
              <a:solidFill>
                <a:srgbClr val="003399"/>
              </a:solidFill>
              <a:latin typeface="Courier New" pitchFamily="49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            System.out.println(" i= " + i);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    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rgbClr val="003399"/>
              </a:solidFill>
              <a:latin typeface="Courier New" pitchFamily="49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2590800" y="5181600"/>
            <a:ext cx="5638800" cy="8382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i = 1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i = 2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i = 3</a:t>
            </a:r>
            <a:endParaRPr kumimoji="1" lang="zh-CN" altLang="en-US" sz="2000" b="1">
              <a:latin typeface="Courier New" pitchFamily="49" charset="0"/>
            </a:endParaRPr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533400" y="5257800"/>
            <a:ext cx="23828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输出结果：</a:t>
            </a:r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continue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26627" name="Rectangle 11"/>
          <p:cNvSpPr>
            <a:spLocks noChangeArrowheads="1"/>
          </p:cNvSpPr>
          <p:nvPr/>
        </p:nvSpPr>
        <p:spPr bwMode="auto">
          <a:xfrm>
            <a:off x="609600" y="1268413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语句用在循环语句体中，用于终止某次循环过程，跳过循环体中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语句下面未执行的循环，开始下一次循环过程；例如：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public static void main(String args[])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int skip = 4;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for (int i = 1; i &lt;= 5; i++)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    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Courier New" pitchFamily="49" charset="0"/>
              </a:rPr>
              <a:t>当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kumimoji="1" lang="zh-CN" altLang="en-US" sz="2000" b="1">
                <a:solidFill>
                  <a:srgbClr val="003399"/>
                </a:solidFill>
                <a:latin typeface="Courier New" pitchFamily="49" charset="0"/>
              </a:rPr>
              <a:t>等于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skip</a:t>
            </a:r>
            <a:r>
              <a:rPr kumimoji="1" lang="zh-CN" altLang="en-US" sz="2000" b="1">
                <a:solidFill>
                  <a:srgbClr val="003399"/>
                </a:solidFill>
                <a:latin typeface="Courier New" pitchFamily="49" charset="0"/>
              </a:rPr>
              <a:t>时，跳过当次循环</a:t>
            </a:r>
            <a:endParaRPr kumimoji="1" lang="en-US" altLang="zh-CN" sz="2000" b="1">
              <a:solidFill>
                <a:srgbClr val="003399"/>
              </a:solidFill>
              <a:latin typeface="Courier New" pitchFamily="49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    if (i == skip) continue;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    System.out.println("i = " + i);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628" name="Rectangle 12"/>
          <p:cNvSpPr>
            <a:spLocks noChangeArrowheads="1"/>
          </p:cNvSpPr>
          <p:nvPr/>
        </p:nvSpPr>
        <p:spPr bwMode="auto">
          <a:xfrm>
            <a:off x="2590800" y="5334000"/>
            <a:ext cx="5638800" cy="9906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i = 1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i = 2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i = 3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i = 5</a:t>
            </a:r>
            <a:endParaRPr kumimoji="1" lang="zh-CN" altLang="en-US" sz="2000" b="1">
              <a:latin typeface="Courier New" pitchFamily="49" charset="0"/>
            </a:endParaRPr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533400" y="5562600"/>
            <a:ext cx="23828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输出结果：</a:t>
            </a:r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循环语句举例（1）</a:t>
            </a:r>
          </a:p>
        </p:txBody>
      </p:sp>
      <p:sp>
        <p:nvSpPr>
          <p:cNvPr id="27651" name="Rectangle 14"/>
          <p:cNvSpPr>
            <a:spLocks noChangeArrowheads="1"/>
          </p:cNvSpPr>
          <p:nvPr/>
        </p:nvSpPr>
        <p:spPr bwMode="auto">
          <a:xfrm>
            <a:off x="839788" y="1268413"/>
            <a:ext cx="7620000" cy="472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</a:rPr>
              <a:t>输出1～100内前5个可以被3整除的数。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num = 0, i = 1;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while (i &lt;= 100)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if (i % 3 == 0)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System.out.print(i + " ");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num++;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if (num == 5)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break;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i++;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循环语句举例（2）</a:t>
            </a:r>
          </a:p>
        </p:txBody>
      </p:sp>
      <p:sp>
        <p:nvSpPr>
          <p:cNvPr id="28675" name="Rectangle 89"/>
          <p:cNvSpPr>
            <a:spLocks noChangeArrowheads="1"/>
          </p:cNvSpPr>
          <p:nvPr/>
        </p:nvSpPr>
        <p:spPr bwMode="auto">
          <a:xfrm>
            <a:off x="609600" y="1174750"/>
            <a:ext cx="8001000" cy="53181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//输出101～200内的质数，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n = 1;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for (int i = 101; i &lt; 200; i += 2)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boolean f = true;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for (int j = 2; j &lt; i; j++)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if (i % j == 0)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    f = false;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			  break;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if (!f) {continue;}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System.out.print(" " + i);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n++;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if (n &gt;= 6)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System.out.println(); n = 1;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    法</a:t>
            </a:r>
          </a:p>
        </p:txBody>
      </p:sp>
      <p:sp>
        <p:nvSpPr>
          <p:cNvPr id="29699" name="Rectangle 15"/>
          <p:cNvSpPr>
            <a:spLocks noChangeArrowheads="1"/>
          </p:cNvSpPr>
          <p:nvPr/>
        </p:nvSpPr>
        <p:spPr bwMode="auto">
          <a:xfrm>
            <a:off x="609600" y="15240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语言的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类似于其它语言的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过程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，是一段用来完成特定功能的代码片段，其一般格式如下：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[修饰符1  修饰符2  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] 返回值类型 方法名(形式参数列表){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语句；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2000" b="1">
                <a:solidFill>
                  <a:srgbClr val="FFFF99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FFFF99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FFFF99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endParaRPr kumimoji="1" lang="zh-CN" altLang="en-US" sz="2000" b="1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}	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方法是类的动态性能，描述了该类事物所共有的功能或行为。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    法</a:t>
            </a:r>
          </a:p>
        </p:txBody>
      </p:sp>
      <p:sp>
        <p:nvSpPr>
          <p:cNvPr id="30723" name="Rectangle 14"/>
          <p:cNvSpPr>
            <a:spLocks noChangeArrowheads="1"/>
          </p:cNvSpPr>
          <p:nvPr/>
        </p:nvSpPr>
        <p:spPr bwMode="auto">
          <a:xfrm>
            <a:off x="609600" y="1447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形式参数：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在方法被调用时用于接收外界输入的数据</a:t>
            </a:r>
            <a:r>
              <a:rPr kumimoji="1" lang="zh-CN" altLang="en-US" sz="24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实参：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调用方法时实际传给方法的数据</a:t>
            </a:r>
            <a:r>
              <a:rPr kumimoji="1" lang="zh-CN" altLang="en-US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返回值：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方法在执行完毕后返还给调用它的环境的数据</a:t>
            </a:r>
            <a:r>
              <a:rPr kumimoji="1" lang="zh-CN" altLang="en-US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返回值类型：</a:t>
            </a:r>
          </a:p>
          <a:p>
            <a:pPr marL="533400" indent="-533400">
              <a:spcBef>
                <a:spcPct val="20000"/>
              </a:spcBef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事先约定的返回值的数据类型，如无返回值，在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中也必须给出返回值数据类型为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void。</a:t>
            </a:r>
          </a:p>
          <a:p>
            <a:pPr marL="533400" indent="-533400">
              <a:spcBef>
                <a:spcPct val="20000"/>
              </a:spcBef>
            </a:pPr>
            <a:endParaRPr kumimoji="1" lang="en-US" altLang="zh-CN" sz="2400" b="1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</a:pP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31747" name="Rectangle 17"/>
          <p:cNvSpPr>
            <a:spLocks noChangeArrowheads="1"/>
          </p:cNvSpPr>
          <p:nvPr/>
        </p:nvSpPr>
        <p:spPr bwMode="auto">
          <a:xfrm>
            <a:off x="762000" y="1371600"/>
            <a:ext cx="76962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public int max(int a, int b)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return a &gt; b ? a : b;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public int min(int a, int b)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return a &lt; b ? a : b;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Test t = new Test();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System.out.println("Max = "+t.max(3,4));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    System.out.println("Min = "+t.min(3,4));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注意形参列表格式：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数据类型1  参数名1，数据类型2  参数名2，…</a:t>
            </a:r>
          </a:p>
          <a:p>
            <a:pPr>
              <a:lnSpc>
                <a:spcPct val="90000"/>
              </a:lnSpc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方法的调用</a:t>
            </a:r>
          </a:p>
        </p:txBody>
      </p:sp>
      <p:sp>
        <p:nvSpPr>
          <p:cNvPr id="32771" name="Rectangle 1029"/>
          <p:cNvSpPr>
            <a:spLocks noChangeArrowheads="1"/>
          </p:cNvSpPr>
          <p:nvPr/>
        </p:nvSpPr>
        <p:spPr bwMode="auto">
          <a:xfrm>
            <a:off x="762000" y="1600200"/>
            <a:ext cx="8001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语言中使用下述形式调用方法：	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对象名.方法名(实参列表)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实参的数目、数据类型和次序必须和所调用方法声明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的形参列表匹配，实参列表格式如下：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参数1， 参数2，</a:t>
            </a:r>
            <a:r>
              <a:rPr kumimoji="1" lang="zh-CN" altLang="en-US" sz="20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endParaRPr kumimoji="1" lang="zh-CN" altLang="en-US" sz="20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return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语句用于终止方法的运行并指定要返回的数据。</a:t>
            </a:r>
            <a:endParaRPr kumimoji="1" lang="zh-CN" altLang="en-US" sz="2400" b="1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值传递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762000" y="1524000"/>
            <a:ext cx="7848600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中进行函数调用中传递参数时，遵循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值传递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的原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则：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基本类型数据传递的是该数据的值本身 。</a:t>
            </a:r>
          </a:p>
          <a:p>
            <a:pPr lvl="1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引用类型数据传递的是对对象的引用，而不是对象</a:t>
            </a:r>
          </a:p>
          <a:p>
            <a:pPr lvl="1" algn="just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本身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循环语句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533400" y="1828800"/>
            <a:ext cx="792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8" name="Rectangle 14"/>
          <p:cNvSpPr>
            <a:spLocks noChangeArrowheads="1"/>
          </p:cNvSpPr>
          <p:nvPr/>
        </p:nvSpPr>
        <p:spPr bwMode="auto">
          <a:xfrm>
            <a:off x="533400" y="12954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循环语句功能未在循环条件满足的情况下，反复执行特定代码</a:t>
            </a:r>
            <a:endParaRPr kumimoji="1" lang="en-US" altLang="zh-CN" sz="24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支持三种循环语句：</a:t>
            </a:r>
          </a:p>
          <a:p>
            <a:pPr marL="914400" lvl="1" indent="-457200">
              <a:spcBef>
                <a:spcPct val="5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for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循环</a:t>
            </a:r>
          </a:p>
          <a:p>
            <a:pPr marL="914400" lvl="1" indent="-457200">
              <a:spcBef>
                <a:spcPct val="5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while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循环（当循环）</a:t>
            </a:r>
          </a:p>
          <a:p>
            <a:pPr marL="914400" lvl="1" indent="-457200">
              <a:spcBef>
                <a:spcPct val="5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do － while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循环（直到循环）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endParaRPr kumimoji="1" lang="en-US" altLang="zh-CN" sz="24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endParaRPr kumimoji="1" lang="en-US" altLang="zh-CN" sz="2400" b="1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实  例（1）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09600" y="1219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定义如下类：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685800" y="1676400"/>
            <a:ext cx="7620000" cy="43402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BirthDate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int day;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int month;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int year;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BirthDate(int d, int m, int y)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day = d; month = m; year = y;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setDay(int d) {day = d;}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setMonth(int m) {month = m;}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setYear(int y) {year = y;}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int getDay() {return day;}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int getMonth() {return month;}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int getYear() {return year;}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display()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(day + " - " + month + " - " + year);}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实  例（2）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09600" y="1066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运行如下程序：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5800" y="1524000"/>
            <a:ext cx="7620000" cy="48291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BirthDate d1=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BirthDate d2=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System.out.println("date=" + 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d1.display();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d2.display();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change1(int i){i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7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调用过程演示（1）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36869" name="Line 10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0" name="Text Box 13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36871" name="Text Box 14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6872" name="Text Box 15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36874" name="Line 7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8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21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77" name="Group 31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36895" name="Text Box 28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36896" name="Text Box 29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897" name="Text Box 30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6878" name="Group 35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36892" name="Text Box 36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36893" name="Text Box 37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894" name="Text Box 38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6879" name="Text Box 39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latin typeface="Times New Roman" pitchFamily="18" charset="0"/>
            </a:endParaRPr>
          </a:p>
        </p:txBody>
      </p:sp>
      <p:cxnSp>
        <p:nvCxnSpPr>
          <p:cNvPr id="36880" name="AutoShape 42"/>
          <p:cNvCxnSpPr>
            <a:cxnSpLocks noChangeShapeType="1"/>
            <a:stCxn id="36870" idx="3"/>
            <a:endCxn id="36879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6881" name="AutoShape 43"/>
          <p:cNvCxnSpPr>
            <a:cxnSpLocks noChangeShapeType="1"/>
            <a:stCxn id="36872" idx="3"/>
            <a:endCxn id="36894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6882" name="AutoShape 44"/>
          <p:cNvCxnSpPr>
            <a:cxnSpLocks noChangeShapeType="1"/>
            <a:stCxn id="36873" idx="3"/>
            <a:endCxn id="36897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883" name="Rectangle 4"/>
          <p:cNvSpPr>
            <a:spLocks noChangeArrowheads="1"/>
          </p:cNvSpPr>
          <p:nvPr/>
        </p:nvSpPr>
        <p:spPr bwMode="auto">
          <a:xfrm>
            <a:off x="4419600" y="1676400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solidFill>
                <a:srgbClr val="003399"/>
              </a:solidFill>
              <a:latin typeface="Courier New" pitchFamily="49" charset="0"/>
            </a:endParaRPr>
          </a:p>
        </p:txBody>
      </p:sp>
      <p:sp>
        <p:nvSpPr>
          <p:cNvPr id="36884" name="AutoShape 27"/>
          <p:cNvSpPr>
            <a:spLocks noChangeArrowheads="1"/>
          </p:cNvSpPr>
          <p:nvPr/>
        </p:nvSpPr>
        <p:spPr bwMode="auto">
          <a:xfrm>
            <a:off x="8077200" y="26670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5" name="AutoShape 54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6" name="Text Box 55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36887" name="Text Box 56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36888" name="Text Box 57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36889" name="Text Box 58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36890" name="Text Box 59"/>
          <p:cNvSpPr txBox="1">
            <a:spLocks noChangeArrowheads="1"/>
          </p:cNvSpPr>
          <p:nvPr/>
        </p:nvSpPr>
        <p:spPr bwMode="auto">
          <a:xfrm>
            <a:off x="152400" y="5562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36891" name="Text Box 60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67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调用过程演示（2）</a:t>
            </a:r>
          </a:p>
        </p:txBody>
      </p:sp>
      <p:sp>
        <p:nvSpPr>
          <p:cNvPr id="37892" name="Rectangle 37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Text Box 38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37894" name="Line 39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AutoShape 40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Text Box 41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37897" name="Text Box 42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7898" name="Text Box 43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37899" name="Text Box 44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37900" name="Text Box 45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37901" name="Text Box 46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37902" name="Text Box 47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37903" name="Text Box 48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37904" name="Line 49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5" name="Line 50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6" name="Line 51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907" name="Group 52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37923" name="Text Box 53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37924" name="Text Box 54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25" name="Text Box 55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7908" name="Group 56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37920" name="Text Box 57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37921" name="Text Box 58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22" name="Text Box 59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7909" name="Text Box 60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7910" name="AutoShape 61"/>
          <p:cNvCxnSpPr>
            <a:cxnSpLocks noChangeShapeType="1"/>
            <a:stCxn id="37896" idx="3"/>
            <a:endCxn id="37909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911" name="AutoShape 62"/>
          <p:cNvCxnSpPr>
            <a:cxnSpLocks noChangeShapeType="1"/>
            <a:stCxn id="37898" idx="3"/>
            <a:endCxn id="37922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912" name="AutoShape 63"/>
          <p:cNvCxnSpPr>
            <a:cxnSpLocks noChangeShapeType="1"/>
            <a:stCxn id="37902" idx="3"/>
            <a:endCxn id="37925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7913" name="Rectangle 65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    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37914" name="AutoShape 66"/>
          <p:cNvSpPr>
            <a:spLocks noChangeArrowheads="1"/>
          </p:cNvSpPr>
          <p:nvPr/>
        </p:nvSpPr>
        <p:spPr bwMode="auto">
          <a:xfrm>
            <a:off x="4759325" y="4003675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Text Box 68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37916" name="Text Box 69"/>
          <p:cNvSpPr txBox="1">
            <a:spLocks noChangeArrowheads="1"/>
          </p:cNvSpPr>
          <p:nvPr/>
        </p:nvSpPr>
        <p:spPr bwMode="auto">
          <a:xfrm>
            <a:off x="228600" y="4556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change1</a:t>
            </a:r>
          </a:p>
        </p:txBody>
      </p:sp>
      <p:sp>
        <p:nvSpPr>
          <p:cNvPr id="37917" name="Text Box 72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i</a:t>
            </a:r>
          </a:p>
        </p:txBody>
      </p:sp>
      <p:sp>
        <p:nvSpPr>
          <p:cNvPr id="37918" name="Line 73"/>
          <p:cNvSpPr>
            <a:spLocks noChangeShapeType="1"/>
          </p:cNvSpPr>
          <p:nvPr/>
        </p:nvSpPr>
        <p:spPr bwMode="auto">
          <a:xfrm>
            <a:off x="1254125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9" name="Text Box 75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调用过程演示（3）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752600" y="4562475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1234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9" name="AutoShape 9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38928" name="Line 18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9" name="Line 19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31" name="Group 21"/>
          <p:cNvGrpSpPr>
            <a:grpSpLocks/>
          </p:cNvGrpSpPr>
          <p:nvPr/>
        </p:nvGrpSpPr>
        <p:grpSpPr bwMode="auto">
          <a:xfrm>
            <a:off x="3124200" y="1981200"/>
            <a:ext cx="838200" cy="828675"/>
            <a:chOff x="3504" y="2688"/>
            <a:chExt cx="624" cy="609"/>
          </a:xfrm>
        </p:grpSpPr>
        <p:sp>
          <p:nvSpPr>
            <p:cNvPr id="38947" name="Text Box 22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38948" name="Text Box 23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949" name="Text Box 24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8932" name="Group 25"/>
          <p:cNvGrpSpPr>
            <a:grpSpLocks/>
          </p:cNvGrpSpPr>
          <p:nvPr/>
        </p:nvGrpSpPr>
        <p:grpSpPr bwMode="auto">
          <a:xfrm>
            <a:off x="3124200" y="2895600"/>
            <a:ext cx="838200" cy="828675"/>
            <a:chOff x="3504" y="2688"/>
            <a:chExt cx="624" cy="609"/>
          </a:xfrm>
        </p:grpSpPr>
        <p:sp>
          <p:nvSpPr>
            <p:cNvPr id="38944" name="Text Box 26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38945" name="Text Box 27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946" name="Text Box 28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8933" name="Text Box 29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8934" name="AutoShape 30"/>
          <p:cNvCxnSpPr>
            <a:cxnSpLocks noChangeShapeType="1"/>
            <a:stCxn id="38920" idx="3"/>
            <a:endCxn id="38933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69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935" name="AutoShape 31"/>
          <p:cNvCxnSpPr>
            <a:cxnSpLocks noChangeShapeType="1"/>
            <a:stCxn id="38922" idx="3"/>
            <a:endCxn id="38946" idx="3"/>
          </p:cNvCxnSpPr>
          <p:nvPr/>
        </p:nvCxnSpPr>
        <p:spPr bwMode="auto">
          <a:xfrm flipV="1">
            <a:off x="2743200" y="3305175"/>
            <a:ext cx="1219200" cy="203358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936" name="AutoShape 32"/>
          <p:cNvCxnSpPr>
            <a:cxnSpLocks noChangeShapeType="1"/>
            <a:stCxn id="38926" idx="3"/>
            <a:endCxn id="38949" idx="1"/>
          </p:cNvCxnSpPr>
          <p:nvPr/>
        </p:nvCxnSpPr>
        <p:spPr bwMode="auto">
          <a:xfrm flipV="1">
            <a:off x="2743200" y="2390775"/>
            <a:ext cx="381000" cy="2643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37" name="Rectangle 33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38938" name="AutoShape 34"/>
          <p:cNvSpPr>
            <a:spLocks noChangeArrowheads="1"/>
          </p:cNvSpPr>
          <p:nvPr/>
        </p:nvSpPr>
        <p:spPr bwMode="auto">
          <a:xfrm>
            <a:off x="6019800" y="40386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9" name="Text Box 35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38940" name="Text Box 36"/>
          <p:cNvSpPr txBox="1">
            <a:spLocks noChangeArrowheads="1"/>
          </p:cNvSpPr>
          <p:nvPr/>
        </p:nvSpPr>
        <p:spPr bwMode="auto">
          <a:xfrm>
            <a:off x="76200" y="4556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change1</a:t>
            </a:r>
          </a:p>
        </p:txBody>
      </p:sp>
      <p:sp>
        <p:nvSpPr>
          <p:cNvPr id="38941" name="Text Box 37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i</a:t>
            </a:r>
          </a:p>
        </p:txBody>
      </p:sp>
      <p:sp>
        <p:nvSpPr>
          <p:cNvPr id="38942" name="Line 38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Text Box 39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调用过程演示（4）</a:t>
            </a:r>
          </a:p>
        </p:txBody>
      </p:sp>
      <p:sp>
        <p:nvSpPr>
          <p:cNvPr id="39939" name="Rectangle 37"/>
          <p:cNvSpPr>
            <a:spLocks noChangeArrowheads="1"/>
          </p:cNvSpPr>
          <p:nvPr/>
        </p:nvSpPr>
        <p:spPr bwMode="auto">
          <a:xfrm>
            <a:off x="228600" y="1447800"/>
            <a:ext cx="3886200" cy="27447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Text Box 38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39941" name="Line 39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2" name="Text Box 40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39943" name="Text Box 41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39945" name="Text Box 43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39946" name="Line 44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45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46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9" name="Group 47"/>
          <p:cNvGrpSpPr>
            <a:grpSpLocks/>
          </p:cNvGrpSpPr>
          <p:nvPr/>
        </p:nvGrpSpPr>
        <p:grpSpPr bwMode="auto">
          <a:xfrm>
            <a:off x="3124200" y="1981200"/>
            <a:ext cx="838200" cy="828675"/>
            <a:chOff x="3504" y="2688"/>
            <a:chExt cx="624" cy="609"/>
          </a:xfrm>
        </p:grpSpPr>
        <p:sp>
          <p:nvSpPr>
            <p:cNvPr id="39967" name="Text Box 48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39968" name="Text Box 49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69" name="Text Box 50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9950" name="Group 51"/>
          <p:cNvGrpSpPr>
            <a:grpSpLocks/>
          </p:cNvGrpSpPr>
          <p:nvPr/>
        </p:nvGrpSpPr>
        <p:grpSpPr bwMode="auto">
          <a:xfrm>
            <a:off x="3124200" y="2895600"/>
            <a:ext cx="838200" cy="828675"/>
            <a:chOff x="3504" y="2688"/>
            <a:chExt cx="624" cy="609"/>
          </a:xfrm>
        </p:grpSpPr>
        <p:sp>
          <p:nvSpPr>
            <p:cNvPr id="39964" name="Text Box 52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39965" name="Text Box 53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9966" name="Text Box 54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9951" name="Text Box 55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9952" name="AutoShape 56"/>
          <p:cNvCxnSpPr>
            <a:cxnSpLocks noChangeShapeType="1"/>
            <a:stCxn id="39942" idx="3"/>
            <a:endCxn id="39951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322000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953" name="AutoShape 57"/>
          <p:cNvCxnSpPr>
            <a:cxnSpLocks noChangeShapeType="1"/>
            <a:stCxn id="39944" idx="3"/>
            <a:endCxn id="39966" idx="3"/>
          </p:cNvCxnSpPr>
          <p:nvPr/>
        </p:nvCxnSpPr>
        <p:spPr bwMode="auto">
          <a:xfrm flipV="1">
            <a:off x="2743200" y="3305175"/>
            <a:ext cx="1219200" cy="203358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954" name="AutoShape 58"/>
          <p:cNvCxnSpPr>
            <a:cxnSpLocks noChangeShapeType="1"/>
            <a:stCxn id="39945" idx="3"/>
            <a:endCxn id="39969" idx="1"/>
          </p:cNvCxnSpPr>
          <p:nvPr/>
        </p:nvCxnSpPr>
        <p:spPr bwMode="auto">
          <a:xfrm flipV="1">
            <a:off x="2743200" y="2390775"/>
            <a:ext cx="381000" cy="2643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955" name="Rectangle 59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39956" name="AutoShape 60"/>
          <p:cNvSpPr>
            <a:spLocks noChangeArrowheads="1"/>
          </p:cNvSpPr>
          <p:nvPr/>
        </p:nvSpPr>
        <p:spPr bwMode="auto">
          <a:xfrm>
            <a:off x="7162800" y="28956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AutoShape 61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Text Box 62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39959" name="Text Box 63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39960" name="Text Box 64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39961" name="Text Box 6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39962" name="Text Box 66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39963" name="Text Box 67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调用过程演示（5）</a:t>
            </a:r>
          </a:p>
        </p:txBody>
      </p:sp>
      <p:sp>
        <p:nvSpPr>
          <p:cNvPr id="40963" name="Text Box 64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0964" name="Rectangle 65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Text Box 66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0966" name="Line 67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7" name="AutoShape 68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69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0969" name="Text Box 70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0970" name="Text Box 71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0971" name="Text Box 72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0972" name="Text Box 73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0973" name="Text Box 74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0974" name="Text Box 75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0975" name="Text Box 76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0976" name="Line 77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78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79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79" name="Group 80"/>
          <p:cNvGrpSpPr>
            <a:grpSpLocks/>
          </p:cNvGrpSpPr>
          <p:nvPr/>
        </p:nvGrpSpPr>
        <p:grpSpPr bwMode="auto">
          <a:xfrm>
            <a:off x="3124200" y="1981200"/>
            <a:ext cx="838200" cy="828675"/>
            <a:chOff x="3504" y="2688"/>
            <a:chExt cx="624" cy="609"/>
          </a:xfrm>
        </p:grpSpPr>
        <p:sp>
          <p:nvSpPr>
            <p:cNvPr id="40996" name="Text Box 81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0997" name="Text Box 82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98" name="Text Box 83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0980" name="Group 84"/>
          <p:cNvGrpSpPr>
            <a:grpSpLocks/>
          </p:cNvGrpSpPr>
          <p:nvPr/>
        </p:nvGrpSpPr>
        <p:grpSpPr bwMode="auto">
          <a:xfrm>
            <a:off x="3124200" y="2895600"/>
            <a:ext cx="838200" cy="828675"/>
            <a:chOff x="3504" y="2688"/>
            <a:chExt cx="624" cy="609"/>
          </a:xfrm>
        </p:grpSpPr>
        <p:sp>
          <p:nvSpPr>
            <p:cNvPr id="40993" name="Text Box 85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0994" name="Text Box 86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995" name="Text Box 87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0981" name="Text Box 88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0982" name="AutoShape 89"/>
          <p:cNvCxnSpPr>
            <a:cxnSpLocks noChangeShapeType="1"/>
            <a:stCxn id="40968" idx="3"/>
            <a:endCxn id="40981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0983" name="AutoShape 90"/>
          <p:cNvCxnSpPr>
            <a:cxnSpLocks noChangeShapeType="1"/>
            <a:stCxn id="40970" idx="3"/>
            <a:endCxn id="40995" idx="3"/>
          </p:cNvCxnSpPr>
          <p:nvPr/>
        </p:nvCxnSpPr>
        <p:spPr bwMode="auto">
          <a:xfrm flipV="1">
            <a:off x="2743200" y="3305175"/>
            <a:ext cx="1219200" cy="203358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0984" name="AutoShape 91"/>
          <p:cNvCxnSpPr>
            <a:cxnSpLocks noChangeShapeType="1"/>
            <a:stCxn id="40974" idx="3"/>
            <a:endCxn id="40998" idx="1"/>
          </p:cNvCxnSpPr>
          <p:nvPr/>
        </p:nvCxnSpPr>
        <p:spPr bwMode="auto">
          <a:xfrm flipV="1">
            <a:off x="2743200" y="2390775"/>
            <a:ext cx="381000" cy="2643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0985" name="Rectangle 92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0986" name="AutoShape 93"/>
          <p:cNvSpPr>
            <a:spLocks noChangeArrowheads="1"/>
          </p:cNvSpPr>
          <p:nvPr/>
        </p:nvSpPr>
        <p:spPr bwMode="auto">
          <a:xfrm>
            <a:off x="4267200" y="4443413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Text Box 94"/>
          <p:cNvSpPr txBox="1">
            <a:spLocks noChangeArrowheads="1"/>
          </p:cNvSpPr>
          <p:nvPr/>
        </p:nvSpPr>
        <p:spPr bwMode="auto">
          <a:xfrm>
            <a:off x="152400" y="5562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0988" name="Text Box 95"/>
          <p:cNvSpPr txBox="1">
            <a:spLocks noChangeArrowheads="1"/>
          </p:cNvSpPr>
          <p:nvPr/>
        </p:nvSpPr>
        <p:spPr bwMode="auto">
          <a:xfrm>
            <a:off x="76200" y="48609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change2</a:t>
            </a:r>
          </a:p>
        </p:txBody>
      </p:sp>
      <p:sp>
        <p:nvSpPr>
          <p:cNvPr id="40989" name="Text Box 96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40990" name="Line 97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0991" name="AutoShape 99"/>
          <p:cNvCxnSpPr>
            <a:cxnSpLocks noChangeShapeType="1"/>
            <a:stCxn id="40963" idx="3"/>
            <a:endCxn id="40993" idx="2"/>
          </p:cNvCxnSpPr>
          <p:nvPr/>
        </p:nvCxnSpPr>
        <p:spPr bwMode="auto">
          <a:xfrm flipV="1">
            <a:off x="2743200" y="3724275"/>
            <a:ext cx="800100" cy="10048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0992" name="Text Box 100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调用过程演示（6）</a:t>
            </a:r>
          </a:p>
        </p:txBody>
      </p:sp>
      <p:sp>
        <p:nvSpPr>
          <p:cNvPr id="41987" name="Text Box 33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1988" name="Rectangle 34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Text Box 35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1990" name="Line 36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1" name="AutoShape 3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Text Box 38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1993" name="Text Box 39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1994" name="Text Box 40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1995" name="Text Box 41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1996" name="Text Box 42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1997" name="Text Box 43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1998" name="Text Box 44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1999" name="Text Box 4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2000" name="Line 46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47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48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03" name="Group 49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2024" name="Text Box 50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2025" name="Text Box 51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26" name="Text Box 52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2004" name="Group 53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2021" name="Text Box 5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2022" name="Text Box 5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2023" name="Text Box 5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2005" name="Text Box 57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2006" name="AutoShape 58"/>
          <p:cNvCxnSpPr>
            <a:cxnSpLocks noChangeShapeType="1"/>
            <a:stCxn id="41992" idx="3"/>
            <a:endCxn id="42005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2007" name="AutoShape 59"/>
          <p:cNvCxnSpPr>
            <a:cxnSpLocks noChangeShapeType="1"/>
            <a:stCxn id="41994" idx="3"/>
            <a:endCxn id="42023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2008" name="AutoShape 60"/>
          <p:cNvCxnSpPr>
            <a:cxnSpLocks noChangeShapeType="1"/>
            <a:stCxn id="41998" idx="3"/>
            <a:endCxn id="42026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009" name="Rectangle 61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2010" name="AutoShape 62"/>
          <p:cNvSpPr>
            <a:spLocks noChangeArrowheads="1"/>
          </p:cNvSpPr>
          <p:nvPr/>
        </p:nvSpPr>
        <p:spPr bwMode="auto">
          <a:xfrm>
            <a:off x="8739188" y="4454525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Text Box 63"/>
          <p:cNvSpPr txBox="1">
            <a:spLocks noChangeArrowheads="1"/>
          </p:cNvSpPr>
          <p:nvPr/>
        </p:nvSpPr>
        <p:spPr bwMode="auto">
          <a:xfrm>
            <a:off x="152400" y="5562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76200" y="48609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change2</a:t>
            </a:r>
          </a:p>
        </p:txBody>
      </p:sp>
      <p:sp>
        <p:nvSpPr>
          <p:cNvPr id="42013" name="Text Box 65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42014" name="Line 66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15" name="Group 68"/>
          <p:cNvGrpSpPr>
            <a:grpSpLocks/>
          </p:cNvGrpSpPr>
          <p:nvPr/>
        </p:nvGrpSpPr>
        <p:grpSpPr bwMode="auto">
          <a:xfrm>
            <a:off x="457200" y="3048000"/>
            <a:ext cx="838200" cy="814388"/>
            <a:chOff x="3504" y="2688"/>
            <a:chExt cx="624" cy="616"/>
          </a:xfrm>
        </p:grpSpPr>
        <p:sp>
          <p:nvSpPr>
            <p:cNvPr id="42018" name="Text Box 69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2004</a:t>
              </a:r>
            </a:p>
          </p:txBody>
        </p:sp>
        <p:sp>
          <p:nvSpPr>
            <p:cNvPr id="42019" name="Text Box 70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42020" name="Text Box 71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cxnSp>
        <p:nvCxnSpPr>
          <p:cNvPr id="42016" name="AutoShape 74"/>
          <p:cNvCxnSpPr>
            <a:cxnSpLocks noChangeShapeType="1"/>
          </p:cNvCxnSpPr>
          <p:nvPr/>
        </p:nvCxnSpPr>
        <p:spPr bwMode="auto">
          <a:xfrm flipH="1" flipV="1">
            <a:off x="838200" y="3886200"/>
            <a:ext cx="1866900" cy="866775"/>
          </a:xfrm>
          <a:prstGeom prst="bentConnector4">
            <a:avLst>
              <a:gd name="adj1" fmla="val -19898"/>
              <a:gd name="adj2" fmla="val 551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017" name="Text Box 75"/>
          <p:cNvSpPr txBox="1">
            <a:spLocks noChangeArrowheads="1"/>
          </p:cNvSpPr>
          <p:nvPr/>
        </p:nvSpPr>
        <p:spPr bwMode="auto">
          <a:xfrm>
            <a:off x="228600" y="44958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调用过程演示（7）</a:t>
            </a:r>
          </a:p>
        </p:txBody>
      </p:sp>
      <p:sp>
        <p:nvSpPr>
          <p:cNvPr id="43011" name="Rectangle 1027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Text Box 1028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3013" name="Line 1029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Text Box 1030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3015" name="Text Box 1031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3016" name="Text Box 1032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3017" name="Text Box 1033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3018" name="Line 1034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1035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036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21" name="Group 1037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3039" name="Text Box 1038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3040" name="Text Box 1039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41" name="Text Box 1040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3022" name="Group 1041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3036" name="Text Box 1042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3037" name="Text Box 1043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3038" name="Text Box 1044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3023" name="Text Box 1045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3024" name="AutoShape 1046"/>
          <p:cNvCxnSpPr>
            <a:cxnSpLocks noChangeShapeType="1"/>
            <a:stCxn id="43014" idx="3"/>
            <a:endCxn id="43023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5" name="AutoShape 1047"/>
          <p:cNvCxnSpPr>
            <a:cxnSpLocks noChangeShapeType="1"/>
            <a:stCxn id="43016" idx="3"/>
            <a:endCxn id="43038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6" name="AutoShape 1048"/>
          <p:cNvCxnSpPr>
            <a:cxnSpLocks noChangeShapeType="1"/>
            <a:stCxn id="43017" idx="3"/>
            <a:endCxn id="43041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27" name="Rectangle 1049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3028" name="AutoShape 1050"/>
          <p:cNvSpPr>
            <a:spLocks noChangeArrowheads="1"/>
          </p:cNvSpPr>
          <p:nvPr/>
        </p:nvSpPr>
        <p:spPr bwMode="auto">
          <a:xfrm>
            <a:off x="6858000" y="31242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AutoShape 1051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0" name="Text Box 1052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3031" name="Text Box 1053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3032" name="Text Box 1054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3033" name="Text Box 105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3034" name="Text Box 1056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3035" name="Text Box 1057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调用过程演示（8）</a:t>
            </a:r>
          </a:p>
        </p:txBody>
      </p:sp>
      <p:sp>
        <p:nvSpPr>
          <p:cNvPr id="44035" name="Text Box 33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4036" name="Rectangle 34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Text Box 35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4038" name="Line 36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9" name="AutoShape 3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Text Box 38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4041" name="Text Box 39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042" name="Text Box 40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4043" name="Text Box 41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4044" name="Text Box 42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4045" name="Text Box 43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4046" name="Text Box 44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4047" name="Text Box 4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4048" name="Line 46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47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48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51" name="Group 49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4068" name="Text Box 50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4069" name="Text Box 51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70" name="Text Box 52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4052" name="Group 53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4065" name="Text Box 5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4066" name="Text Box 5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4067" name="Text Box 5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4053" name="Text Box 57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4054" name="AutoShape 58"/>
          <p:cNvCxnSpPr>
            <a:cxnSpLocks noChangeShapeType="1"/>
            <a:stCxn id="44040" idx="3"/>
            <a:endCxn id="44053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4055" name="AutoShape 59"/>
          <p:cNvCxnSpPr>
            <a:cxnSpLocks noChangeShapeType="1"/>
            <a:stCxn id="44042" idx="3"/>
            <a:endCxn id="44067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4056" name="AutoShape 60"/>
          <p:cNvCxnSpPr>
            <a:cxnSpLocks noChangeShapeType="1"/>
            <a:stCxn id="44046" idx="3"/>
            <a:endCxn id="44070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4057" name="Rectangle 61"/>
          <p:cNvSpPr>
            <a:spLocks noChangeArrowheads="1"/>
          </p:cNvSpPr>
          <p:nvPr/>
        </p:nvSpPr>
        <p:spPr bwMode="auto">
          <a:xfrm>
            <a:off x="4419600" y="1654175"/>
            <a:ext cx="44958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44058" name="AutoShape 62"/>
          <p:cNvSpPr>
            <a:spLocks noChangeArrowheads="1"/>
          </p:cNvSpPr>
          <p:nvPr/>
        </p:nvSpPr>
        <p:spPr bwMode="auto">
          <a:xfrm>
            <a:off x="4267200" y="48768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Text Box 63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4060" name="Text Box 64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44061" name="Line 65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62" name="AutoShape 66"/>
          <p:cNvCxnSpPr>
            <a:cxnSpLocks noChangeShapeType="1"/>
            <a:stCxn id="44035" idx="3"/>
            <a:endCxn id="44070" idx="3"/>
          </p:cNvCxnSpPr>
          <p:nvPr/>
        </p:nvCxnSpPr>
        <p:spPr bwMode="auto">
          <a:xfrm flipV="1">
            <a:off x="2743200" y="2384425"/>
            <a:ext cx="1219200" cy="2344738"/>
          </a:xfrm>
          <a:prstGeom prst="bentConnector3">
            <a:avLst>
              <a:gd name="adj1" fmla="val 1274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4063" name="Text Box 67"/>
          <p:cNvSpPr txBox="1">
            <a:spLocks noChangeArrowheads="1"/>
          </p:cNvSpPr>
          <p:nvPr/>
        </p:nvSpPr>
        <p:spPr bwMode="auto">
          <a:xfrm>
            <a:off x="76200" y="4556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change3</a:t>
            </a:r>
          </a:p>
        </p:txBody>
      </p:sp>
      <p:sp>
        <p:nvSpPr>
          <p:cNvPr id="44064" name="Text Box 68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for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循环语句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09600" y="1341438"/>
            <a:ext cx="8077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for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语句为如下形式：</a:t>
            </a:r>
          </a:p>
          <a:p>
            <a:pPr marL="533400" indent="-533400">
              <a:spcBef>
                <a:spcPct val="50000"/>
              </a:spcBef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for(</a:t>
            </a:r>
            <a:r>
              <a:rPr kumimoji="1" lang="zh-CN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表达式1; 表达式2; 表达式3)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{ </a:t>
            </a:r>
            <a:r>
              <a:rPr kumimoji="1" lang="zh-CN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; }</a:t>
            </a:r>
          </a:p>
          <a:p>
            <a:pPr marL="533400" indent="-533400">
              <a:buFont typeface="Wingdings" pitchFamily="2" charset="2"/>
              <a:buChar char="Ø"/>
            </a:pPr>
            <a:endParaRPr kumimoji="1" lang="zh-CN" altLang="en-US" sz="20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执行过程</a:t>
            </a:r>
          </a:p>
          <a:p>
            <a:pPr marL="533400" indent="-533400"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首先计算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表达式1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，接着执行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表达式2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，若表达式2的值 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 </a:t>
            </a: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true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则执行语句，接着计算表达式3，再判断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表达式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2的值；依此重复下去，直到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表达式2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的值=</a:t>
            </a: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false</a:t>
            </a:r>
            <a:endParaRPr kumimoji="1" lang="zh-CN" altLang="en-US" sz="2400" b="1">
              <a:solidFill>
                <a:srgbClr val="990099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调用过程演示（9）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AutoShape 8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5069" name="Text Box 14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5070" name="Text Box 15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8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75" name="Group 20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5092" name="Text Box 21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5093" name="Text Box 22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45094" name="Text Box 23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5076" name="Group 24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5089" name="Text Box 25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5090" name="Text Box 26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5091" name="Text Box 27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5077" name="Text Box 28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5078" name="AutoShape 29"/>
          <p:cNvCxnSpPr>
            <a:cxnSpLocks noChangeShapeType="1"/>
            <a:stCxn id="45064" idx="3"/>
            <a:endCxn id="45077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5079" name="AutoShape 30"/>
          <p:cNvCxnSpPr>
            <a:cxnSpLocks noChangeShapeType="1"/>
            <a:stCxn id="45066" idx="3"/>
            <a:endCxn id="45091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5080" name="AutoShape 31"/>
          <p:cNvCxnSpPr>
            <a:cxnSpLocks noChangeShapeType="1"/>
            <a:stCxn id="45070" idx="3"/>
            <a:endCxn id="45094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081" name="Rectangle 32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5082" name="AutoShape 33"/>
          <p:cNvSpPr>
            <a:spLocks noChangeArrowheads="1"/>
          </p:cNvSpPr>
          <p:nvPr/>
        </p:nvSpPr>
        <p:spPr bwMode="auto">
          <a:xfrm>
            <a:off x="6594475" y="488315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Text Box 34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5084" name="Text Box 35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45085" name="Line 36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5086" name="AutoShape 37"/>
          <p:cNvCxnSpPr>
            <a:cxnSpLocks noChangeShapeType="1"/>
            <a:stCxn id="45059" idx="3"/>
            <a:endCxn id="45094" idx="3"/>
          </p:cNvCxnSpPr>
          <p:nvPr/>
        </p:nvCxnSpPr>
        <p:spPr bwMode="auto">
          <a:xfrm flipV="1">
            <a:off x="2743200" y="2384425"/>
            <a:ext cx="1219200" cy="2344738"/>
          </a:xfrm>
          <a:prstGeom prst="bentConnector3">
            <a:avLst>
              <a:gd name="adj1" fmla="val 1317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087" name="Text Box 38"/>
          <p:cNvSpPr txBox="1">
            <a:spLocks noChangeArrowheads="1"/>
          </p:cNvSpPr>
          <p:nvPr/>
        </p:nvSpPr>
        <p:spPr bwMode="auto">
          <a:xfrm>
            <a:off x="76200" y="4556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change3</a:t>
            </a:r>
          </a:p>
        </p:txBody>
      </p:sp>
      <p:sp>
        <p:nvSpPr>
          <p:cNvPr id="45088" name="Text Box 39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调用过程演示（10）</a:t>
            </a:r>
          </a:p>
        </p:txBody>
      </p:sp>
      <p:sp>
        <p:nvSpPr>
          <p:cNvPr id="46083" name="Rectangle 38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Text Box 39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6085" name="Line 40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Text Box 41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6087" name="Text Box 42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088" name="Text Box 43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6089" name="Text Box 44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6090" name="Line 45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46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47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93" name="Group 48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6111" name="Text Box 49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6112" name="Text Box 50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46113" name="Text Box 51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6094" name="Group 52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6108" name="Text Box 53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6109" name="Text Box 54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6110" name="Text Box 55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6095" name="Text Box 56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6096" name="AutoShape 57"/>
          <p:cNvCxnSpPr>
            <a:cxnSpLocks noChangeShapeType="1"/>
            <a:stCxn id="46086" idx="3"/>
            <a:endCxn id="46095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6097" name="AutoShape 58"/>
          <p:cNvCxnSpPr>
            <a:cxnSpLocks noChangeShapeType="1"/>
            <a:stCxn id="46088" idx="3"/>
            <a:endCxn id="46110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6098" name="AutoShape 59"/>
          <p:cNvCxnSpPr>
            <a:cxnSpLocks noChangeShapeType="1"/>
            <a:stCxn id="46089" idx="3"/>
            <a:endCxn id="46113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099" name="Rectangle 60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6100" name="AutoShape 61"/>
          <p:cNvSpPr>
            <a:spLocks noChangeArrowheads="1"/>
          </p:cNvSpPr>
          <p:nvPr/>
        </p:nvSpPr>
        <p:spPr bwMode="auto">
          <a:xfrm>
            <a:off x="6858000" y="3317875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AutoShape 62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2" name="Text Box 63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6103" name="Text Box 64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6104" name="Text Box 65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6105" name="Text Box 66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6106" name="Text Box 67"/>
          <p:cNvSpPr txBox="1">
            <a:spLocks noChangeArrowheads="1"/>
          </p:cNvSpPr>
          <p:nvPr/>
        </p:nvSpPr>
        <p:spPr bwMode="auto">
          <a:xfrm>
            <a:off x="152400" y="5562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6107" name="Text Box 68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递  归  调  用</a:t>
            </a:r>
          </a:p>
        </p:txBody>
      </p:sp>
      <p:sp>
        <p:nvSpPr>
          <p:cNvPr id="47107" name="Rectangle 37"/>
          <p:cNvSpPr>
            <a:spLocks noChangeArrowheads="1"/>
          </p:cNvSpPr>
          <p:nvPr/>
        </p:nvSpPr>
        <p:spPr bwMode="auto">
          <a:xfrm>
            <a:off x="762000" y="2438400"/>
            <a:ext cx="7543800" cy="30448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arg[]){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System.out.println(method(5));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int method(int n){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if(n == 1)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1;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else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n*method(n-1);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7108" name="Rectangle 38"/>
          <p:cNvSpPr>
            <a:spLocks noChangeArrowheads="1"/>
          </p:cNvSpPr>
          <p:nvPr/>
        </p:nvSpPr>
        <p:spPr bwMode="auto">
          <a:xfrm>
            <a:off x="6096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分析下面程序的运行结果。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递  归  调  用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609600" y="15240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上面程序的调用过程为</a:t>
            </a:r>
            <a:r>
              <a:rPr kumimoji="1" lang="zh-CN" altLang="en-US" sz="2400" b="1">
                <a:latin typeface="Times New Roman" pitchFamily="18" charset="0"/>
              </a:rPr>
              <a:t>：</a:t>
            </a:r>
          </a:p>
        </p:txBody>
      </p:sp>
      <p:sp>
        <p:nvSpPr>
          <p:cNvPr id="48132" name="Rectangle 8"/>
          <p:cNvSpPr>
            <a:spLocks noChangeArrowheads="1"/>
          </p:cNvSpPr>
          <p:nvPr/>
        </p:nvSpPr>
        <p:spPr bwMode="auto">
          <a:xfrm>
            <a:off x="914400" y="3968750"/>
            <a:ext cx="2057400" cy="1136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(n</a:t>
            </a:r>
            <a:r>
              <a:rPr kumimoji="1" lang="en-US" altLang="zh-CN" b="1"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==</a:t>
            </a:r>
            <a:r>
              <a:rPr kumimoji="1" lang="en-US" altLang="zh-CN" b="1"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1)</a:t>
            </a: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kumimoji="1" lang="en-US" altLang="zh-CN" b="1"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1;</a:t>
            </a: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else</a:t>
            </a: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kumimoji="1" lang="en-US" altLang="zh-CN" b="1">
                <a:latin typeface="Courier New" pitchFamily="49" charset="0"/>
              </a:rPr>
              <a:t>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n*method(n-1)</a:t>
            </a:r>
          </a:p>
        </p:txBody>
      </p:sp>
      <p:sp>
        <p:nvSpPr>
          <p:cNvPr id="48133" name="Text Box 26"/>
          <p:cNvSpPr txBox="1">
            <a:spLocks noChangeArrowheads="1"/>
          </p:cNvSpPr>
          <p:nvPr/>
        </p:nvSpPr>
        <p:spPr bwMode="auto">
          <a:xfrm>
            <a:off x="914400" y="5116513"/>
            <a:ext cx="191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rgbClr val="663300"/>
                </a:solidFill>
                <a:latin typeface="Times New Roman" pitchFamily="18" charset="0"/>
              </a:rPr>
              <a:t>n＝3</a:t>
            </a:r>
          </a:p>
        </p:txBody>
      </p:sp>
      <p:sp>
        <p:nvSpPr>
          <p:cNvPr id="48134" name="Rectangle 35"/>
          <p:cNvSpPr>
            <a:spLocks noChangeArrowheads="1"/>
          </p:cNvSpPr>
          <p:nvPr/>
        </p:nvSpPr>
        <p:spPr bwMode="auto">
          <a:xfrm>
            <a:off x="3733800" y="3968750"/>
            <a:ext cx="2057400" cy="1136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(n</a:t>
            </a:r>
            <a:r>
              <a:rPr kumimoji="1" lang="en-US" altLang="zh-CN" b="1"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==</a:t>
            </a:r>
            <a:r>
              <a:rPr kumimoji="1" lang="en-US" altLang="zh-CN" b="1"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1)</a:t>
            </a: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kumimoji="1" lang="en-US" altLang="zh-CN" b="1"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1;</a:t>
            </a: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else</a:t>
            </a: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kumimoji="1" lang="en-US" altLang="zh-CN" b="1">
                <a:latin typeface="Courier New" pitchFamily="49" charset="0"/>
              </a:rPr>
              <a:t>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n*method(n-1)</a:t>
            </a:r>
          </a:p>
        </p:txBody>
      </p:sp>
      <p:sp>
        <p:nvSpPr>
          <p:cNvPr id="48135" name="Text Box 36"/>
          <p:cNvSpPr txBox="1">
            <a:spLocks noChangeArrowheads="1"/>
          </p:cNvSpPr>
          <p:nvPr/>
        </p:nvSpPr>
        <p:spPr bwMode="auto">
          <a:xfrm>
            <a:off x="2971800" y="3892550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rgbClr val="663300"/>
                </a:solidFill>
                <a:latin typeface="Times New Roman" pitchFamily="18" charset="0"/>
              </a:rPr>
              <a:t>n＝2</a:t>
            </a:r>
          </a:p>
        </p:txBody>
      </p:sp>
      <p:sp>
        <p:nvSpPr>
          <p:cNvPr id="48136" name="Rectangle 38"/>
          <p:cNvSpPr>
            <a:spLocks noChangeArrowheads="1"/>
          </p:cNvSpPr>
          <p:nvPr/>
        </p:nvSpPr>
        <p:spPr bwMode="auto">
          <a:xfrm>
            <a:off x="6553200" y="3968750"/>
            <a:ext cx="2057400" cy="1136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(n</a:t>
            </a:r>
            <a:r>
              <a:rPr kumimoji="1" lang="en-US" altLang="zh-CN" b="1"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==</a:t>
            </a:r>
            <a:r>
              <a:rPr kumimoji="1" lang="en-US" altLang="zh-CN" b="1"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1)</a:t>
            </a: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kumimoji="1" lang="en-US" altLang="zh-CN" b="1"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1;</a:t>
            </a: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else</a:t>
            </a: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kumimoji="1" lang="en-US" altLang="zh-CN" b="1">
                <a:latin typeface="Courier New" pitchFamily="49" charset="0"/>
              </a:rPr>
              <a:t>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n*method(n-1)</a:t>
            </a:r>
          </a:p>
        </p:txBody>
      </p:sp>
      <p:sp>
        <p:nvSpPr>
          <p:cNvPr id="48137" name="Line 40"/>
          <p:cNvSpPr>
            <a:spLocks noChangeShapeType="1"/>
          </p:cNvSpPr>
          <p:nvPr/>
        </p:nvSpPr>
        <p:spPr bwMode="auto">
          <a:xfrm flipV="1">
            <a:off x="2590800" y="4122738"/>
            <a:ext cx="1219200" cy="6873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Line 41"/>
          <p:cNvSpPr>
            <a:spLocks noChangeShapeType="1"/>
          </p:cNvSpPr>
          <p:nvPr/>
        </p:nvSpPr>
        <p:spPr bwMode="auto">
          <a:xfrm flipV="1">
            <a:off x="5562600" y="4122738"/>
            <a:ext cx="990600" cy="6873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Text Box 42"/>
          <p:cNvSpPr txBox="1">
            <a:spLocks noChangeArrowheads="1"/>
          </p:cNvSpPr>
          <p:nvPr/>
        </p:nvSpPr>
        <p:spPr bwMode="auto">
          <a:xfrm>
            <a:off x="5791200" y="3930650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rgbClr val="663300"/>
                </a:solidFill>
                <a:latin typeface="Times New Roman" pitchFamily="18" charset="0"/>
              </a:rPr>
              <a:t>n＝1</a:t>
            </a:r>
          </a:p>
        </p:txBody>
      </p:sp>
      <p:sp>
        <p:nvSpPr>
          <p:cNvPr id="48140" name="Freeform 44"/>
          <p:cNvSpPr>
            <a:spLocks/>
          </p:cNvSpPr>
          <p:nvPr/>
        </p:nvSpPr>
        <p:spPr bwMode="auto">
          <a:xfrm>
            <a:off x="5257800" y="4351338"/>
            <a:ext cx="1371600" cy="1033462"/>
          </a:xfrm>
          <a:custGeom>
            <a:avLst/>
            <a:gdLst>
              <a:gd name="T0" fmla="*/ 2147483647 w 864"/>
              <a:gd name="T1" fmla="*/ 0 h 648"/>
              <a:gd name="T2" fmla="*/ 1572577453 w 864"/>
              <a:gd name="T3" fmla="*/ 1465080553 h 648"/>
              <a:gd name="T4" fmla="*/ 0 w 864"/>
              <a:gd name="T5" fmla="*/ 1098810913 h 648"/>
              <a:gd name="T6" fmla="*/ 0 60000 65536"/>
              <a:gd name="T7" fmla="*/ 0 60000 65536"/>
              <a:gd name="T8" fmla="*/ 0 60000 65536"/>
              <a:gd name="T9" fmla="*/ 0 w 864"/>
              <a:gd name="T10" fmla="*/ 0 h 648"/>
              <a:gd name="T11" fmla="*/ 864 w 864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648">
                <a:moveTo>
                  <a:pt x="864" y="0"/>
                </a:moveTo>
                <a:cubicBezTo>
                  <a:pt x="816" y="252"/>
                  <a:pt x="768" y="504"/>
                  <a:pt x="624" y="576"/>
                </a:cubicBezTo>
                <a:cubicBezTo>
                  <a:pt x="480" y="648"/>
                  <a:pt x="104" y="456"/>
                  <a:pt x="0" y="432"/>
                </a:cubicBezTo>
              </a:path>
            </a:pathLst>
          </a:custGeom>
          <a:noFill/>
          <a:ln w="38100">
            <a:solidFill>
              <a:srgbClr val="33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Freeform 48"/>
          <p:cNvSpPr>
            <a:spLocks/>
          </p:cNvSpPr>
          <p:nvPr/>
        </p:nvSpPr>
        <p:spPr bwMode="auto">
          <a:xfrm>
            <a:off x="2438400" y="4657725"/>
            <a:ext cx="1371600" cy="892175"/>
          </a:xfrm>
          <a:custGeom>
            <a:avLst/>
            <a:gdLst>
              <a:gd name="T0" fmla="*/ 2147483647 w 864"/>
              <a:gd name="T1" fmla="*/ 0 h 560"/>
              <a:gd name="T2" fmla="*/ 1572577453 w 864"/>
              <a:gd name="T3" fmla="*/ 1340164559 h 560"/>
              <a:gd name="T4" fmla="*/ 0 w 864"/>
              <a:gd name="T5" fmla="*/ 487333056 h 560"/>
              <a:gd name="T6" fmla="*/ 0 60000 65536"/>
              <a:gd name="T7" fmla="*/ 0 60000 65536"/>
              <a:gd name="T8" fmla="*/ 0 60000 65536"/>
              <a:gd name="T9" fmla="*/ 0 w 864"/>
              <a:gd name="T10" fmla="*/ 0 h 560"/>
              <a:gd name="T11" fmla="*/ 864 w 864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560">
                <a:moveTo>
                  <a:pt x="864" y="0"/>
                </a:moveTo>
                <a:cubicBezTo>
                  <a:pt x="816" y="248"/>
                  <a:pt x="768" y="496"/>
                  <a:pt x="624" y="528"/>
                </a:cubicBezTo>
                <a:cubicBezTo>
                  <a:pt x="480" y="560"/>
                  <a:pt x="240" y="376"/>
                  <a:pt x="0" y="192"/>
                </a:cubicBezTo>
              </a:path>
            </a:pathLst>
          </a:custGeom>
          <a:noFill/>
          <a:ln w="38100">
            <a:solidFill>
              <a:srgbClr val="33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Text Box 49"/>
          <p:cNvSpPr txBox="1">
            <a:spLocks noChangeArrowheads="1"/>
          </p:cNvSpPr>
          <p:nvPr/>
        </p:nvSpPr>
        <p:spPr bwMode="auto">
          <a:xfrm>
            <a:off x="5486400" y="5346700"/>
            <a:ext cx="1143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rgbClr val="663300"/>
                </a:solidFill>
                <a:latin typeface="Times New Roman" pitchFamily="18" charset="0"/>
              </a:rPr>
              <a:t>return 1</a:t>
            </a:r>
          </a:p>
        </p:txBody>
      </p:sp>
      <p:sp>
        <p:nvSpPr>
          <p:cNvPr id="48143" name="Text Box 50"/>
          <p:cNvSpPr txBox="1">
            <a:spLocks noChangeArrowheads="1"/>
          </p:cNvSpPr>
          <p:nvPr/>
        </p:nvSpPr>
        <p:spPr bwMode="auto">
          <a:xfrm>
            <a:off x="3276600" y="5499100"/>
            <a:ext cx="1600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rgbClr val="663300"/>
                </a:solidFill>
                <a:latin typeface="Times New Roman" pitchFamily="18" charset="0"/>
              </a:rPr>
              <a:t>return 1*2=2</a:t>
            </a:r>
          </a:p>
        </p:txBody>
      </p:sp>
      <p:sp>
        <p:nvSpPr>
          <p:cNvPr id="48144" name="Text Box 51"/>
          <p:cNvSpPr txBox="1">
            <a:spLocks noChangeArrowheads="1"/>
          </p:cNvSpPr>
          <p:nvPr/>
        </p:nvSpPr>
        <p:spPr bwMode="auto">
          <a:xfrm>
            <a:off x="3733800" y="5116513"/>
            <a:ext cx="191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rgbClr val="663300"/>
                </a:solidFill>
                <a:latin typeface="Times New Roman" pitchFamily="18" charset="0"/>
              </a:rPr>
              <a:t>n＝2</a:t>
            </a:r>
          </a:p>
        </p:txBody>
      </p:sp>
      <p:sp>
        <p:nvSpPr>
          <p:cNvPr id="48145" name="Text Box 52"/>
          <p:cNvSpPr txBox="1">
            <a:spLocks noChangeArrowheads="1"/>
          </p:cNvSpPr>
          <p:nvPr/>
        </p:nvSpPr>
        <p:spPr bwMode="auto">
          <a:xfrm>
            <a:off x="6629400" y="5116513"/>
            <a:ext cx="191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rgbClr val="663300"/>
                </a:solidFill>
                <a:latin typeface="Times New Roman" pitchFamily="18" charset="0"/>
              </a:rPr>
              <a:t>n＝1</a:t>
            </a:r>
          </a:p>
        </p:txBody>
      </p:sp>
      <p:sp>
        <p:nvSpPr>
          <p:cNvPr id="48146" name="Rectangle 54"/>
          <p:cNvSpPr>
            <a:spLocks noChangeArrowheads="1"/>
          </p:cNvSpPr>
          <p:nvPr/>
        </p:nvSpPr>
        <p:spPr bwMode="auto">
          <a:xfrm>
            <a:off x="1219200" y="2209800"/>
            <a:ext cx="1600200" cy="9842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/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… … …</a:t>
            </a:r>
          </a:p>
          <a:p>
            <a:pPr algn="ctr"/>
            <a:r>
              <a:rPr kumimoji="1" lang="en-US" altLang="zh-CN" b="1">
                <a:solidFill>
                  <a:srgbClr val="000000"/>
                </a:solidFill>
                <a:latin typeface="Courier New" pitchFamily="49" charset="0"/>
              </a:rPr>
              <a:t>method(3)</a:t>
            </a:r>
          </a:p>
          <a:p>
            <a:pPr algn="ctr"/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… … …</a:t>
            </a:r>
          </a:p>
        </p:txBody>
      </p:sp>
      <p:sp>
        <p:nvSpPr>
          <p:cNvPr id="48147" name="Freeform 57"/>
          <p:cNvSpPr>
            <a:spLocks/>
          </p:cNvSpPr>
          <p:nvPr/>
        </p:nvSpPr>
        <p:spPr bwMode="auto">
          <a:xfrm>
            <a:off x="2489200" y="2668588"/>
            <a:ext cx="939800" cy="1454150"/>
          </a:xfrm>
          <a:custGeom>
            <a:avLst/>
            <a:gdLst>
              <a:gd name="T0" fmla="*/ 241934999 w 592"/>
              <a:gd name="T1" fmla="*/ 0 h 864"/>
              <a:gd name="T2" fmla="*/ 1451609798 w 592"/>
              <a:gd name="T3" fmla="*/ 543865621 h 864"/>
              <a:gd name="T4" fmla="*/ 0 w 592"/>
              <a:gd name="T5" fmla="*/ 2147483647 h 864"/>
              <a:gd name="T6" fmla="*/ 0 60000 65536"/>
              <a:gd name="T7" fmla="*/ 0 60000 65536"/>
              <a:gd name="T8" fmla="*/ 0 60000 65536"/>
              <a:gd name="T9" fmla="*/ 0 w 592"/>
              <a:gd name="T10" fmla="*/ 0 h 864"/>
              <a:gd name="T11" fmla="*/ 592 w 592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2" h="864">
                <a:moveTo>
                  <a:pt x="96" y="0"/>
                </a:moveTo>
                <a:cubicBezTo>
                  <a:pt x="344" y="24"/>
                  <a:pt x="592" y="48"/>
                  <a:pt x="576" y="192"/>
                </a:cubicBezTo>
                <a:cubicBezTo>
                  <a:pt x="560" y="336"/>
                  <a:pt x="280" y="600"/>
                  <a:pt x="0" y="864"/>
                </a:cubicBez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Text Box 58"/>
          <p:cNvSpPr txBox="1">
            <a:spLocks noChangeArrowheads="1"/>
          </p:cNvSpPr>
          <p:nvPr/>
        </p:nvSpPr>
        <p:spPr bwMode="auto">
          <a:xfrm>
            <a:off x="3352800" y="2898775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n＝3</a:t>
            </a:r>
          </a:p>
        </p:txBody>
      </p:sp>
      <p:sp>
        <p:nvSpPr>
          <p:cNvPr id="48149" name="Freeform 59"/>
          <p:cNvSpPr>
            <a:spLocks/>
          </p:cNvSpPr>
          <p:nvPr/>
        </p:nvSpPr>
        <p:spPr bwMode="auto">
          <a:xfrm>
            <a:off x="393700" y="2898775"/>
            <a:ext cx="901700" cy="1835150"/>
          </a:xfrm>
          <a:custGeom>
            <a:avLst/>
            <a:gdLst>
              <a:gd name="T0" fmla="*/ 826611093 w 568"/>
              <a:gd name="T1" fmla="*/ 2147483647 h 1152"/>
              <a:gd name="T2" fmla="*/ 100806231 w 568"/>
              <a:gd name="T3" fmla="*/ 2147483647 h 1152"/>
              <a:gd name="T4" fmla="*/ 1431448532 w 568"/>
              <a:gd name="T5" fmla="*/ 0 h 1152"/>
              <a:gd name="T6" fmla="*/ 0 60000 65536"/>
              <a:gd name="T7" fmla="*/ 0 60000 65536"/>
              <a:gd name="T8" fmla="*/ 0 60000 65536"/>
              <a:gd name="T9" fmla="*/ 0 w 568"/>
              <a:gd name="T10" fmla="*/ 0 h 1152"/>
              <a:gd name="T11" fmla="*/ 568 w 568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" h="1152">
                <a:moveTo>
                  <a:pt x="328" y="1152"/>
                </a:moveTo>
                <a:cubicBezTo>
                  <a:pt x="164" y="1104"/>
                  <a:pt x="0" y="1056"/>
                  <a:pt x="40" y="864"/>
                </a:cubicBezTo>
                <a:cubicBezTo>
                  <a:pt x="80" y="672"/>
                  <a:pt x="324" y="336"/>
                  <a:pt x="568" y="0"/>
                </a:cubicBezTo>
              </a:path>
            </a:pathLst>
          </a:custGeom>
          <a:noFill/>
          <a:ln w="38100">
            <a:solidFill>
              <a:srgbClr val="33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0" name="Text Box 60"/>
          <p:cNvSpPr txBox="1">
            <a:spLocks noChangeArrowheads="1"/>
          </p:cNvSpPr>
          <p:nvPr/>
        </p:nvSpPr>
        <p:spPr bwMode="auto">
          <a:xfrm>
            <a:off x="533400" y="3281363"/>
            <a:ext cx="2438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return 1*2*3=6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递  归  调  用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609600" y="1524000"/>
            <a:ext cx="7848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递归调用可以解决类似问题：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                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 = f (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n-1 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,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n-2 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,  … ,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n-i 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)   ( n &gt; i )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                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 =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1 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, 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=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  , … ,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i 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=  a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i</a:t>
            </a:r>
            <a:endParaRPr kumimoji="1" lang="en-US" altLang="zh-CN" sz="2400" b="1">
              <a:solidFill>
                <a:srgbClr val="663300"/>
              </a:solidFill>
              <a:latin typeface="Times New Roman" pitchFamily="18" charset="0"/>
            </a:endParaRP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例如：求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Fibonacci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数列: 1, 1, 2, 3, 5, 8,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第40个数的值。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数列满足递推公式：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             F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1 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= 1, F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2 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= 1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             F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n 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= F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n – 1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  +  F</a:t>
            </a:r>
            <a:r>
              <a:rPr kumimoji="1" lang="en-US" altLang="zh-CN" sz="2400" b="1" baseline="-25000">
                <a:solidFill>
                  <a:srgbClr val="663300"/>
                </a:solidFill>
                <a:latin typeface="Times New Roman" pitchFamily="18" charset="0"/>
              </a:rPr>
              <a:t>n – 2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</a:rPr>
              <a:t>  ( n &gt; 2 )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</a:pPr>
            <a:endParaRPr kumimoji="1" lang="zh-CN" altLang="en-US" sz="2400" b="1">
              <a:solidFill>
                <a:srgbClr val="66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递  归  调  用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85800" y="1200150"/>
            <a:ext cx="7543800" cy="48926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arg[])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System.out.println(f(5));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int f(int n)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if (n == 1 || n == 2)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return 1;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 else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f(n - 1) + f(n - 2);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4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7088" y="1700213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试用非递归调用的方法解决上面 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Fibonacci </a:t>
            </a:r>
            <a:r>
              <a:rPr kumimoji="1" lang="zh-CN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数列问题</a:t>
            </a:r>
            <a:endParaRPr kumimoji="1" lang="zh-CN" altLang="en-US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4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172200" y="29718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用递归调用解决汉诺塔（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Tower of Hanoi）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问题</a:t>
            </a:r>
          </a:p>
        </p:txBody>
      </p:sp>
      <p:sp>
        <p:nvSpPr>
          <p:cNvPr id="52230" name="Rectangle 9" descr="栎木"/>
          <p:cNvSpPr>
            <a:spLocks noChangeArrowheads="1"/>
          </p:cNvSpPr>
          <p:nvPr/>
        </p:nvSpPr>
        <p:spPr bwMode="auto">
          <a:xfrm>
            <a:off x="4000500" y="3441700"/>
            <a:ext cx="53975" cy="1363663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Text Box 10"/>
          <p:cNvSpPr txBox="1">
            <a:spLocks noChangeArrowheads="1"/>
          </p:cNvSpPr>
          <p:nvPr/>
        </p:nvSpPr>
        <p:spPr bwMode="auto">
          <a:xfrm>
            <a:off x="3200400" y="2840038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2232" name="Text Box 11"/>
          <p:cNvSpPr txBox="1">
            <a:spLocks noChangeArrowheads="1"/>
          </p:cNvSpPr>
          <p:nvPr/>
        </p:nvSpPr>
        <p:spPr bwMode="auto">
          <a:xfrm>
            <a:off x="4784725" y="2819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2233" name="Text Box 12"/>
          <p:cNvSpPr txBox="1">
            <a:spLocks noChangeArrowheads="1"/>
          </p:cNvSpPr>
          <p:nvPr/>
        </p:nvSpPr>
        <p:spPr bwMode="auto">
          <a:xfrm>
            <a:off x="6384925" y="2819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52234" name="Group 17"/>
          <p:cNvGrpSpPr>
            <a:grpSpLocks/>
          </p:cNvGrpSpPr>
          <p:nvPr/>
        </p:nvGrpSpPr>
        <p:grpSpPr bwMode="auto">
          <a:xfrm>
            <a:off x="4876800" y="3429000"/>
            <a:ext cx="1295400" cy="1600200"/>
            <a:chOff x="768" y="2496"/>
            <a:chExt cx="1152" cy="1296"/>
          </a:xfrm>
        </p:grpSpPr>
        <p:sp>
          <p:nvSpPr>
            <p:cNvPr id="52245" name="Rectangle 18" descr="栎木"/>
            <p:cNvSpPr>
              <a:spLocks noChangeArrowheads="1"/>
            </p:cNvSpPr>
            <p:nvPr/>
          </p:nvSpPr>
          <p:spPr bwMode="auto">
            <a:xfrm>
              <a:off x="768" y="3600"/>
              <a:ext cx="1152" cy="19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Rectangle 19" descr="栎木"/>
            <p:cNvSpPr>
              <a:spLocks noChangeArrowheads="1"/>
            </p:cNvSpPr>
            <p:nvPr/>
          </p:nvSpPr>
          <p:spPr bwMode="auto">
            <a:xfrm>
              <a:off x="1344" y="2496"/>
              <a:ext cx="48" cy="110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35" name="Group 27"/>
          <p:cNvGrpSpPr>
            <a:grpSpLocks/>
          </p:cNvGrpSpPr>
          <p:nvPr/>
        </p:nvGrpSpPr>
        <p:grpSpPr bwMode="auto">
          <a:xfrm>
            <a:off x="3505200" y="4038600"/>
            <a:ext cx="990600" cy="762000"/>
            <a:chOff x="2208" y="2544"/>
            <a:chExt cx="624" cy="480"/>
          </a:xfrm>
        </p:grpSpPr>
        <p:sp>
          <p:nvSpPr>
            <p:cNvPr id="52240" name="Rectangle 13" descr="白色大理石"/>
            <p:cNvSpPr>
              <a:spLocks noChangeArrowheads="1"/>
            </p:cNvSpPr>
            <p:nvPr/>
          </p:nvSpPr>
          <p:spPr bwMode="auto">
            <a:xfrm>
              <a:off x="2208" y="2928"/>
              <a:ext cx="624" cy="9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Rectangle 14" descr="白色大理石"/>
            <p:cNvSpPr>
              <a:spLocks noChangeArrowheads="1"/>
            </p:cNvSpPr>
            <p:nvPr/>
          </p:nvSpPr>
          <p:spPr bwMode="auto">
            <a:xfrm>
              <a:off x="2267" y="2832"/>
              <a:ext cx="528" cy="9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15" descr="白色大理石"/>
            <p:cNvSpPr>
              <a:spLocks noChangeArrowheads="1"/>
            </p:cNvSpPr>
            <p:nvPr/>
          </p:nvSpPr>
          <p:spPr bwMode="auto">
            <a:xfrm>
              <a:off x="2344" y="2736"/>
              <a:ext cx="384" cy="9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Rectangle 16" descr="白色大理石"/>
            <p:cNvSpPr>
              <a:spLocks noChangeArrowheads="1"/>
            </p:cNvSpPr>
            <p:nvPr/>
          </p:nvSpPr>
          <p:spPr bwMode="auto">
            <a:xfrm>
              <a:off x="2396" y="2640"/>
              <a:ext cx="288" cy="9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Rectangle 23" descr="白色大理石"/>
            <p:cNvSpPr>
              <a:spLocks noChangeArrowheads="1"/>
            </p:cNvSpPr>
            <p:nvPr/>
          </p:nvSpPr>
          <p:spPr bwMode="auto">
            <a:xfrm>
              <a:off x="2444" y="2544"/>
              <a:ext cx="192" cy="9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36" name="Group 20"/>
          <p:cNvGrpSpPr>
            <a:grpSpLocks/>
          </p:cNvGrpSpPr>
          <p:nvPr/>
        </p:nvGrpSpPr>
        <p:grpSpPr bwMode="auto">
          <a:xfrm>
            <a:off x="6477000" y="3429000"/>
            <a:ext cx="1295400" cy="1600200"/>
            <a:chOff x="768" y="2496"/>
            <a:chExt cx="1152" cy="1296"/>
          </a:xfrm>
        </p:grpSpPr>
        <p:sp>
          <p:nvSpPr>
            <p:cNvPr id="52238" name="Rectangle 21" descr="栎木"/>
            <p:cNvSpPr>
              <a:spLocks noChangeArrowheads="1"/>
            </p:cNvSpPr>
            <p:nvPr/>
          </p:nvSpPr>
          <p:spPr bwMode="auto">
            <a:xfrm>
              <a:off x="768" y="3600"/>
              <a:ext cx="1152" cy="19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Rectangle 22" descr="栎木"/>
            <p:cNvSpPr>
              <a:spLocks noChangeArrowheads="1"/>
            </p:cNvSpPr>
            <p:nvPr/>
          </p:nvSpPr>
          <p:spPr bwMode="auto">
            <a:xfrm>
              <a:off x="1344" y="2496"/>
              <a:ext cx="48" cy="110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37" name="Rectangle 8" descr="栎木"/>
          <p:cNvSpPr>
            <a:spLocks noChangeArrowheads="1"/>
          </p:cNvSpPr>
          <p:nvPr/>
        </p:nvSpPr>
        <p:spPr bwMode="auto">
          <a:xfrm>
            <a:off x="3352800" y="4805363"/>
            <a:ext cx="1295400" cy="23653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kumimoji="1" lang="zh-CN" altLang="en-US" sz="2400" b="1" kern="1200" dirty="0" smtClean="0">
                <a:solidFill>
                  <a:srgbClr val="000000"/>
                </a:solidFill>
                <a:latin typeface="黑体" pitchFamily="2" charset="-122"/>
              </a:rPr>
              <a:t>根据指定文字获取指定目录下所有符合条件的文件</a:t>
            </a:r>
            <a:endParaRPr kumimoji="1" lang="en-US" altLang="zh-CN" sz="2400" b="1" kern="1200" dirty="0" smtClean="0">
              <a:solidFill>
                <a:srgbClr val="000000"/>
              </a:solidFill>
              <a:latin typeface="黑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/>
              <a:t>C:\test1    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for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语句流程</a:t>
            </a:r>
          </a:p>
        </p:txBody>
      </p:sp>
      <p:sp>
        <p:nvSpPr>
          <p:cNvPr id="18435" name="Text Box 33"/>
          <p:cNvSpPr txBox="1">
            <a:spLocks noChangeArrowheads="1"/>
          </p:cNvSpPr>
          <p:nvPr/>
        </p:nvSpPr>
        <p:spPr bwMode="auto">
          <a:xfrm>
            <a:off x="5788025" y="2033588"/>
            <a:ext cx="137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=</a:t>
            </a:r>
            <a:r>
              <a:rPr kumimoji="1" lang="en-US" altLang="zh-CN" sz="2000" b="1">
                <a:latin typeface="Times New Roman" pitchFamily="18" charset="0"/>
              </a:rPr>
              <a:t>false</a:t>
            </a:r>
          </a:p>
        </p:txBody>
      </p:sp>
      <p:sp>
        <p:nvSpPr>
          <p:cNvPr id="18436" name="Text Box 34"/>
          <p:cNvSpPr txBox="1">
            <a:spLocks noChangeArrowheads="1"/>
          </p:cNvSpPr>
          <p:nvPr/>
        </p:nvSpPr>
        <p:spPr bwMode="auto">
          <a:xfrm>
            <a:off x="3727450" y="283051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true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8437" name="AutoShape 36"/>
          <p:cNvSpPr>
            <a:spLocks noChangeArrowheads="1"/>
          </p:cNvSpPr>
          <p:nvPr/>
        </p:nvSpPr>
        <p:spPr bwMode="auto">
          <a:xfrm>
            <a:off x="3189288" y="2241550"/>
            <a:ext cx="2995612" cy="711200"/>
          </a:xfrm>
          <a:prstGeom prst="diamond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表达式2值</a:t>
            </a:r>
          </a:p>
        </p:txBody>
      </p:sp>
      <p:sp>
        <p:nvSpPr>
          <p:cNvPr id="18438" name="AutoShape 46"/>
          <p:cNvSpPr>
            <a:spLocks noChangeArrowheads="1"/>
          </p:cNvSpPr>
          <p:nvPr/>
        </p:nvSpPr>
        <p:spPr bwMode="auto">
          <a:xfrm>
            <a:off x="3786188" y="5275263"/>
            <a:ext cx="1812925" cy="592137"/>
          </a:xfrm>
          <a:prstGeom prst="flowChartTerminator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结束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for</a:t>
            </a:r>
            <a:r>
              <a:rPr kumimoji="1" lang="zh-CN" altLang="zh-CN" sz="2000" b="1">
                <a:solidFill>
                  <a:srgbClr val="003366"/>
                </a:solidFill>
                <a:latin typeface="Times New Roman" pitchFamily="18" charset="0"/>
              </a:rPr>
              <a:t>语句</a:t>
            </a:r>
            <a:endParaRPr kumimoji="1" lang="zh-CN" altLang="en-US" sz="2000" b="1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8439" name="Rectangle 52"/>
          <p:cNvSpPr>
            <a:spLocks noChangeArrowheads="1"/>
          </p:cNvSpPr>
          <p:nvPr/>
        </p:nvSpPr>
        <p:spPr bwMode="auto">
          <a:xfrm>
            <a:off x="3702050" y="4176713"/>
            <a:ext cx="1978025" cy="5921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计算表达式3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8440" name="Rectangle 57"/>
          <p:cNvSpPr>
            <a:spLocks noChangeArrowheads="1"/>
          </p:cNvSpPr>
          <p:nvPr/>
        </p:nvSpPr>
        <p:spPr bwMode="auto">
          <a:xfrm>
            <a:off x="3702050" y="3217863"/>
            <a:ext cx="1978025" cy="590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语  句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8441" name="Rectangle 58"/>
          <p:cNvSpPr>
            <a:spLocks noChangeArrowheads="1"/>
          </p:cNvSpPr>
          <p:nvPr/>
        </p:nvSpPr>
        <p:spPr bwMode="auto">
          <a:xfrm>
            <a:off x="3689350" y="1295400"/>
            <a:ext cx="1978025" cy="5921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计算表达式1</a:t>
            </a:r>
          </a:p>
        </p:txBody>
      </p:sp>
      <p:cxnSp>
        <p:nvCxnSpPr>
          <p:cNvPr id="18442" name="AutoShape 69"/>
          <p:cNvCxnSpPr>
            <a:cxnSpLocks noChangeShapeType="1"/>
            <a:stCxn id="18441" idx="2"/>
            <a:endCxn id="18437" idx="0"/>
          </p:cNvCxnSpPr>
          <p:nvPr/>
        </p:nvCxnSpPr>
        <p:spPr bwMode="auto">
          <a:xfrm>
            <a:off x="4678363" y="1887538"/>
            <a:ext cx="9525" cy="366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3" name="AutoShape 70"/>
          <p:cNvCxnSpPr>
            <a:cxnSpLocks noChangeShapeType="1"/>
            <a:stCxn id="18437" idx="2"/>
            <a:endCxn id="18440" idx="0"/>
          </p:cNvCxnSpPr>
          <p:nvPr/>
        </p:nvCxnSpPr>
        <p:spPr bwMode="auto">
          <a:xfrm>
            <a:off x="4687888" y="2941638"/>
            <a:ext cx="317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4" name="AutoShape 71"/>
          <p:cNvCxnSpPr>
            <a:cxnSpLocks noChangeShapeType="1"/>
            <a:stCxn id="18440" idx="2"/>
            <a:endCxn id="18439" idx="0"/>
          </p:cNvCxnSpPr>
          <p:nvPr/>
        </p:nvCxnSpPr>
        <p:spPr bwMode="auto">
          <a:xfrm>
            <a:off x="4691063" y="3808413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5" name="AutoShape 75"/>
          <p:cNvCxnSpPr>
            <a:cxnSpLocks noChangeShapeType="1"/>
            <a:stCxn id="18437" idx="3"/>
            <a:endCxn id="18438" idx="0"/>
          </p:cNvCxnSpPr>
          <p:nvPr/>
        </p:nvCxnSpPr>
        <p:spPr bwMode="auto">
          <a:xfrm flipH="1">
            <a:off x="4692650" y="2598738"/>
            <a:ext cx="1493838" cy="2676525"/>
          </a:xfrm>
          <a:prstGeom prst="bentConnector4">
            <a:avLst>
              <a:gd name="adj1" fmla="val -16764"/>
              <a:gd name="adj2" fmla="val 9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8446" name="Rectangle 76"/>
          <p:cNvSpPr>
            <a:spLocks noChangeArrowheads="1"/>
          </p:cNvSpPr>
          <p:nvPr/>
        </p:nvSpPr>
        <p:spPr bwMode="auto">
          <a:xfrm>
            <a:off x="4202113" y="4908550"/>
            <a:ext cx="50165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Rectangle 80"/>
          <p:cNvSpPr>
            <a:spLocks noChangeArrowheads="1"/>
          </p:cNvSpPr>
          <p:nvPr/>
        </p:nvSpPr>
        <p:spPr bwMode="auto">
          <a:xfrm>
            <a:off x="4676775" y="1958975"/>
            <a:ext cx="50165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448" name="AutoShape 82"/>
          <p:cNvCxnSpPr>
            <a:cxnSpLocks noChangeShapeType="1"/>
            <a:stCxn id="18439" idx="2"/>
            <a:endCxn id="18447" idx="1"/>
          </p:cNvCxnSpPr>
          <p:nvPr/>
        </p:nvCxnSpPr>
        <p:spPr bwMode="auto">
          <a:xfrm rot="16200000" flipV="1">
            <a:off x="3316288" y="3394075"/>
            <a:ext cx="2735262" cy="14288"/>
          </a:xfrm>
          <a:prstGeom prst="bentConnector4">
            <a:avLst>
              <a:gd name="adj1" fmla="val -8083"/>
              <a:gd name="adj2" fmla="val 1808749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for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语句举例（1）</a:t>
            </a:r>
          </a:p>
        </p:txBody>
      </p:sp>
      <p:sp>
        <p:nvSpPr>
          <p:cNvPr id="19459" name="Rectangle 72"/>
          <p:cNvSpPr>
            <a:spLocks noChangeArrowheads="1"/>
          </p:cNvSpPr>
          <p:nvPr/>
        </p:nvSpPr>
        <p:spPr bwMode="auto">
          <a:xfrm>
            <a:off x="685800" y="2209800"/>
            <a:ext cx="7772400" cy="30448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long result = 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long f = 1;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for (int i = 1; i &lt;= 10; i++)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f = f * i;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result += f;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System.out.println("result=" + result);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19460" name="Rectangle 73"/>
          <p:cNvSpPr>
            <a:spLocks noChangeArrowheads="1"/>
          </p:cNvSpPr>
          <p:nvPr/>
        </p:nvSpPr>
        <p:spPr bwMode="auto">
          <a:xfrm>
            <a:off x="609600" y="1447800"/>
            <a:ext cx="762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计算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result = 1!+2!+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+10!</a:t>
            </a:r>
          </a:p>
        </p:txBody>
      </p:sp>
      <p:sp>
        <p:nvSpPr>
          <p:cNvPr id="19461" name="Rectangle 75"/>
          <p:cNvSpPr>
            <a:spLocks noChangeArrowheads="1"/>
          </p:cNvSpPr>
          <p:nvPr/>
        </p:nvSpPr>
        <p:spPr bwMode="auto">
          <a:xfrm>
            <a:off x="533400" y="5562600"/>
            <a:ext cx="23828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输出结果：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9462" name="Rectangle 76"/>
          <p:cNvSpPr>
            <a:spLocks noChangeArrowheads="1"/>
          </p:cNvSpPr>
          <p:nvPr/>
        </p:nvSpPr>
        <p:spPr bwMode="auto">
          <a:xfrm>
            <a:off x="2590800" y="5562600"/>
            <a:ext cx="5942013" cy="496888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result=4037913</a:t>
            </a:r>
            <a:endParaRPr kumimoji="1" lang="zh-CN" alt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ChangeArrowheads="1"/>
          </p:cNvSpPr>
          <p:nvPr/>
        </p:nvSpPr>
        <p:spPr bwMode="auto">
          <a:xfrm>
            <a:off x="611188" y="1557338"/>
            <a:ext cx="8153400" cy="4319587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20484" name="Text Box 12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0485" name="Text Box 13"/>
          <p:cNvSpPr txBox="1">
            <a:spLocks noChangeArrowheads="1"/>
          </p:cNvSpPr>
          <p:nvPr/>
        </p:nvSpPr>
        <p:spPr bwMode="auto">
          <a:xfrm>
            <a:off x="971550" y="1844675"/>
            <a:ext cx="74882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编写程序，用一个 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循环计算1+3+5+7 +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……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+ 99 的值，并输出计算结果。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for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语句举例（2）</a:t>
            </a:r>
          </a:p>
        </p:txBody>
      </p:sp>
      <p:sp>
        <p:nvSpPr>
          <p:cNvPr id="21507" name="Rectangle 1031"/>
          <p:cNvSpPr>
            <a:spLocks noChangeArrowheads="1"/>
          </p:cNvSpPr>
          <p:nvPr/>
        </p:nvSpPr>
        <p:spPr bwMode="auto">
          <a:xfrm>
            <a:off x="1219200" y="2057400"/>
            <a:ext cx="7315200" cy="40592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for (int i = 1; i &lt;= 1000; i++)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int f = 0, n = 0;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for (int j = i; j &gt; 0; j /= 10)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n = j % 10;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f += n * n * n;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if (i == f)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System.out.println(i);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1508" name="Rectangle 1032"/>
          <p:cNvSpPr>
            <a:spLocks noChangeArrowheads="1"/>
          </p:cNvSpPr>
          <p:nvPr/>
        </p:nvSpPr>
        <p:spPr bwMode="auto">
          <a:xfrm>
            <a:off x="609600" y="13716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在1～1000找出如下特点的数：如 153＝1</a:t>
            </a:r>
            <a:r>
              <a:rPr kumimoji="1" lang="zh-CN" altLang="en-US" sz="24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＋3</a:t>
            </a:r>
            <a:r>
              <a:rPr kumimoji="1" lang="zh-CN" altLang="en-US" sz="24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＋5</a:t>
            </a:r>
            <a:r>
              <a:rPr kumimoji="1" lang="zh-CN" altLang="en-US" sz="24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b="1" baseline="30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while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22531" name="Rectangle 24"/>
          <p:cNvSpPr>
            <a:spLocks noChangeArrowheads="1"/>
          </p:cNvSpPr>
          <p:nvPr/>
        </p:nvSpPr>
        <p:spPr bwMode="auto">
          <a:xfrm>
            <a:off x="609600" y="1341438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while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语句为如下形式：</a:t>
            </a:r>
          </a:p>
          <a:p>
            <a:pPr marL="533400" indent="-53340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while(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kumimoji="1" lang="zh-CN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表达式)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{ </a:t>
            </a:r>
            <a:r>
              <a:rPr kumimoji="1" lang="zh-CN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; }</a:t>
            </a:r>
          </a:p>
          <a:p>
            <a:pPr marL="533400" indent="-533400">
              <a:buFont typeface="Wingdings" pitchFamily="2" charset="2"/>
              <a:buChar char="Ø"/>
            </a:pPr>
            <a:endParaRPr kumimoji="1" lang="zh-CN" altLang="en-US" sz="20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执行过程</a:t>
            </a:r>
          </a:p>
          <a:p>
            <a:pPr marL="533400" indent="-53340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先判断逻辑表达式的值。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</a:t>
            </a: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true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则执行其后面的语句,然后再次判断条件并反复执行，直到条件不成立为止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do－while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609600" y="1268413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while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语句为如下形式：</a:t>
            </a:r>
          </a:p>
          <a:p>
            <a:pPr marL="533400" indent="-53340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do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{ </a:t>
            </a:r>
            <a:r>
              <a:rPr kumimoji="1" lang="zh-CN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; }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while(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kumimoji="1" lang="zh-CN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表达式)</a:t>
            </a:r>
            <a:r>
              <a:rPr kumimoji="1" lang="zh-CN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zh-CN" altLang="en-US" sz="24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Char char="Ø"/>
            </a:pPr>
            <a:endParaRPr kumimoji="1" lang="zh-CN" altLang="en-US" sz="2400" b="1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执行过程</a:t>
            </a:r>
          </a:p>
          <a:p>
            <a:pPr marL="533400" indent="-533400">
              <a:spcBef>
                <a:spcPct val="50000"/>
              </a:spcBef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先执行语句,再判断</a:t>
            </a:r>
            <a:r>
              <a:rPr kumimoji="1" lang="zh-CN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逻辑表达式</a:t>
            </a:r>
            <a:r>
              <a:rPr kumimoji="1" lang="zh-CN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的值,若为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rue</a:t>
            </a:r>
            <a:r>
              <a:rPr kumimoji="1" lang="zh-CN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,再执行语句,否则结束循环</a:t>
            </a:r>
            <a:endParaRPr kumimoji="1" lang="zh-CN" altLang="en-US" sz="24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模板">
  <a:themeElements>
    <a:clrScheme name="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Java模板">
      <a:majorFont>
        <a:latin typeface="Times New Roman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D:\Java基础标准教学课件v1.0\Java模板.pot</Template>
  <TotalTime>4812</TotalTime>
  <Words>2622</Words>
  <Application>Microsoft Office PowerPoint</Application>
  <PresentationFormat>全屏显示(4:3)</PresentationFormat>
  <Paragraphs>683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Times New Roman</vt:lpstr>
      <vt:lpstr>Symbol</vt:lpstr>
      <vt:lpstr>Calibri</vt:lpstr>
      <vt:lpstr>Franklin Gothic Medium</vt:lpstr>
      <vt:lpstr>Franklin Gothic Book</vt:lpstr>
      <vt:lpstr>楷体_GB2312</vt:lpstr>
      <vt:lpstr>Wingdings</vt:lpstr>
      <vt:lpstr>Courier New</vt:lpstr>
      <vt:lpstr>黑体</vt:lpstr>
      <vt:lpstr>MT Extra</vt:lpstr>
      <vt:lpstr>微软雅黑</vt:lpstr>
      <vt:lpstr>Java模板</vt:lpstr>
      <vt:lpstr>主题1</vt:lpstr>
      <vt:lpstr>本章内容</vt:lpstr>
      <vt:lpstr>循环语句</vt:lpstr>
      <vt:lpstr>for 循环语句</vt:lpstr>
      <vt:lpstr>for 语句流程</vt:lpstr>
      <vt:lpstr>for 语句举例（1）</vt:lpstr>
      <vt:lpstr>课 堂 练 习</vt:lpstr>
      <vt:lpstr>for 语句举例（2）</vt:lpstr>
      <vt:lpstr>while 语句</vt:lpstr>
      <vt:lpstr>do－while 语句</vt:lpstr>
      <vt:lpstr>while与do-while语句的区别</vt:lpstr>
      <vt:lpstr>break 语句</vt:lpstr>
      <vt:lpstr>continue 语句</vt:lpstr>
      <vt:lpstr>循环语句举例（1）</vt:lpstr>
      <vt:lpstr>循环语句举例（2）</vt:lpstr>
      <vt:lpstr>方    法</vt:lpstr>
      <vt:lpstr>方    法</vt:lpstr>
      <vt:lpstr>方法举例</vt:lpstr>
      <vt:lpstr>方法的调用</vt:lpstr>
      <vt:lpstr>值传递</vt:lpstr>
      <vt:lpstr>实  例（1）</vt:lpstr>
      <vt:lpstr>实  例（2）</vt:lpstr>
      <vt:lpstr>调用过程演示（1）</vt:lpstr>
      <vt:lpstr>调用过程演示（2）</vt:lpstr>
      <vt:lpstr>调用过程演示（3）</vt:lpstr>
      <vt:lpstr>调用过程演示（4）</vt:lpstr>
      <vt:lpstr>调用过程演示（5）</vt:lpstr>
      <vt:lpstr>调用过程演示（6）</vt:lpstr>
      <vt:lpstr>调用过程演示（7）</vt:lpstr>
      <vt:lpstr>调用过程演示（8）</vt:lpstr>
      <vt:lpstr>调用过程演示（9）</vt:lpstr>
      <vt:lpstr>调用过程演示（10）</vt:lpstr>
      <vt:lpstr>递  归  调  用</vt:lpstr>
      <vt:lpstr>递  归  调  用</vt:lpstr>
      <vt:lpstr>递  归  调  用</vt:lpstr>
      <vt:lpstr>递  归  调  用</vt:lpstr>
      <vt:lpstr>课 堂 练 习</vt:lpstr>
      <vt:lpstr>课 堂 练 习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</dc:creator>
  <cp:lastModifiedBy>58</cp:lastModifiedBy>
  <cp:revision>317</cp:revision>
  <dcterms:created xsi:type="dcterms:W3CDTF">2003-01-04T05:12:16Z</dcterms:created>
  <dcterms:modified xsi:type="dcterms:W3CDTF">2014-08-11T08:13:34Z</dcterms:modified>
</cp:coreProperties>
</file>