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77" r:id="rId2"/>
    <p:sldId id="278" r:id="rId3"/>
    <p:sldId id="279" r:id="rId4"/>
    <p:sldId id="280" r:id="rId5"/>
    <p:sldId id="281" r:id="rId6"/>
    <p:sldId id="282" r:id="rId7"/>
    <p:sldId id="283" r:id="rId8"/>
    <p:sldId id="259" r:id="rId9"/>
    <p:sldId id="274" r:id="rId10"/>
    <p:sldId id="285" r:id="rId11"/>
    <p:sldId id="260" r:id="rId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109395-1C37-4B2F-82DA-61DB953F94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F9DA4A-CC18-4C08-B56A-6E140F02B04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1FC44A-C371-4120-87CB-070FA8C984B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006E88-36D2-4564-9F9F-AEA39668ECE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4C6F9A-5BBA-45F1-AD18-F4706A4E510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6D6A2E5-131C-48D3-981E-B7B1D990FD0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014920B-2E78-4B56-9BE3-2E3DF4F4492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FBA790E-C0FF-48B1-AA74-93A8F292F4A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16A6092-B907-4C67-AD92-CDC08920A88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C5EAC18-3C13-4730-B7A8-197BF9E4B03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CB91635-1555-495B-BF15-2FA02FAD121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ea typeface="宋体" charset="-122"/>
              </a:defRPr>
            </a:lvl1pPr>
          </a:lstStyle>
          <a:p>
            <a:pPr>
              <a:defRPr/>
            </a:pPr>
            <a:fld id="{DAE6C012-8282-436A-B038-38E3735F512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Franklin Gothic Medium" pitchFamily="34" charset="0"/>
          <a:ea typeface="微软雅黑" pitchFamily="34" charset="-122"/>
        </a:defRPr>
      </a:lvl2pPr>
      <a:lvl3pPr algn="ctr" rtl="0" fontAlgn="base">
        <a:spcBef>
          <a:spcPct val="0"/>
        </a:spcBef>
        <a:spcAft>
          <a:spcPct val="0"/>
        </a:spcAft>
        <a:defRPr sz="4400">
          <a:solidFill>
            <a:schemeClr val="tx2"/>
          </a:solidFill>
          <a:latin typeface="Franklin Gothic Medium" pitchFamily="34" charset="0"/>
          <a:ea typeface="微软雅黑" pitchFamily="34" charset="-122"/>
        </a:defRPr>
      </a:lvl3pPr>
      <a:lvl4pPr algn="ctr" rtl="0" fontAlgn="base">
        <a:spcBef>
          <a:spcPct val="0"/>
        </a:spcBef>
        <a:spcAft>
          <a:spcPct val="0"/>
        </a:spcAft>
        <a:defRPr sz="4400">
          <a:solidFill>
            <a:schemeClr val="tx2"/>
          </a:solidFill>
          <a:latin typeface="Franklin Gothic Medium" pitchFamily="34" charset="0"/>
          <a:ea typeface="微软雅黑" pitchFamily="34" charset="-122"/>
        </a:defRPr>
      </a:lvl4pPr>
      <a:lvl5pPr algn="ctr" rtl="0" fontAlgn="base">
        <a:spcBef>
          <a:spcPct val="0"/>
        </a:spcBef>
        <a:spcAft>
          <a:spcPct val="0"/>
        </a:spcAft>
        <a:defRPr sz="4400">
          <a:solidFill>
            <a:schemeClr val="tx2"/>
          </a:solidFill>
          <a:latin typeface="Franklin Gothic Medium" pitchFamily="34" charset="0"/>
          <a:ea typeface="微软雅黑" pitchFamily="34"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smtClean="0"/>
              <a:t>本次课的主要目的</a:t>
            </a:r>
          </a:p>
        </p:txBody>
      </p:sp>
      <p:sp>
        <p:nvSpPr>
          <p:cNvPr id="2051" name="Rectangle 3"/>
          <p:cNvSpPr>
            <a:spLocks noGrp="1" noChangeArrowheads="1"/>
          </p:cNvSpPr>
          <p:nvPr>
            <p:ph idx="1"/>
          </p:nvPr>
        </p:nvSpPr>
        <p:spPr/>
        <p:txBody>
          <a:bodyPr/>
          <a:lstStyle/>
          <a:p>
            <a:r>
              <a:rPr lang="en-US" altLang="zh-CN" smtClean="0">
                <a:solidFill>
                  <a:schemeClr val="tx2"/>
                </a:solidFill>
              </a:rPr>
              <a:t>1</a:t>
            </a:r>
            <a:r>
              <a:rPr lang="zh-CN" altLang="en-US" smtClean="0">
                <a:solidFill>
                  <a:schemeClr val="tx2"/>
                </a:solidFill>
              </a:rPr>
              <a:t>、扫清</a:t>
            </a:r>
            <a:r>
              <a:rPr lang="en-US" altLang="zh-CN" smtClean="0">
                <a:solidFill>
                  <a:schemeClr val="tx2"/>
                </a:solidFill>
              </a:rPr>
              <a:t>3</a:t>
            </a:r>
            <a:r>
              <a:rPr lang="zh-CN" altLang="en-US" smtClean="0">
                <a:solidFill>
                  <a:schemeClr val="tx2"/>
                </a:solidFill>
              </a:rPr>
              <a:t>个对接口认识上的误区</a:t>
            </a:r>
          </a:p>
          <a:p>
            <a:r>
              <a:rPr lang="en-US" altLang="zh-CN" smtClean="0">
                <a:solidFill>
                  <a:schemeClr val="tx2"/>
                </a:solidFill>
              </a:rPr>
              <a:t>2</a:t>
            </a:r>
            <a:r>
              <a:rPr lang="zh-CN" altLang="en-US" smtClean="0">
                <a:solidFill>
                  <a:schemeClr val="tx2"/>
                </a:solidFill>
              </a:rPr>
              <a:t>、介绍</a:t>
            </a:r>
            <a:r>
              <a:rPr lang="en-US" altLang="zh-CN" smtClean="0">
                <a:solidFill>
                  <a:schemeClr val="tx2"/>
                </a:solidFill>
              </a:rPr>
              <a:t>1</a:t>
            </a:r>
            <a:r>
              <a:rPr lang="zh-CN" altLang="en-US" smtClean="0">
                <a:solidFill>
                  <a:schemeClr val="tx2"/>
                </a:solidFill>
              </a:rPr>
              <a:t>种常用的接口应用</a:t>
            </a:r>
          </a:p>
          <a:p>
            <a:endParaRPr lang="en-US"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304800" y="609600"/>
            <a:ext cx="8540750" cy="5410200"/>
          </a:xfrm>
        </p:spPr>
        <p:txBody>
          <a:bodyPr/>
          <a:lstStyle/>
          <a:p>
            <a:r>
              <a:rPr lang="zh-CN" altLang="en-US" b="1" smtClean="0">
                <a:solidFill>
                  <a:schemeClr val="tx2"/>
                </a:solidFill>
              </a:rPr>
              <a:t>接口回调</a:t>
            </a:r>
          </a:p>
          <a:p>
            <a:r>
              <a:rPr lang="zh-CN" altLang="en-US" smtClean="0">
                <a:solidFill>
                  <a:schemeClr val="tx2"/>
                </a:solidFill>
              </a:rPr>
              <a:t>接口回调也是多态的另一种体现。接口回调是指可以把使用某一接口的类创建的对象的引用赋给该接口声明的接口变量中，那么该接口变量就可以调用被类实现的接口中的方法，当接口变量调用被类实现的接口中的方法时，就是通知相应的对象调用接口的方法。</a:t>
            </a:r>
            <a:r>
              <a:rPr lang="zh-CN" altLang="en-US" smtClean="0"/>
              <a:t>                                                       </a:t>
            </a:r>
          </a:p>
          <a:p>
            <a:pPr>
              <a:buFontTx/>
              <a:buNone/>
            </a:pPr>
            <a:r>
              <a:rPr lang="zh-CN" altLang="en-US"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4"/>
          <p:cNvSpPr>
            <a:spLocks noGrp="1" noChangeArrowheads="1"/>
          </p:cNvSpPr>
          <p:nvPr>
            <p:ph idx="1"/>
          </p:nvPr>
        </p:nvSpPr>
        <p:spPr>
          <a:xfrm>
            <a:off x="457200" y="457200"/>
            <a:ext cx="8686800" cy="5592763"/>
          </a:xfrm>
        </p:spPr>
        <p:txBody>
          <a:bodyPr/>
          <a:lstStyle/>
          <a:p>
            <a:pPr>
              <a:lnSpc>
                <a:spcPct val="90000"/>
              </a:lnSpc>
              <a:buFontTx/>
              <a:buNone/>
            </a:pPr>
            <a:r>
              <a:rPr lang="zh-CN" altLang="en-US" smtClean="0">
                <a:solidFill>
                  <a:schemeClr val="tx2"/>
                </a:solidFill>
              </a:rPr>
              <a:t>（</a:t>
            </a:r>
            <a:r>
              <a:rPr lang="en-US" altLang="zh-CN" smtClean="0">
                <a:solidFill>
                  <a:schemeClr val="tx2"/>
                </a:solidFill>
              </a:rPr>
              <a:t>3</a:t>
            </a:r>
            <a:r>
              <a:rPr lang="zh-CN" altLang="en-US" smtClean="0">
                <a:solidFill>
                  <a:schemeClr val="tx2"/>
                </a:solidFill>
              </a:rPr>
              <a:t>）更灵活的做法是不根据需求去添加实现类，而是使用匿名内部类的做法</a:t>
            </a:r>
          </a:p>
          <a:p>
            <a:pPr>
              <a:lnSpc>
                <a:spcPct val="90000"/>
              </a:lnSpc>
              <a:buFontTx/>
              <a:buNone/>
            </a:pPr>
            <a:r>
              <a:rPr lang="zh-CN" altLang="en-US" smtClean="0">
                <a:solidFill>
                  <a:schemeClr val="tx2"/>
                </a:solidFill>
              </a:rPr>
              <a:t>       不同的类在使用同一个接口时，可能具有不同功能的体现，即接口的方法体不必相同，因此接口的回调可能产生不同行为。</a:t>
            </a:r>
          </a:p>
          <a:p>
            <a:pPr>
              <a:lnSpc>
                <a:spcPct val="90000"/>
              </a:lnSpc>
              <a:buFontTx/>
              <a:buNone/>
            </a:pPr>
            <a:r>
              <a:rPr lang="zh-CN" altLang="en-US" smtClean="0">
                <a:solidFill>
                  <a:schemeClr val="tx2"/>
                </a:solidFill>
              </a:rPr>
              <a:t>       通过具体的实例，可以更深入地理解为什么有的</a:t>
            </a:r>
            <a:r>
              <a:rPr lang="en-US" altLang="zh-CN" smtClean="0">
                <a:solidFill>
                  <a:schemeClr val="tx2"/>
                </a:solidFill>
              </a:rPr>
              <a:t>API</a:t>
            </a:r>
            <a:r>
              <a:rPr lang="zh-CN" altLang="en-US" smtClean="0">
                <a:solidFill>
                  <a:schemeClr val="tx2"/>
                </a:solidFill>
              </a:rPr>
              <a:t>函数设计的时候，没有一一实现接口去实现某种功能。比如：</a:t>
            </a:r>
            <a:r>
              <a:rPr lang="en-US" altLang="zh-CN" smtClean="0">
                <a:solidFill>
                  <a:schemeClr val="tx2"/>
                </a:solidFill>
              </a:rPr>
              <a:t>Runnable</a:t>
            </a:r>
            <a:r>
              <a:rPr lang="zh-CN" altLang="en-US" smtClean="0">
                <a:solidFill>
                  <a:schemeClr val="tx2"/>
                </a:solidFill>
              </a:rPr>
              <a:t>，</a:t>
            </a:r>
            <a:r>
              <a:rPr lang="en-US" altLang="zh-CN" smtClean="0">
                <a:solidFill>
                  <a:schemeClr val="tx2"/>
                </a:solidFill>
              </a:rPr>
              <a:t>Comparable</a:t>
            </a:r>
            <a:r>
              <a:rPr lang="zh-CN" altLang="en-US" smtClean="0">
                <a:solidFill>
                  <a:schemeClr val="tx2"/>
                </a:solidFill>
              </a:rPr>
              <a:t>接口。</a:t>
            </a:r>
          </a:p>
          <a:p>
            <a:pPr>
              <a:lnSpc>
                <a:spcPct val="90000"/>
              </a:lnSpc>
              <a:buFontTx/>
              <a:buNone/>
            </a:pPr>
            <a:r>
              <a:rPr lang="zh-CN" altLang="en-US" smtClean="0">
                <a:solidFill>
                  <a:schemeClr val="tx2"/>
                </a:solidFill>
              </a:rPr>
              <a:t>        </a:t>
            </a:r>
          </a:p>
          <a:p>
            <a:pPr>
              <a:lnSpc>
                <a:spcPct val="90000"/>
              </a:lnSpc>
              <a:buFontTx/>
              <a:buNone/>
            </a:pPr>
            <a:r>
              <a:rPr lang="zh-CN" altLang="en-US" smtClean="0">
                <a:solidFill>
                  <a:schemeClr val="tx2"/>
                </a:solidFill>
              </a:rPr>
              <a:t>        </a:t>
            </a:r>
          </a:p>
          <a:p>
            <a:pPr>
              <a:lnSpc>
                <a:spcPct val="90000"/>
              </a:lnSpc>
              <a:buFontTx/>
              <a:buNone/>
            </a:pPr>
            <a:endParaRPr lang="en-US" altLang="zh-CN"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fade">
                                      <p:cBhvr>
                                        <p:cTn id="7" dur="1000"/>
                                        <p:tgtEl>
                                          <p:spTgt spid="9220">
                                            <p:txEl>
                                              <p:pRg st="0" end="0"/>
                                            </p:txEl>
                                          </p:spTgt>
                                        </p:tgtEl>
                                      </p:cBhvr>
                                    </p:animEffect>
                                    <p:anim calcmode="lin" valueType="num">
                                      <p:cBhvr>
                                        <p:cTn id="8" dur="1000" fill="hold"/>
                                        <p:tgtEl>
                                          <p:spTgt spid="92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20">
                                            <p:txEl>
                                              <p:pRg st="1" end="1"/>
                                            </p:txEl>
                                          </p:spTgt>
                                        </p:tgtEl>
                                        <p:attrNameLst>
                                          <p:attrName>style.visibility</p:attrName>
                                        </p:attrNameLst>
                                      </p:cBhvr>
                                      <p:to>
                                        <p:strVal val="visible"/>
                                      </p:to>
                                    </p:set>
                                    <p:animEffect transition="in" filter="fade">
                                      <p:cBhvr>
                                        <p:cTn id="14" dur="1000"/>
                                        <p:tgtEl>
                                          <p:spTgt spid="9220">
                                            <p:txEl>
                                              <p:pRg st="1" end="1"/>
                                            </p:txEl>
                                          </p:spTgt>
                                        </p:tgtEl>
                                      </p:cBhvr>
                                    </p:animEffect>
                                    <p:anim calcmode="lin" valueType="num">
                                      <p:cBhvr>
                                        <p:cTn id="15" dur="1000" fill="hold"/>
                                        <p:tgtEl>
                                          <p:spTgt spid="922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2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20">
                                            <p:txEl>
                                              <p:pRg st="2" end="2"/>
                                            </p:txEl>
                                          </p:spTgt>
                                        </p:tgtEl>
                                        <p:attrNameLst>
                                          <p:attrName>style.visibility</p:attrName>
                                        </p:attrNameLst>
                                      </p:cBhvr>
                                      <p:to>
                                        <p:strVal val="visible"/>
                                      </p:to>
                                    </p:set>
                                    <p:animEffect transition="in" filter="fade">
                                      <p:cBhvr>
                                        <p:cTn id="21" dur="1000"/>
                                        <p:tgtEl>
                                          <p:spTgt spid="9220">
                                            <p:txEl>
                                              <p:pRg st="2" end="2"/>
                                            </p:txEl>
                                          </p:spTgt>
                                        </p:tgtEl>
                                      </p:cBhvr>
                                    </p:animEffect>
                                    <p:anim calcmode="lin" valueType="num">
                                      <p:cBhvr>
                                        <p:cTn id="22" dur="1000" fill="hold"/>
                                        <p:tgtEl>
                                          <p:spTgt spid="922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20">
                                            <p:txEl>
                                              <p:pRg st="3" end="3"/>
                                            </p:txEl>
                                          </p:spTgt>
                                        </p:tgtEl>
                                        <p:attrNameLst>
                                          <p:attrName>style.visibility</p:attrName>
                                        </p:attrNameLst>
                                      </p:cBhvr>
                                      <p:to>
                                        <p:strVal val="visible"/>
                                      </p:to>
                                    </p:set>
                                    <p:animEffect transition="in" filter="fade">
                                      <p:cBhvr>
                                        <p:cTn id="28" dur="1000"/>
                                        <p:tgtEl>
                                          <p:spTgt spid="9220">
                                            <p:txEl>
                                              <p:pRg st="3" end="3"/>
                                            </p:txEl>
                                          </p:spTgt>
                                        </p:tgtEl>
                                      </p:cBhvr>
                                    </p:animEffect>
                                    <p:anim calcmode="lin" valueType="num">
                                      <p:cBhvr>
                                        <p:cTn id="29" dur="1000" fill="hold"/>
                                        <p:tgtEl>
                                          <p:spTgt spid="922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2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20">
                                            <p:txEl>
                                              <p:pRg st="4" end="4"/>
                                            </p:txEl>
                                          </p:spTgt>
                                        </p:tgtEl>
                                        <p:attrNameLst>
                                          <p:attrName>style.visibility</p:attrName>
                                        </p:attrNameLst>
                                      </p:cBhvr>
                                      <p:to>
                                        <p:strVal val="visible"/>
                                      </p:to>
                                    </p:set>
                                    <p:animEffect transition="in" filter="fade">
                                      <p:cBhvr>
                                        <p:cTn id="35" dur="1000"/>
                                        <p:tgtEl>
                                          <p:spTgt spid="9220">
                                            <p:txEl>
                                              <p:pRg st="4" end="4"/>
                                            </p:txEl>
                                          </p:spTgt>
                                        </p:tgtEl>
                                      </p:cBhvr>
                                    </p:animEffect>
                                    <p:anim calcmode="lin" valueType="num">
                                      <p:cBhvr>
                                        <p:cTn id="36" dur="1000" fill="hold"/>
                                        <p:tgtEl>
                                          <p:spTgt spid="922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2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4"/>
          <p:cNvSpPr>
            <a:spLocks noGrp="1" noRot="1" noChangeArrowheads="1"/>
          </p:cNvSpPr>
          <p:nvPr>
            <p:ph type="title"/>
          </p:nvPr>
        </p:nvSpPr>
        <p:spPr>
          <a:xfrm>
            <a:off x="0" y="457200"/>
            <a:ext cx="8540750" cy="1143000"/>
          </a:xfrm>
          <a:noFill/>
        </p:spPr>
        <p:txBody>
          <a:bodyPr/>
          <a:lstStyle/>
          <a:p>
            <a:r>
              <a:rPr lang="zh-CN" altLang="en-US" smtClean="0"/>
              <a:t>误区之一</a:t>
            </a:r>
          </a:p>
        </p:txBody>
      </p:sp>
      <p:sp>
        <p:nvSpPr>
          <p:cNvPr id="45059" name="Rectangle 3"/>
          <p:cNvSpPr>
            <a:spLocks noGrp="1" noChangeArrowheads="1"/>
          </p:cNvSpPr>
          <p:nvPr>
            <p:ph idx="1"/>
          </p:nvPr>
        </p:nvSpPr>
        <p:spPr>
          <a:xfrm>
            <a:off x="304800" y="1600200"/>
            <a:ext cx="8540750" cy="4267200"/>
          </a:xfrm>
        </p:spPr>
        <p:txBody>
          <a:bodyPr/>
          <a:lstStyle/>
          <a:p>
            <a:r>
              <a:rPr lang="zh-CN" altLang="en-US" smtClean="0">
                <a:solidFill>
                  <a:schemeClr val="tx2"/>
                </a:solidFill>
              </a:rPr>
              <a:t>所有的</a:t>
            </a:r>
            <a:r>
              <a:rPr lang="en-US" altLang="zh-CN" smtClean="0">
                <a:solidFill>
                  <a:schemeClr val="tx2"/>
                </a:solidFill>
              </a:rPr>
              <a:t>java</a:t>
            </a:r>
            <a:r>
              <a:rPr lang="zh-CN" altLang="en-US" smtClean="0">
                <a:solidFill>
                  <a:schemeClr val="tx2"/>
                </a:solidFill>
              </a:rPr>
              <a:t>类都是继承</a:t>
            </a:r>
            <a:r>
              <a:rPr lang="en-US" altLang="zh-CN" smtClean="0">
                <a:solidFill>
                  <a:schemeClr val="tx2"/>
                </a:solidFill>
              </a:rPr>
              <a:t>object</a:t>
            </a:r>
            <a:r>
              <a:rPr lang="zh-CN" altLang="en-US" smtClean="0">
                <a:solidFill>
                  <a:schemeClr val="tx2"/>
                </a:solidFill>
              </a:rPr>
              <a:t>的，所以多重继承就有问题，为了解决多继承的问题，引入接口的概念。</a:t>
            </a:r>
          </a:p>
          <a:p>
            <a:r>
              <a:rPr lang="zh-CN" altLang="en-US" smtClean="0">
                <a:solidFill>
                  <a:schemeClr val="tx2"/>
                </a:solidFill>
              </a:rPr>
              <a:t>这句话是否正确？</a:t>
            </a:r>
          </a:p>
          <a:p>
            <a:r>
              <a:rPr lang="zh-CN" altLang="en-US" smtClean="0">
                <a:solidFill>
                  <a:schemeClr val="tx2"/>
                </a:solidFill>
              </a:rPr>
              <a:t>不正确。接口内容的引入是解决了多继承的问题，但是它的引入的真正目的不是为了多继承的概念，它是一种程序设计的模式，是接口与实现相分离的解决方案。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1000"/>
                                        <p:tgtEl>
                                          <p:spTgt spid="45059">
                                            <p:txEl>
                                              <p:pRg st="0" end="0"/>
                                            </p:txEl>
                                          </p:spTgt>
                                        </p:tgtEl>
                                      </p:cBhvr>
                                    </p:animEffect>
                                    <p:anim calcmode="lin" valueType="num">
                                      <p:cBhvr>
                                        <p:cTn id="8" dur="10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059">
                                            <p:txEl>
                                              <p:pRg st="1" end="1"/>
                                            </p:txEl>
                                          </p:spTgt>
                                        </p:tgtEl>
                                        <p:attrNameLst>
                                          <p:attrName>style.visibility</p:attrName>
                                        </p:attrNameLst>
                                      </p:cBhvr>
                                      <p:to>
                                        <p:strVal val="visible"/>
                                      </p:to>
                                    </p:set>
                                    <p:animEffect transition="in" filter="fade">
                                      <p:cBhvr>
                                        <p:cTn id="14" dur="1000"/>
                                        <p:tgtEl>
                                          <p:spTgt spid="45059">
                                            <p:txEl>
                                              <p:pRg st="1" end="1"/>
                                            </p:txEl>
                                          </p:spTgt>
                                        </p:tgtEl>
                                      </p:cBhvr>
                                    </p:animEffect>
                                    <p:anim calcmode="lin" valueType="num">
                                      <p:cBhvr>
                                        <p:cTn id="15"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059">
                                            <p:txEl>
                                              <p:pRg st="2" end="2"/>
                                            </p:txEl>
                                          </p:spTgt>
                                        </p:tgtEl>
                                        <p:attrNameLst>
                                          <p:attrName>style.visibility</p:attrName>
                                        </p:attrNameLst>
                                      </p:cBhvr>
                                      <p:to>
                                        <p:strVal val="visible"/>
                                      </p:to>
                                    </p:set>
                                    <p:animEffect transition="in" filter="fade">
                                      <p:cBhvr>
                                        <p:cTn id="21" dur="1000"/>
                                        <p:tgtEl>
                                          <p:spTgt spid="45059">
                                            <p:txEl>
                                              <p:pRg st="2" end="2"/>
                                            </p:txEl>
                                          </p:spTgt>
                                        </p:tgtEl>
                                      </p:cBhvr>
                                    </p:animEffect>
                                    <p:anim calcmode="lin" valueType="num">
                                      <p:cBhvr>
                                        <p:cTn id="22"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457200"/>
            <a:ext cx="8540750" cy="1143000"/>
          </a:xfrm>
        </p:spPr>
        <p:txBody>
          <a:bodyPr/>
          <a:lstStyle/>
          <a:p>
            <a:r>
              <a:rPr lang="zh-CN" altLang="en-US" smtClean="0"/>
              <a:t>误区之二</a:t>
            </a:r>
          </a:p>
        </p:txBody>
      </p:sp>
      <p:sp>
        <p:nvSpPr>
          <p:cNvPr id="46083" name="Rectangle 3"/>
          <p:cNvSpPr>
            <a:spLocks noGrp="1" noChangeArrowheads="1"/>
          </p:cNvSpPr>
          <p:nvPr>
            <p:ph idx="1"/>
          </p:nvPr>
        </p:nvSpPr>
        <p:spPr>
          <a:xfrm>
            <a:off x="304800" y="1524000"/>
            <a:ext cx="8540750" cy="4572000"/>
          </a:xfrm>
        </p:spPr>
        <p:txBody>
          <a:bodyPr/>
          <a:lstStyle/>
          <a:p>
            <a:pPr>
              <a:lnSpc>
                <a:spcPct val="90000"/>
              </a:lnSpc>
            </a:pPr>
            <a:r>
              <a:rPr lang="zh-CN" altLang="en-US" sz="2400" smtClean="0">
                <a:solidFill>
                  <a:schemeClr val="tx2"/>
                </a:solidFill>
              </a:rPr>
              <a:t>由于</a:t>
            </a:r>
            <a:r>
              <a:rPr lang="en-US" altLang="zh-CN" sz="2400" smtClean="0">
                <a:solidFill>
                  <a:schemeClr val="tx2"/>
                </a:solidFill>
              </a:rPr>
              <a:t>java interface</a:t>
            </a:r>
            <a:r>
              <a:rPr lang="zh-CN" altLang="en-US" sz="2400" smtClean="0">
                <a:solidFill>
                  <a:schemeClr val="tx2"/>
                </a:solidFill>
              </a:rPr>
              <a:t>中声明的字段在编译时会自动加上</a:t>
            </a:r>
            <a:r>
              <a:rPr lang="en-US" altLang="zh-CN" sz="2400" smtClean="0">
                <a:solidFill>
                  <a:schemeClr val="tx2"/>
                </a:solidFill>
              </a:rPr>
              <a:t>static final</a:t>
            </a:r>
            <a:r>
              <a:rPr lang="zh-CN" altLang="en-US" sz="2400" smtClean="0">
                <a:solidFill>
                  <a:schemeClr val="tx2"/>
                </a:solidFill>
              </a:rPr>
              <a:t>的修饰符，即声明为常量。因而</a:t>
            </a:r>
            <a:r>
              <a:rPr lang="en-US" altLang="zh-CN" sz="2400" smtClean="0">
                <a:solidFill>
                  <a:schemeClr val="tx2"/>
                </a:solidFill>
              </a:rPr>
              <a:t>interface</a:t>
            </a:r>
            <a:r>
              <a:rPr lang="zh-CN" altLang="en-US" sz="2400" smtClean="0">
                <a:solidFill>
                  <a:schemeClr val="tx2"/>
                </a:solidFill>
              </a:rPr>
              <a:t>通常是存放常量的最佳地点。 </a:t>
            </a:r>
          </a:p>
          <a:p>
            <a:pPr>
              <a:lnSpc>
                <a:spcPct val="90000"/>
              </a:lnSpc>
            </a:pPr>
            <a:r>
              <a:rPr lang="zh-CN" altLang="en-US" sz="2400" smtClean="0">
                <a:solidFill>
                  <a:schemeClr val="tx2"/>
                </a:solidFill>
              </a:rPr>
              <a:t>这句话是否正确</a:t>
            </a:r>
          </a:p>
          <a:p>
            <a:pPr>
              <a:lnSpc>
                <a:spcPct val="90000"/>
              </a:lnSpc>
            </a:pPr>
            <a:r>
              <a:rPr lang="zh-CN" altLang="en-US" sz="2400" smtClean="0">
                <a:solidFill>
                  <a:schemeClr val="tx2"/>
                </a:solidFill>
              </a:rPr>
              <a:t>不一定。为什么？</a:t>
            </a:r>
          </a:p>
          <a:p>
            <a:pPr>
              <a:lnSpc>
                <a:spcPct val="90000"/>
              </a:lnSpc>
            </a:pPr>
            <a:r>
              <a:rPr lang="zh-CN" altLang="en-US" sz="2400" smtClean="0">
                <a:solidFill>
                  <a:schemeClr val="tx2"/>
                </a:solidFill>
              </a:rPr>
              <a:t>因为在</a:t>
            </a:r>
            <a:r>
              <a:rPr lang="en-US" altLang="zh-CN" sz="2400" smtClean="0">
                <a:solidFill>
                  <a:schemeClr val="tx2"/>
                </a:solidFill>
              </a:rPr>
              <a:t>java</a:t>
            </a:r>
            <a:r>
              <a:rPr lang="zh-CN" altLang="en-US" sz="2400" smtClean="0">
                <a:solidFill>
                  <a:schemeClr val="tx2"/>
                </a:solidFill>
              </a:rPr>
              <a:t>实际应用中会产生一些问题。起因有两点：一、我们所使用的常量并不是一成不变的，只是相对与变量不能赋值改变。二、部分编译。</a:t>
            </a:r>
          </a:p>
          <a:p>
            <a:pPr>
              <a:lnSpc>
                <a:spcPct val="90000"/>
              </a:lnSpc>
            </a:pPr>
            <a:r>
              <a:rPr lang="zh-CN" altLang="en-US" sz="2400" smtClean="0">
                <a:solidFill>
                  <a:schemeClr val="tx2"/>
                </a:solidFill>
              </a:rPr>
              <a:t>需要看具体的情景。如果工程需要运行的速度，直接在接口中设置常量即可。如果工程需要部分修改，能够支持部分编译，则在类中进行定义更好。</a:t>
            </a:r>
          </a:p>
          <a:p>
            <a:pPr>
              <a:lnSpc>
                <a:spcPct val="90000"/>
              </a:lnSpc>
            </a:pPr>
            <a:r>
              <a:rPr lang="zh-CN" altLang="en-US" sz="2400" smtClean="0">
                <a:solidFill>
                  <a:schemeClr val="tx2"/>
                </a:solidFill>
              </a:rPr>
              <a:t>一般来说， </a:t>
            </a:r>
            <a:r>
              <a:rPr lang="en-US" altLang="zh-CN" sz="2400" smtClean="0">
                <a:solidFill>
                  <a:schemeClr val="tx2"/>
                </a:solidFill>
              </a:rPr>
              <a:t>interface</a:t>
            </a:r>
            <a:r>
              <a:rPr lang="zh-CN" altLang="en-US" sz="2400" smtClean="0">
                <a:solidFill>
                  <a:schemeClr val="tx2"/>
                </a:solidFill>
              </a:rPr>
              <a:t>方式中一般不定义成员数据变量。</a:t>
            </a:r>
          </a:p>
          <a:p>
            <a:pPr>
              <a:lnSpc>
                <a:spcPct val="90000"/>
              </a:lnSpc>
            </a:pPr>
            <a:endParaRPr lang="zh-CN" altLang="en-US" sz="2400" smtClean="0">
              <a:solidFill>
                <a:schemeClr val="tx2"/>
              </a:solidFill>
            </a:endParaRPr>
          </a:p>
          <a:p>
            <a:pPr>
              <a:lnSpc>
                <a:spcPct val="90000"/>
              </a:lnSpc>
            </a:pP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1000"/>
                                        <p:tgtEl>
                                          <p:spTgt spid="46083">
                                            <p:txEl>
                                              <p:pRg st="0" end="0"/>
                                            </p:txEl>
                                          </p:spTgt>
                                        </p:tgtEl>
                                      </p:cBhvr>
                                    </p:animEffect>
                                    <p:anim calcmode="lin" valueType="num">
                                      <p:cBhvr>
                                        <p:cTn id="8" dur="10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083">
                                            <p:txEl>
                                              <p:pRg st="1" end="1"/>
                                            </p:txEl>
                                          </p:spTgt>
                                        </p:tgtEl>
                                        <p:attrNameLst>
                                          <p:attrName>style.visibility</p:attrName>
                                        </p:attrNameLst>
                                      </p:cBhvr>
                                      <p:to>
                                        <p:strVal val="visible"/>
                                      </p:to>
                                    </p:set>
                                    <p:animEffect transition="in" filter="fade">
                                      <p:cBhvr>
                                        <p:cTn id="14" dur="1000"/>
                                        <p:tgtEl>
                                          <p:spTgt spid="46083">
                                            <p:txEl>
                                              <p:pRg st="1" end="1"/>
                                            </p:txEl>
                                          </p:spTgt>
                                        </p:tgtEl>
                                      </p:cBhvr>
                                    </p:animEffect>
                                    <p:anim calcmode="lin" valueType="num">
                                      <p:cBhvr>
                                        <p:cTn id="15" dur="10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60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6083">
                                            <p:txEl>
                                              <p:pRg st="2" end="2"/>
                                            </p:txEl>
                                          </p:spTgt>
                                        </p:tgtEl>
                                        <p:attrNameLst>
                                          <p:attrName>style.visibility</p:attrName>
                                        </p:attrNameLst>
                                      </p:cBhvr>
                                      <p:to>
                                        <p:strVal val="visible"/>
                                      </p:to>
                                    </p:set>
                                    <p:animEffect transition="in" filter="fade">
                                      <p:cBhvr>
                                        <p:cTn id="21" dur="1000"/>
                                        <p:tgtEl>
                                          <p:spTgt spid="46083">
                                            <p:txEl>
                                              <p:pRg st="2" end="2"/>
                                            </p:txEl>
                                          </p:spTgt>
                                        </p:tgtEl>
                                      </p:cBhvr>
                                    </p:animEffect>
                                    <p:anim calcmode="lin" valueType="num">
                                      <p:cBhvr>
                                        <p:cTn id="22" dur="10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60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6083">
                                            <p:txEl>
                                              <p:pRg st="3" end="3"/>
                                            </p:txEl>
                                          </p:spTgt>
                                        </p:tgtEl>
                                        <p:attrNameLst>
                                          <p:attrName>style.visibility</p:attrName>
                                        </p:attrNameLst>
                                      </p:cBhvr>
                                      <p:to>
                                        <p:strVal val="visible"/>
                                      </p:to>
                                    </p:set>
                                    <p:animEffect transition="in" filter="fade">
                                      <p:cBhvr>
                                        <p:cTn id="28" dur="1000"/>
                                        <p:tgtEl>
                                          <p:spTgt spid="46083">
                                            <p:txEl>
                                              <p:pRg st="3" end="3"/>
                                            </p:txEl>
                                          </p:spTgt>
                                        </p:tgtEl>
                                      </p:cBhvr>
                                    </p:animEffect>
                                    <p:anim calcmode="lin" valueType="num">
                                      <p:cBhvr>
                                        <p:cTn id="29" dur="10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6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6083">
                                            <p:txEl>
                                              <p:pRg st="4" end="4"/>
                                            </p:txEl>
                                          </p:spTgt>
                                        </p:tgtEl>
                                        <p:attrNameLst>
                                          <p:attrName>style.visibility</p:attrName>
                                        </p:attrNameLst>
                                      </p:cBhvr>
                                      <p:to>
                                        <p:strVal val="visible"/>
                                      </p:to>
                                    </p:set>
                                    <p:animEffect transition="in" filter="fade">
                                      <p:cBhvr>
                                        <p:cTn id="35" dur="1000"/>
                                        <p:tgtEl>
                                          <p:spTgt spid="46083">
                                            <p:txEl>
                                              <p:pRg st="4" end="4"/>
                                            </p:txEl>
                                          </p:spTgt>
                                        </p:tgtEl>
                                      </p:cBhvr>
                                    </p:animEffect>
                                    <p:anim calcmode="lin" valueType="num">
                                      <p:cBhvr>
                                        <p:cTn id="36" dur="10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60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6083">
                                            <p:txEl>
                                              <p:pRg st="5" end="5"/>
                                            </p:txEl>
                                          </p:spTgt>
                                        </p:tgtEl>
                                        <p:attrNameLst>
                                          <p:attrName>style.visibility</p:attrName>
                                        </p:attrNameLst>
                                      </p:cBhvr>
                                      <p:to>
                                        <p:strVal val="visible"/>
                                      </p:to>
                                    </p:set>
                                    <p:animEffect transition="in" filter="fade">
                                      <p:cBhvr>
                                        <p:cTn id="42" dur="1000"/>
                                        <p:tgtEl>
                                          <p:spTgt spid="46083">
                                            <p:txEl>
                                              <p:pRg st="5" end="5"/>
                                            </p:txEl>
                                          </p:spTgt>
                                        </p:tgtEl>
                                      </p:cBhvr>
                                    </p:animEffect>
                                    <p:anim calcmode="lin" valueType="num">
                                      <p:cBhvr>
                                        <p:cTn id="43" dur="10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608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t>误区之三</a:t>
            </a:r>
          </a:p>
        </p:txBody>
      </p:sp>
      <p:sp>
        <p:nvSpPr>
          <p:cNvPr id="47107" name="Rectangle 3"/>
          <p:cNvSpPr>
            <a:spLocks noGrp="1" noChangeArrowheads="1"/>
          </p:cNvSpPr>
          <p:nvPr>
            <p:ph idx="1"/>
          </p:nvPr>
        </p:nvSpPr>
        <p:spPr/>
        <p:txBody>
          <a:bodyPr/>
          <a:lstStyle/>
          <a:p>
            <a:r>
              <a:rPr lang="en-US" altLang="zh-CN" smtClean="0">
                <a:solidFill>
                  <a:schemeClr val="tx2"/>
                </a:solidFill>
              </a:rPr>
              <a:t>abstract class</a:t>
            </a:r>
            <a:r>
              <a:rPr lang="zh-CN" altLang="en-US" smtClean="0">
                <a:solidFill>
                  <a:schemeClr val="tx2"/>
                </a:solidFill>
              </a:rPr>
              <a:t>和</a:t>
            </a:r>
            <a:r>
              <a:rPr lang="en-US" altLang="zh-CN" smtClean="0">
                <a:solidFill>
                  <a:schemeClr val="tx2"/>
                </a:solidFill>
              </a:rPr>
              <a:t>interface</a:t>
            </a:r>
            <a:r>
              <a:rPr lang="zh-CN" altLang="en-US" smtClean="0">
                <a:solidFill>
                  <a:schemeClr val="tx2"/>
                </a:solidFill>
              </a:rPr>
              <a:t>之间在对于抽象类定义的支持方面具有很大的相似性，甚至可以相互替换，所以在选择上具有随意性。</a:t>
            </a:r>
          </a:p>
          <a:p>
            <a:r>
              <a:rPr lang="zh-CN" altLang="en-US" smtClean="0">
                <a:solidFill>
                  <a:schemeClr val="tx2"/>
                </a:solidFill>
              </a:rPr>
              <a:t>这句话是否正确？</a:t>
            </a:r>
          </a:p>
          <a:p>
            <a:r>
              <a:rPr lang="zh-CN" altLang="en-US" smtClean="0">
                <a:solidFill>
                  <a:schemeClr val="tx2"/>
                </a:solidFill>
              </a:rPr>
              <a:t>不正确。两者之间还是有很大的区别的。</a:t>
            </a:r>
          </a:p>
          <a:p>
            <a:endParaRPr lang="zh-CN" altLang="en-US" smtClean="0">
              <a:solidFill>
                <a:schemeClr val="tx2"/>
              </a:solidFill>
            </a:endParaRPr>
          </a:p>
          <a:p>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1000"/>
                                        <p:tgtEl>
                                          <p:spTgt spid="47107">
                                            <p:txEl>
                                              <p:pRg st="0" end="0"/>
                                            </p:txEl>
                                          </p:spTgt>
                                        </p:tgtEl>
                                      </p:cBhvr>
                                    </p:animEffect>
                                    <p:anim calcmode="lin" valueType="num">
                                      <p:cBhvr>
                                        <p:cTn id="8" dur="10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107">
                                            <p:txEl>
                                              <p:pRg st="1" end="1"/>
                                            </p:txEl>
                                          </p:spTgt>
                                        </p:tgtEl>
                                        <p:attrNameLst>
                                          <p:attrName>style.visibility</p:attrName>
                                        </p:attrNameLst>
                                      </p:cBhvr>
                                      <p:to>
                                        <p:strVal val="visible"/>
                                      </p:to>
                                    </p:set>
                                    <p:animEffect transition="in" filter="fade">
                                      <p:cBhvr>
                                        <p:cTn id="14" dur="1000"/>
                                        <p:tgtEl>
                                          <p:spTgt spid="47107">
                                            <p:txEl>
                                              <p:pRg st="1" end="1"/>
                                            </p:txEl>
                                          </p:spTgt>
                                        </p:tgtEl>
                                      </p:cBhvr>
                                    </p:animEffect>
                                    <p:anim calcmode="lin" valueType="num">
                                      <p:cBhvr>
                                        <p:cTn id="15" dur="10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7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107">
                                            <p:txEl>
                                              <p:pRg st="2" end="2"/>
                                            </p:txEl>
                                          </p:spTgt>
                                        </p:tgtEl>
                                        <p:attrNameLst>
                                          <p:attrName>style.visibility</p:attrName>
                                        </p:attrNameLst>
                                      </p:cBhvr>
                                      <p:to>
                                        <p:strVal val="visible"/>
                                      </p:to>
                                    </p:set>
                                    <p:animEffect transition="in" filter="fade">
                                      <p:cBhvr>
                                        <p:cTn id="21" dur="1000"/>
                                        <p:tgtEl>
                                          <p:spTgt spid="47107">
                                            <p:txEl>
                                              <p:pRg st="2" end="2"/>
                                            </p:txEl>
                                          </p:spTgt>
                                        </p:tgtEl>
                                      </p:cBhvr>
                                    </p:animEffect>
                                    <p:anim calcmode="lin" valueType="num">
                                      <p:cBhvr>
                                        <p:cTn id="22" dur="10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71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304800" y="914400"/>
            <a:ext cx="8540750" cy="4953000"/>
          </a:xfrm>
        </p:spPr>
        <p:txBody>
          <a:bodyPr/>
          <a:lstStyle/>
          <a:p>
            <a:pPr>
              <a:lnSpc>
                <a:spcPct val="90000"/>
              </a:lnSpc>
              <a:buFontTx/>
              <a:buNone/>
            </a:pPr>
            <a:r>
              <a:rPr lang="en-US" altLang="zh-CN" smtClean="0">
                <a:solidFill>
                  <a:schemeClr val="tx2"/>
                </a:solidFill>
              </a:rPr>
              <a:t>   </a:t>
            </a:r>
            <a:r>
              <a:rPr lang="zh-CN" altLang="en-US" smtClean="0">
                <a:solidFill>
                  <a:schemeClr val="tx2"/>
                </a:solidFill>
              </a:rPr>
              <a:t>从语法定义和编程的角度论述</a:t>
            </a:r>
            <a:r>
              <a:rPr lang="en-US" altLang="zh-CN" smtClean="0">
                <a:solidFill>
                  <a:schemeClr val="tx2"/>
                </a:solidFill>
              </a:rPr>
              <a:t>abstract class</a:t>
            </a:r>
            <a:r>
              <a:rPr lang="zh-CN" altLang="en-US" smtClean="0">
                <a:solidFill>
                  <a:schemeClr val="tx2"/>
                </a:solidFill>
              </a:rPr>
              <a:t>和</a:t>
            </a:r>
            <a:r>
              <a:rPr lang="en-US" altLang="zh-CN" smtClean="0">
                <a:solidFill>
                  <a:schemeClr val="tx2"/>
                </a:solidFill>
              </a:rPr>
              <a:t>interface</a:t>
            </a:r>
            <a:r>
              <a:rPr lang="zh-CN" altLang="en-US" smtClean="0">
                <a:solidFill>
                  <a:schemeClr val="tx2"/>
                </a:solidFill>
              </a:rPr>
              <a:t>的区别：</a:t>
            </a:r>
          </a:p>
          <a:p>
            <a:pPr>
              <a:lnSpc>
                <a:spcPct val="90000"/>
              </a:lnSpc>
            </a:pPr>
            <a:r>
              <a:rPr lang="en-US" altLang="zh-CN" smtClean="0">
                <a:solidFill>
                  <a:schemeClr val="tx2"/>
                </a:solidFill>
              </a:rPr>
              <a:t>1</a:t>
            </a:r>
            <a:r>
              <a:rPr lang="zh-CN" altLang="en-US" smtClean="0">
                <a:solidFill>
                  <a:schemeClr val="tx2"/>
                </a:solidFill>
              </a:rPr>
              <a:t>、</a:t>
            </a:r>
            <a:r>
              <a:rPr lang="en-US" altLang="zh-CN" smtClean="0">
                <a:solidFill>
                  <a:schemeClr val="tx2"/>
                </a:solidFill>
              </a:rPr>
              <a:t>abstract class</a:t>
            </a:r>
            <a:r>
              <a:rPr lang="zh-CN" altLang="en-US" smtClean="0">
                <a:solidFill>
                  <a:schemeClr val="tx2"/>
                </a:solidFill>
              </a:rPr>
              <a:t>方法中可以有自己的数据成员，也可以有非</a:t>
            </a:r>
            <a:r>
              <a:rPr lang="en-US" altLang="zh-CN" smtClean="0">
                <a:solidFill>
                  <a:schemeClr val="tx2"/>
                </a:solidFill>
              </a:rPr>
              <a:t>abstract</a:t>
            </a:r>
            <a:r>
              <a:rPr lang="zh-CN" altLang="en-US" smtClean="0">
                <a:solidFill>
                  <a:schemeClr val="tx2"/>
                </a:solidFill>
              </a:rPr>
              <a:t>的成员方法，并赋予方法的默认行为，而在</a:t>
            </a:r>
            <a:r>
              <a:rPr lang="en-US" altLang="zh-CN" smtClean="0">
                <a:solidFill>
                  <a:schemeClr val="tx2"/>
                </a:solidFill>
              </a:rPr>
              <a:t>interface</a:t>
            </a:r>
            <a:r>
              <a:rPr lang="zh-CN" altLang="en-US" smtClean="0">
                <a:solidFill>
                  <a:schemeClr val="tx2"/>
                </a:solidFill>
              </a:rPr>
              <a:t>方式中一般不定义成员数据变量，所有的方法都是</a:t>
            </a:r>
            <a:r>
              <a:rPr lang="en-US" altLang="zh-CN" smtClean="0">
                <a:solidFill>
                  <a:schemeClr val="tx2"/>
                </a:solidFill>
              </a:rPr>
              <a:t>abstract</a:t>
            </a:r>
            <a:r>
              <a:rPr lang="zh-CN" altLang="en-US" smtClean="0">
                <a:solidFill>
                  <a:schemeClr val="tx2"/>
                </a:solidFill>
              </a:rPr>
              <a:t>，方法不能拥有默认的行为。</a:t>
            </a:r>
          </a:p>
          <a:p>
            <a:pPr>
              <a:lnSpc>
                <a:spcPct val="90000"/>
              </a:lnSpc>
            </a:pPr>
            <a:r>
              <a:rPr lang="en-US" altLang="zh-CN" smtClean="0">
                <a:solidFill>
                  <a:schemeClr val="tx2"/>
                </a:solidFill>
              </a:rPr>
              <a:t>2</a:t>
            </a:r>
            <a:r>
              <a:rPr lang="zh-CN" altLang="en-US" smtClean="0">
                <a:solidFill>
                  <a:schemeClr val="tx2"/>
                </a:solidFill>
              </a:rPr>
              <a:t>、</a:t>
            </a:r>
            <a:r>
              <a:rPr lang="en-US" altLang="zh-CN" smtClean="0">
                <a:solidFill>
                  <a:schemeClr val="tx2"/>
                </a:solidFill>
              </a:rPr>
              <a:t>abstract class</a:t>
            </a:r>
            <a:r>
              <a:rPr lang="zh-CN" altLang="en-US" smtClean="0">
                <a:solidFill>
                  <a:schemeClr val="tx2"/>
                </a:solidFill>
              </a:rPr>
              <a:t>在</a:t>
            </a:r>
            <a:r>
              <a:rPr lang="en-US" altLang="zh-CN" smtClean="0">
                <a:solidFill>
                  <a:schemeClr val="tx2"/>
                </a:solidFill>
              </a:rPr>
              <a:t>java</a:t>
            </a:r>
            <a:r>
              <a:rPr lang="zh-CN" altLang="en-US" smtClean="0">
                <a:solidFill>
                  <a:schemeClr val="tx2"/>
                </a:solidFill>
              </a:rPr>
              <a:t>语言中表示的是一种继承关系，一个类只能使用一次继承关系。而一个类可以实现多个</a:t>
            </a:r>
            <a:r>
              <a:rPr lang="en-US" altLang="zh-CN" smtClean="0">
                <a:solidFill>
                  <a:schemeClr val="tx2"/>
                </a:solidFill>
              </a:rPr>
              <a:t>interface</a:t>
            </a:r>
            <a:r>
              <a:rPr lang="zh-CN" altLang="en-US" smtClean="0">
                <a:solidFill>
                  <a:schemeClr val="tx2"/>
                </a:solidFill>
              </a:rPr>
              <a:t>。</a:t>
            </a:r>
            <a:endParaRPr lang="zh-CN" altLang="en-US" b="1" smtClean="0">
              <a:solidFill>
                <a:schemeClr val="tx2"/>
              </a:solidFill>
            </a:endParaRPr>
          </a:p>
          <a:p>
            <a:pPr>
              <a:lnSpc>
                <a:spcPct val="90000"/>
              </a:lnSpc>
            </a:pPr>
            <a:endParaRPr lang="en-US" altLang="zh-CN" smtClean="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304800" y="914400"/>
            <a:ext cx="8540750" cy="4953000"/>
          </a:xfrm>
        </p:spPr>
        <p:txBody>
          <a:bodyPr/>
          <a:lstStyle/>
          <a:p>
            <a:r>
              <a:rPr lang="zh-CN" altLang="en-US" smtClean="0">
                <a:solidFill>
                  <a:schemeClr val="tx2"/>
                </a:solidFill>
              </a:rPr>
              <a:t>从问题域角度看：</a:t>
            </a:r>
          </a:p>
          <a:p>
            <a:r>
              <a:rPr lang="en-US" altLang="zh-CN" smtClean="0">
                <a:solidFill>
                  <a:schemeClr val="tx2"/>
                </a:solidFill>
              </a:rPr>
              <a:t>abstract class</a:t>
            </a:r>
            <a:r>
              <a:rPr lang="zh-CN" altLang="en-US" smtClean="0">
                <a:solidFill>
                  <a:schemeClr val="tx2"/>
                </a:solidFill>
              </a:rPr>
              <a:t>在</a:t>
            </a:r>
            <a:r>
              <a:rPr lang="en-US" altLang="zh-CN" smtClean="0">
                <a:solidFill>
                  <a:schemeClr val="tx2"/>
                </a:solidFill>
              </a:rPr>
              <a:t>Java</a:t>
            </a:r>
            <a:r>
              <a:rPr lang="zh-CN" altLang="en-US" smtClean="0">
                <a:solidFill>
                  <a:schemeClr val="tx2"/>
                </a:solidFill>
              </a:rPr>
              <a:t>语言中体现了一种继承关系，要想使得继承关系合理，父类和派生类之间必须存在</a:t>
            </a:r>
            <a:r>
              <a:rPr lang="en-US" altLang="zh-CN" smtClean="0">
                <a:solidFill>
                  <a:schemeClr val="tx2"/>
                </a:solidFill>
              </a:rPr>
              <a:t>"is a"</a:t>
            </a:r>
            <a:r>
              <a:rPr lang="zh-CN" altLang="en-US" smtClean="0">
                <a:solidFill>
                  <a:schemeClr val="tx2"/>
                </a:solidFill>
              </a:rPr>
              <a:t>关系，即父类和派生类在概念本质上应该是相同的。对于</a:t>
            </a:r>
            <a:r>
              <a:rPr lang="en-US" altLang="zh-CN" smtClean="0">
                <a:solidFill>
                  <a:schemeClr val="tx2"/>
                </a:solidFill>
              </a:rPr>
              <a:t>interface </a:t>
            </a:r>
            <a:r>
              <a:rPr lang="zh-CN" altLang="en-US" smtClean="0">
                <a:solidFill>
                  <a:schemeClr val="tx2"/>
                </a:solidFill>
              </a:rPr>
              <a:t>来说则不然，并不要求</a:t>
            </a:r>
            <a:r>
              <a:rPr lang="en-US" altLang="zh-CN" smtClean="0">
                <a:solidFill>
                  <a:schemeClr val="tx2"/>
                </a:solidFill>
              </a:rPr>
              <a:t>interface</a:t>
            </a:r>
            <a:r>
              <a:rPr lang="zh-CN" altLang="en-US" smtClean="0">
                <a:solidFill>
                  <a:schemeClr val="tx2"/>
                </a:solidFill>
              </a:rPr>
              <a:t>的实现者和</a:t>
            </a:r>
            <a:r>
              <a:rPr lang="en-US" altLang="zh-CN" smtClean="0">
                <a:solidFill>
                  <a:schemeClr val="tx2"/>
                </a:solidFill>
              </a:rPr>
              <a:t>interface</a:t>
            </a:r>
            <a:r>
              <a:rPr lang="zh-CN" altLang="en-US" smtClean="0">
                <a:solidFill>
                  <a:schemeClr val="tx2"/>
                </a:solidFill>
              </a:rPr>
              <a:t>定义在概念本质上是一致的，仅仅是实现了</a:t>
            </a:r>
            <a:r>
              <a:rPr lang="en-US" altLang="zh-CN" smtClean="0">
                <a:solidFill>
                  <a:schemeClr val="tx2"/>
                </a:solidFill>
              </a:rPr>
              <a:t>interface</a:t>
            </a:r>
            <a:r>
              <a:rPr lang="zh-CN" altLang="en-US" smtClean="0">
                <a:solidFill>
                  <a:schemeClr val="tx2"/>
                </a:solidFill>
              </a:rPr>
              <a:t>定义的契约而已。</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304800" y="457200"/>
            <a:ext cx="8540750" cy="5715000"/>
          </a:xfrm>
        </p:spPr>
        <p:txBody>
          <a:bodyPr/>
          <a:lstStyle/>
          <a:p>
            <a:pPr>
              <a:lnSpc>
                <a:spcPct val="90000"/>
              </a:lnSpc>
            </a:pPr>
            <a:r>
              <a:rPr lang="zh-CN" altLang="en-US" smtClean="0">
                <a:solidFill>
                  <a:schemeClr val="tx2"/>
                </a:solidFill>
              </a:rPr>
              <a:t>举例说明：</a:t>
            </a:r>
          </a:p>
          <a:p>
            <a:pPr>
              <a:lnSpc>
                <a:spcPct val="90000"/>
              </a:lnSpc>
            </a:pPr>
            <a:r>
              <a:rPr lang="zh-CN" altLang="en-US" smtClean="0">
                <a:solidFill>
                  <a:schemeClr val="tx2"/>
                </a:solidFill>
              </a:rPr>
              <a:t>假设我们问题域中的需求是：</a:t>
            </a:r>
          </a:p>
          <a:p>
            <a:pPr>
              <a:lnSpc>
                <a:spcPct val="90000"/>
              </a:lnSpc>
            </a:pPr>
            <a:r>
              <a:rPr lang="zh-CN" altLang="en-US" smtClean="0">
                <a:solidFill>
                  <a:schemeClr val="tx2"/>
                </a:solidFill>
              </a:rPr>
              <a:t>门（抽象类，预见各种不同的实现），实现铁门和木门</a:t>
            </a:r>
          </a:p>
          <a:p>
            <a:pPr>
              <a:lnSpc>
                <a:spcPct val="90000"/>
              </a:lnSpc>
            </a:pPr>
            <a:r>
              <a:rPr lang="zh-CN" altLang="en-US" smtClean="0">
                <a:solidFill>
                  <a:schemeClr val="tx2"/>
                </a:solidFill>
              </a:rPr>
              <a:t>报警功能</a:t>
            </a:r>
          </a:p>
          <a:p>
            <a:pPr>
              <a:lnSpc>
                <a:spcPct val="90000"/>
              </a:lnSpc>
            </a:pPr>
            <a:r>
              <a:rPr lang="zh-CN" altLang="en-US" smtClean="0">
                <a:solidFill>
                  <a:schemeClr val="tx2"/>
                </a:solidFill>
              </a:rPr>
              <a:t>怎么去做？</a:t>
            </a:r>
          </a:p>
          <a:p>
            <a:pPr>
              <a:lnSpc>
                <a:spcPct val="90000"/>
              </a:lnSpc>
            </a:pPr>
            <a:r>
              <a:rPr lang="zh-CN" altLang="en-US" smtClean="0">
                <a:solidFill>
                  <a:schemeClr val="tx2"/>
                </a:solidFill>
              </a:rPr>
              <a:t>（</a:t>
            </a:r>
            <a:r>
              <a:rPr lang="en-US" altLang="zh-CN" smtClean="0">
                <a:solidFill>
                  <a:schemeClr val="tx2"/>
                </a:solidFill>
              </a:rPr>
              <a:t>1</a:t>
            </a:r>
            <a:r>
              <a:rPr lang="zh-CN" altLang="en-US" smtClean="0">
                <a:solidFill>
                  <a:schemeClr val="tx2"/>
                </a:solidFill>
              </a:rPr>
              <a:t>）抽象类门中加入报警的方法。</a:t>
            </a:r>
          </a:p>
          <a:p>
            <a:pPr>
              <a:lnSpc>
                <a:spcPct val="90000"/>
              </a:lnSpc>
            </a:pPr>
            <a:r>
              <a:rPr lang="zh-CN" altLang="en-US" smtClean="0">
                <a:solidFill>
                  <a:schemeClr val="tx2"/>
                </a:solidFill>
              </a:rPr>
              <a:t>优化程序结构</a:t>
            </a:r>
          </a:p>
          <a:p>
            <a:pPr>
              <a:lnSpc>
                <a:spcPct val="90000"/>
              </a:lnSpc>
            </a:pPr>
            <a:r>
              <a:rPr lang="zh-CN" altLang="en-US" smtClean="0">
                <a:solidFill>
                  <a:schemeClr val="tx2"/>
                </a:solidFill>
              </a:rPr>
              <a:t>（</a:t>
            </a:r>
            <a:r>
              <a:rPr lang="en-US" altLang="zh-CN" smtClean="0">
                <a:solidFill>
                  <a:schemeClr val="tx2"/>
                </a:solidFill>
              </a:rPr>
              <a:t>2</a:t>
            </a:r>
            <a:r>
              <a:rPr lang="zh-CN" altLang="en-US" smtClean="0">
                <a:solidFill>
                  <a:schemeClr val="tx2"/>
                </a:solidFill>
              </a:rPr>
              <a:t>）写报警的接口</a:t>
            </a:r>
          </a:p>
          <a:p>
            <a:pPr>
              <a:lnSpc>
                <a:spcPct val="90000"/>
              </a:lnSpc>
            </a:pPr>
            <a:r>
              <a:rPr lang="zh-CN" altLang="en-US" smtClean="0">
                <a:solidFill>
                  <a:schemeClr val="tx2"/>
                </a:solidFill>
              </a:rPr>
              <a:t>弄清问题域：其在概念本质上是什么，同时它有具有什么的功能。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Effect transition="in" filter="fade">
                                      <p:cBhvr>
                                        <p:cTn id="7" dur="1000"/>
                                        <p:tgtEl>
                                          <p:spTgt spid="51202">
                                            <p:txEl>
                                              <p:pRg st="0" end="0"/>
                                            </p:txEl>
                                          </p:spTgt>
                                        </p:tgtEl>
                                      </p:cBhvr>
                                    </p:animEffect>
                                    <p:anim calcmode="lin" valueType="num">
                                      <p:cBhvr>
                                        <p:cTn id="8" dur="1000" fill="hold"/>
                                        <p:tgtEl>
                                          <p:spTgt spid="5120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02">
                                            <p:txEl>
                                              <p:pRg st="1" end="1"/>
                                            </p:txEl>
                                          </p:spTgt>
                                        </p:tgtEl>
                                        <p:attrNameLst>
                                          <p:attrName>style.visibility</p:attrName>
                                        </p:attrNameLst>
                                      </p:cBhvr>
                                      <p:to>
                                        <p:strVal val="visible"/>
                                      </p:to>
                                    </p:set>
                                    <p:animEffect transition="in" filter="fade">
                                      <p:cBhvr>
                                        <p:cTn id="14" dur="1000"/>
                                        <p:tgtEl>
                                          <p:spTgt spid="51202">
                                            <p:txEl>
                                              <p:pRg st="1" end="1"/>
                                            </p:txEl>
                                          </p:spTgt>
                                        </p:tgtEl>
                                      </p:cBhvr>
                                    </p:animEffect>
                                    <p:anim calcmode="lin" valueType="num">
                                      <p:cBhvr>
                                        <p:cTn id="15" dur="10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20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202">
                                            <p:txEl>
                                              <p:pRg st="2" end="2"/>
                                            </p:txEl>
                                          </p:spTgt>
                                        </p:tgtEl>
                                        <p:attrNameLst>
                                          <p:attrName>style.visibility</p:attrName>
                                        </p:attrNameLst>
                                      </p:cBhvr>
                                      <p:to>
                                        <p:strVal val="visible"/>
                                      </p:to>
                                    </p:set>
                                    <p:animEffect transition="in" filter="fade">
                                      <p:cBhvr>
                                        <p:cTn id="21" dur="1000"/>
                                        <p:tgtEl>
                                          <p:spTgt spid="51202">
                                            <p:txEl>
                                              <p:pRg st="2" end="2"/>
                                            </p:txEl>
                                          </p:spTgt>
                                        </p:tgtEl>
                                      </p:cBhvr>
                                    </p:animEffect>
                                    <p:anim calcmode="lin" valueType="num">
                                      <p:cBhvr>
                                        <p:cTn id="22" dur="10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20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202">
                                            <p:txEl>
                                              <p:pRg st="3" end="3"/>
                                            </p:txEl>
                                          </p:spTgt>
                                        </p:tgtEl>
                                        <p:attrNameLst>
                                          <p:attrName>style.visibility</p:attrName>
                                        </p:attrNameLst>
                                      </p:cBhvr>
                                      <p:to>
                                        <p:strVal val="visible"/>
                                      </p:to>
                                    </p:set>
                                    <p:animEffect transition="in" filter="fade">
                                      <p:cBhvr>
                                        <p:cTn id="28" dur="1000"/>
                                        <p:tgtEl>
                                          <p:spTgt spid="51202">
                                            <p:txEl>
                                              <p:pRg st="3" end="3"/>
                                            </p:txEl>
                                          </p:spTgt>
                                        </p:tgtEl>
                                      </p:cBhvr>
                                    </p:animEffect>
                                    <p:anim calcmode="lin" valueType="num">
                                      <p:cBhvr>
                                        <p:cTn id="29" dur="10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20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202">
                                            <p:txEl>
                                              <p:pRg st="4" end="4"/>
                                            </p:txEl>
                                          </p:spTgt>
                                        </p:tgtEl>
                                        <p:attrNameLst>
                                          <p:attrName>style.visibility</p:attrName>
                                        </p:attrNameLst>
                                      </p:cBhvr>
                                      <p:to>
                                        <p:strVal val="visible"/>
                                      </p:to>
                                    </p:set>
                                    <p:animEffect transition="in" filter="fade">
                                      <p:cBhvr>
                                        <p:cTn id="35" dur="1000"/>
                                        <p:tgtEl>
                                          <p:spTgt spid="51202">
                                            <p:txEl>
                                              <p:pRg st="4" end="4"/>
                                            </p:txEl>
                                          </p:spTgt>
                                        </p:tgtEl>
                                      </p:cBhvr>
                                    </p:animEffect>
                                    <p:anim calcmode="lin" valueType="num">
                                      <p:cBhvr>
                                        <p:cTn id="36" dur="1000" fill="hold"/>
                                        <p:tgtEl>
                                          <p:spTgt spid="5120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20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202">
                                            <p:txEl>
                                              <p:pRg st="5" end="5"/>
                                            </p:txEl>
                                          </p:spTgt>
                                        </p:tgtEl>
                                        <p:attrNameLst>
                                          <p:attrName>style.visibility</p:attrName>
                                        </p:attrNameLst>
                                      </p:cBhvr>
                                      <p:to>
                                        <p:strVal val="visible"/>
                                      </p:to>
                                    </p:set>
                                    <p:animEffect transition="in" filter="fade">
                                      <p:cBhvr>
                                        <p:cTn id="42" dur="1000"/>
                                        <p:tgtEl>
                                          <p:spTgt spid="51202">
                                            <p:txEl>
                                              <p:pRg st="5" end="5"/>
                                            </p:txEl>
                                          </p:spTgt>
                                        </p:tgtEl>
                                      </p:cBhvr>
                                    </p:animEffect>
                                    <p:anim calcmode="lin" valueType="num">
                                      <p:cBhvr>
                                        <p:cTn id="43" dur="1000" fill="hold"/>
                                        <p:tgtEl>
                                          <p:spTgt spid="5120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20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202">
                                            <p:txEl>
                                              <p:pRg st="6" end="6"/>
                                            </p:txEl>
                                          </p:spTgt>
                                        </p:tgtEl>
                                        <p:attrNameLst>
                                          <p:attrName>style.visibility</p:attrName>
                                        </p:attrNameLst>
                                      </p:cBhvr>
                                      <p:to>
                                        <p:strVal val="visible"/>
                                      </p:to>
                                    </p:set>
                                    <p:animEffect transition="in" filter="fade">
                                      <p:cBhvr>
                                        <p:cTn id="49" dur="1000"/>
                                        <p:tgtEl>
                                          <p:spTgt spid="51202">
                                            <p:txEl>
                                              <p:pRg st="6" end="6"/>
                                            </p:txEl>
                                          </p:spTgt>
                                        </p:tgtEl>
                                      </p:cBhvr>
                                    </p:animEffect>
                                    <p:anim calcmode="lin" valueType="num">
                                      <p:cBhvr>
                                        <p:cTn id="50" dur="1000" fill="hold"/>
                                        <p:tgtEl>
                                          <p:spTgt spid="5120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20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202">
                                            <p:txEl>
                                              <p:pRg st="7" end="7"/>
                                            </p:txEl>
                                          </p:spTgt>
                                        </p:tgtEl>
                                        <p:attrNameLst>
                                          <p:attrName>style.visibility</p:attrName>
                                        </p:attrNameLst>
                                      </p:cBhvr>
                                      <p:to>
                                        <p:strVal val="visible"/>
                                      </p:to>
                                    </p:set>
                                    <p:animEffect transition="in" filter="fade">
                                      <p:cBhvr>
                                        <p:cTn id="56" dur="1000"/>
                                        <p:tgtEl>
                                          <p:spTgt spid="51202">
                                            <p:txEl>
                                              <p:pRg st="7" end="7"/>
                                            </p:txEl>
                                          </p:spTgt>
                                        </p:tgtEl>
                                      </p:cBhvr>
                                    </p:animEffect>
                                    <p:anim calcmode="lin" valueType="num">
                                      <p:cBhvr>
                                        <p:cTn id="57" dur="1000" fill="hold"/>
                                        <p:tgtEl>
                                          <p:spTgt spid="5120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20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1202">
                                            <p:txEl>
                                              <p:pRg st="8" end="8"/>
                                            </p:txEl>
                                          </p:spTgt>
                                        </p:tgtEl>
                                        <p:attrNameLst>
                                          <p:attrName>style.visibility</p:attrName>
                                        </p:attrNameLst>
                                      </p:cBhvr>
                                      <p:to>
                                        <p:strVal val="visible"/>
                                      </p:to>
                                    </p:set>
                                    <p:animEffect transition="in" filter="fade">
                                      <p:cBhvr>
                                        <p:cTn id="63" dur="1000"/>
                                        <p:tgtEl>
                                          <p:spTgt spid="51202">
                                            <p:txEl>
                                              <p:pRg st="8" end="8"/>
                                            </p:txEl>
                                          </p:spTgt>
                                        </p:tgtEl>
                                      </p:cBhvr>
                                    </p:animEffect>
                                    <p:anim calcmode="lin" valueType="num">
                                      <p:cBhvr>
                                        <p:cTn id="64" dur="1000" fill="hold"/>
                                        <p:tgtEl>
                                          <p:spTgt spid="5120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120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457200" y="1524000"/>
            <a:ext cx="8686800" cy="4876800"/>
          </a:xfrm>
        </p:spPr>
        <p:txBody>
          <a:bodyPr/>
          <a:lstStyle/>
          <a:p>
            <a:pPr>
              <a:buFontTx/>
              <a:buNone/>
            </a:pPr>
            <a:r>
              <a:rPr lang="en-US" altLang="zh-CN" b="1" smtClean="0">
                <a:solidFill>
                  <a:schemeClr val="tx2"/>
                </a:solidFill>
              </a:rPr>
              <a:t>   </a:t>
            </a:r>
            <a:r>
              <a:rPr lang="zh-CN" altLang="en-US" b="1" smtClean="0">
                <a:solidFill>
                  <a:schemeClr val="tx2"/>
                </a:solidFill>
              </a:rPr>
              <a:t>举实例：</a:t>
            </a:r>
          </a:p>
          <a:p>
            <a:pPr>
              <a:buFontTx/>
              <a:buNone/>
            </a:pPr>
            <a:r>
              <a:rPr lang="zh-CN" altLang="en-US" smtClean="0">
                <a:solidFill>
                  <a:schemeClr val="tx2"/>
                </a:solidFill>
              </a:rPr>
              <a:t>   需求：一个学生信息的存储系统。添加功能：按照需求过滤打印学生信息（比如打印女生的信息），并测试。</a:t>
            </a:r>
          </a:p>
          <a:p>
            <a:pPr>
              <a:buFontTx/>
              <a:buNone/>
            </a:pPr>
            <a:r>
              <a:rPr lang="zh-CN" altLang="en-US" smtClean="0">
                <a:solidFill>
                  <a:schemeClr val="tx2"/>
                </a:solidFill>
              </a:rPr>
              <a:t>  （</a:t>
            </a:r>
            <a:r>
              <a:rPr lang="en-US" altLang="zh-CN" smtClean="0">
                <a:solidFill>
                  <a:schemeClr val="tx2"/>
                </a:solidFill>
              </a:rPr>
              <a:t>1</a:t>
            </a:r>
            <a:r>
              <a:rPr lang="zh-CN" altLang="en-US" smtClean="0">
                <a:solidFill>
                  <a:schemeClr val="tx2"/>
                </a:solidFill>
              </a:rPr>
              <a:t>）一般的做法</a:t>
            </a:r>
          </a:p>
          <a:p>
            <a:pPr>
              <a:buFontTx/>
              <a:buNone/>
            </a:pPr>
            <a:r>
              <a:rPr lang="zh-CN" altLang="en-US" smtClean="0">
                <a:solidFill>
                  <a:schemeClr val="tx2"/>
                </a:solidFill>
              </a:rPr>
              <a:t>    </a:t>
            </a:r>
          </a:p>
          <a:p>
            <a:pPr>
              <a:buFontTx/>
              <a:buNone/>
            </a:pPr>
            <a:r>
              <a:rPr lang="zh-CN" altLang="en-US" smtClean="0">
                <a:solidFill>
                  <a:schemeClr val="tx2"/>
                </a:solidFill>
              </a:rPr>
              <a:t>   </a:t>
            </a:r>
          </a:p>
        </p:txBody>
      </p:sp>
      <p:sp>
        <p:nvSpPr>
          <p:cNvPr id="9219" name="Rectangle 4"/>
          <p:cNvSpPr>
            <a:spLocks noChangeArrowheads="1"/>
          </p:cNvSpPr>
          <p:nvPr/>
        </p:nvSpPr>
        <p:spPr bwMode="auto">
          <a:xfrm>
            <a:off x="914400" y="860425"/>
            <a:ext cx="7620000" cy="579438"/>
          </a:xfrm>
          <a:prstGeom prst="rect">
            <a:avLst/>
          </a:prstGeom>
          <a:noFill/>
          <a:ln w="9525">
            <a:noFill/>
            <a:miter lim="800000"/>
            <a:headEnd/>
            <a:tailEnd/>
          </a:ln>
        </p:spPr>
        <p:txBody>
          <a:bodyPr anchor="ctr">
            <a:spAutoFit/>
          </a:bodyPr>
          <a:lstStyle/>
          <a:p>
            <a:pPr algn="ctr"/>
            <a:r>
              <a:rPr lang="en-US" altLang="zh-CN" sz="3200" b="1">
                <a:solidFill>
                  <a:schemeClr val="tx2"/>
                </a:solidFill>
              </a:rPr>
              <a:t>Java</a:t>
            </a:r>
            <a:r>
              <a:rPr lang="zh-CN" altLang="en-US" sz="3200" b="1">
                <a:solidFill>
                  <a:schemeClr val="tx2"/>
                </a:solidFill>
              </a:rPr>
              <a:t>接口的实际应用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04800" y="381000"/>
            <a:ext cx="8540750" cy="5943600"/>
          </a:xfrm>
        </p:spPr>
        <p:txBody>
          <a:bodyPr/>
          <a:lstStyle/>
          <a:p>
            <a:pPr>
              <a:buFontTx/>
              <a:buNone/>
            </a:pPr>
            <a:r>
              <a:rPr lang="en-US" altLang="zh-CN" smtClean="0">
                <a:solidFill>
                  <a:schemeClr val="tx2"/>
                </a:solidFill>
              </a:rPr>
              <a:t>   </a:t>
            </a:r>
            <a:r>
              <a:rPr lang="zh-CN" altLang="en-US" smtClean="0">
                <a:solidFill>
                  <a:schemeClr val="tx2"/>
                </a:solidFill>
              </a:rPr>
              <a:t>（</a:t>
            </a:r>
            <a:r>
              <a:rPr lang="en-US" altLang="zh-CN" smtClean="0">
                <a:solidFill>
                  <a:schemeClr val="tx2"/>
                </a:solidFill>
              </a:rPr>
              <a:t>2</a:t>
            </a:r>
            <a:r>
              <a:rPr lang="zh-CN" altLang="en-US" smtClean="0">
                <a:solidFill>
                  <a:schemeClr val="tx2"/>
                </a:solidFill>
              </a:rPr>
              <a:t>）优化程序，引入接口</a:t>
            </a:r>
          </a:p>
          <a:p>
            <a:pPr>
              <a:buFontTx/>
              <a:buNone/>
            </a:pPr>
            <a:r>
              <a:rPr lang="zh-CN" altLang="en-US" smtClean="0">
                <a:solidFill>
                  <a:schemeClr val="tx2"/>
                </a:solidFill>
              </a:rPr>
              <a:t>   把</a:t>
            </a:r>
            <a:r>
              <a:rPr lang="en-US" altLang="zh-CN" smtClean="0">
                <a:solidFill>
                  <a:schemeClr val="tx2"/>
                </a:solidFill>
              </a:rPr>
              <a:t>StudentStore</a:t>
            </a:r>
            <a:r>
              <a:rPr lang="zh-CN" altLang="en-US" smtClean="0">
                <a:solidFill>
                  <a:schemeClr val="tx2"/>
                </a:solidFill>
              </a:rPr>
              <a:t>里面涉及的过滤方式提取出来</a:t>
            </a:r>
          </a:p>
          <a:p>
            <a:pPr>
              <a:buFontTx/>
              <a:buNone/>
            </a:pPr>
            <a:r>
              <a:rPr lang="zh-CN" altLang="en-US" smtClean="0">
                <a:solidFill>
                  <a:schemeClr val="tx2"/>
                </a:solidFill>
              </a:rPr>
              <a:t>   创建接口</a:t>
            </a:r>
            <a:r>
              <a:rPr lang="en-US" altLang="zh-CN" smtClean="0">
                <a:solidFill>
                  <a:schemeClr val="tx2"/>
                </a:solidFill>
              </a:rPr>
              <a:t>Filter</a:t>
            </a:r>
            <a:r>
              <a:rPr lang="zh-CN" altLang="en-US" smtClean="0">
                <a:solidFill>
                  <a:schemeClr val="tx2"/>
                </a:solidFill>
              </a:rPr>
              <a:t>，定义接口方法</a:t>
            </a:r>
          </a:p>
          <a:p>
            <a:pPr>
              <a:buFontTx/>
              <a:buNone/>
            </a:pPr>
            <a:r>
              <a:rPr lang="zh-CN" altLang="en-US" smtClean="0">
                <a:solidFill>
                  <a:schemeClr val="tx2"/>
                </a:solidFill>
              </a:rPr>
              <a:t>    </a:t>
            </a:r>
            <a:r>
              <a:rPr lang="en-US" altLang="zh-CN" smtClean="0">
                <a:solidFill>
                  <a:schemeClr val="tx2"/>
                </a:solidFill>
              </a:rPr>
              <a:t>boolean matches(Object obj)</a:t>
            </a:r>
          </a:p>
          <a:p>
            <a:pPr>
              <a:buFontTx/>
              <a:buNone/>
            </a:pPr>
            <a:r>
              <a:rPr lang="en-US" altLang="zh-CN" smtClean="0">
                <a:solidFill>
                  <a:schemeClr val="tx2"/>
                </a:solidFill>
              </a:rPr>
              <a:t>   </a:t>
            </a:r>
            <a:r>
              <a:rPr lang="zh-CN" altLang="en-US" smtClean="0">
                <a:solidFill>
                  <a:schemeClr val="tx2"/>
                </a:solidFill>
              </a:rPr>
              <a:t>创建类</a:t>
            </a:r>
            <a:r>
              <a:rPr lang="en-US" altLang="zh-CN" smtClean="0">
                <a:solidFill>
                  <a:schemeClr val="tx2"/>
                </a:solidFill>
              </a:rPr>
              <a:t>SexFilter</a:t>
            </a:r>
            <a:r>
              <a:rPr lang="zh-CN" altLang="en-US" smtClean="0">
                <a:solidFill>
                  <a:schemeClr val="tx2"/>
                </a:solidFill>
              </a:rPr>
              <a:t>实现</a:t>
            </a:r>
            <a:r>
              <a:rPr lang="en-US" altLang="zh-CN" smtClean="0">
                <a:solidFill>
                  <a:schemeClr val="tx2"/>
                </a:solidFill>
              </a:rPr>
              <a:t>Filter</a:t>
            </a:r>
            <a:r>
              <a:rPr lang="zh-CN" altLang="en-US" smtClean="0">
                <a:solidFill>
                  <a:schemeClr val="tx2"/>
                </a:solidFill>
              </a:rPr>
              <a:t>接口，用来实现过滤女生信息的功能</a:t>
            </a:r>
          </a:p>
          <a:p>
            <a:pPr>
              <a:buFontTx/>
              <a:buNone/>
            </a:pPr>
            <a:r>
              <a:rPr lang="zh-CN" altLang="en-US" smtClean="0">
                <a:solidFill>
                  <a:schemeClr val="tx2"/>
                </a:solidFill>
              </a:rPr>
              <a:t>   这样处理更加地灵活</a:t>
            </a:r>
          </a:p>
          <a:p>
            <a:pPr>
              <a:buFontTx/>
              <a:buNone/>
            </a:pPr>
            <a:r>
              <a:rPr lang="zh-CN" altLang="en-US" smtClean="0">
                <a:solidFill>
                  <a:schemeClr val="tx2"/>
                </a:solidFill>
              </a:rPr>
              <a:t>   这种处理的方式是什么呢？</a:t>
            </a:r>
          </a:p>
          <a:p>
            <a:pPr>
              <a:buFontTx/>
              <a:buNone/>
            </a:pPr>
            <a:r>
              <a:rPr lang="zh-CN" altLang="en-US" smtClean="0">
                <a:solidFill>
                  <a:schemeClr val="tx2"/>
                </a:solidFill>
              </a:rPr>
              <a:t>   </a:t>
            </a:r>
            <a:r>
              <a:rPr lang="en-US" altLang="zh-CN" smtClean="0">
                <a:solidFill>
                  <a:schemeClr val="tx2"/>
                </a:solidFill>
              </a:rPr>
              <a:t>Java</a:t>
            </a:r>
            <a:r>
              <a:rPr lang="zh-CN" altLang="en-US" smtClean="0">
                <a:solidFill>
                  <a:schemeClr val="tx2"/>
                </a:solidFill>
              </a:rPr>
              <a:t>接口回调的思想</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主题1</Template>
  <TotalTime>723</TotalTime>
  <Words>728</Words>
  <Application>Microsoft Office PowerPoint</Application>
  <PresentationFormat>全屏显示(4:3)</PresentationFormat>
  <Paragraphs>54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Franklin Gothic Medium</vt:lpstr>
      <vt:lpstr>微软雅黑</vt:lpstr>
      <vt:lpstr>Franklin Gothic Book</vt:lpstr>
      <vt:lpstr>黑体</vt:lpstr>
      <vt:lpstr>Calibri</vt:lpstr>
      <vt:lpstr>主题1</vt:lpstr>
      <vt:lpstr>本次课的主要目的</vt:lpstr>
      <vt:lpstr>误区之一</vt:lpstr>
      <vt:lpstr>误区之二</vt:lpstr>
      <vt:lpstr>误区之三</vt:lpstr>
      <vt:lpstr>幻灯片 5</vt:lpstr>
      <vt:lpstr>幻灯片 6</vt:lpstr>
      <vt:lpstr>幻灯片 7</vt:lpstr>
      <vt:lpstr>幻灯片 8</vt:lpstr>
      <vt:lpstr>幻灯片 9</vt:lpstr>
      <vt:lpstr>幻灯片 10</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58</cp:lastModifiedBy>
  <cp:revision>58</cp:revision>
  <cp:lastPrinted>1601-01-01T00:00:00Z</cp:lastPrinted>
  <dcterms:created xsi:type="dcterms:W3CDTF">1601-01-01T00:00:00Z</dcterms:created>
  <dcterms:modified xsi:type="dcterms:W3CDTF">2014-08-11T09:41:52Z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