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5" r:id="rId2"/>
    <p:sldMasterId id="2147483657" r:id="rId3"/>
    <p:sldMasterId id="2147483659" r:id="rId4"/>
    <p:sldMasterId id="2147483713" r:id="rId5"/>
  </p:sldMasterIdLst>
  <p:sldIdLst>
    <p:sldId id="289" r:id="rId6"/>
    <p:sldId id="290" r:id="rId7"/>
    <p:sldId id="291" r:id="rId8"/>
    <p:sldId id="292" r:id="rId9"/>
    <p:sldId id="293" r:id="rId10"/>
    <p:sldId id="295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5" r:id="rId19"/>
    <p:sldId id="303" r:id="rId20"/>
    <p:sldId id="302" r:id="rId21"/>
    <p:sldId id="304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FF"/>
    <a:srgbClr val="FFFF66"/>
    <a:srgbClr val="990099"/>
    <a:srgbClr val="003399"/>
    <a:srgbClr val="003366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76" d="100"/>
          <a:sy n="76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pic>
          <p:nvPicPr>
            <p:cNvPr id="7" name="Picture 102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7206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7239000" cy="2116138"/>
          </a:xfrm>
          <a:ln cap="sq">
            <a:headEnd type="none" w="sm" len="sm"/>
            <a:tailEnd type="none" w="sm" len="sm"/>
          </a:ln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207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981825" cy="21971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61B08420-2AC2-4C74-8E50-6191E21D80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564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5645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298450"/>
            <a:ext cx="1954212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98450"/>
            <a:ext cx="5710238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1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7239000" cy="2116138"/>
          </a:xfrm>
          <a:ln cap="sq">
            <a:headEnd type="none" w="sm" len="sm"/>
            <a:tailEnd type="none" w="sm" len="sm"/>
          </a:ln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1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981825" cy="21971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EEACFDE6-5BE7-4925-B5E7-D2F192CA4D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564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5645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181600" y="4648200"/>
            <a:ext cx="259080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/>
              <a:t>教师名称</a:t>
            </a:r>
          </a:p>
          <a:p>
            <a:pPr>
              <a:defRPr/>
            </a:pPr>
            <a:r>
              <a:rPr lang="en-US" altLang="zh-CN"/>
              <a:t>Email</a:t>
            </a:r>
            <a:r>
              <a:rPr lang="zh-CN" altLang="en-US"/>
              <a:t>地址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B5BD3E-D37E-4537-833C-117F5E8707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3320EC-5327-4F58-A26E-2A698AE9D0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D34CED-F048-4DDC-A963-4C84B99540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C0FC70-2E3B-4915-8035-E697E0EF8F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DC5C57-0D65-49D3-84FD-C1DF34FBE6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4B5791-5E85-4D10-99DF-7AACC21D56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1405E0-B62A-4BD2-96EF-7EFBF3521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6B36A2-426D-4865-AA95-243B3741CC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1B3BAF-9273-4FC5-BF14-DB2B98D902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F8D2A5-C3CF-4916-ABE5-470E1C74CD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59DE9A-02EE-4067-9FBC-A24F97E059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8AA178FD-89CF-481F-8528-15744450B3A5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179388" y="6469063"/>
            <a:ext cx="1676400" cy="2746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altLang="zh-CN" sz="1200" b="1" i="1">
                <a:solidFill>
                  <a:srgbClr val="CC00CC"/>
                </a:solidFill>
              </a:rPr>
              <a:t>www.CASoft.com.cn</a:t>
            </a:r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7791450" y="5016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16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中科天地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381000"/>
            <a:ext cx="533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61722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1400" b="1" i="1">
                <a:solidFill>
                  <a:schemeClr val="hlink"/>
                </a:solidFill>
                <a:latin typeface="Palatino-Italic" charset="0"/>
              </a:rPr>
              <a:t>CASoft </a:t>
            </a:r>
            <a:r>
              <a:rPr lang="zh-CN" altLang="en-US" sz="1400">
                <a:solidFill>
                  <a:schemeClr val="hlink"/>
                </a:solidFill>
                <a:latin typeface="Palatino-Italic" charset="0"/>
              </a:rPr>
              <a:t>培训课程讲义</a:t>
            </a:r>
          </a:p>
        </p:txBody>
      </p:sp>
      <p:sp>
        <p:nvSpPr>
          <p:cNvPr id="306186" name="Line 10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98450"/>
            <a:ext cx="753903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309253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09254" name="Line 6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647E8D2C-581D-4EEA-832A-9F070C594904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310278" name="Line 6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10279" name="Line 7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2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312325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2329864D-6E21-476B-B052-2F9BD2329822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312328" name="Text Box 8"/>
          <p:cNvSpPr txBox="1">
            <a:spLocks noChangeArrowheads="1"/>
          </p:cNvSpPr>
          <p:nvPr/>
        </p:nvSpPr>
        <p:spPr bwMode="auto">
          <a:xfrm>
            <a:off x="179388" y="6469063"/>
            <a:ext cx="1676400" cy="2746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altLang="zh-CN" sz="1200" b="1" i="1">
                <a:solidFill>
                  <a:srgbClr val="CC00CC"/>
                </a:solidFill>
              </a:rPr>
              <a:t>www.CASoft.com.cn</a:t>
            </a:r>
          </a:p>
        </p:txBody>
      </p:sp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7791450" y="5016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16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中科天地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" y="381000"/>
            <a:ext cx="533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61722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1400" b="1" i="1">
                <a:solidFill>
                  <a:schemeClr val="hlink"/>
                </a:solidFill>
                <a:latin typeface="Palatino-Italic" charset="0"/>
              </a:rPr>
              <a:t>CASoft </a:t>
            </a:r>
            <a:r>
              <a:rPr lang="zh-CN" altLang="en-US" sz="1400">
                <a:solidFill>
                  <a:schemeClr val="hlink"/>
                </a:solidFill>
                <a:latin typeface="Palatino-Italic" charset="0"/>
              </a:rPr>
              <a:t>培训课程讲义</a:t>
            </a:r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23F91F0-D5D1-4673-9494-3AF1D8E661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本章内容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1587500" y="1685925"/>
            <a:ext cx="6292850" cy="3344863"/>
          </a:xfrm>
        </p:spPr>
        <p:txBody>
          <a:bodyPr/>
          <a:lstStyle/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容器的概念</a:t>
            </a: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容器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API</a:t>
            </a: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Collection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Iterator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接口</a:t>
            </a: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Set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接口</a:t>
            </a: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List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接口 和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Comparable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接口</a:t>
            </a: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Map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接口 </a:t>
            </a: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endParaRPr lang="zh-CN" altLang="en-US" sz="2800" b="1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Collection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09600" y="1295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使用更新的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Name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类，运行下列程序：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38200" y="1905000"/>
            <a:ext cx="7924800" cy="331311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import java.util.*;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main(String[] args)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Collection c = new LinkedList();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c.add(new Name("f1","l1"));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c.add(new Name("f2","l2"));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System.out.println(c.contains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     (new Name("f2","l2")));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c.remove(new Name("f1","l1"));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System.out.println(c);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609600" y="5334000"/>
            <a:ext cx="7696200" cy="685800"/>
            <a:chOff x="384" y="3264"/>
            <a:chExt cx="4848" cy="432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400" b="1">
                  <a:latin typeface="Times New Roman" pitchFamily="18" charset="0"/>
                </a:rPr>
                <a:t>输出结果：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000" b="1">
                  <a:latin typeface="Courier New" pitchFamily="49" charset="0"/>
                </a:rPr>
                <a:t>true</a:t>
              </a:r>
            </a:p>
            <a:p>
              <a:r>
                <a:rPr kumimoji="1" lang="en-US" altLang="zh-CN" sz="2000" b="1">
                  <a:latin typeface="Courier New" pitchFamily="49" charset="0"/>
                </a:rPr>
                <a:t>[f2 l2]</a:t>
              </a:r>
              <a:endParaRPr kumimoji="1" lang="zh-CN" altLang="en-US" sz="2000" b="1"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Iterator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接口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所有实现了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Collection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接口的容器类都有一个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iterator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方法用以返回一个实现了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Iterator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接口的对象。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Iterator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对象称作迭代器，用以方便的实现对容器内元素的遍历操作。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Iterator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接口定义了如下方法：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5800" y="3200400"/>
            <a:ext cx="8229600" cy="1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boolean hasNext();</a:t>
            </a:r>
            <a:r>
              <a:rPr kumimoji="1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判断游标右边是否有元素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Object next();</a:t>
            </a:r>
            <a:r>
              <a:rPr kumimoji="1" lang="en-US" altLang="zh-CN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    //</a:t>
            </a:r>
            <a:r>
              <a:rPr kumimoji="1" lang="zh-CN" altLang="en-US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返回游标右边的元素并将游标移动到下一个位置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remove();</a:t>
            </a:r>
            <a:r>
              <a:rPr kumimoji="1" lang="en-US" altLang="zh-CN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    //</a:t>
            </a:r>
            <a:r>
              <a:rPr kumimoji="1" lang="zh-CN" altLang="en-US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删除游标左面的元素，在执行完</a:t>
            </a:r>
            <a:r>
              <a:rPr kumimoji="1" lang="en-US" altLang="zh-CN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next</a:t>
            </a:r>
            <a:r>
              <a:rPr kumimoji="1" lang="zh-CN" altLang="en-US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之后该</a:t>
            </a:r>
            <a:endParaRPr kumimoji="1" lang="en-US" altLang="zh-CN" b="1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                  //操作只能执行一次</a:t>
            </a:r>
            <a:endParaRPr kumimoji="1" lang="en-US" altLang="zh-CN" b="1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2438400" y="4648200"/>
            <a:ext cx="4572000" cy="304800"/>
            <a:chOff x="1008" y="3504"/>
            <a:chExt cx="2880" cy="192"/>
          </a:xfrm>
        </p:grpSpPr>
        <p:sp>
          <p:nvSpPr>
            <p:cNvPr id="31756" name="Line 5"/>
            <p:cNvSpPr>
              <a:spLocks noChangeShapeType="1"/>
            </p:cNvSpPr>
            <p:nvPr/>
          </p:nvSpPr>
          <p:spPr bwMode="auto">
            <a:xfrm>
              <a:off x="1008" y="3600"/>
              <a:ext cx="2880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Rectangle 6"/>
            <p:cNvSpPr>
              <a:spLocks noChangeArrowheads="1"/>
            </p:cNvSpPr>
            <p:nvPr/>
          </p:nvSpPr>
          <p:spPr bwMode="auto">
            <a:xfrm>
              <a:off x="1296" y="3504"/>
              <a:ext cx="192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Rectangle 7"/>
            <p:cNvSpPr>
              <a:spLocks noChangeArrowheads="1"/>
            </p:cNvSpPr>
            <p:nvPr/>
          </p:nvSpPr>
          <p:spPr bwMode="auto">
            <a:xfrm>
              <a:off x="1824" y="3504"/>
              <a:ext cx="192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Rectangle 8"/>
            <p:cNvSpPr>
              <a:spLocks noChangeArrowheads="1"/>
            </p:cNvSpPr>
            <p:nvPr/>
          </p:nvSpPr>
          <p:spPr bwMode="auto">
            <a:xfrm>
              <a:off x="2352" y="3504"/>
              <a:ext cx="192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Rectangle 9"/>
            <p:cNvSpPr>
              <a:spLocks noChangeArrowheads="1"/>
            </p:cNvSpPr>
            <p:nvPr/>
          </p:nvSpPr>
          <p:spPr bwMode="auto">
            <a:xfrm>
              <a:off x="2880" y="3504"/>
              <a:ext cx="192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Rectangle 10"/>
            <p:cNvSpPr>
              <a:spLocks noChangeArrowheads="1"/>
            </p:cNvSpPr>
            <p:nvPr/>
          </p:nvSpPr>
          <p:spPr bwMode="auto">
            <a:xfrm>
              <a:off x="3408" y="3504"/>
              <a:ext cx="192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50" name="AutoShape 12"/>
          <p:cNvSpPr>
            <a:spLocks noChangeArrowheads="1"/>
          </p:cNvSpPr>
          <p:nvPr/>
        </p:nvSpPr>
        <p:spPr bwMode="auto">
          <a:xfrm>
            <a:off x="2514600" y="4876800"/>
            <a:ext cx="228600" cy="533400"/>
          </a:xfrm>
          <a:prstGeom prst="upArrow">
            <a:avLst>
              <a:gd name="adj1" fmla="val 50000"/>
              <a:gd name="adj2" fmla="val 58333"/>
            </a:avLst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751" name="Text Box 16"/>
          <p:cNvSpPr txBox="1">
            <a:spLocks noChangeArrowheads="1"/>
          </p:cNvSpPr>
          <p:nvPr/>
        </p:nvSpPr>
        <p:spPr bwMode="auto">
          <a:xfrm>
            <a:off x="1828800" y="5029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</a:rPr>
              <a:t>游标</a:t>
            </a:r>
          </a:p>
        </p:txBody>
      </p:sp>
      <p:sp>
        <p:nvSpPr>
          <p:cNvPr id="31752" name="Line 20"/>
          <p:cNvSpPr>
            <a:spLocks noChangeShapeType="1"/>
          </p:cNvSpPr>
          <p:nvPr/>
        </p:nvSpPr>
        <p:spPr bwMode="auto">
          <a:xfrm>
            <a:off x="27432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3" name="AutoShape 21"/>
          <p:cNvSpPr>
            <a:spLocks noChangeArrowheads="1"/>
          </p:cNvSpPr>
          <p:nvPr/>
        </p:nvSpPr>
        <p:spPr bwMode="auto">
          <a:xfrm>
            <a:off x="3429000" y="4876800"/>
            <a:ext cx="228600" cy="533400"/>
          </a:xfrm>
          <a:prstGeom prst="upArrow">
            <a:avLst>
              <a:gd name="adj1" fmla="val 50000"/>
              <a:gd name="adj2" fmla="val 58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754" name="Text Box 22"/>
          <p:cNvSpPr txBox="1">
            <a:spLocks noChangeArrowheads="1"/>
          </p:cNvSpPr>
          <p:nvPr/>
        </p:nvSpPr>
        <p:spPr bwMode="auto">
          <a:xfrm>
            <a:off x="2651125" y="5470525"/>
            <a:ext cx="108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Next（）</a:t>
            </a:r>
          </a:p>
        </p:txBody>
      </p:sp>
      <p:sp>
        <p:nvSpPr>
          <p:cNvPr id="31755" name="Text Box 23"/>
          <p:cNvSpPr txBox="1">
            <a:spLocks noChangeArrowheads="1"/>
          </p:cNvSpPr>
          <p:nvPr/>
        </p:nvSpPr>
        <p:spPr bwMode="auto">
          <a:xfrm>
            <a:off x="5324475" y="5013325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</a:rPr>
              <a:t>元素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Iterator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62000" y="1143000"/>
            <a:ext cx="7924800" cy="4089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import java.util.*;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main(String[] args)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Collection c = new HashSet();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c.add(new Name("f1","l1"));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c.add(new Name("f2","l2"));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c.add(new Name("f3","l3"));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Iterator i = c.iterator();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while(i.hasNext())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//next()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的返回值为</a:t>
            </a: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Object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类型，需要转换为相应类型</a:t>
            </a: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Name n = (Name)i.next();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System.out.print(n.getFirstName()+" 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609600" y="5334000"/>
            <a:ext cx="7696200" cy="685800"/>
            <a:chOff x="384" y="3264"/>
            <a:chExt cx="4848" cy="432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400" b="1">
                  <a:latin typeface="Times New Roman" pitchFamily="18" charset="0"/>
                </a:rPr>
                <a:t>输出结果：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000" b="1">
                  <a:solidFill>
                    <a:srgbClr val="FFFFFF"/>
                  </a:solidFill>
                  <a:latin typeface="Courier New" pitchFamily="49" charset="0"/>
                </a:rPr>
                <a:t>f2 f1 f3</a:t>
              </a:r>
              <a:r>
                <a:rPr kumimoji="1" lang="en-US" altLang="zh-CN" sz="2000" b="1">
                  <a:solidFill>
                    <a:srgbClr val="0000FF"/>
                  </a:solidFill>
                  <a:latin typeface="Courier New" pitchFamily="49" charset="0"/>
                </a:rPr>
                <a:t> </a:t>
              </a:r>
              <a:endParaRPr kumimoji="1" lang="zh-CN" altLang="en-US" sz="2000" b="1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Iterator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609600" y="12954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Times New Roman" pitchFamily="18" charset="0"/>
              </a:rPr>
              <a:t>Iterator</a:t>
            </a:r>
            <a:r>
              <a:rPr kumimoji="1" lang="zh-CN" altLang="en-US" sz="2400" b="1">
                <a:latin typeface="Times New Roman" pitchFamily="18" charset="0"/>
              </a:rPr>
              <a:t>对象的</a:t>
            </a:r>
            <a:r>
              <a:rPr kumimoji="1" lang="en-US" altLang="zh-CN" sz="2400" b="1">
                <a:latin typeface="Times New Roman" pitchFamily="18" charset="0"/>
              </a:rPr>
              <a:t>remove</a:t>
            </a:r>
            <a:r>
              <a:rPr kumimoji="1" lang="zh-CN" altLang="en-US" sz="2400" b="1">
                <a:latin typeface="Times New Roman" pitchFamily="18" charset="0"/>
              </a:rPr>
              <a:t>方法是在迭代过程中删除元素的</a:t>
            </a:r>
            <a:r>
              <a:rPr kumimoji="1" lang="zh-CN" altLang="en-US" sz="2400" b="1">
                <a:solidFill>
                  <a:srgbClr val="003399"/>
                </a:solidFill>
                <a:latin typeface="Times New Roman" pitchFamily="18" charset="0"/>
              </a:rPr>
              <a:t>唯一的安全方法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143000" y="2133600"/>
            <a:ext cx="7315200" cy="31464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… … …     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Collection c = new HashSet();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c.add(new Name("fff1","lll1"));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c.add(new Name("f2","l2"));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c.add(new Name("fff3","lll3"));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for(Iterator i = c.iterator();i.hasNext();)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Name name =(Name)i.next();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if(name.getFirstName().length()&lt;3){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i.remove();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如果换成 </a:t>
            </a: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c.remove(name); 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会产生例外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System.out.println(c);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grpSp>
        <p:nvGrpSpPr>
          <p:cNvPr id="33797" name="Group 6"/>
          <p:cNvGrpSpPr>
            <a:grpSpLocks/>
          </p:cNvGrpSpPr>
          <p:nvPr/>
        </p:nvGrpSpPr>
        <p:grpSpPr bwMode="auto">
          <a:xfrm>
            <a:off x="609600" y="5486400"/>
            <a:ext cx="7696200" cy="685800"/>
            <a:chOff x="384" y="3264"/>
            <a:chExt cx="4848" cy="432"/>
          </a:xfrm>
        </p:grpSpPr>
        <p:sp>
          <p:nvSpPr>
            <p:cNvPr id="33798" name="Rectangle 7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400" b="1">
                  <a:latin typeface="Times New Roman" pitchFamily="18" charset="0"/>
                </a:rPr>
                <a:t>输出结果：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3799" name="Rectangle 8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2000" b="1">
                  <a:latin typeface="Courier New" pitchFamily="49" charset="0"/>
                </a:rPr>
                <a:t>[</a:t>
              </a:r>
              <a:r>
                <a:rPr kumimoji="1" lang="en-US" altLang="zh-CN" sz="2000" b="1">
                  <a:latin typeface="Courier New" pitchFamily="49" charset="0"/>
                </a:rPr>
                <a:t>fff3 lll3, fff1 lll1]</a:t>
              </a:r>
              <a:endParaRPr kumimoji="1" lang="zh-CN" altLang="en-US" sz="2000" b="1"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Set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接口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85800" y="13716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Set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接口是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Collection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的子接口，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Set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接口没有提供额外的方法，但实现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Set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接口的容器类中的元素是没有有顺序的，而且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不可以重复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Set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容器可以与数学中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的概念相对应。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J2SDK API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中 所提供的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Set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容器类有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HashSet，TreeSet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等。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Set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838200" y="1371600"/>
            <a:ext cx="7924800" cy="37496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static void main(String[] args)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Set s = new HashSet();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s.add("hello");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s.add("world");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s.add(new Name("f1","f2"));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s.add(new Integer(100));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s.add(new Name("f1","f2"));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相同的元素不会被加入</a:t>
            </a: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s.add("hello");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相同的元素不会被加入</a:t>
            </a: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System.out.println(s);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609600" y="5257800"/>
            <a:ext cx="7696200" cy="685800"/>
            <a:chOff x="384" y="3264"/>
            <a:chExt cx="4848" cy="432"/>
          </a:xfrm>
        </p:grpSpPr>
        <p:sp>
          <p:nvSpPr>
            <p:cNvPr id="35845" name="Rectangle 6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400" b="1">
                  <a:latin typeface="Times New Roman" pitchFamily="18" charset="0"/>
                </a:rPr>
                <a:t>输出结果：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5846" name="Rectangle 7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2000" b="1">
                  <a:solidFill>
                    <a:srgbClr val="FFFFFF"/>
                  </a:solidFill>
                  <a:latin typeface="Courier New" pitchFamily="49" charset="0"/>
                </a:rPr>
                <a:t>[100, </a:t>
              </a:r>
              <a:r>
                <a:rPr kumimoji="1" lang="en-US" altLang="zh-CN" sz="2000" b="1">
                  <a:solidFill>
                    <a:srgbClr val="FFFFFF"/>
                  </a:solidFill>
                  <a:latin typeface="Courier New" pitchFamily="49" charset="0"/>
                </a:rPr>
                <a:t>hello, world, f1 f2]</a:t>
              </a:r>
              <a:endParaRPr kumimoji="1" lang="zh-CN" altLang="en-US" sz="2000" b="1">
                <a:solidFill>
                  <a:srgbClr val="FFFFFF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Set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838200" y="1219200"/>
            <a:ext cx="7924800" cy="40052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static void main(String[] args)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Set s1 = new HashSet();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Set s2 = new HashSet();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s1.add("a");s1.add("b");s1.add("c");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s2.add("d");s2.add("a");s2.add("b");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//Set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和</a:t>
            </a: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List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容器类都具有</a:t>
            </a: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Constructor(Collection c)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构造方法用以初始化容器类</a:t>
            </a: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Set sn = new HashSet(s1);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sn.retainAll(s2);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Set su = new HashSet(s1);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su.addAll(s2);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System.out.println(sn);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System.out.println(su);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grpSp>
        <p:nvGrpSpPr>
          <p:cNvPr id="36868" name="Group 5"/>
          <p:cNvGrpSpPr>
            <a:grpSpLocks/>
          </p:cNvGrpSpPr>
          <p:nvPr/>
        </p:nvGrpSpPr>
        <p:grpSpPr bwMode="auto">
          <a:xfrm>
            <a:off x="609600" y="5270500"/>
            <a:ext cx="7696200" cy="685800"/>
            <a:chOff x="384" y="3264"/>
            <a:chExt cx="4848" cy="432"/>
          </a:xfrm>
        </p:grpSpPr>
        <p:sp>
          <p:nvSpPr>
            <p:cNvPr id="36869" name="Rectangle 6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400" b="1">
                  <a:latin typeface="Times New Roman" pitchFamily="18" charset="0"/>
                </a:rPr>
                <a:t>输出结果：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6870" name="Rectangle 7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2000" b="1">
                  <a:solidFill>
                    <a:srgbClr val="FFFFFF"/>
                  </a:solidFill>
                  <a:latin typeface="Courier New" pitchFamily="49" charset="0"/>
                </a:rPr>
                <a:t>[</a:t>
              </a:r>
              <a:r>
                <a:rPr kumimoji="1" lang="en-US" altLang="zh-CN" sz="2000" b="1">
                  <a:solidFill>
                    <a:srgbClr val="FFFFFF"/>
                  </a:solidFill>
                  <a:latin typeface="Courier New" pitchFamily="49" charset="0"/>
                </a:rPr>
                <a:t>a, b]</a:t>
              </a:r>
            </a:p>
            <a:p>
              <a:r>
                <a:rPr kumimoji="1" lang="en-US" altLang="zh-CN" sz="2000" b="1">
                  <a:solidFill>
                    <a:srgbClr val="FFFFFF"/>
                  </a:solidFill>
                  <a:latin typeface="Courier New" pitchFamily="49" charset="0"/>
                </a:rPr>
                <a:t>[d, a, c, b]</a:t>
              </a:r>
              <a:endParaRPr kumimoji="1" lang="zh-CN" altLang="en-US" sz="2000" b="1">
                <a:solidFill>
                  <a:srgbClr val="FFFFFF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List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接口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接口是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Collection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的子接口，实现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接口的容器类中的元素是有顺序的，而且可以重复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List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容器中的元素都对应一个整数型的序号记载其在容器中的位置，可以根据序号存取容器中的元素。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J2SDK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所提供的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List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容器类有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ArrayList，LinkedList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等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List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接口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066800" y="2057400"/>
            <a:ext cx="76962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Object get(int index);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Object set(int index, Object element);         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void add(int index, Object element);          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Object remove(int index);                    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int indexOf(Object o);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int lastIndexOf(Object o);</a:t>
            </a:r>
            <a:endParaRPr kumimoji="1" lang="zh-CN" altLang="en-US" sz="2000" b="1">
              <a:solidFill>
                <a:schemeClr val="folHlink"/>
              </a:solidFill>
              <a:latin typeface="Courier New" pitchFamily="49" charset="0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609600" y="13716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Times New Roman" pitchFamily="18" charset="0"/>
              </a:rPr>
              <a:t>List </a:t>
            </a:r>
            <a:r>
              <a:rPr kumimoji="1" lang="zh-CN" altLang="en-US" sz="2400" b="1">
                <a:latin typeface="Times New Roman" pitchFamily="18" charset="0"/>
              </a:rPr>
              <a:t>接口中所定义的方法：</a:t>
            </a:r>
            <a:endParaRPr kumimoji="1"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List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066800" y="1219200"/>
            <a:ext cx="7696200" cy="3562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List l1 = new LinkedList();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for(int i=0; i&lt;=5; i++)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l1.add("a"+i);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System.out.println(l1);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l1.add(3,"a100");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System.out.println(l1);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l1.set(6,"a200");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System.out.println(l1);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System.out.print((String)l1.get(2)+ “ “);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System.out.println(l1.indexOf("a3"));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l1.remove(1);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System.out.println(l1);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grpSp>
        <p:nvGrpSpPr>
          <p:cNvPr id="39940" name="Group 8"/>
          <p:cNvGrpSpPr>
            <a:grpSpLocks/>
          </p:cNvGrpSpPr>
          <p:nvPr/>
        </p:nvGrpSpPr>
        <p:grpSpPr bwMode="auto">
          <a:xfrm>
            <a:off x="609600" y="4827588"/>
            <a:ext cx="7696200" cy="1295400"/>
            <a:chOff x="384" y="3312"/>
            <a:chExt cx="4848" cy="816"/>
          </a:xfrm>
        </p:grpSpPr>
        <p:sp>
          <p:nvSpPr>
            <p:cNvPr id="39941" name="Rectangle 6"/>
            <p:cNvSpPr>
              <a:spLocks noChangeArrowheads="1"/>
            </p:cNvSpPr>
            <p:nvPr/>
          </p:nvSpPr>
          <p:spPr bwMode="auto">
            <a:xfrm>
              <a:off x="384" y="3552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400" b="1">
                  <a:latin typeface="Times New Roman" pitchFamily="18" charset="0"/>
                </a:rPr>
                <a:t>输出结果：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9942" name="Rectangle 7"/>
            <p:cNvSpPr>
              <a:spLocks noChangeArrowheads="1"/>
            </p:cNvSpPr>
            <p:nvPr/>
          </p:nvSpPr>
          <p:spPr bwMode="auto">
            <a:xfrm>
              <a:off x="1680" y="3312"/>
              <a:ext cx="3552" cy="81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Courier New" pitchFamily="49" charset="0"/>
                </a:rPr>
                <a:t>[a0, a1, a2, a3, a4, a5]</a:t>
              </a:r>
            </a:p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Courier New" pitchFamily="49" charset="0"/>
                </a:rPr>
                <a:t>[a0, a1, a2, a100, a3, a4, a5]</a:t>
              </a:r>
            </a:p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Courier New" pitchFamily="49" charset="0"/>
                </a:rPr>
                <a:t>[a0, a1, a2, a100, a3, a4, a200]</a:t>
              </a:r>
            </a:p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Courier New" pitchFamily="49" charset="0"/>
                </a:rPr>
                <a:t>a2 4</a:t>
              </a:r>
            </a:p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Courier New" pitchFamily="49" charset="0"/>
                </a:rPr>
                <a:t>[a0, a2, a100, a3, a4, a200]</a:t>
              </a:r>
              <a:endParaRPr kumimoji="1" lang="zh-CN" altLang="en-US" sz="2000" b="1">
                <a:solidFill>
                  <a:srgbClr val="FFFFFF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容器的概念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533400" y="13716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阅读如下程序：</a:t>
            </a:r>
          </a:p>
        </p:txBody>
      </p:sp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990600" y="1905000"/>
            <a:ext cx="7543800" cy="415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Name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private String firstName,lastName;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Name(String firstName,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String lastName)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this.firstName = firstName;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this.lastName = lastName;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String getFirstName()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return firstName;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String getLastName() {return lastName;}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String toString()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return firstName + “ ” + lastName;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609600" y="14478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java.util.Collections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提供了一些静态方法实现了基于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容器的一些常用算法。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List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常用算法</a:t>
            </a:r>
          </a:p>
        </p:txBody>
      </p:sp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914400" y="2362200"/>
            <a:ext cx="78486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void sort(List l)</a:t>
            </a:r>
            <a:r>
              <a:rPr kumimoji="1" lang="en-US" altLang="zh-CN" sz="20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容器内的元素排序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void shuffle(List l)</a:t>
            </a:r>
            <a:r>
              <a:rPr kumimoji="1" lang="en-US" altLang="zh-CN" sz="20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容器内的对象进行随机排列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void reverse(List l)</a:t>
            </a:r>
            <a:r>
              <a:rPr kumimoji="1" lang="en-US" altLang="zh-CN" sz="20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容器内的对象进行逆续排列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void fill(List l, Object o)</a:t>
            </a:r>
            <a:r>
              <a:rPr kumimoji="1" lang="en-US" altLang="zh-CN" sz="20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用一个特定的对象重写整个</a:t>
            </a: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容器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void copy(List dest,List src)</a:t>
            </a:r>
            <a:r>
              <a:rPr kumimoji="1" lang="en-US" altLang="zh-CN" sz="20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src List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容器内容拷贝到</a:t>
            </a: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dest List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容器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int binarySearch(List l, Object o)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对于顺序的</a:t>
            </a: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容器，采用折半查找的方法查找特定对象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533400" y="51816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000" b="1">
                <a:latin typeface="Times New Roman" pitchFamily="18" charset="0"/>
              </a:rPr>
              <a:t>输出结果</a:t>
            </a:r>
            <a:r>
              <a:rPr kumimoji="1" lang="zh-CN" altLang="en-US" sz="2400" b="1">
                <a:latin typeface="Times New Roman" pitchFamily="18" charset="0"/>
              </a:rPr>
              <a:t>：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2362200" y="4800600"/>
            <a:ext cx="6242050" cy="12954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solidFill>
                  <a:srgbClr val="FFFFFF"/>
                </a:solidFill>
                <a:latin typeface="Courier New" pitchFamily="49" charset="0"/>
              </a:rPr>
              <a:t>[a0, a1, a2, a3, a4, a5, a6, a7, a8, a9]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solidFill>
                  <a:srgbClr val="FFFFFF"/>
                </a:solidFill>
                <a:latin typeface="Courier New" pitchFamily="49" charset="0"/>
              </a:rPr>
              <a:t>[a1, a3, a8, a9, a4, a6, a5, a2, a0, a7]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solidFill>
                  <a:srgbClr val="FFFFFF"/>
                </a:solidFill>
                <a:latin typeface="Courier New" pitchFamily="49" charset="0"/>
              </a:rPr>
              <a:t>[a7, a0, a2, a5, a6, a4, a9, a8, a3, a1]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solidFill>
                  <a:srgbClr val="FFFFFF"/>
                </a:solidFill>
                <a:latin typeface="Courier New" pitchFamily="49" charset="0"/>
              </a:rPr>
              <a:t>[a0, a1, a2, a3, a4, a5, a6, a7, a8, a9]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solidFill>
                  <a:srgbClr val="FFFFFF"/>
                </a:solidFill>
                <a:latin typeface="Courier New" pitchFamily="49" charset="0"/>
              </a:rPr>
              <a:t>5</a:t>
            </a:r>
            <a:endParaRPr kumimoji="1" lang="zh-CN" altLang="en-US" sz="2000" b="1">
              <a:solidFill>
                <a:srgbClr val="FFFFFF"/>
              </a:solidFill>
              <a:latin typeface="Courier New" pitchFamily="49" charset="0"/>
            </a:endParaRPr>
          </a:p>
        </p:txBody>
      </p:sp>
      <p:sp>
        <p:nvSpPr>
          <p:cNvPr id="41988" name="Rectangle 8"/>
          <p:cNvSpPr>
            <a:spLocks noChangeArrowheads="1"/>
          </p:cNvSpPr>
          <p:nvPr/>
        </p:nvSpPr>
        <p:spPr bwMode="auto">
          <a:xfrm>
            <a:off x="990600" y="1219200"/>
            <a:ext cx="7696200" cy="3313113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List l1 = new LinkedList();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List l2 = new LinkedList();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for(int i=0; i&lt;=9; i++) { l1.add("a"+i);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System.out.println(l1);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Collections.shuffle(l1);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随机排列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System.out.println(l1);  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Collections.reverse(l1);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逆续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System.out.println(l1);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Collections.sort(l1);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排序 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System.out.println(l1);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(Collections.binarySearch(l1,“a5”));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折半查找 </a:t>
            </a:r>
          </a:p>
        </p:txBody>
      </p:sp>
      <p:sp>
        <p:nvSpPr>
          <p:cNvPr id="41989" name="Rectangle 10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List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常用算法举例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Comparable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接口</a:t>
            </a: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609600" y="1447800"/>
            <a:ext cx="784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问题：上面的算法根据什么确定容器中对象的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大小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顺序？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所有可以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排序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的类都实现了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java.lang.Comparable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Comparable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接口中只有一个方法 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 public int compareTo(Object obj)；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该方法: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1600200" y="3505200"/>
            <a:ext cx="6858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</a:rPr>
              <a:t> 返回   0   表示 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this == obj</a:t>
            </a:r>
          </a:p>
          <a:p>
            <a:pPr>
              <a:spcBef>
                <a:spcPct val="2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</a:rPr>
              <a:t> 返回正数表示 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this  &gt;  obj</a:t>
            </a:r>
          </a:p>
          <a:p>
            <a:pPr>
              <a:spcBef>
                <a:spcPct val="2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</a:rPr>
              <a:t> 返回负数表示 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this  &lt;  obj</a:t>
            </a:r>
          </a:p>
        </p:txBody>
      </p:sp>
      <p:sp>
        <p:nvSpPr>
          <p:cNvPr id="43013" name="Rectangle 8"/>
          <p:cNvSpPr>
            <a:spLocks noChangeArrowheads="1"/>
          </p:cNvSpPr>
          <p:nvPr/>
        </p:nvSpPr>
        <p:spPr bwMode="auto">
          <a:xfrm>
            <a:off x="609600" y="4724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实现了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Comparable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接口的类通过实现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comparaTo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方法从而确定该类对象的排序方式。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Comparable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接口</a:t>
            </a:r>
          </a:p>
        </p:txBody>
      </p:sp>
      <p:sp>
        <p:nvSpPr>
          <p:cNvPr id="44035" name="Rectangle 7"/>
          <p:cNvSpPr>
            <a:spLocks noChangeArrowheads="1"/>
          </p:cNvSpPr>
          <p:nvPr/>
        </p:nvSpPr>
        <p:spPr bwMode="auto">
          <a:xfrm>
            <a:off x="609600" y="12954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改写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Name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 让其实现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Comparable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接口，其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compareTo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方法定义为：</a:t>
            </a:r>
          </a:p>
        </p:txBody>
      </p:sp>
      <p:sp>
        <p:nvSpPr>
          <p:cNvPr id="44036" name="Rectangle 8"/>
          <p:cNvSpPr>
            <a:spLocks noChangeArrowheads="1"/>
          </p:cNvSpPr>
          <p:nvPr/>
        </p:nvSpPr>
        <p:spPr bwMode="auto">
          <a:xfrm>
            <a:off x="990600" y="2209800"/>
            <a:ext cx="7620000" cy="38369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Name implements Comparable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 … … 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int compareTo(Object o)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Name n = (Name)o;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int lastCmp =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lastName.compareTo(n.lastName);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return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(lastCmp!=0 ? lastCmp 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firstName.compareTo(n.firstName));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Comparable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接口</a:t>
            </a:r>
          </a:p>
        </p:txBody>
      </p:sp>
      <p:sp>
        <p:nvSpPr>
          <p:cNvPr id="45059" name="Rectangle 8"/>
          <p:cNvSpPr>
            <a:spLocks noChangeArrowheads="1"/>
          </p:cNvSpPr>
          <p:nvPr/>
        </p:nvSpPr>
        <p:spPr bwMode="auto">
          <a:xfrm>
            <a:off x="609600" y="12954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使用新的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Name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 运行下列程序：</a:t>
            </a:r>
          </a:p>
        </p:txBody>
      </p:sp>
      <p:sp>
        <p:nvSpPr>
          <p:cNvPr id="45060" name="Rectangle 9"/>
          <p:cNvSpPr>
            <a:spLocks noChangeArrowheads="1"/>
          </p:cNvSpPr>
          <p:nvPr/>
        </p:nvSpPr>
        <p:spPr bwMode="auto">
          <a:xfrm>
            <a:off x="990600" y="1828800"/>
            <a:ext cx="7620000" cy="28321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List l1 = new LinkedList();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l1.add(new Name("Karl", "M"));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l1.add(new Name("Steven", "Lee"));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l1.add(new Name("John", "O"));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l1.add(new Name("Tom", "M"));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System.out.println(l1);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Collections.sort(l1);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System.out.println(l1);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grpSp>
        <p:nvGrpSpPr>
          <p:cNvPr id="45061" name="Group 16"/>
          <p:cNvGrpSpPr>
            <a:grpSpLocks/>
          </p:cNvGrpSpPr>
          <p:nvPr/>
        </p:nvGrpSpPr>
        <p:grpSpPr bwMode="auto">
          <a:xfrm>
            <a:off x="533400" y="5257800"/>
            <a:ext cx="7772400" cy="685800"/>
            <a:chOff x="336" y="3648"/>
            <a:chExt cx="4896" cy="432"/>
          </a:xfrm>
        </p:grpSpPr>
        <p:sp>
          <p:nvSpPr>
            <p:cNvPr id="45062" name="Rectangle 11"/>
            <p:cNvSpPr>
              <a:spLocks noChangeArrowheads="1"/>
            </p:cNvSpPr>
            <p:nvPr/>
          </p:nvSpPr>
          <p:spPr bwMode="auto">
            <a:xfrm>
              <a:off x="336" y="3696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000" b="1">
                  <a:latin typeface="Times New Roman" pitchFamily="18" charset="0"/>
                </a:rPr>
                <a:t>输出结果：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45063" name="Rectangle 12"/>
            <p:cNvSpPr>
              <a:spLocks noChangeArrowheads="1"/>
            </p:cNvSpPr>
            <p:nvPr/>
          </p:nvSpPr>
          <p:spPr bwMode="auto">
            <a:xfrm>
              <a:off x="1488" y="3648"/>
              <a:ext cx="3744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000" b="1">
                  <a:latin typeface="Courier New" pitchFamily="49" charset="0"/>
                </a:rPr>
                <a:t>[Karl M, Steven Lee, John O, Tom M]</a:t>
              </a:r>
            </a:p>
            <a:p>
              <a:r>
                <a:rPr kumimoji="1" lang="en-US" altLang="zh-CN" sz="2000" b="1">
                  <a:latin typeface="Courier New" pitchFamily="49" charset="0"/>
                </a:rPr>
                <a:t>[Steven Lee, Karl M, Tom M, John O]</a:t>
              </a:r>
              <a:endParaRPr kumimoji="1" lang="zh-CN" altLang="en-US" sz="2000" b="1"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Map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接口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609600" y="13716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实现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Map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接口的类用来存储</a:t>
            </a:r>
            <a:r>
              <a:rPr kumimoji="1" lang="zh-CN" altLang="en-US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键－值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对。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Map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接口的实现类有</a:t>
            </a:r>
            <a:r>
              <a:rPr kumimoji="1"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HashMap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TreeMap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等。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Map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类中存储的键－值对通过键来标识，所以键值不能重复。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Map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接口方法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3705225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itchFamily="49" charset="0"/>
              </a:rPr>
              <a:t>Object put(Object key, Object value);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itchFamily="49" charset="0"/>
              </a:rPr>
              <a:t>Object get(Object key);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itchFamily="49" charset="0"/>
              </a:rPr>
              <a:t>Object remove(Object key);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itchFamily="49" charset="0"/>
              </a:rPr>
              <a:t>boolean containsKey(Object key);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itchFamily="49" charset="0"/>
              </a:rPr>
              <a:t>boolean containsValue(Object value);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itchFamily="49" charset="0"/>
              </a:rPr>
              <a:t>int size();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itchFamily="49" charset="0"/>
              </a:rPr>
              <a:t>boolean isEmpty();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itchFamily="49" charset="0"/>
              </a:rPr>
              <a:t>void putAll(Map t);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itchFamily="49" charset="0"/>
              </a:rPr>
              <a:t>void clear();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Map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762000" y="1143000"/>
            <a:ext cx="7696200" cy="5029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java.util.*;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 args[])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Map m1 = new HashMap(); Map m2 = new TreeMap();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m1.put("one",new Integer(1));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m1.put("two",new Integer(2));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m1.put("three",new Integer(3));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m2.put("A",new Integer(1));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m2.put("B",new Integer(2));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System.out.println(m1.size());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System.out.println(m1.containsKey("one"));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System.out.println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(m2.containsValue(new Integer(1)));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if(m1.containsKey("two")){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int i = ((Integer)m1.get("two")).intValue();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System.out.println(i);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Map m3 = new HashMap(m1);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m3.putAll(m2);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System.out.println(m3);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Map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762000" y="1371600"/>
            <a:ext cx="7924800" cy="40957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import java.util.*;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private static final Integer ONE 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        new Integer(1);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public static void main(String args[])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Map m = new HashMap();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for (int i = 0; i &lt; args.length; i++)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Integer freq = (Integer) m.get(args[i]);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m.put(args[i],(freq == null? ONE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: new Integer(freq.intValue() + 1)));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(m.size() + " distinct words detected:");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System.out.println(m);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容器的概念</a:t>
            </a:r>
          </a:p>
        </p:txBody>
      </p:sp>
      <p:sp>
        <p:nvSpPr>
          <p:cNvPr id="23555" name="Text Box 10"/>
          <p:cNvSpPr txBox="1">
            <a:spLocks noChangeArrowheads="1"/>
          </p:cNvSpPr>
          <p:nvPr/>
        </p:nvSpPr>
        <p:spPr bwMode="auto">
          <a:xfrm>
            <a:off x="990600" y="1371600"/>
            <a:ext cx="7162800" cy="2782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static void main(String arg[])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Name name1 = new Name("f1","l1");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Name name2 = new Name("f2","l2");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Name name3 = new Name("f3","l3");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Name name4 = new Name("f4","l4");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Name name5 = new Name("f5","l5");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     … … 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23556" name="Rectangle 11"/>
          <p:cNvSpPr>
            <a:spLocks noChangeArrowheads="1"/>
          </p:cNvSpPr>
          <p:nvPr/>
        </p:nvSpPr>
        <p:spPr bwMode="auto">
          <a:xfrm>
            <a:off x="914400" y="434340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容器是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API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所提供的一系列类，其实例用于在程序中存放对象。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9" descr="colle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438400"/>
            <a:ext cx="69342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容器 </a:t>
            </a:r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API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J2SDK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所提供的容器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API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位于 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java.util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包内。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容器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API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的类图结构如下图所示：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容器 </a:t>
            </a:r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API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Collection</a:t>
            </a: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接口－定义了存取一组对象的方法，其子接口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Set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分别定义了存储方式。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5800" y="3657600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Map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接口定义了存储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键（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key）－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值（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value）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映射对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的方法。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371600" y="2362200"/>
            <a:ext cx="7543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Set</a:t>
            </a:r>
            <a:r>
              <a:rPr kumimoji="1" lang="en-US" altLang="zh-CN" sz="24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中的数据对象没有顺序且不可以重复。</a:t>
            </a: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中的数据对象有顺序且可以重复。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Collection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接口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Collection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接口中所定义的方法：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1066800" y="1989138"/>
            <a:ext cx="7696200" cy="342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int size();  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boolean isEmpty(); 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void clear();</a:t>
            </a:r>
          </a:p>
          <a:p>
            <a:pPr>
              <a:lnSpc>
                <a:spcPct val="55000"/>
              </a:lnSpc>
              <a:spcBef>
                <a:spcPct val="5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boolean contains(Object element);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boolean add(Object element);</a:t>
            </a:r>
          </a:p>
          <a:p>
            <a:pPr>
              <a:lnSpc>
                <a:spcPct val="55000"/>
              </a:lnSpc>
              <a:spcBef>
                <a:spcPct val="5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boolean remove(Object element);</a:t>
            </a:r>
          </a:p>
          <a:p>
            <a:pPr>
              <a:lnSpc>
                <a:spcPct val="55000"/>
              </a:lnSpc>
              <a:spcBef>
                <a:spcPct val="5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Iterator iterator();</a:t>
            </a:r>
          </a:p>
          <a:p>
            <a:pPr>
              <a:lnSpc>
                <a:spcPct val="55000"/>
              </a:lnSpc>
              <a:spcBef>
                <a:spcPct val="5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boolean containsAll(Collection c);</a:t>
            </a:r>
          </a:p>
          <a:p>
            <a:pPr>
              <a:lnSpc>
                <a:spcPct val="55000"/>
              </a:lnSpc>
              <a:spcBef>
                <a:spcPct val="5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boolean addAll(Collection c);</a:t>
            </a:r>
          </a:p>
          <a:p>
            <a:pPr>
              <a:lnSpc>
                <a:spcPct val="55000"/>
              </a:lnSpc>
              <a:spcBef>
                <a:spcPct val="5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boolean removeAll(Collection c);</a:t>
            </a:r>
          </a:p>
          <a:p>
            <a:pPr>
              <a:lnSpc>
                <a:spcPct val="55000"/>
              </a:lnSpc>
              <a:spcBef>
                <a:spcPct val="5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boolean retainAll(Collection c);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Object[] toArray(); 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Collection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762000" y="1371600"/>
            <a:ext cx="7924800" cy="37877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import java.util.*;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main(String[] args) {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Collection c = new ArrayList();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可以放入不同类型的对象</a:t>
            </a: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c.add("hello");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c.add(new Name("f1","l1"));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c.add(new Integer(100));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System.out.println(c.size());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System.out.println(c);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grpSp>
        <p:nvGrpSpPr>
          <p:cNvPr id="27652" name="Group 10"/>
          <p:cNvGrpSpPr>
            <a:grpSpLocks/>
          </p:cNvGrpSpPr>
          <p:nvPr/>
        </p:nvGrpSpPr>
        <p:grpSpPr bwMode="auto">
          <a:xfrm>
            <a:off x="609600" y="5334000"/>
            <a:ext cx="7696200" cy="685800"/>
            <a:chOff x="384" y="3264"/>
            <a:chExt cx="4848" cy="432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400" b="1">
                  <a:latin typeface="Times New Roman" pitchFamily="18" charset="0"/>
                </a:rPr>
                <a:t>输出结果：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7654" name="Rectangle 7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2000" b="1">
                  <a:solidFill>
                    <a:srgbClr val="FFFFFF"/>
                  </a:solidFill>
                  <a:latin typeface="Courier New" pitchFamily="49" charset="0"/>
                </a:rPr>
                <a:t>3</a:t>
              </a:r>
            </a:p>
            <a:p>
              <a:r>
                <a:rPr kumimoji="1" lang="zh-CN" altLang="en-US" sz="2000" b="1">
                  <a:solidFill>
                    <a:srgbClr val="FFFFFF"/>
                  </a:solidFill>
                  <a:latin typeface="Courier New" pitchFamily="49" charset="0"/>
                </a:rPr>
                <a:t>[</a:t>
              </a:r>
              <a:r>
                <a:rPr kumimoji="1" lang="en-US" altLang="zh-CN" sz="2000" b="1">
                  <a:solidFill>
                    <a:srgbClr val="FFFFFF"/>
                  </a:solidFill>
                  <a:latin typeface="Courier New" pitchFamily="49" charset="0"/>
                </a:rPr>
                <a:t>hello, f1 l1, 100</a:t>
              </a:r>
              <a:r>
                <a:rPr kumimoji="1" lang="en-US" altLang="zh-CN" sz="2400" b="1">
                  <a:solidFill>
                    <a:srgbClr val="FFFFFF"/>
                  </a:solidFill>
                  <a:latin typeface="Courier New" pitchFamily="49" charset="0"/>
                </a:rPr>
                <a:t>]</a:t>
              </a:r>
              <a:endParaRPr kumimoji="1" lang="zh-CN" altLang="en-US" sz="2400" b="1">
                <a:solidFill>
                  <a:srgbClr val="FFFFFF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Collection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762000" y="1371600"/>
            <a:ext cx="7924800" cy="3562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import java.util.*;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main(String[] args)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Collection c = new HashSet();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c.add("hello");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c.add(new Name("f1","l1"));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c.add(new Integer(100));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c.remove("hello"); 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c.remove(new Integer(100));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  (c.remove(new Name("f1","l1")));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System.out.println(c);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609600" y="5029200"/>
            <a:ext cx="7696200" cy="685800"/>
            <a:chOff x="384" y="3264"/>
            <a:chExt cx="4848" cy="432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400" b="1">
                  <a:latin typeface="Times New Roman" pitchFamily="18" charset="0"/>
                </a:rPr>
                <a:t>输出结果：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000" b="1">
                  <a:latin typeface="Courier New" pitchFamily="49" charset="0"/>
                </a:rPr>
                <a:t>false</a:t>
              </a:r>
            </a:p>
            <a:p>
              <a:r>
                <a:rPr kumimoji="1" lang="en-US" altLang="zh-CN" sz="2000" b="1">
                  <a:latin typeface="Courier New" pitchFamily="49" charset="0"/>
                </a:rPr>
                <a:t>[f1 l1]</a:t>
              </a:r>
              <a:endParaRPr kumimoji="1" lang="zh-CN" altLang="en-US" sz="2000" b="1"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Collection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grpSp>
        <p:nvGrpSpPr>
          <p:cNvPr id="29699" name="Group 5"/>
          <p:cNvGrpSpPr>
            <a:grpSpLocks/>
          </p:cNvGrpSpPr>
          <p:nvPr/>
        </p:nvGrpSpPr>
        <p:grpSpPr bwMode="auto">
          <a:xfrm>
            <a:off x="609600" y="1295400"/>
            <a:ext cx="7848600" cy="4667250"/>
            <a:chOff x="384" y="1104"/>
            <a:chExt cx="4944" cy="2940"/>
          </a:xfrm>
        </p:grpSpPr>
        <p:sp>
          <p:nvSpPr>
            <p:cNvPr id="29700" name="Rectangle 3"/>
            <p:cNvSpPr>
              <a:spLocks noChangeArrowheads="1"/>
            </p:cNvSpPr>
            <p:nvPr/>
          </p:nvSpPr>
          <p:spPr bwMode="auto">
            <a:xfrm>
              <a:off x="384" y="1104"/>
              <a:ext cx="4944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容器类对象在调用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remove、contains 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等方法时需要比较对象是否相等，这会涉及到对象类型的 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equals 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方法和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hashCode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方法；对于自定义的类型，需要要重写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equals 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和 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hashCode 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方法以实现自定义的对象相等规则。</a:t>
              </a:r>
              <a:r>
                <a:rPr kumimoji="1" lang="zh-CN" altLang="en-US" sz="2000" b="1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注意：相等的对象应该具有相等的 </a:t>
              </a:r>
              <a:r>
                <a:rPr kumimoji="1" lang="en-US" altLang="zh-CN" sz="2000" b="1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hash codes。</a:t>
              </a:r>
            </a:p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增加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Name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类的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equals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和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hashCode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方法如下：</a:t>
              </a:r>
            </a:p>
          </p:txBody>
        </p:sp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528" y="1536"/>
              <a:ext cx="4800" cy="2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kumimoji="1" lang="en-US" altLang="zh-CN" sz="2000" b="1">
                <a:solidFill>
                  <a:srgbClr val="7F0055"/>
                </a:solidFill>
                <a:latin typeface="Courier New" pitchFamily="49" charset="0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kumimoji="1" lang="en-US" altLang="zh-CN" sz="2000" b="1">
                <a:solidFill>
                  <a:srgbClr val="7F0055"/>
                </a:solidFill>
                <a:latin typeface="Courier New" pitchFamily="49" charset="0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kumimoji="1" lang="en-US" altLang="zh-CN" sz="2000" b="1">
                <a:solidFill>
                  <a:srgbClr val="7F0055"/>
                </a:solidFill>
                <a:latin typeface="Courier New" pitchFamily="49" charset="0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kumimoji="1" lang="en-US" altLang="zh-CN" sz="2000" b="1">
                <a:solidFill>
                  <a:srgbClr val="7F0055"/>
                </a:solidFill>
                <a:latin typeface="Courier New" pitchFamily="49" charset="0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kumimoji="1" lang="en-US" altLang="zh-CN" sz="2000" b="1">
                <a:solidFill>
                  <a:srgbClr val="7F0055"/>
                </a:solidFill>
                <a:latin typeface="Courier New" pitchFamily="49" charset="0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kumimoji="1" lang="en-US" altLang="zh-CN" sz="2000" b="1">
                <a:solidFill>
                  <a:srgbClr val="7F0055"/>
                </a:solidFill>
                <a:latin typeface="Courier New" pitchFamily="49" charset="0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kumimoji="1" lang="en-US" altLang="zh-CN" sz="2000" b="1">
                <a:solidFill>
                  <a:srgbClr val="7F0055"/>
                </a:solidFill>
                <a:latin typeface="Courier New" pitchFamily="49" charset="0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folHlink"/>
                  </a:solidFill>
                  <a:latin typeface="Courier New" pitchFamily="49" charset="0"/>
                </a:rPr>
                <a:t>public boolean equals(Object obj) {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folHlink"/>
                  </a:solidFill>
                  <a:latin typeface="Courier New" pitchFamily="49" charset="0"/>
                </a:rPr>
                <a:t>    if (obj instanceof Name) {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folHlink"/>
                  </a:solidFill>
                  <a:latin typeface="Courier New" pitchFamily="49" charset="0"/>
                </a:rPr>
                <a:t>        Name name = (Name) obj;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folHlink"/>
                  </a:solidFill>
                  <a:latin typeface="Courier New" pitchFamily="49" charset="0"/>
                </a:rPr>
                <a:t>        return (firstName.equals(name.firstName))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folHlink"/>
                  </a:solidFill>
                  <a:latin typeface="Courier New" pitchFamily="49" charset="0"/>
                </a:rPr>
                <a:t>            &amp;&amp; (lastName.equals(name.lastName));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folHlink"/>
                  </a:solidFill>
                  <a:latin typeface="Courier New" pitchFamily="49" charset="0"/>
                </a:rPr>
                <a:t>    }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folHlink"/>
                  </a:solidFill>
                  <a:latin typeface="Courier New" pitchFamily="49" charset="0"/>
                </a:rPr>
                <a:t>        return super.equals(obj);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folHlink"/>
                  </a:solidFill>
                  <a:latin typeface="Courier New" pitchFamily="49" charset="0"/>
                </a:rPr>
                <a:t>}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folHlink"/>
                  </a:solidFill>
                  <a:latin typeface="Courier New" pitchFamily="49" charset="0"/>
                </a:rPr>
                <a:t>public int hashCode() {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folHlink"/>
                  </a:solidFill>
                  <a:latin typeface="Courier New" pitchFamily="49" charset="0"/>
                </a:rPr>
                <a:t>    return 31 * firstName.hashCode()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folHlink"/>
                  </a:solidFill>
                  <a:latin typeface="Courier New" pitchFamily="49" charset="0"/>
                </a:rPr>
                <a:t>                +lastName.hashCode();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folHlink"/>
                  </a:solidFill>
                  <a:latin typeface="Courier New" pitchFamily="49" charset="0"/>
                </a:rPr>
                <a:t>}</a:t>
              </a:r>
              <a:endParaRPr kumimoji="1" lang="zh-CN" altLang="en-US" sz="2000" b="1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第十一章 Java容器类">
  <a:themeElements>
    <a:clrScheme name="第十一章 Java容器类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第十一章 Java容器类">
      <a:majorFont>
        <a:latin typeface="Times New Roman"/>
        <a:ea typeface="宋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第十一章 Java容器类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十一章 Java容器类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十一章 Java容器类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十一章 Java容器类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十一章 Java容器类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十一章 Java容器类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附件2：中科天地课件模板1">
  <a:themeElements>
    <a:clrScheme name="1_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Java模板">
  <a:themeElements>
    <a:clrScheme name="Java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Java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Java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附件2：中科天地课件模板1">
  <a:themeElements>
    <a:clrScheme name="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D:\j2se\course\第十一章 Java容器类.ppt</Template>
  <TotalTime>273</TotalTime>
  <Words>2291</Words>
  <Application>Microsoft Office PowerPoint</Application>
  <PresentationFormat>全屏显示(4:3)</PresentationFormat>
  <Paragraphs>375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宋体</vt:lpstr>
      <vt:lpstr>Times New Roman</vt:lpstr>
      <vt:lpstr>Symbol</vt:lpstr>
      <vt:lpstr>Calibri</vt:lpstr>
      <vt:lpstr>楷体_GB2312</vt:lpstr>
      <vt:lpstr/>
      <vt:lpstr>Franklin Gothic Medium</vt:lpstr>
      <vt:lpstr>Franklin Gothic Book</vt:lpstr>
      <vt:lpstr>Palatino-Italic</vt:lpstr>
      <vt:lpstr>Wingdings</vt:lpstr>
      <vt:lpstr>Courier New</vt:lpstr>
      <vt:lpstr>第十一章 Java容器类</vt:lpstr>
      <vt:lpstr>1_附件2：中科天地课件模板1</vt:lpstr>
      <vt:lpstr>Java模板</vt:lpstr>
      <vt:lpstr>附件2：中科天地课件模板1</vt:lpstr>
      <vt:lpstr>主题1</vt:lpstr>
      <vt:lpstr>本章内容</vt:lpstr>
      <vt:lpstr>容器的概念</vt:lpstr>
      <vt:lpstr>容器的概念</vt:lpstr>
      <vt:lpstr>容器 API</vt:lpstr>
      <vt:lpstr>容器 API</vt:lpstr>
      <vt:lpstr>Collection 接口</vt:lpstr>
      <vt:lpstr>Collection 方法举例</vt:lpstr>
      <vt:lpstr>Collection 方法举例</vt:lpstr>
      <vt:lpstr>Collection 方法举例</vt:lpstr>
      <vt:lpstr>Collection 方法举例</vt:lpstr>
      <vt:lpstr>Iterator 接口</vt:lpstr>
      <vt:lpstr>Iterator 方法举例</vt:lpstr>
      <vt:lpstr>Iterator 方法举例</vt:lpstr>
      <vt:lpstr>Set 接口</vt:lpstr>
      <vt:lpstr>Set 方法举例</vt:lpstr>
      <vt:lpstr>Set 方法举例</vt:lpstr>
      <vt:lpstr>List 接口</vt:lpstr>
      <vt:lpstr>List 接口</vt:lpstr>
      <vt:lpstr>List 方法举例</vt:lpstr>
      <vt:lpstr>List 常用算法</vt:lpstr>
      <vt:lpstr>List 常用算法举例</vt:lpstr>
      <vt:lpstr>Comparable 接口</vt:lpstr>
      <vt:lpstr>Comparable 接口</vt:lpstr>
      <vt:lpstr>Comparable 接口</vt:lpstr>
      <vt:lpstr>Map 接口</vt:lpstr>
      <vt:lpstr>Map 接口方法</vt:lpstr>
      <vt:lpstr>Map 方法举例</vt:lpstr>
      <vt:lpstr>Map 方法举例</vt:lpstr>
    </vt:vector>
  </TitlesOfParts>
  <Company>casoft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中科研CASoft软件工程师培训讲义 Java语言基础教程 第十一章 容 器</dc:title>
  <dc:creator>casoft</dc:creator>
  <cp:lastModifiedBy>58</cp:lastModifiedBy>
  <cp:revision>8</cp:revision>
  <dcterms:created xsi:type="dcterms:W3CDTF">2004-08-02T07:28:42Z</dcterms:created>
  <dcterms:modified xsi:type="dcterms:W3CDTF">2014-08-11T09:39:49Z</dcterms:modified>
</cp:coreProperties>
</file>