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1" r:id="rId2"/>
    <p:sldMasterId id="2147483685" r:id="rId3"/>
  </p:sldMasterIdLst>
  <p:sldIdLst>
    <p:sldId id="289" r:id="rId4"/>
    <p:sldId id="290" r:id="rId5"/>
    <p:sldId id="291" r:id="rId6"/>
    <p:sldId id="292" r:id="rId7"/>
    <p:sldId id="295" r:id="rId8"/>
    <p:sldId id="293" r:id="rId9"/>
    <p:sldId id="294" r:id="rId10"/>
    <p:sldId id="296" r:id="rId11"/>
    <p:sldId id="297" r:id="rId12"/>
    <p:sldId id="298" r:id="rId13"/>
    <p:sldId id="299" r:id="rId14"/>
    <p:sldId id="300" r:id="rId15"/>
    <p:sldId id="301" r:id="rId16"/>
    <p:sldId id="305" r:id="rId17"/>
    <p:sldId id="313" r:id="rId18"/>
    <p:sldId id="335" r:id="rId19"/>
    <p:sldId id="336" r:id="rId20"/>
    <p:sldId id="337" r:id="rId21"/>
    <p:sldId id="338" r:id="rId22"/>
    <p:sldId id="339" r:id="rId23"/>
    <p:sldId id="340" r:id="rId24"/>
    <p:sldId id="303" r:id="rId25"/>
    <p:sldId id="304" r:id="rId26"/>
    <p:sldId id="309" r:id="rId27"/>
    <p:sldId id="310" r:id="rId28"/>
    <p:sldId id="311" r:id="rId29"/>
    <p:sldId id="307" r:id="rId30"/>
    <p:sldId id="302" r:id="rId31"/>
    <p:sldId id="312" r:id="rId32"/>
    <p:sldId id="316" r:id="rId33"/>
    <p:sldId id="317" r:id="rId34"/>
    <p:sldId id="314" r:id="rId35"/>
    <p:sldId id="306" r:id="rId36"/>
    <p:sldId id="324" r:id="rId37"/>
    <p:sldId id="325" r:id="rId38"/>
    <p:sldId id="326" r:id="rId39"/>
    <p:sldId id="327" r:id="rId40"/>
    <p:sldId id="328" r:id="rId41"/>
    <p:sldId id="329" r:id="rId42"/>
    <p:sldId id="333" r:id="rId43"/>
    <p:sldId id="308" r:id="rId44"/>
    <p:sldId id="330" r:id="rId45"/>
    <p:sldId id="331" r:id="rId46"/>
    <p:sldId id="332" r:id="rId47"/>
    <p:sldId id="318" r:id="rId48"/>
    <p:sldId id="322" r:id="rId49"/>
    <p:sldId id="319" r:id="rId5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CC"/>
    <a:srgbClr val="FFFFFF"/>
    <a:srgbClr val="FFFF66"/>
    <a:srgbClr val="990099"/>
    <a:srgbClr val="003399"/>
    <a:srgbClr val="00FFFF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79" autoAdjust="0"/>
    <p:restoredTop sz="94727" autoAdjust="0"/>
  </p:normalViewPr>
  <p:slideViewPr>
    <p:cSldViewPr>
      <p:cViewPr varScale="1">
        <p:scale>
          <a:sx n="76" d="100"/>
          <a:sy n="76" d="100"/>
        </p:scale>
        <p:origin x="-10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1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7.xml"/><Relationship Id="rId2" Type="http://schemas.openxmlformats.org/officeDocument/2006/relationships/slide" Target="slides/slide16.xml"/><Relationship Id="rId1" Type="http://schemas.openxmlformats.org/officeDocument/2006/relationships/slide" Target="slides/slide1.xml"/><Relationship Id="rId6" Type="http://schemas.openxmlformats.org/officeDocument/2006/relationships/slide" Target="slides/slide20.xml"/><Relationship Id="rId5" Type="http://schemas.openxmlformats.org/officeDocument/2006/relationships/slide" Target="slides/slide19.xml"/><Relationship Id="rId4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682" name="Group 2"/>
          <p:cNvGrpSpPr>
            <a:grpSpLocks/>
          </p:cNvGrpSpPr>
          <p:nvPr/>
        </p:nvGrpSpPr>
        <p:grpSpPr bwMode="auto">
          <a:xfrm>
            <a:off x="0" y="0"/>
            <a:ext cx="1828800" cy="6856413"/>
            <a:chOff x="0" y="0"/>
            <a:chExt cx="1152" cy="4319"/>
          </a:xfrm>
        </p:grpSpPr>
        <p:sp>
          <p:nvSpPr>
            <p:cNvPr id="32768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52" cy="102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327684" name="Rectangle 4"/>
            <p:cNvSpPr>
              <a:spLocks noChangeArrowheads="1"/>
            </p:cNvSpPr>
            <p:nvPr/>
          </p:nvSpPr>
          <p:spPr bwMode="auto">
            <a:xfrm>
              <a:off x="0" y="2400"/>
              <a:ext cx="1152" cy="191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 sz="2400">
                <a:latin typeface="Times New Roman" pitchFamily="18" charset="0"/>
              </a:endParaRPr>
            </a:p>
          </p:txBody>
        </p:sp>
        <p:pic>
          <p:nvPicPr>
            <p:cNvPr id="327685" name="Picture 5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1028"/>
              <a:ext cx="1152" cy="1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327686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1905000" y="1676400"/>
            <a:ext cx="7239000" cy="2116138"/>
          </a:xfrm>
          <a:ln cap="sq">
            <a:headEnd type="none" w="sm" len="sm"/>
            <a:tailEnd type="none" w="sm" len="sm"/>
          </a:ln>
        </p:spPr>
        <p:txBody>
          <a:bodyPr lIns="91440" tIns="45720" rIns="91440" bIns="45720" anchor="ctr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7687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11350" y="3968750"/>
            <a:ext cx="6981825" cy="21971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1828800" y="6400800"/>
            <a:ext cx="1905000" cy="457200"/>
          </a:xfrm>
          <a:prstGeom prst="rect">
            <a:avLst/>
          </a:prstGeom>
          <a:noFill/>
          <a:ln w="12700" cap="sq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32768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62400" y="6400800"/>
            <a:ext cx="2895600" cy="457200"/>
          </a:xfrm>
          <a:prstGeom prst="rect">
            <a:avLst/>
          </a:prstGeom>
          <a:noFill/>
          <a:ln w="12700" cap="sq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32769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12700" cap="sq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07040A24-B568-4D6E-A476-16260F76932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8450" y="298450"/>
            <a:ext cx="2006600" cy="56451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7063" y="298450"/>
            <a:ext cx="5868987" cy="56451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196975"/>
            <a:ext cx="38100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196975"/>
            <a:ext cx="38100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0838" y="298450"/>
            <a:ext cx="1954212" cy="6083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298450"/>
            <a:ext cx="5710238" cy="60833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3D43E1-F264-4345-AF10-9D5C11C3AF27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34145F-D584-4116-901D-7AFC419DFF8F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2FFC69-1AC1-48BB-AE01-A0283FDCB40F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3DC75E-0B1C-407C-878D-94E48D317188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4E6595-50A6-4EA5-90C7-BCEC5B9B32DB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32720F-FCBF-408E-B078-91BB8F9F26D1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942310-1C91-4B60-8BA8-17242D00F3BC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CD9AA0-05F2-4C07-A340-D8DDC7525671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D1860-01EA-49A6-9CE6-79C883AEA3F4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27972B-71BC-4285-8B24-4B0857E0F441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D2015-BC06-49A1-AA3B-B2AD29FE36E7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4478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4478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447800"/>
            <a:ext cx="7772400" cy="4495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26659" name="Rectangle 3"/>
          <p:cNvSpPr>
            <a:spLocks noChangeArrowheads="1"/>
          </p:cNvSpPr>
          <p:nvPr/>
        </p:nvSpPr>
        <p:spPr bwMode="auto">
          <a:xfrm>
            <a:off x="0" y="695325"/>
            <a:ext cx="9437688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27063" y="298450"/>
            <a:ext cx="8027987" cy="696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728" tIns="45059" rIns="91728" bIns="45059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Title Holder</a:t>
            </a:r>
          </a:p>
        </p:txBody>
      </p:sp>
      <p:sp>
        <p:nvSpPr>
          <p:cNvPr id="326661" name="Rectangle 5"/>
          <p:cNvSpPr>
            <a:spLocks noChangeArrowheads="1"/>
          </p:cNvSpPr>
          <p:nvPr/>
        </p:nvSpPr>
        <p:spPr bwMode="auto">
          <a:xfrm>
            <a:off x="8394700" y="6496050"/>
            <a:ext cx="339725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728" tIns="45059" rIns="91728" bIns="45059">
            <a:spAutoFit/>
          </a:bodyPr>
          <a:lstStyle/>
          <a:p>
            <a:pPr defTabSz="927100" eaLnBrk="0" hangingPunct="0"/>
            <a:fld id="{03D5D8B3-8DCC-4217-BD37-3DAE2A5C8AF5}" type="slidenum">
              <a:rPr lang="zh-CN" altLang="en-US" sz="1000">
                <a:solidFill>
                  <a:srgbClr val="CC00CC"/>
                </a:solidFill>
              </a:rPr>
              <a:pPr defTabSz="927100" eaLnBrk="0" hangingPunct="0"/>
              <a:t>‹#›</a:t>
            </a:fld>
            <a:endParaRPr lang="en-US" altLang="zh-CN" sz="1000">
              <a:solidFill>
                <a:srgbClr val="CC00CC"/>
              </a:solidFill>
            </a:endParaRPr>
          </a:p>
        </p:txBody>
      </p:sp>
      <p:sp>
        <p:nvSpPr>
          <p:cNvPr id="326662" name="Text Box 6"/>
          <p:cNvSpPr txBox="1">
            <a:spLocks noChangeArrowheads="1"/>
          </p:cNvSpPr>
          <p:nvPr/>
        </p:nvSpPr>
        <p:spPr bwMode="auto">
          <a:xfrm>
            <a:off x="179388" y="6469063"/>
            <a:ext cx="1676400" cy="274637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lg"/>
          </a:ln>
          <a:effectLst/>
        </p:spPr>
        <p:txBody>
          <a:bodyPr wrap="none">
            <a:spAutoFit/>
          </a:bodyPr>
          <a:lstStyle/>
          <a:p>
            <a:pPr algn="r" eaLnBrk="0" hangingPunct="0"/>
            <a:r>
              <a:rPr lang="en-US" altLang="zh-CN" sz="1200" b="1" i="1">
                <a:solidFill>
                  <a:srgbClr val="CC00CC"/>
                </a:solidFill>
              </a:rPr>
              <a:t>www.CASoft.com.cn</a:t>
            </a:r>
          </a:p>
        </p:txBody>
      </p:sp>
      <p:sp>
        <p:nvSpPr>
          <p:cNvPr id="326663" name="Text Box 7"/>
          <p:cNvSpPr txBox="1">
            <a:spLocks noChangeArrowheads="1"/>
          </p:cNvSpPr>
          <p:nvPr/>
        </p:nvSpPr>
        <p:spPr bwMode="auto">
          <a:xfrm>
            <a:off x="7791450" y="501650"/>
            <a:ext cx="1047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1400" b="1">
                <a:solidFill>
                  <a:srgbClr val="CC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kumimoji="1" lang="zh-CN" altLang="en-US" sz="1600" b="1">
                <a:solidFill>
                  <a:srgbClr val="CC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中科天地</a:t>
            </a:r>
          </a:p>
        </p:txBody>
      </p:sp>
      <p:pic>
        <p:nvPicPr>
          <p:cNvPr id="326664" name="Picture 8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381000" y="381000"/>
            <a:ext cx="5334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6665" name="Text Box 9"/>
          <p:cNvSpPr txBox="1">
            <a:spLocks noChangeArrowheads="1"/>
          </p:cNvSpPr>
          <p:nvPr/>
        </p:nvSpPr>
        <p:spPr bwMode="auto">
          <a:xfrm>
            <a:off x="6172200" y="6400800"/>
            <a:ext cx="182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400" b="1" i="1">
                <a:solidFill>
                  <a:schemeClr val="hlink"/>
                </a:solidFill>
                <a:latin typeface="Palatino-Italic" charset="0"/>
              </a:rPr>
              <a:t>CASoft </a:t>
            </a:r>
            <a:r>
              <a:rPr lang="zh-CN" altLang="en-US" sz="1400">
                <a:solidFill>
                  <a:schemeClr val="hlink"/>
                </a:solidFill>
                <a:latin typeface="Palatino-Italic" charset="0"/>
              </a:rPr>
              <a:t>培训课程讲义</a:t>
            </a:r>
          </a:p>
        </p:txBody>
      </p:sp>
      <p:sp>
        <p:nvSpPr>
          <p:cNvPr id="326666" name="Line 10"/>
          <p:cNvSpPr>
            <a:spLocks noChangeShapeType="1"/>
          </p:cNvSpPr>
          <p:nvPr/>
        </p:nvSpPr>
        <p:spPr bwMode="auto">
          <a:xfrm>
            <a:off x="1403350" y="981075"/>
            <a:ext cx="6477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90000"/>
        <a:buFont typeface="Symbol" pitchFamily="18" charset="2"/>
        <a:buChar char="¨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96975"/>
            <a:ext cx="7772400" cy="51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36899" name="Rectangle 3"/>
          <p:cNvSpPr>
            <a:spLocks noChangeArrowheads="1"/>
          </p:cNvSpPr>
          <p:nvPr/>
        </p:nvSpPr>
        <p:spPr bwMode="auto">
          <a:xfrm>
            <a:off x="0" y="695325"/>
            <a:ext cx="9437688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690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298450"/>
            <a:ext cx="7539037" cy="696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728" tIns="45059" rIns="91728" bIns="45059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幻灯片标题</a:t>
            </a:r>
          </a:p>
        </p:txBody>
      </p:sp>
      <p:sp>
        <p:nvSpPr>
          <p:cNvPr id="336901" name="Line 5"/>
          <p:cNvSpPr>
            <a:spLocks noChangeShapeType="1"/>
          </p:cNvSpPr>
          <p:nvPr/>
        </p:nvSpPr>
        <p:spPr bwMode="auto">
          <a:xfrm>
            <a:off x="1403350" y="981075"/>
            <a:ext cx="6477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36902" name="Line 6"/>
          <p:cNvSpPr>
            <a:spLocks noChangeShapeType="1"/>
          </p:cNvSpPr>
          <p:nvPr/>
        </p:nvSpPr>
        <p:spPr bwMode="auto">
          <a:xfrm>
            <a:off x="1403350" y="981075"/>
            <a:ext cx="6477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90000"/>
        <a:buFont typeface="Symbol" pitchFamily="18" charset="2"/>
        <a:buChar char="¨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5BE324F9-CBEB-4A13-B0D8-547AC9D12D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6" name="Rectangle 6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  <a:ln/>
        </p:spPr>
        <p:txBody>
          <a:bodyPr/>
          <a:lstStyle/>
          <a:p>
            <a:r>
              <a:rPr lang="zh-CN" altLang="en-US" sz="4000">
                <a:latin typeface="楷体_GB2312" pitchFamily="49" charset="-122"/>
                <a:ea typeface="楷体_GB2312" pitchFamily="49" charset="-122"/>
              </a:rPr>
              <a:t>本章内容</a:t>
            </a:r>
          </a:p>
        </p:txBody>
      </p:sp>
      <p:sp>
        <p:nvSpPr>
          <p:cNvPr id="250887" name="Rectangle 7"/>
          <p:cNvSpPr>
            <a:spLocks noGrp="1" noChangeArrowheads="1"/>
          </p:cNvSpPr>
          <p:nvPr>
            <p:ph idx="1"/>
          </p:nvPr>
        </p:nvSpPr>
        <p:spPr>
          <a:xfrm>
            <a:off x="1425575" y="1752600"/>
            <a:ext cx="6292850" cy="4340225"/>
          </a:xfrm>
          <a:noFill/>
          <a:ln/>
        </p:spPr>
        <p:txBody>
          <a:bodyPr/>
          <a:lstStyle/>
          <a:p>
            <a:pPr marL="533400" indent="-533400" algn="just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 typeface="Wingdings" pitchFamily="2" charset="2"/>
              <a:buChar char="q"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Java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流式输入/输出原理</a:t>
            </a:r>
          </a:p>
          <a:p>
            <a:pPr marL="533400" indent="-533400" algn="just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 typeface="Wingdings" pitchFamily="2" charset="2"/>
              <a:buChar char="q"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Java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流类的分类</a:t>
            </a:r>
          </a:p>
          <a:p>
            <a:pPr marL="533400" indent="-533400" algn="just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 typeface="Wingdings" pitchFamily="2" charset="2"/>
              <a:buChar char="q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输入/输出流类</a:t>
            </a:r>
          </a:p>
          <a:p>
            <a:pPr marL="533400" indent="-533400" algn="just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 typeface="Wingdings" pitchFamily="2" charset="2"/>
              <a:buChar char="q"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常见的节点流和处理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流 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  <a:p>
            <a:pPr marL="533400" indent="-533400" algn="just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 typeface="Wingdings" pitchFamily="2" charset="2"/>
              <a:buChar char="q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文件流</a:t>
            </a:r>
          </a:p>
          <a:p>
            <a:pPr marL="533400" indent="-533400" algn="just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 typeface="Wingdings" pitchFamily="2" charset="2"/>
              <a:buChar char="q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缓冲流</a:t>
            </a:r>
          </a:p>
          <a:p>
            <a:pPr marL="533400" indent="-533400" algn="just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 typeface="Wingdings" pitchFamily="2" charset="2"/>
              <a:buChar char="q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数据流</a:t>
            </a:r>
          </a:p>
          <a:p>
            <a:pPr marL="533400" indent="-533400" algn="just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 typeface="Wingdings" pitchFamily="2" charset="2"/>
              <a:buChar char="q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转换流</a:t>
            </a:r>
          </a:p>
          <a:p>
            <a:pPr marL="533400" indent="-533400" algn="just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 typeface="Wingdings" pitchFamily="2" charset="2"/>
              <a:buChar char="q"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Print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流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  <a:ln/>
        </p:spPr>
        <p:txBody>
          <a:bodyPr/>
          <a:lstStyle/>
          <a:p>
            <a:r>
              <a:rPr lang="en-US" altLang="zh-CN" sz="4000">
                <a:latin typeface="楷体_GB2312" pitchFamily="49" charset="-122"/>
                <a:ea typeface="楷体_GB2312" pitchFamily="49" charset="-122"/>
              </a:rPr>
              <a:t>Reader</a:t>
            </a:r>
          </a:p>
        </p:txBody>
      </p:sp>
      <p:sp>
        <p:nvSpPr>
          <p:cNvPr id="281603" name="Rectangle 3"/>
          <p:cNvSpPr>
            <a:spLocks noChangeArrowheads="1"/>
          </p:cNvSpPr>
          <p:nvPr/>
        </p:nvSpPr>
        <p:spPr bwMode="auto">
          <a:xfrm>
            <a:off x="609600" y="1257300"/>
            <a:ext cx="7848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继承自</a:t>
            </a:r>
            <a:r>
              <a:rPr kumimoji="1" lang="en-US" altLang="zh-CN" sz="24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Reader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的流都是用于向程序中输入数据，且数据的单位为</a:t>
            </a:r>
            <a:r>
              <a:rPr kumimoji="1" lang="zh-CN" altLang="en-US" sz="24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字符（16 </a:t>
            </a:r>
            <a:r>
              <a:rPr kumimoji="1" lang="en-US" altLang="zh-CN" sz="24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bit）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；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下图中深色的为节点流，浅色的为处理流。</a:t>
            </a:r>
          </a:p>
        </p:txBody>
      </p:sp>
      <p:pic>
        <p:nvPicPr>
          <p:cNvPr id="281609" name="Picture 9" descr="read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552700"/>
            <a:ext cx="7467600" cy="3314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  <a:ln/>
        </p:spPr>
        <p:txBody>
          <a:bodyPr/>
          <a:lstStyle/>
          <a:p>
            <a:r>
              <a:rPr lang="en-US" altLang="zh-CN" sz="4000">
                <a:latin typeface="楷体_GB2312" pitchFamily="49" charset="-122"/>
                <a:ea typeface="楷体_GB2312" pitchFamily="49" charset="-122"/>
              </a:rPr>
              <a:t>Reader </a:t>
            </a:r>
            <a:r>
              <a:rPr lang="zh-CN" altLang="en-US" sz="4000">
                <a:latin typeface="楷体_GB2312" pitchFamily="49" charset="-122"/>
                <a:ea typeface="楷体_GB2312" pitchFamily="49" charset="-122"/>
              </a:rPr>
              <a:t>的基本方法</a:t>
            </a:r>
          </a:p>
        </p:txBody>
      </p:sp>
      <p:sp>
        <p:nvSpPr>
          <p:cNvPr id="282649" name="Rectangle 25"/>
          <p:cNvSpPr>
            <a:spLocks noChangeArrowheads="1"/>
          </p:cNvSpPr>
          <p:nvPr/>
        </p:nvSpPr>
        <p:spPr bwMode="auto">
          <a:xfrm>
            <a:off x="838200" y="1295400"/>
            <a:ext cx="7924800" cy="474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lnSpc>
                <a:spcPct val="85000"/>
              </a:lnSpc>
            </a:pPr>
            <a:r>
              <a:rPr kumimoji="1" lang="zh-CN" altLang="en-US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//读取一个字符并以整数的形式返回(0</a:t>
            </a:r>
            <a:r>
              <a:rPr kumimoji="1" lang="en-US" altLang="zh-CN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-255),</a:t>
            </a:r>
          </a:p>
          <a:p>
            <a:pPr lvl="1">
              <a:lnSpc>
                <a:spcPct val="85000"/>
              </a:lnSpc>
            </a:pPr>
            <a:r>
              <a:rPr kumimoji="1" lang="zh-CN" altLang="en-US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//如果返回-1已到输入流的末尾。</a:t>
            </a:r>
          </a:p>
          <a:p>
            <a:pPr lvl="1">
              <a:lnSpc>
                <a:spcPct val="85000"/>
              </a:lnSpc>
            </a:pPr>
            <a:r>
              <a:rPr kumimoji="1" lang="en-US" altLang="zh-CN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int read() throws IOException</a:t>
            </a:r>
          </a:p>
          <a:p>
            <a:pPr lvl="1">
              <a:lnSpc>
                <a:spcPct val="85000"/>
              </a:lnSpc>
            </a:pPr>
            <a:endParaRPr kumimoji="1" lang="en-US" altLang="zh-CN" sz="2000" b="1">
              <a:solidFill>
                <a:srgbClr val="003399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85000"/>
              </a:lnSpc>
            </a:pPr>
            <a:r>
              <a:rPr kumimoji="1" lang="en-US" altLang="zh-CN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en-US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读取一系列字符并存储到一个数组</a:t>
            </a:r>
            <a:r>
              <a:rPr kumimoji="1" lang="en-US" altLang="zh-CN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buffer，</a:t>
            </a:r>
          </a:p>
          <a:p>
            <a:pPr lvl="1">
              <a:lnSpc>
                <a:spcPct val="85000"/>
              </a:lnSpc>
            </a:pPr>
            <a:r>
              <a:rPr kumimoji="1" lang="zh-CN" altLang="en-US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//返回实际读取的字符数，如果读取前已到输入流的末尾返回-1</a:t>
            </a:r>
          </a:p>
          <a:p>
            <a:pPr lvl="1">
              <a:lnSpc>
                <a:spcPct val="85000"/>
              </a:lnSpc>
            </a:pPr>
            <a:r>
              <a:rPr kumimoji="1" lang="en-US" altLang="zh-CN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int read(char[] cbuf) throws IOException</a:t>
            </a:r>
          </a:p>
          <a:p>
            <a:pPr lvl="1">
              <a:lnSpc>
                <a:spcPct val="85000"/>
              </a:lnSpc>
            </a:pPr>
            <a:endParaRPr kumimoji="1" lang="en-US" altLang="zh-CN" sz="2000" b="1">
              <a:solidFill>
                <a:schemeClr val="folHlink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85000"/>
              </a:lnSpc>
            </a:pPr>
            <a:r>
              <a:rPr kumimoji="1" lang="en-US" altLang="zh-CN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en-US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读取</a:t>
            </a:r>
            <a:r>
              <a:rPr kumimoji="1" lang="en-US" altLang="zh-CN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length</a:t>
            </a:r>
            <a:r>
              <a:rPr kumimoji="1" lang="zh-CN" altLang="en-US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个字符</a:t>
            </a:r>
          </a:p>
          <a:p>
            <a:pPr lvl="1">
              <a:lnSpc>
                <a:spcPct val="85000"/>
              </a:lnSpc>
            </a:pPr>
            <a:r>
              <a:rPr kumimoji="1" lang="zh-CN" altLang="en-US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//并存储到一个数组</a:t>
            </a:r>
            <a:r>
              <a:rPr kumimoji="1" lang="en-US" altLang="zh-CN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buffer，</a:t>
            </a:r>
            <a:r>
              <a:rPr kumimoji="1" lang="zh-CN" altLang="en-US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从</a:t>
            </a:r>
            <a:r>
              <a:rPr kumimoji="1" lang="en-US" altLang="zh-CN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offset</a:t>
            </a:r>
            <a:r>
              <a:rPr kumimoji="1" lang="zh-CN" altLang="en-US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位置开始</a:t>
            </a:r>
            <a:endParaRPr kumimoji="1" lang="en-US" altLang="zh-CN" sz="2000" b="1">
              <a:solidFill>
                <a:srgbClr val="003399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85000"/>
              </a:lnSpc>
            </a:pPr>
            <a:r>
              <a:rPr kumimoji="1" lang="zh-CN" altLang="en-US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//返回实际读取的字符数，如果读取前以到输入流的末尾返回-1</a:t>
            </a:r>
          </a:p>
          <a:p>
            <a:pPr lvl="1">
              <a:lnSpc>
                <a:spcPct val="85000"/>
              </a:lnSpc>
            </a:pPr>
            <a:r>
              <a:rPr kumimoji="1" lang="en-US" altLang="zh-CN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int read(char[] cbuf, int offset, int length)</a:t>
            </a:r>
          </a:p>
          <a:p>
            <a:pPr lvl="1">
              <a:lnSpc>
                <a:spcPct val="85000"/>
              </a:lnSpc>
            </a:pPr>
            <a:r>
              <a:rPr kumimoji="1" lang="en-US" altLang="zh-CN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                      throws IOException</a:t>
            </a:r>
          </a:p>
          <a:p>
            <a:pPr lvl="1">
              <a:lnSpc>
                <a:spcPct val="85000"/>
              </a:lnSpc>
            </a:pPr>
            <a:r>
              <a:rPr kumimoji="1" lang="en-US" altLang="zh-CN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en-US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关闭流释放内存资源</a:t>
            </a:r>
          </a:p>
          <a:p>
            <a:pPr lvl="1">
              <a:lnSpc>
                <a:spcPct val="85000"/>
              </a:lnSpc>
            </a:pPr>
            <a:r>
              <a:rPr kumimoji="1" lang="en-US" altLang="zh-CN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void close() throws IOException</a:t>
            </a:r>
          </a:p>
          <a:p>
            <a:pPr lvl="1">
              <a:lnSpc>
                <a:spcPct val="85000"/>
              </a:lnSpc>
            </a:pPr>
            <a:endParaRPr kumimoji="1" lang="en-US" altLang="zh-CN" sz="2000" b="1">
              <a:solidFill>
                <a:schemeClr val="folHlink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85000"/>
              </a:lnSpc>
            </a:pPr>
            <a:r>
              <a:rPr kumimoji="1" lang="en-US" altLang="zh-CN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en-US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跳过 </a:t>
            </a:r>
            <a:r>
              <a:rPr kumimoji="1" lang="en-US" altLang="zh-CN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n </a:t>
            </a:r>
            <a:r>
              <a:rPr kumimoji="1" lang="zh-CN" altLang="en-US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个字符不读，返回实际跳过的字节数</a:t>
            </a:r>
          </a:p>
          <a:p>
            <a:pPr lvl="1">
              <a:lnSpc>
                <a:spcPct val="85000"/>
              </a:lnSpc>
            </a:pPr>
            <a:r>
              <a:rPr kumimoji="1" lang="en-US" altLang="zh-CN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long skip(long n) throws IOException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  <a:ln/>
        </p:spPr>
        <p:txBody>
          <a:bodyPr/>
          <a:lstStyle/>
          <a:p>
            <a:r>
              <a:rPr lang="en-US" altLang="zh-CN" sz="4000">
                <a:latin typeface="楷体_GB2312" pitchFamily="49" charset="-122"/>
                <a:ea typeface="楷体_GB2312" pitchFamily="49" charset="-122"/>
              </a:rPr>
              <a:t>Writer</a:t>
            </a:r>
            <a:endParaRPr lang="zh-CN" altLang="en-US" sz="400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283655" name="Picture 7" descr="writ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514600"/>
            <a:ext cx="7086600" cy="3429000"/>
          </a:xfrm>
          <a:prstGeom prst="rect">
            <a:avLst/>
          </a:prstGeom>
          <a:noFill/>
        </p:spPr>
      </p:pic>
      <p:sp>
        <p:nvSpPr>
          <p:cNvPr id="283656" name="Rectangle 8"/>
          <p:cNvSpPr>
            <a:spLocks noChangeArrowheads="1"/>
          </p:cNvSpPr>
          <p:nvPr/>
        </p:nvSpPr>
        <p:spPr bwMode="auto">
          <a:xfrm>
            <a:off x="685800" y="1295400"/>
            <a:ext cx="777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 algn="just"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继承自</a:t>
            </a:r>
            <a:r>
              <a:rPr kumimoji="1" lang="en-US" altLang="zh-CN" sz="24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Writer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的流都是用于程序中输入数据，且数据的单位为</a:t>
            </a:r>
            <a:r>
              <a:rPr kumimoji="1" lang="zh-CN" altLang="en-US" sz="24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字符（16 </a:t>
            </a:r>
            <a:r>
              <a:rPr kumimoji="1" lang="en-US" altLang="zh-CN" sz="24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bit）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；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下图中深色的为节点流，浅色的为处理流。</a:t>
            </a:r>
            <a:endParaRPr kumimoji="1" lang="en-US" altLang="zh-CN" sz="2400" b="1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82" name="Rectangle 10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  <a:ln/>
        </p:spPr>
        <p:txBody>
          <a:bodyPr/>
          <a:lstStyle/>
          <a:p>
            <a:r>
              <a:rPr lang="en-US" altLang="zh-CN" sz="4000">
                <a:latin typeface="楷体_GB2312" pitchFamily="49" charset="-122"/>
                <a:ea typeface="楷体_GB2312" pitchFamily="49" charset="-122"/>
              </a:rPr>
              <a:t>Writer </a:t>
            </a:r>
            <a:r>
              <a:rPr lang="zh-CN" altLang="en-US" sz="4000">
                <a:latin typeface="楷体_GB2312" pitchFamily="49" charset="-122"/>
                <a:ea typeface="楷体_GB2312" pitchFamily="49" charset="-122"/>
              </a:rPr>
              <a:t>的基本方法</a:t>
            </a:r>
          </a:p>
        </p:txBody>
      </p:sp>
      <p:sp>
        <p:nvSpPr>
          <p:cNvPr id="284684" name="Rectangle 12"/>
          <p:cNvSpPr>
            <a:spLocks noChangeArrowheads="1"/>
          </p:cNvSpPr>
          <p:nvPr/>
        </p:nvSpPr>
        <p:spPr bwMode="auto">
          <a:xfrm>
            <a:off x="762000" y="1295400"/>
            <a:ext cx="8077200" cy="472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lnSpc>
                <a:spcPct val="85000"/>
              </a:lnSpc>
            </a:pPr>
            <a:r>
              <a:rPr kumimoji="1" lang="zh-CN" altLang="en-US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//向输出流中写入一个字符数据</a:t>
            </a:r>
            <a:r>
              <a:rPr kumimoji="1" lang="en-US" altLang="zh-CN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该字节数据为参数</a:t>
            </a:r>
            <a:r>
              <a:rPr kumimoji="1" lang="en-US" altLang="zh-CN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kumimoji="1" lang="zh-CN" altLang="en-US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的低16位</a:t>
            </a:r>
          </a:p>
          <a:p>
            <a:pPr lvl="1">
              <a:lnSpc>
                <a:spcPct val="85000"/>
              </a:lnSpc>
            </a:pPr>
            <a:r>
              <a:rPr kumimoji="1" lang="en-US" altLang="zh-CN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void write(int c</a:t>
            </a:r>
            <a:r>
              <a:rPr kumimoji="1" lang="zh-CN" altLang="en-US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) </a:t>
            </a:r>
            <a:r>
              <a:rPr kumimoji="1" lang="en-US" altLang="zh-CN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throws IOException</a:t>
            </a:r>
          </a:p>
          <a:p>
            <a:pPr lvl="1">
              <a:lnSpc>
                <a:spcPct val="85000"/>
              </a:lnSpc>
            </a:pPr>
            <a:r>
              <a:rPr kumimoji="1" lang="en-US" altLang="zh-CN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en-US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将一个字符类型的数组中的数据写入输出流</a:t>
            </a:r>
            <a:r>
              <a:rPr kumimoji="1" lang="en-US" altLang="zh-CN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endParaRPr kumimoji="1" lang="zh-CN" altLang="en-US" sz="2000" b="1">
              <a:solidFill>
                <a:srgbClr val="003399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85000"/>
              </a:lnSpc>
            </a:pPr>
            <a:r>
              <a:rPr kumimoji="1" lang="en-US" altLang="zh-CN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void write(char[] cbuf) throws IOException</a:t>
            </a:r>
          </a:p>
          <a:p>
            <a:pPr lvl="1">
              <a:lnSpc>
                <a:spcPct val="85000"/>
              </a:lnSpc>
            </a:pPr>
            <a:r>
              <a:rPr kumimoji="1" lang="en-US" altLang="zh-CN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en-US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将一个字符类型的数组中的从指定位置（</a:t>
            </a:r>
            <a:r>
              <a:rPr kumimoji="1" lang="en-US" altLang="zh-CN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offset）</a:t>
            </a:r>
            <a:r>
              <a:rPr kumimoji="1" lang="zh-CN" altLang="en-US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开始的</a:t>
            </a:r>
            <a:endParaRPr kumimoji="1" lang="en-US" altLang="zh-CN" sz="2000" b="1">
              <a:solidFill>
                <a:srgbClr val="003399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85000"/>
              </a:lnSpc>
            </a:pPr>
            <a:r>
              <a:rPr kumimoji="1" lang="en-US" altLang="zh-CN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//length</a:t>
            </a:r>
            <a:r>
              <a:rPr kumimoji="1" lang="zh-CN" altLang="en-US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个字符写入到输出流</a:t>
            </a:r>
          </a:p>
          <a:p>
            <a:pPr lvl="1">
              <a:lnSpc>
                <a:spcPct val="85000"/>
              </a:lnSpc>
            </a:pPr>
            <a:r>
              <a:rPr kumimoji="1" lang="en-US" altLang="zh-CN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void write(char[] cbuf, int offset, int length)</a:t>
            </a:r>
          </a:p>
          <a:p>
            <a:pPr lvl="1">
              <a:lnSpc>
                <a:spcPct val="85000"/>
              </a:lnSpc>
            </a:pPr>
            <a:r>
              <a:rPr kumimoji="1" lang="en-US" altLang="zh-CN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                      throws IOException</a:t>
            </a:r>
          </a:p>
          <a:p>
            <a:pPr lvl="1"/>
            <a:r>
              <a:rPr kumimoji="1" lang="en-US" altLang="zh-CN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en-US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将一个字符串中的字符写入到输出流</a:t>
            </a:r>
          </a:p>
          <a:p>
            <a:pPr lvl="1"/>
            <a:r>
              <a:rPr kumimoji="1" lang="en-US" altLang="zh-CN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void write(String string) throws IOException</a:t>
            </a:r>
          </a:p>
          <a:p>
            <a:pPr lvl="1"/>
            <a:r>
              <a:rPr kumimoji="1" lang="en-US" altLang="zh-CN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en-US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将一个字符串从</a:t>
            </a:r>
            <a:r>
              <a:rPr kumimoji="1" lang="en-US" altLang="zh-CN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offset</a:t>
            </a:r>
            <a:r>
              <a:rPr kumimoji="1" lang="zh-CN" altLang="en-US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开始的</a:t>
            </a:r>
            <a:r>
              <a:rPr kumimoji="1" lang="en-US" altLang="zh-CN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length</a:t>
            </a:r>
            <a:r>
              <a:rPr kumimoji="1" lang="zh-CN" altLang="en-US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个字符写入到输出流</a:t>
            </a:r>
          </a:p>
          <a:p>
            <a:pPr lvl="1"/>
            <a:r>
              <a:rPr kumimoji="1" lang="en-US" altLang="zh-CN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void write(String string, int offset, int length)</a:t>
            </a:r>
          </a:p>
          <a:p>
            <a:pPr lvl="1"/>
            <a:r>
              <a:rPr kumimoji="1" lang="en-US" altLang="zh-CN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                      throws IOException</a:t>
            </a:r>
          </a:p>
          <a:p>
            <a:pPr lvl="1">
              <a:lnSpc>
                <a:spcPct val="85000"/>
              </a:lnSpc>
            </a:pPr>
            <a:r>
              <a:rPr kumimoji="1" lang="en-US" altLang="zh-CN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en-US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关闭流释放内存资源</a:t>
            </a:r>
          </a:p>
          <a:p>
            <a:pPr lvl="1">
              <a:lnSpc>
                <a:spcPct val="85000"/>
              </a:lnSpc>
            </a:pPr>
            <a:r>
              <a:rPr kumimoji="1" lang="en-US" altLang="zh-CN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void close() throws IOException</a:t>
            </a:r>
            <a:r>
              <a:rPr kumimoji="1" lang="en-US" altLang="zh-CN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lvl="1">
              <a:lnSpc>
                <a:spcPct val="85000"/>
              </a:lnSpc>
            </a:pPr>
            <a:r>
              <a:rPr kumimoji="1" lang="en-US" altLang="zh-CN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en-US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将输出流中缓冲的数据全部写出到目的地</a:t>
            </a:r>
          </a:p>
          <a:p>
            <a:pPr lvl="1">
              <a:lnSpc>
                <a:spcPct val="85000"/>
              </a:lnSpc>
            </a:pPr>
            <a:r>
              <a:rPr kumimoji="1" lang="en-US" altLang="zh-CN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void flush() throws IOException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  <a:ln/>
        </p:spPr>
        <p:txBody>
          <a:bodyPr/>
          <a:lstStyle/>
          <a:p>
            <a:r>
              <a:rPr lang="zh-CN" altLang="en-US" sz="4000">
                <a:latin typeface="楷体_GB2312" pitchFamily="49" charset="-122"/>
                <a:ea typeface="楷体_GB2312" pitchFamily="49" charset="-122"/>
              </a:rPr>
              <a:t>节点流类型</a:t>
            </a:r>
          </a:p>
        </p:txBody>
      </p:sp>
      <p:graphicFrame>
        <p:nvGraphicFramePr>
          <p:cNvPr id="288890" name="Group 122"/>
          <p:cNvGraphicFramePr>
            <a:graphicFrameLocks noGrp="1"/>
          </p:cNvGraphicFramePr>
          <p:nvPr/>
        </p:nvGraphicFramePr>
        <p:xfrm>
          <a:off x="838200" y="1524000"/>
          <a:ext cx="7696200" cy="3779838"/>
        </p:xfrm>
        <a:graphic>
          <a:graphicData uri="http://schemas.openxmlformats.org/drawingml/2006/table">
            <a:tbl>
              <a:tblPr/>
              <a:tblGrid>
                <a:gridCol w="2057400"/>
                <a:gridCol w="2420938"/>
                <a:gridCol w="3217862"/>
              </a:tblGrid>
              <a:tr h="544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类  型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字 符 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字 节 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</a:tr>
              <a:tr h="809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File（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文件）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FileReader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FileWriter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FileInputStream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FileOutputStream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808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Memory Array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CharArrayReader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CharArrayWriter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ByteArrayInputStream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ByteArrayOutputStream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809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Memory String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StringReader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StringWriter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808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Pipe（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管道）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PipedReader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PipedWriter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PipedInputStream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PipedOutputStream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  <a:ln/>
        </p:spPr>
        <p:txBody>
          <a:bodyPr/>
          <a:lstStyle/>
          <a:p>
            <a:r>
              <a:rPr lang="zh-CN" altLang="en-US" sz="4000">
                <a:latin typeface="楷体_GB2312" pitchFamily="49" charset="-122"/>
                <a:ea typeface="楷体_GB2312" pitchFamily="49" charset="-122"/>
              </a:rPr>
              <a:t>访问文件</a:t>
            </a:r>
          </a:p>
        </p:txBody>
      </p:sp>
      <p:sp>
        <p:nvSpPr>
          <p:cNvPr id="304131" name="Rectangle 1027"/>
          <p:cNvSpPr>
            <a:spLocks noChangeArrowheads="1"/>
          </p:cNvSpPr>
          <p:nvPr/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 algn="just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en-US" altLang="zh-CN" sz="24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FileInputStream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en-US" altLang="zh-CN" sz="24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FileOutputStream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分别继承自</a:t>
            </a:r>
            <a:r>
              <a:rPr kumimoji="1" lang="en-US" altLang="zh-CN" sz="24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InputStream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en-US" altLang="zh-CN" sz="24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OutputStream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用于向文件中输入和输出字节。</a:t>
            </a:r>
          </a:p>
          <a:p>
            <a:pPr marL="533400" indent="-533400" algn="just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en-US" altLang="zh-CN" sz="24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FileInputStream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en-US" altLang="zh-CN" sz="24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FileOutputStream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的常用构造方法：</a:t>
            </a:r>
          </a:p>
          <a:p>
            <a:pPr marL="914400" lvl="1" indent="-457200" algn="just">
              <a:lnSpc>
                <a:spcPct val="65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kumimoji="1" lang="en-US" altLang="zh-CN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FileInputStream(String name) </a:t>
            </a:r>
          </a:p>
          <a:p>
            <a:pPr marL="914400" lvl="1" indent="-457200" algn="just">
              <a:lnSpc>
                <a:spcPct val="6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                throws FileNotFoundException</a:t>
            </a:r>
          </a:p>
          <a:p>
            <a:pPr marL="914400" lvl="1" indent="-457200" algn="just">
              <a:lnSpc>
                <a:spcPct val="65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kumimoji="1" lang="en-US" altLang="zh-CN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FileInputStream(File file) </a:t>
            </a:r>
          </a:p>
          <a:p>
            <a:pPr marL="914400" lvl="1" indent="-457200" algn="just">
              <a:lnSpc>
                <a:spcPct val="6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                throws FileNotFoundException</a:t>
            </a:r>
          </a:p>
          <a:p>
            <a:pPr marL="914400" lvl="1" indent="-457200" algn="just">
              <a:lnSpc>
                <a:spcPct val="65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kumimoji="1" lang="en-US" altLang="zh-CN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FileOutputStream(String name) </a:t>
            </a:r>
          </a:p>
          <a:p>
            <a:pPr marL="914400" lvl="1" indent="-457200" algn="just">
              <a:lnSpc>
                <a:spcPct val="6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                throws FileNotFoundException</a:t>
            </a:r>
          </a:p>
          <a:p>
            <a:pPr marL="914400" lvl="1" indent="-457200" algn="just">
              <a:lnSpc>
                <a:spcPct val="65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kumimoji="1" lang="en-US" altLang="zh-CN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FileOutputStream(File file) </a:t>
            </a:r>
          </a:p>
          <a:p>
            <a:pPr marL="914400" lvl="1" indent="-457200" algn="just">
              <a:lnSpc>
                <a:spcPct val="6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                throws FileNotFoundException</a:t>
            </a:r>
          </a:p>
          <a:p>
            <a:pPr marL="914400" lvl="1" indent="-457200" algn="just">
              <a:lnSpc>
                <a:spcPct val="65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kumimoji="1" lang="en-US" altLang="zh-CN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FileOutputStream(File file, boolean append)</a:t>
            </a:r>
          </a:p>
          <a:p>
            <a:pPr marL="914400" lvl="1" indent="-457200" algn="just">
              <a:lnSpc>
                <a:spcPct val="6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                throws FileNotFoundException</a:t>
            </a:r>
            <a:endParaRPr kumimoji="1" lang="zh-CN" altLang="en-US" sz="2000" b="1">
              <a:solidFill>
                <a:schemeClr val="folHlink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  <a:ln/>
        </p:spPr>
        <p:txBody>
          <a:bodyPr/>
          <a:lstStyle/>
          <a:p>
            <a:r>
              <a:rPr lang="en-US" altLang="zh-CN" sz="4000">
                <a:latin typeface="楷体_GB2312" pitchFamily="49" charset="-122"/>
                <a:ea typeface="楷体_GB2312" pitchFamily="49" charset="-122"/>
              </a:rPr>
              <a:t>File </a:t>
            </a:r>
            <a:r>
              <a:rPr lang="zh-CN" altLang="en-US" sz="4000">
                <a:latin typeface="楷体_GB2312" pitchFamily="49" charset="-122"/>
                <a:ea typeface="楷体_GB2312" pitchFamily="49" charset="-122"/>
              </a:rPr>
              <a:t>类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371600"/>
            <a:ext cx="7772400" cy="4419600"/>
          </a:xfrm>
          <a:noFill/>
          <a:ln/>
        </p:spPr>
        <p:txBody>
          <a:bodyPr/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4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java.io.File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类代表系统文件名（路径和文件名）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2400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tx1"/>
              </a:buClr>
              <a:buFont typeface="Wingdings" pitchFamily="2" charset="2"/>
              <a:buChar char="Ø"/>
            </a:pP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4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File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类的常见构造方法：</a:t>
            </a:r>
          </a:p>
          <a:p>
            <a:pPr lvl="1">
              <a:spcBef>
                <a:spcPct val="40000"/>
              </a:spcBef>
              <a:buFont typeface="Wingdings" pitchFamily="2" charset="2"/>
              <a:buChar char="§"/>
            </a:pP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public File(String pathname)</a:t>
            </a:r>
          </a:p>
          <a:p>
            <a:pPr lvl="1">
              <a:spcBef>
                <a:spcPct val="40000"/>
              </a:spcBef>
              <a:buFont typeface="Wingdings" pitchFamily="2" charset="2"/>
              <a:buNone/>
            </a:pPr>
            <a:r>
              <a:rPr lang="zh-CN" altLang="en-US" sz="20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  以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pathname</a:t>
            </a:r>
            <a:r>
              <a:rPr lang="zh-CN" altLang="en-US" sz="20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为路径创建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File</a:t>
            </a:r>
            <a:r>
              <a:rPr lang="zh-CN" altLang="en-US" sz="20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对象，如果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pathname</a:t>
            </a:r>
            <a:r>
              <a:rPr lang="zh-CN" altLang="en-US" sz="20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是相对路径，则默认的当前路径在系统属性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user.dir</a:t>
            </a:r>
            <a:r>
              <a:rPr lang="zh-CN" altLang="en-US" sz="20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中存储。</a:t>
            </a:r>
          </a:p>
          <a:p>
            <a:pPr lvl="1">
              <a:spcBef>
                <a:spcPct val="40000"/>
              </a:spcBef>
              <a:buFont typeface="Wingdings" pitchFamily="2" charset="2"/>
              <a:buChar char="§"/>
            </a:pP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public File(String parent,String child)</a:t>
            </a:r>
          </a:p>
          <a:p>
            <a:pPr lvl="1">
              <a:spcBef>
                <a:spcPct val="40000"/>
              </a:spcBef>
              <a:buFont typeface="Wingdings" pitchFamily="2" charset="2"/>
              <a:buNone/>
            </a:pPr>
            <a:r>
              <a:rPr lang="zh-CN" altLang="en-US" sz="20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  以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parent</a:t>
            </a:r>
            <a:r>
              <a:rPr lang="zh-CN" altLang="en-US" sz="20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为父路径，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child</a:t>
            </a:r>
            <a:r>
              <a:rPr lang="zh-CN" altLang="en-US" sz="20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为子路径创建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File</a:t>
            </a:r>
            <a:r>
              <a:rPr lang="zh-CN" altLang="en-US" sz="20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对象。</a:t>
            </a:r>
          </a:p>
          <a:p>
            <a:pPr>
              <a:spcBef>
                <a:spcPct val="4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4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File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的静态属性</a:t>
            </a:r>
            <a:r>
              <a:rPr lang="en-US" altLang="zh-CN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String separator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存储了当前系统的路径名分隔符。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  <a:ln/>
        </p:spPr>
        <p:txBody>
          <a:bodyPr/>
          <a:lstStyle/>
          <a:p>
            <a:r>
              <a:rPr lang="en-US" altLang="zh-CN" sz="4000">
                <a:latin typeface="楷体_GB2312" pitchFamily="49" charset="-122"/>
                <a:ea typeface="楷体_GB2312" pitchFamily="49" charset="-122"/>
              </a:rPr>
              <a:t>File </a:t>
            </a:r>
            <a:r>
              <a:rPr lang="zh-CN" altLang="en-US" sz="4000">
                <a:latin typeface="楷体_GB2312" pitchFamily="49" charset="-122"/>
                <a:ea typeface="楷体_GB2312" pitchFamily="49" charset="-122"/>
              </a:rPr>
              <a:t>类常用方法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19200"/>
            <a:ext cx="7772400" cy="5257800"/>
          </a:xfrm>
          <a:noFill/>
          <a:ln/>
        </p:spPr>
        <p:txBody>
          <a:bodyPr/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通过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File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对象可以访问文件的属性。</a:t>
            </a:r>
          </a:p>
          <a:p>
            <a:pPr>
              <a:lnSpc>
                <a:spcPct val="35000"/>
              </a:lnSpc>
              <a:spcBef>
                <a:spcPct val="50000"/>
              </a:spcBef>
              <a:buFontTx/>
              <a:buNone/>
            </a:pPr>
            <a:r>
              <a:rPr lang="en-US" altLang="zh-CN" sz="16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public boolean canRead()</a:t>
            </a:r>
          </a:p>
          <a:p>
            <a:pPr>
              <a:lnSpc>
                <a:spcPct val="35000"/>
              </a:lnSpc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    public boolean canWrite()</a:t>
            </a:r>
          </a:p>
          <a:p>
            <a:pPr>
              <a:lnSpc>
                <a:spcPct val="35000"/>
              </a:lnSpc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    public boolean exists()</a:t>
            </a:r>
          </a:p>
          <a:p>
            <a:pPr>
              <a:lnSpc>
                <a:spcPct val="35000"/>
              </a:lnSpc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    public boolean isDirectory()</a:t>
            </a:r>
          </a:p>
          <a:p>
            <a:pPr>
              <a:lnSpc>
                <a:spcPct val="35000"/>
              </a:lnSpc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    public boolean isFile()</a:t>
            </a:r>
          </a:p>
          <a:p>
            <a:pPr>
              <a:lnSpc>
                <a:spcPct val="35000"/>
              </a:lnSpc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    public boolean isHidden()</a:t>
            </a:r>
          </a:p>
          <a:p>
            <a:pPr>
              <a:lnSpc>
                <a:spcPct val="35000"/>
              </a:lnSpc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    public long lastModified()</a:t>
            </a:r>
          </a:p>
          <a:p>
            <a:pPr>
              <a:lnSpc>
                <a:spcPct val="35000"/>
              </a:lnSpc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    public long length()</a:t>
            </a:r>
          </a:p>
          <a:p>
            <a:pPr>
              <a:lnSpc>
                <a:spcPct val="35000"/>
              </a:lnSpc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    public String getName()</a:t>
            </a:r>
          </a:p>
          <a:p>
            <a:pPr>
              <a:lnSpc>
                <a:spcPct val="35000"/>
              </a:lnSpc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    public String getPath()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通过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File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对象创建空文件或目录（在该对象所指的文件或目录不存在的情况下）。</a:t>
            </a:r>
          </a:p>
          <a:p>
            <a:pPr>
              <a:lnSpc>
                <a:spcPct val="35000"/>
              </a:lnSpc>
              <a:spcBef>
                <a:spcPct val="50000"/>
              </a:spcBef>
              <a:buFontTx/>
              <a:buNone/>
            </a:pPr>
            <a:r>
              <a:rPr lang="en-US" altLang="zh-CN" sz="1600" b="1">
                <a:solidFill>
                  <a:srgbClr val="CCFF66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16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public boolean createNewFile()throws IOException</a:t>
            </a:r>
          </a:p>
          <a:p>
            <a:pPr>
              <a:lnSpc>
                <a:spcPct val="35000"/>
              </a:lnSpc>
              <a:spcBef>
                <a:spcPct val="50000"/>
              </a:spcBef>
              <a:buFontTx/>
              <a:buNone/>
            </a:pPr>
            <a:r>
              <a:rPr lang="en-US" altLang="zh-CN" sz="16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    public boolean delete()</a:t>
            </a:r>
          </a:p>
          <a:p>
            <a:pPr>
              <a:lnSpc>
                <a:spcPct val="35000"/>
              </a:lnSpc>
              <a:spcBef>
                <a:spcPct val="50000"/>
              </a:spcBef>
              <a:buFontTx/>
              <a:buNone/>
            </a:pPr>
            <a:r>
              <a:rPr lang="en-US" altLang="zh-CN" sz="16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    public void deleteOnExit()</a:t>
            </a:r>
            <a:r>
              <a:rPr lang="en-US" altLang="zh-CN" sz="16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//VM</a:t>
            </a:r>
            <a:r>
              <a:rPr lang="zh-CN" altLang="en-US" sz="16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退出时删除</a:t>
            </a:r>
          </a:p>
          <a:p>
            <a:pPr>
              <a:lnSpc>
                <a:spcPct val="35000"/>
              </a:lnSpc>
              <a:spcBef>
                <a:spcPct val="50000"/>
              </a:spcBef>
              <a:buFontTx/>
              <a:buNone/>
            </a:pPr>
            <a:r>
              <a:rPr lang="en-US" altLang="zh-CN" sz="16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16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   public boolean mkdir()</a:t>
            </a:r>
          </a:p>
          <a:p>
            <a:pPr>
              <a:lnSpc>
                <a:spcPct val="35000"/>
              </a:lnSpc>
              <a:spcBef>
                <a:spcPct val="50000"/>
              </a:spcBef>
              <a:buFontTx/>
              <a:buNone/>
            </a:pPr>
            <a:r>
              <a:rPr lang="en-US" altLang="zh-CN" sz="16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    public boolean mkdirs()</a:t>
            </a:r>
            <a:r>
              <a:rPr lang="en-US" altLang="zh-CN" sz="16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16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创建在路径中的一系列目录</a:t>
            </a:r>
          </a:p>
          <a:p>
            <a:pPr>
              <a:lnSpc>
                <a:spcPct val="35000"/>
              </a:lnSpc>
              <a:spcBef>
                <a:spcPct val="50000"/>
              </a:spcBef>
              <a:buFontTx/>
              <a:buNone/>
            </a:pPr>
            <a:endParaRPr lang="zh-CN" altLang="en-US" sz="1600" b="1">
              <a:solidFill>
                <a:schemeClr val="folHlink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  <a:ln/>
        </p:spPr>
        <p:txBody>
          <a:bodyPr/>
          <a:lstStyle/>
          <a:p>
            <a:r>
              <a:rPr lang="en-US" altLang="zh-CN" sz="4000">
                <a:latin typeface="楷体_GB2312" pitchFamily="49" charset="-122"/>
                <a:ea typeface="楷体_GB2312" pitchFamily="49" charset="-122"/>
              </a:rPr>
              <a:t>File </a:t>
            </a:r>
            <a:r>
              <a:rPr lang="zh-CN" altLang="en-US" sz="4000">
                <a:latin typeface="楷体_GB2312" pitchFamily="49" charset="-122"/>
                <a:ea typeface="楷体_GB2312" pitchFamily="49" charset="-122"/>
              </a:rPr>
              <a:t>类举例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371600"/>
            <a:ext cx="7772400" cy="4419600"/>
          </a:xfrm>
          <a:noFill/>
          <a:ln/>
        </p:spPr>
        <p:txBody>
          <a:bodyPr/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zh-CN" altLang="en-US" sz="1800" b="1">
              <a:solidFill>
                <a:srgbClr val="000099"/>
              </a:solidFill>
              <a:latin typeface="Courier New" pitchFamily="49" charset="0"/>
            </a:endParaRPr>
          </a:p>
          <a:p>
            <a:pPr>
              <a:lnSpc>
                <a:spcPct val="35000"/>
              </a:lnSpc>
              <a:spcBef>
                <a:spcPct val="50000"/>
              </a:spcBef>
              <a:buFontTx/>
              <a:buNone/>
            </a:pPr>
            <a:endParaRPr lang="zh-CN" altLang="en-US" sz="1800" b="1">
              <a:solidFill>
                <a:srgbClr val="000099"/>
              </a:solidFill>
              <a:latin typeface="Courier New" pitchFamily="49" charset="0"/>
            </a:endParaRPr>
          </a:p>
        </p:txBody>
      </p:sp>
      <p:sp>
        <p:nvSpPr>
          <p:cNvPr id="331780" name="Rectangle 4"/>
          <p:cNvSpPr>
            <a:spLocks noChangeArrowheads="1"/>
          </p:cNvSpPr>
          <p:nvPr/>
        </p:nvSpPr>
        <p:spPr bwMode="auto">
          <a:xfrm>
            <a:off x="685800" y="1371600"/>
            <a:ext cx="8153400" cy="45878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30000"/>
              </a:lnSpc>
              <a:spcBef>
                <a:spcPct val="50000"/>
              </a:spcBef>
            </a:pPr>
            <a:endParaRPr kumimoji="1" lang="en-US" altLang="zh-CN" b="1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import java.io.*;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public class Test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public static void main(String[] args)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String separator = File.separator;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String filename = "myfile.txt";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String directory = "mydir1" + separator + "mydir2";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File f = new File(directory, filename);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if (f.exists())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System.out.println("</a:t>
            </a:r>
            <a:r>
              <a:rPr kumimoji="1" lang="zh-CN" altLang="en-US" b="1">
                <a:solidFill>
                  <a:schemeClr val="bg2"/>
                </a:solidFill>
                <a:latin typeface="Courier New" pitchFamily="49" charset="0"/>
              </a:rPr>
              <a:t>文件名：" + </a:t>
            </a: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f.getAbsolutePath());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System.out.println("</a:t>
            </a:r>
            <a:r>
              <a:rPr kumimoji="1" lang="zh-CN" altLang="en-US" b="1">
                <a:solidFill>
                  <a:schemeClr val="bg2"/>
                </a:solidFill>
                <a:latin typeface="Courier New" pitchFamily="49" charset="0"/>
              </a:rPr>
              <a:t>文件大小：" + </a:t>
            </a: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f.length());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} else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f.getParentFile().mkdirs();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try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f.createNewFile();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} catch (IOException e)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e.printStackTrace();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}</a:t>
            </a:r>
            <a:endParaRPr kumimoji="1" lang="zh-CN" altLang="en-US" b="1">
              <a:solidFill>
                <a:schemeClr val="bg2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  <a:ln/>
        </p:spPr>
        <p:txBody>
          <a:bodyPr/>
          <a:lstStyle/>
          <a:p>
            <a:r>
              <a:rPr lang="en-US" altLang="zh-CN" sz="4000">
                <a:latin typeface="楷体_GB2312" pitchFamily="49" charset="-122"/>
                <a:ea typeface="楷体_GB2312" pitchFamily="49" charset="-122"/>
              </a:rPr>
              <a:t>RandomAccessFile </a:t>
            </a:r>
            <a:r>
              <a:rPr lang="zh-CN" altLang="en-US" sz="4000">
                <a:latin typeface="楷体_GB2312" pitchFamily="49" charset="-122"/>
                <a:ea typeface="楷体_GB2312" pitchFamily="49" charset="-122"/>
              </a:rPr>
              <a:t>类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8229600" cy="4648200"/>
          </a:xfrm>
          <a:noFill/>
          <a:ln/>
        </p:spPr>
        <p:txBody>
          <a:bodyPr/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4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java.io.RandomAccessFile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类的对象可以用于对文件的随机读取。</a:t>
            </a:r>
          </a:p>
          <a:p>
            <a:pPr>
              <a:spcBef>
                <a:spcPct val="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4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RandomAccessFile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类的常见构造方法：</a:t>
            </a:r>
          </a:p>
          <a:p>
            <a:pPr lvl="1">
              <a:spcBef>
                <a:spcPct val="40000"/>
              </a:spcBef>
              <a:buFont typeface="Wingdings" pitchFamily="2" charset="2"/>
              <a:buChar char="§"/>
            </a:pPr>
            <a:r>
              <a:rPr lang="en-US" altLang="zh-CN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RandomAccessFile(File file,String mode)</a:t>
            </a:r>
          </a:p>
          <a:p>
            <a:pPr lvl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            throws </a:t>
            </a:r>
            <a:r>
              <a:rPr lang="en-US" altLang="zh-CN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FileNotFoundException</a:t>
            </a:r>
          </a:p>
          <a:p>
            <a:pPr lvl="1">
              <a:spcBef>
                <a:spcPct val="40000"/>
              </a:spcBef>
              <a:buFont typeface="Wingdings" pitchFamily="2" charset="2"/>
              <a:buChar char="§"/>
            </a:pPr>
            <a:r>
              <a:rPr lang="en-US" altLang="zh-CN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RandomAccessFile(String name,String mode)</a:t>
            </a:r>
          </a:p>
          <a:p>
            <a:pPr lvl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       </a:t>
            </a:r>
            <a:r>
              <a:rPr lang="en-US" altLang="zh-CN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throws</a:t>
            </a:r>
            <a:r>
              <a:rPr lang="en-US" altLang="zh-CN" sz="2000" b="1">
                <a:solidFill>
                  <a:srgbClr val="CCFF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FileNotFoundException</a:t>
            </a:r>
          </a:p>
          <a:p>
            <a:pPr>
              <a:spcBef>
                <a:spcPct val="4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4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mode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值可以为：</a:t>
            </a:r>
          </a:p>
          <a:p>
            <a:pPr>
              <a:spcBef>
                <a:spcPct val="40000"/>
              </a:spcBef>
              <a:buClr>
                <a:srgbClr val="000099"/>
              </a:buClr>
              <a:buFont typeface="Wingdings" pitchFamily="2" charset="2"/>
              <a:buNone/>
            </a:pPr>
            <a:r>
              <a:rPr lang="zh-CN" altLang="en-US" sz="1800" b="1">
                <a:solidFill>
                  <a:srgbClr val="003399"/>
                </a:solidFill>
                <a:latin typeface="Courier New"/>
                <a:ea typeface="楷体_GB2312" pitchFamily="49" charset="-122"/>
              </a:rPr>
              <a:t>“</a:t>
            </a:r>
            <a:r>
              <a:rPr lang="en-US" altLang="zh-CN" sz="18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1800" b="1">
                <a:solidFill>
                  <a:srgbClr val="003399"/>
                </a:solidFill>
                <a:latin typeface="Courier New"/>
                <a:ea typeface="楷体_GB2312" pitchFamily="49" charset="-122"/>
              </a:rPr>
              <a:t>”</a:t>
            </a:r>
            <a:r>
              <a:rPr lang="en-US" altLang="zh-CN" sz="1800" b="1">
                <a:solidFill>
                  <a:srgbClr val="CCFF66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18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该对象对文件的访问权限为只读，如果文件不存在则抛出异常</a:t>
            </a:r>
            <a:r>
              <a:rPr lang="zh-CN" altLang="en-US" sz="1800" b="1">
                <a:solidFill>
                  <a:srgbClr val="CCFF66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spcBef>
                <a:spcPct val="40000"/>
              </a:spcBef>
              <a:buClr>
                <a:srgbClr val="000099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3399"/>
                </a:solidFill>
                <a:latin typeface="Courier New"/>
                <a:ea typeface="楷体_GB2312" pitchFamily="49" charset="-122"/>
              </a:rPr>
              <a:t>“</a:t>
            </a:r>
            <a:r>
              <a:rPr lang="en-US" altLang="zh-CN" sz="18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rw</a:t>
            </a:r>
            <a:r>
              <a:rPr lang="en-US" altLang="zh-CN" sz="1800" b="1">
                <a:solidFill>
                  <a:srgbClr val="003399"/>
                </a:solidFill>
                <a:latin typeface="Courier New"/>
                <a:ea typeface="楷体_GB2312" pitchFamily="49" charset="-122"/>
              </a:rPr>
              <a:t>”</a:t>
            </a:r>
            <a:r>
              <a:rPr lang="en-US" altLang="zh-CN" sz="1800" b="1">
                <a:solidFill>
                  <a:srgbClr val="CCFF66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18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该对象对文件的访问权限为可读写，如果文件不存在则试图建立该文件</a:t>
            </a:r>
            <a:r>
              <a:rPr lang="zh-CN" altLang="en-US" sz="1800" b="1">
                <a:solidFill>
                  <a:srgbClr val="CCFF66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10" name="Rectangle 6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  <a:ln/>
        </p:spPr>
        <p:txBody>
          <a:bodyPr/>
          <a:lstStyle/>
          <a:p>
            <a:r>
              <a:rPr lang="en-US" altLang="zh-CN" sz="4000">
                <a:latin typeface="楷体_GB2312" pitchFamily="49" charset="-122"/>
                <a:ea typeface="楷体_GB2312" pitchFamily="49" charset="-122"/>
              </a:rPr>
              <a:t>Java</a:t>
            </a:r>
            <a:r>
              <a:rPr lang="zh-CN" altLang="en-US" sz="4000">
                <a:latin typeface="楷体_GB2312" pitchFamily="49" charset="-122"/>
                <a:ea typeface="楷体_GB2312" pitchFamily="49" charset="-122"/>
              </a:rPr>
              <a:t>流式输入/输出原理</a:t>
            </a:r>
            <a:endParaRPr lang="en-US" altLang="zh-CN" sz="40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51978" name="Rectangle 74"/>
          <p:cNvSpPr>
            <a:spLocks noChangeArrowheads="1"/>
          </p:cNvSpPr>
          <p:nvPr/>
        </p:nvSpPr>
        <p:spPr bwMode="auto">
          <a:xfrm>
            <a:off x="5105400" y="1600200"/>
            <a:ext cx="3429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在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Java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程序中，对于数据的输入/输出操作以</a:t>
            </a:r>
            <a:r>
              <a:rPr kumimoji="1" lang="zh-CN" altLang="en-US" sz="2400" b="1">
                <a:latin typeface="Courier New"/>
                <a:ea typeface="楷体_GB2312" pitchFamily="49" charset="-122"/>
              </a:rPr>
              <a:t>“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流</a:t>
            </a:r>
            <a:r>
              <a:rPr kumimoji="1" lang="zh-CN" altLang="en-US" sz="2400" b="1">
                <a:latin typeface="Courier New"/>
                <a:ea typeface="楷体_GB2312" pitchFamily="49" charset="-122"/>
              </a:rPr>
              <a:t>”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 (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stream)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方式进行；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J2SDK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提供了各种各样的</a:t>
            </a:r>
            <a:r>
              <a:rPr kumimoji="1" lang="zh-CN" altLang="en-US" sz="2400" b="1">
                <a:latin typeface="Courier New"/>
                <a:ea typeface="楷体_GB2312" pitchFamily="49" charset="-122"/>
              </a:rPr>
              <a:t>“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流</a:t>
            </a:r>
            <a:r>
              <a:rPr kumimoji="1" lang="zh-CN" altLang="en-US" sz="2400" b="1">
                <a:latin typeface="Courier New"/>
                <a:ea typeface="楷体_GB2312" pitchFamily="49" charset="-122"/>
              </a:rPr>
              <a:t>”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类，用以获取不同种类的数据；程序中通过</a:t>
            </a:r>
            <a:r>
              <a:rPr kumimoji="1" lang="zh-CN" altLang="en-US" sz="24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标准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的方法输入或输出数据。</a:t>
            </a:r>
          </a:p>
        </p:txBody>
      </p:sp>
      <p:sp>
        <p:nvSpPr>
          <p:cNvPr id="251981" name="Rectangle 77"/>
          <p:cNvSpPr>
            <a:spLocks noChangeArrowheads="1"/>
          </p:cNvSpPr>
          <p:nvPr/>
        </p:nvSpPr>
        <p:spPr bwMode="auto">
          <a:xfrm>
            <a:off x="1676400" y="5229225"/>
            <a:ext cx="1079500" cy="130175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1921" name="Rectangle 17"/>
          <p:cNvSpPr>
            <a:spLocks noChangeArrowheads="1"/>
          </p:cNvSpPr>
          <p:nvPr/>
        </p:nvSpPr>
        <p:spPr bwMode="auto">
          <a:xfrm>
            <a:off x="1617663" y="1789113"/>
            <a:ext cx="2266950" cy="130175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1916" name="AutoShape 12"/>
          <p:cNvSpPr>
            <a:spLocks noChangeArrowheads="1"/>
          </p:cNvSpPr>
          <p:nvPr/>
        </p:nvSpPr>
        <p:spPr bwMode="auto">
          <a:xfrm>
            <a:off x="909638" y="1674813"/>
            <a:ext cx="763587" cy="412750"/>
          </a:xfrm>
          <a:prstGeom prst="foldedCorner">
            <a:avLst>
              <a:gd name="adj" fmla="val 12500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000" b="1">
                <a:solidFill>
                  <a:srgbClr val="003366"/>
                </a:solidFill>
                <a:latin typeface="Times New Roman" pitchFamily="18" charset="0"/>
              </a:rPr>
              <a:t>文件</a:t>
            </a:r>
          </a:p>
        </p:txBody>
      </p:sp>
      <p:grpSp>
        <p:nvGrpSpPr>
          <p:cNvPr id="251960" name="Group 56"/>
          <p:cNvGrpSpPr>
            <a:grpSpLocks/>
          </p:cNvGrpSpPr>
          <p:nvPr/>
        </p:nvGrpSpPr>
        <p:grpSpPr bwMode="auto">
          <a:xfrm>
            <a:off x="1830388" y="1447800"/>
            <a:ext cx="2197100" cy="396875"/>
            <a:chOff x="1200" y="1488"/>
            <a:chExt cx="1489" cy="336"/>
          </a:xfrm>
        </p:grpSpPr>
        <p:sp>
          <p:nvSpPr>
            <p:cNvPr id="251943" name="Line 39"/>
            <p:cNvSpPr>
              <a:spLocks noChangeShapeType="1"/>
            </p:cNvSpPr>
            <p:nvPr/>
          </p:nvSpPr>
          <p:spPr bwMode="auto">
            <a:xfrm>
              <a:off x="1872" y="1584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944" name="Text Box 40"/>
            <p:cNvSpPr txBox="1">
              <a:spLocks noChangeArrowheads="1"/>
            </p:cNvSpPr>
            <p:nvPr/>
          </p:nvSpPr>
          <p:spPr bwMode="auto">
            <a:xfrm>
              <a:off x="1200" y="1488"/>
              <a:ext cx="1489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zh-CN" altLang="en-US" sz="2000" b="1">
                  <a:latin typeface="Times New Roman" pitchFamily="18" charset="0"/>
                </a:rPr>
                <a:t>00101… … …</a:t>
              </a:r>
            </a:p>
          </p:txBody>
        </p:sp>
      </p:grpSp>
      <p:sp>
        <p:nvSpPr>
          <p:cNvPr id="251945" name="AutoShape 41"/>
          <p:cNvSpPr>
            <a:spLocks noChangeArrowheads="1"/>
          </p:cNvSpPr>
          <p:nvPr/>
        </p:nvSpPr>
        <p:spPr bwMode="auto">
          <a:xfrm>
            <a:off x="3851275" y="1557338"/>
            <a:ext cx="992188" cy="609600"/>
          </a:xfrm>
          <a:prstGeom prst="flowChartDocumen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</a:rPr>
              <a:t>程序</a:t>
            </a:r>
          </a:p>
        </p:txBody>
      </p:sp>
      <p:sp>
        <p:nvSpPr>
          <p:cNvPr id="251947" name="Rectangle 43"/>
          <p:cNvSpPr>
            <a:spLocks noChangeArrowheads="1"/>
          </p:cNvSpPr>
          <p:nvPr/>
        </p:nvSpPr>
        <p:spPr bwMode="auto">
          <a:xfrm>
            <a:off x="1617663" y="2579688"/>
            <a:ext cx="2266950" cy="13176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1948" name="AutoShape 44"/>
          <p:cNvSpPr>
            <a:spLocks noChangeArrowheads="1"/>
          </p:cNvSpPr>
          <p:nvPr/>
        </p:nvSpPr>
        <p:spPr bwMode="auto">
          <a:xfrm>
            <a:off x="909638" y="2466975"/>
            <a:ext cx="762000" cy="411163"/>
          </a:xfrm>
          <a:prstGeom prst="foldedCorner">
            <a:avLst>
              <a:gd name="adj" fmla="val 12500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000" b="1">
                <a:solidFill>
                  <a:srgbClr val="003366"/>
                </a:solidFill>
                <a:latin typeface="Times New Roman" pitchFamily="18" charset="0"/>
              </a:rPr>
              <a:t>文件</a:t>
            </a:r>
          </a:p>
        </p:txBody>
      </p:sp>
      <p:sp>
        <p:nvSpPr>
          <p:cNvPr id="251949" name="Line 45"/>
          <p:cNvSpPr>
            <a:spLocks noChangeShapeType="1"/>
          </p:cNvSpPr>
          <p:nvPr/>
        </p:nvSpPr>
        <p:spPr bwMode="auto">
          <a:xfrm flipH="1">
            <a:off x="1971675" y="2286000"/>
            <a:ext cx="5667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51950" name="Text Box 46"/>
          <p:cNvSpPr txBox="1">
            <a:spLocks noChangeArrowheads="1"/>
          </p:cNvSpPr>
          <p:nvPr/>
        </p:nvSpPr>
        <p:spPr bwMode="auto">
          <a:xfrm>
            <a:off x="1830388" y="2146300"/>
            <a:ext cx="1841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000" b="1">
                <a:latin typeface="Times New Roman" pitchFamily="18" charset="0"/>
              </a:rPr>
              <a:t>… … …00101</a:t>
            </a:r>
          </a:p>
        </p:txBody>
      </p:sp>
      <p:sp>
        <p:nvSpPr>
          <p:cNvPr id="251951" name="AutoShape 47"/>
          <p:cNvSpPr>
            <a:spLocks noChangeArrowheads="1"/>
          </p:cNvSpPr>
          <p:nvPr/>
        </p:nvSpPr>
        <p:spPr bwMode="auto">
          <a:xfrm>
            <a:off x="3884613" y="2365375"/>
            <a:ext cx="992187" cy="611188"/>
          </a:xfrm>
          <a:prstGeom prst="flowChartDocumen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</a:rPr>
              <a:t>程序</a:t>
            </a:r>
          </a:p>
        </p:txBody>
      </p:sp>
      <p:sp>
        <p:nvSpPr>
          <p:cNvPr id="251957" name="Rectangle 53"/>
          <p:cNvSpPr>
            <a:spLocks noChangeArrowheads="1"/>
          </p:cNvSpPr>
          <p:nvPr/>
        </p:nvSpPr>
        <p:spPr bwMode="auto">
          <a:xfrm>
            <a:off x="1689100" y="3371850"/>
            <a:ext cx="2266950" cy="130175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1952" name="AutoShape 48"/>
          <p:cNvSpPr>
            <a:spLocks noChangeArrowheads="1"/>
          </p:cNvSpPr>
          <p:nvPr/>
        </p:nvSpPr>
        <p:spPr bwMode="auto">
          <a:xfrm>
            <a:off x="914400" y="3124200"/>
            <a:ext cx="1033463" cy="719138"/>
          </a:xfrm>
          <a:prstGeom prst="cloudCallout">
            <a:avLst>
              <a:gd name="adj1" fmla="val -8194"/>
              <a:gd name="adj2" fmla="val -1894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251954" name="Oval 50"/>
          <p:cNvSpPr>
            <a:spLocks noChangeArrowheads="1"/>
          </p:cNvSpPr>
          <p:nvPr/>
        </p:nvSpPr>
        <p:spPr bwMode="auto">
          <a:xfrm>
            <a:off x="990600" y="3276600"/>
            <a:ext cx="482600" cy="392113"/>
          </a:xfrm>
          <a:prstGeom prst="ellipse">
            <a:avLst/>
          </a:prstGeom>
          <a:solidFill>
            <a:srgbClr val="00CCFF"/>
          </a:solidFill>
          <a:ln w="9525">
            <a:solidFill>
              <a:srgbClr val="00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1956" name="Text Box 52"/>
          <p:cNvSpPr txBox="1">
            <a:spLocks noChangeArrowheads="1"/>
          </p:cNvSpPr>
          <p:nvPr/>
        </p:nvSpPr>
        <p:spPr bwMode="auto">
          <a:xfrm>
            <a:off x="838200" y="3757613"/>
            <a:ext cx="1206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FFFF00"/>
                </a:solidFill>
                <a:latin typeface="Times New Roman" pitchFamily="18" charset="0"/>
              </a:rPr>
              <a:t>网路连接</a:t>
            </a:r>
          </a:p>
        </p:txBody>
      </p:sp>
      <p:sp>
        <p:nvSpPr>
          <p:cNvPr id="251959" name="AutoShape 55"/>
          <p:cNvSpPr>
            <a:spLocks noChangeArrowheads="1"/>
          </p:cNvSpPr>
          <p:nvPr/>
        </p:nvSpPr>
        <p:spPr bwMode="auto">
          <a:xfrm>
            <a:off x="3884613" y="3216275"/>
            <a:ext cx="992187" cy="609600"/>
          </a:xfrm>
          <a:prstGeom prst="flowChartDocumen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</a:rPr>
              <a:t>程序</a:t>
            </a:r>
          </a:p>
        </p:txBody>
      </p:sp>
      <p:grpSp>
        <p:nvGrpSpPr>
          <p:cNvPr id="251961" name="Group 57"/>
          <p:cNvGrpSpPr>
            <a:grpSpLocks/>
          </p:cNvGrpSpPr>
          <p:nvPr/>
        </p:nvGrpSpPr>
        <p:grpSpPr bwMode="auto">
          <a:xfrm>
            <a:off x="1971675" y="2984500"/>
            <a:ext cx="2197100" cy="396875"/>
            <a:chOff x="1200" y="1489"/>
            <a:chExt cx="1488" cy="337"/>
          </a:xfrm>
        </p:grpSpPr>
        <p:sp>
          <p:nvSpPr>
            <p:cNvPr id="251962" name="Line 58"/>
            <p:cNvSpPr>
              <a:spLocks noChangeShapeType="1"/>
            </p:cNvSpPr>
            <p:nvPr/>
          </p:nvSpPr>
          <p:spPr bwMode="auto">
            <a:xfrm>
              <a:off x="1872" y="1584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963" name="Text Box 59"/>
            <p:cNvSpPr txBox="1">
              <a:spLocks noChangeArrowheads="1"/>
            </p:cNvSpPr>
            <p:nvPr/>
          </p:nvSpPr>
          <p:spPr bwMode="auto">
            <a:xfrm>
              <a:off x="1200" y="1489"/>
              <a:ext cx="1488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zh-CN" altLang="en-US" sz="2000" b="1">
                  <a:latin typeface="Times New Roman" pitchFamily="18" charset="0"/>
                </a:rPr>
                <a:t>0010111… … …</a:t>
              </a:r>
            </a:p>
          </p:txBody>
        </p:sp>
      </p:grpSp>
      <p:sp>
        <p:nvSpPr>
          <p:cNvPr id="251969" name="Rectangle 65"/>
          <p:cNvSpPr>
            <a:spLocks noChangeArrowheads="1"/>
          </p:cNvSpPr>
          <p:nvPr/>
        </p:nvSpPr>
        <p:spPr bwMode="auto">
          <a:xfrm>
            <a:off x="1830388" y="4335463"/>
            <a:ext cx="1135062" cy="130175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1970" name="Rectangle 66"/>
          <p:cNvSpPr>
            <a:spLocks noChangeArrowheads="1"/>
          </p:cNvSpPr>
          <p:nvPr/>
        </p:nvSpPr>
        <p:spPr bwMode="auto">
          <a:xfrm>
            <a:off x="2962275" y="4335463"/>
            <a:ext cx="1135063" cy="130175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1967" name="AutoShape 63"/>
          <p:cNvSpPr>
            <a:spLocks noChangeArrowheads="1"/>
          </p:cNvSpPr>
          <p:nvPr/>
        </p:nvSpPr>
        <p:spPr bwMode="auto">
          <a:xfrm>
            <a:off x="909638" y="4121150"/>
            <a:ext cx="990600" cy="609600"/>
          </a:xfrm>
          <a:prstGeom prst="flowChartDocumen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</a:rPr>
              <a:t>程序</a:t>
            </a:r>
          </a:p>
        </p:txBody>
      </p:sp>
      <p:sp>
        <p:nvSpPr>
          <p:cNvPr id="251968" name="AutoShape 64"/>
          <p:cNvSpPr>
            <a:spLocks noChangeArrowheads="1"/>
          </p:cNvSpPr>
          <p:nvPr/>
        </p:nvSpPr>
        <p:spPr bwMode="auto">
          <a:xfrm>
            <a:off x="3884613" y="4121150"/>
            <a:ext cx="992187" cy="609600"/>
          </a:xfrm>
          <a:prstGeom prst="flowChartDocumen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</a:rPr>
              <a:t>程序</a:t>
            </a:r>
          </a:p>
        </p:txBody>
      </p:sp>
      <p:grpSp>
        <p:nvGrpSpPr>
          <p:cNvPr id="251971" name="Group 67"/>
          <p:cNvGrpSpPr>
            <a:grpSpLocks/>
          </p:cNvGrpSpPr>
          <p:nvPr/>
        </p:nvGrpSpPr>
        <p:grpSpPr bwMode="auto">
          <a:xfrm>
            <a:off x="1971675" y="3962400"/>
            <a:ext cx="1063625" cy="396875"/>
            <a:chOff x="1200" y="1489"/>
            <a:chExt cx="1488" cy="336"/>
          </a:xfrm>
        </p:grpSpPr>
        <p:sp>
          <p:nvSpPr>
            <p:cNvPr id="251972" name="Line 68"/>
            <p:cNvSpPr>
              <a:spLocks noChangeShapeType="1"/>
            </p:cNvSpPr>
            <p:nvPr/>
          </p:nvSpPr>
          <p:spPr bwMode="auto">
            <a:xfrm>
              <a:off x="1872" y="1584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973" name="Text Box 69"/>
            <p:cNvSpPr txBox="1">
              <a:spLocks noChangeArrowheads="1"/>
            </p:cNvSpPr>
            <p:nvPr/>
          </p:nvSpPr>
          <p:spPr bwMode="auto">
            <a:xfrm>
              <a:off x="1200" y="1489"/>
              <a:ext cx="148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zh-CN" altLang="en-US" sz="2000" b="1">
                  <a:latin typeface="Times New Roman" pitchFamily="18" charset="0"/>
                </a:rPr>
                <a:t>010…</a:t>
              </a:r>
            </a:p>
          </p:txBody>
        </p:sp>
      </p:grpSp>
      <p:grpSp>
        <p:nvGrpSpPr>
          <p:cNvPr id="251974" name="Group 70"/>
          <p:cNvGrpSpPr>
            <a:grpSpLocks/>
          </p:cNvGrpSpPr>
          <p:nvPr/>
        </p:nvGrpSpPr>
        <p:grpSpPr bwMode="auto">
          <a:xfrm>
            <a:off x="2963863" y="3962400"/>
            <a:ext cx="1062037" cy="396875"/>
            <a:chOff x="1200" y="1489"/>
            <a:chExt cx="1488" cy="336"/>
          </a:xfrm>
        </p:grpSpPr>
        <p:sp>
          <p:nvSpPr>
            <p:cNvPr id="251975" name="Line 71"/>
            <p:cNvSpPr>
              <a:spLocks noChangeShapeType="1"/>
            </p:cNvSpPr>
            <p:nvPr/>
          </p:nvSpPr>
          <p:spPr bwMode="auto">
            <a:xfrm>
              <a:off x="1872" y="1584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976" name="Text Box 72"/>
            <p:cNvSpPr txBox="1">
              <a:spLocks noChangeArrowheads="1"/>
            </p:cNvSpPr>
            <p:nvPr/>
          </p:nvSpPr>
          <p:spPr bwMode="auto">
            <a:xfrm>
              <a:off x="1200" y="1489"/>
              <a:ext cx="148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zh-CN" altLang="en-US" sz="2000" b="1">
                  <a:latin typeface="Times New Roman" pitchFamily="18" charset="0"/>
                </a:rPr>
                <a:t>010…</a:t>
              </a:r>
            </a:p>
          </p:txBody>
        </p:sp>
      </p:grpSp>
      <p:sp>
        <p:nvSpPr>
          <p:cNvPr id="251979" name="AutoShape 75"/>
          <p:cNvSpPr>
            <a:spLocks noChangeArrowheads="1"/>
          </p:cNvSpPr>
          <p:nvPr/>
        </p:nvSpPr>
        <p:spPr bwMode="auto">
          <a:xfrm>
            <a:off x="914400" y="5149850"/>
            <a:ext cx="762000" cy="412750"/>
          </a:xfrm>
          <a:prstGeom prst="foldedCorner">
            <a:avLst>
              <a:gd name="adj" fmla="val 12500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000" b="1">
                <a:solidFill>
                  <a:srgbClr val="003366"/>
                </a:solidFill>
                <a:latin typeface="Times New Roman" pitchFamily="18" charset="0"/>
              </a:rPr>
              <a:t>文件</a:t>
            </a:r>
          </a:p>
        </p:txBody>
      </p:sp>
      <p:grpSp>
        <p:nvGrpSpPr>
          <p:cNvPr id="251985" name="Group 81"/>
          <p:cNvGrpSpPr>
            <a:grpSpLocks/>
          </p:cNvGrpSpPr>
          <p:nvPr/>
        </p:nvGrpSpPr>
        <p:grpSpPr bwMode="auto">
          <a:xfrm>
            <a:off x="1676400" y="4927600"/>
            <a:ext cx="1063625" cy="396875"/>
            <a:chOff x="1200" y="1490"/>
            <a:chExt cx="1488" cy="336"/>
          </a:xfrm>
        </p:grpSpPr>
        <p:sp>
          <p:nvSpPr>
            <p:cNvPr id="251986" name="Line 82"/>
            <p:cNvSpPr>
              <a:spLocks noChangeShapeType="1"/>
            </p:cNvSpPr>
            <p:nvPr/>
          </p:nvSpPr>
          <p:spPr bwMode="auto">
            <a:xfrm>
              <a:off x="1872" y="1584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987" name="Text Box 83"/>
            <p:cNvSpPr txBox="1">
              <a:spLocks noChangeArrowheads="1"/>
            </p:cNvSpPr>
            <p:nvPr/>
          </p:nvSpPr>
          <p:spPr bwMode="auto">
            <a:xfrm>
              <a:off x="1200" y="1490"/>
              <a:ext cx="148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zh-CN" altLang="en-US" sz="2000" b="1">
                  <a:latin typeface="Times New Roman" pitchFamily="18" charset="0"/>
                </a:rPr>
                <a:t>010…</a:t>
              </a:r>
            </a:p>
          </p:txBody>
        </p:sp>
      </p:grpSp>
      <p:sp>
        <p:nvSpPr>
          <p:cNvPr id="251988" name="Rectangle 84"/>
          <p:cNvSpPr>
            <a:spLocks noChangeArrowheads="1"/>
          </p:cNvSpPr>
          <p:nvPr/>
        </p:nvSpPr>
        <p:spPr bwMode="auto">
          <a:xfrm>
            <a:off x="2667000" y="5175250"/>
            <a:ext cx="1295400" cy="247650"/>
          </a:xfrm>
          <a:prstGeom prst="rect">
            <a:avLst/>
          </a:prstGeom>
          <a:solidFill>
            <a:srgbClr val="99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1989" name="AutoShape 85"/>
          <p:cNvSpPr>
            <a:spLocks noChangeArrowheads="1"/>
          </p:cNvSpPr>
          <p:nvPr/>
        </p:nvSpPr>
        <p:spPr bwMode="auto">
          <a:xfrm>
            <a:off x="3886200" y="5029200"/>
            <a:ext cx="992188" cy="609600"/>
          </a:xfrm>
          <a:prstGeom prst="flowChartDocumen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</a:rPr>
              <a:t>程序</a:t>
            </a:r>
          </a:p>
        </p:txBody>
      </p:sp>
      <p:sp>
        <p:nvSpPr>
          <p:cNvPr id="251990" name="Line 86"/>
          <p:cNvSpPr>
            <a:spLocks noChangeShapeType="1"/>
          </p:cNvSpPr>
          <p:nvPr/>
        </p:nvSpPr>
        <p:spPr bwMode="auto">
          <a:xfrm>
            <a:off x="2971800" y="50800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51991" name="Text Box 87"/>
          <p:cNvSpPr txBox="1">
            <a:spLocks noChangeArrowheads="1"/>
          </p:cNvSpPr>
          <p:nvPr/>
        </p:nvSpPr>
        <p:spPr bwMode="auto">
          <a:xfrm>
            <a:off x="2879725" y="4629150"/>
            <a:ext cx="1114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400" b="1">
                <a:latin typeface="Times New Roman" pitchFamily="18" charset="0"/>
              </a:rPr>
              <a:t>“hello”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  <a:ln/>
        </p:spPr>
        <p:txBody>
          <a:bodyPr/>
          <a:lstStyle/>
          <a:p>
            <a:r>
              <a:rPr lang="en-US" altLang="zh-CN" sz="4000">
                <a:latin typeface="楷体_GB2312" pitchFamily="49" charset="-122"/>
                <a:ea typeface="楷体_GB2312" pitchFamily="49" charset="-122"/>
              </a:rPr>
              <a:t>RandomAccessFile </a:t>
            </a:r>
            <a:r>
              <a:rPr lang="zh-CN" altLang="en-US" sz="4000">
                <a:latin typeface="楷体_GB2312" pitchFamily="49" charset="-122"/>
                <a:ea typeface="楷体_GB2312" pitchFamily="49" charset="-122"/>
              </a:rPr>
              <a:t>方法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371600"/>
            <a:ext cx="7772400" cy="4648200"/>
          </a:xfrm>
          <a:noFill/>
          <a:ln/>
        </p:spPr>
        <p:txBody>
          <a:bodyPr/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000" b="1">
                <a:solidFill>
                  <a:srgbClr val="003399"/>
                </a:solidFill>
                <a:latin typeface="Courier New" pitchFamily="49" charset="0"/>
              </a:rPr>
              <a:t>RandomAccessFile</a:t>
            </a:r>
            <a:r>
              <a:rPr lang="zh-CN" altLang="en-US" sz="1800" b="1">
                <a:latin typeface="Courier New" pitchFamily="49" charset="0"/>
              </a:rPr>
              <a:t>类提供多种 </a:t>
            </a:r>
            <a:r>
              <a:rPr lang="en-US" altLang="zh-CN" sz="2000" b="1">
                <a:solidFill>
                  <a:srgbClr val="003399"/>
                </a:solidFill>
                <a:latin typeface="Courier New" pitchFamily="49" charset="0"/>
              </a:rPr>
              <a:t>read×××（…）</a:t>
            </a:r>
            <a:r>
              <a:rPr lang="zh-CN" altLang="en-US" sz="1800" b="1">
                <a:latin typeface="Courier New" pitchFamily="49" charset="0"/>
              </a:rPr>
              <a:t>和 </a:t>
            </a:r>
            <a:r>
              <a:rPr lang="en-US" altLang="zh-CN" sz="2000" b="1">
                <a:solidFill>
                  <a:srgbClr val="003399"/>
                </a:solidFill>
                <a:latin typeface="Courier New" pitchFamily="49" charset="0"/>
              </a:rPr>
              <a:t>write×××（…）</a:t>
            </a:r>
            <a:r>
              <a:rPr lang="zh-CN" altLang="en-US" sz="1800" b="1">
                <a:latin typeface="Courier New" pitchFamily="49" charset="0"/>
              </a:rPr>
              <a:t>方法，用于多种数据类型的读写，例如：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1800" b="1">
                <a:latin typeface="Courier New" pitchFamily="49" charset="0"/>
              </a:rPr>
              <a:t>其他方法：</a:t>
            </a:r>
          </a:p>
        </p:txBody>
      </p:sp>
      <p:sp>
        <p:nvSpPr>
          <p:cNvPr id="333828" name="Rectangle 4"/>
          <p:cNvSpPr>
            <a:spLocks noChangeArrowheads="1"/>
          </p:cNvSpPr>
          <p:nvPr/>
        </p:nvSpPr>
        <p:spPr bwMode="auto">
          <a:xfrm>
            <a:off x="762000" y="2133600"/>
            <a:ext cx="8229600" cy="193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folHlink"/>
                </a:solidFill>
                <a:latin typeface="Courier New" pitchFamily="49" charset="0"/>
              </a:rPr>
              <a:t>public int read() throws IOException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folHlink"/>
                </a:solidFill>
                <a:latin typeface="Courier New" pitchFamily="49" charset="0"/>
              </a:rPr>
              <a:t>public int read(byte[] b,int off,int len) 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folHlink"/>
                </a:solidFill>
                <a:latin typeface="Courier New" pitchFamily="49" charset="0"/>
              </a:rPr>
              <a:t>                                       throws IOException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folHlink"/>
                </a:solidFill>
                <a:latin typeface="Courier New" pitchFamily="49" charset="0"/>
              </a:rPr>
              <a:t>public final double readDouble()throws IOException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folHlink"/>
                </a:solidFill>
                <a:latin typeface="Courier New" pitchFamily="49" charset="0"/>
              </a:rPr>
              <a:t>public final void readFully(byte[] b) throws IOException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folHlink"/>
                </a:solidFill>
                <a:latin typeface="Courier New" pitchFamily="49" charset="0"/>
              </a:rPr>
              <a:t>public void write(int b)throws IOException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folHlink"/>
                </a:solidFill>
                <a:latin typeface="Courier New" pitchFamily="49" charset="0"/>
              </a:rPr>
              <a:t>public final void writeDouble(double v) throws IOException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folHlink"/>
                </a:solidFill>
                <a:latin typeface="Courier New" pitchFamily="49" charset="0"/>
              </a:rPr>
              <a:t>                   … … …</a:t>
            </a:r>
          </a:p>
        </p:txBody>
      </p:sp>
      <p:sp>
        <p:nvSpPr>
          <p:cNvPr id="333829" name="Rectangle 5"/>
          <p:cNvSpPr>
            <a:spLocks noChangeArrowheads="1"/>
          </p:cNvSpPr>
          <p:nvPr/>
        </p:nvSpPr>
        <p:spPr bwMode="auto">
          <a:xfrm>
            <a:off x="468313" y="4365625"/>
            <a:ext cx="8382000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folHlink"/>
                </a:solidFill>
                <a:latin typeface="Courier New" pitchFamily="49" charset="0"/>
              </a:rPr>
              <a:t>public long length() throws IOException</a:t>
            </a:r>
            <a:r>
              <a:rPr kumimoji="1" lang="en-US" altLang="zh-CN" b="1">
                <a:solidFill>
                  <a:srgbClr val="003399"/>
                </a:solidFill>
                <a:latin typeface="Courier New" pitchFamily="49" charset="0"/>
              </a:rPr>
              <a:t>//</a:t>
            </a:r>
            <a:r>
              <a:rPr kumimoji="1" lang="zh-CN" altLang="en-US" b="1">
                <a:solidFill>
                  <a:srgbClr val="003399"/>
                </a:solidFill>
                <a:latin typeface="Courier New" pitchFamily="49" charset="0"/>
              </a:rPr>
              <a:t>返回文件长度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folHlink"/>
                </a:solidFill>
                <a:latin typeface="Courier New" pitchFamily="49" charset="0"/>
              </a:rPr>
              <a:t>public void seek(long pos) throws IOException </a:t>
            </a:r>
            <a:r>
              <a:rPr kumimoji="1" lang="en-US" altLang="zh-CN" b="1">
                <a:solidFill>
                  <a:srgbClr val="003399"/>
                </a:solidFill>
                <a:latin typeface="Courier New" pitchFamily="49" charset="0"/>
              </a:rPr>
              <a:t>//</a:t>
            </a:r>
            <a:r>
              <a:rPr kumimoji="1" lang="zh-CN" altLang="en-US" b="1">
                <a:solidFill>
                  <a:srgbClr val="003399"/>
                </a:solidFill>
                <a:latin typeface="Courier New" pitchFamily="49" charset="0"/>
              </a:rPr>
              <a:t>定位文件指针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folHlink"/>
                </a:solidFill>
                <a:latin typeface="Courier New" pitchFamily="49" charset="0"/>
              </a:rPr>
              <a:t>public int skipBytes(int n) throws IOException</a:t>
            </a:r>
            <a:r>
              <a:rPr kumimoji="1" lang="en-US" altLang="zh-CN" b="1">
                <a:solidFill>
                  <a:srgbClr val="003399"/>
                </a:solidFill>
                <a:latin typeface="Courier New" pitchFamily="49" charset="0"/>
              </a:rPr>
              <a:t>//</a:t>
            </a:r>
            <a:r>
              <a:rPr kumimoji="1" lang="zh-CN" altLang="en-US" b="1">
                <a:solidFill>
                  <a:srgbClr val="003399"/>
                </a:solidFill>
                <a:latin typeface="Courier New" pitchFamily="49" charset="0"/>
              </a:rPr>
              <a:t>跳过若干字节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folHlink"/>
                </a:solidFill>
                <a:latin typeface="Courier New" pitchFamily="49" charset="0"/>
              </a:rPr>
              <a:t>public long getFilePointer() throws IOException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rgbClr val="003399"/>
                </a:solidFill>
                <a:latin typeface="Courier New" pitchFamily="49" charset="0"/>
              </a:rPr>
              <a:t>//</a:t>
            </a:r>
            <a:r>
              <a:rPr kumimoji="1" lang="zh-CN" altLang="en-US" b="1">
                <a:solidFill>
                  <a:srgbClr val="003399"/>
                </a:solidFill>
                <a:latin typeface="Courier New" pitchFamily="49" charset="0"/>
              </a:rPr>
              <a:t>获取当前的文件指针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folHlink"/>
                </a:solidFill>
                <a:latin typeface="Courier New" pitchFamily="49" charset="0"/>
              </a:rPr>
              <a:t>                      … …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  <a:ln/>
        </p:spPr>
        <p:txBody>
          <a:bodyPr/>
          <a:lstStyle/>
          <a:p>
            <a:r>
              <a:rPr lang="en-US" altLang="zh-CN" sz="4000">
                <a:latin typeface="楷体_GB2312" pitchFamily="49" charset="-122"/>
                <a:ea typeface="楷体_GB2312" pitchFamily="49" charset="-122"/>
              </a:rPr>
              <a:t>RandomAccessFile </a:t>
            </a:r>
            <a:r>
              <a:rPr lang="zh-CN" altLang="en-US" sz="4000">
                <a:latin typeface="楷体_GB2312" pitchFamily="49" charset="-122"/>
                <a:ea typeface="楷体_GB2312" pitchFamily="49" charset="-122"/>
              </a:rPr>
              <a:t>举例</a:t>
            </a:r>
          </a:p>
        </p:txBody>
      </p:sp>
      <p:sp>
        <p:nvSpPr>
          <p:cNvPr id="334851" name="Rectangle 3"/>
          <p:cNvSpPr>
            <a:spLocks noChangeArrowheads="1"/>
          </p:cNvSpPr>
          <p:nvPr/>
        </p:nvSpPr>
        <p:spPr bwMode="auto">
          <a:xfrm>
            <a:off x="762000" y="1371600"/>
            <a:ext cx="7772400" cy="4808538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30000"/>
              </a:lnSpc>
              <a:spcBef>
                <a:spcPct val="50000"/>
              </a:spcBef>
            </a:pPr>
            <a:endParaRPr kumimoji="1" lang="en-US" altLang="zh-CN" b="1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import java.io.*;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public class Test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public static void main(String[] args)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File f = new File("data.dat");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try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RandomAccessFile frw =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  new RandomAccessFile(f,"rw");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double d1 = 123.456, d2 = 456.789;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frw.writeDouble(d1);frw.writeDouble(d2);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frw.writeDouble(d1+d2); frw.writeDouble(d1-d2);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System.out.println(frw.length());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frw.seek(0+8*2);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System.out.println(frw.readDouble());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System.out.println(frw.readDouble());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} catch (FileNotFoundException e)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e.printStackTrace();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} catch (IOException e)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e.printStackTrace();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}</a:t>
            </a:r>
            <a:endParaRPr kumimoji="1" lang="zh-CN" altLang="en-US" b="1">
              <a:solidFill>
                <a:schemeClr val="bg2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  <a:ln/>
        </p:spPr>
        <p:txBody>
          <a:bodyPr/>
          <a:lstStyle/>
          <a:p>
            <a:r>
              <a:rPr lang="zh-CN" altLang="en-US" sz="4000">
                <a:latin typeface="楷体_GB2312" pitchFamily="49" charset="-122"/>
                <a:ea typeface="楷体_GB2312" pitchFamily="49" charset="-122"/>
              </a:rPr>
              <a:t>访问文件</a:t>
            </a:r>
          </a:p>
        </p:txBody>
      </p:sp>
      <p:sp>
        <p:nvSpPr>
          <p:cNvPr id="286728" name="Rectangle 8"/>
          <p:cNvSpPr>
            <a:spLocks noChangeArrowheads="1"/>
          </p:cNvSpPr>
          <p:nvPr/>
        </p:nvSpPr>
        <p:spPr bwMode="auto">
          <a:xfrm>
            <a:off x="685800" y="1295400"/>
            <a:ext cx="79248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 algn="just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en-US" altLang="zh-CN" sz="24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FileInputSteam</a:t>
            </a:r>
            <a:r>
              <a:rPr kumimoji="1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和 </a:t>
            </a:r>
            <a:r>
              <a:rPr kumimoji="1" lang="en-US" altLang="zh-CN" sz="24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FileOutputStream</a:t>
            </a:r>
            <a:r>
              <a:rPr kumimoji="1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类支持其父类</a:t>
            </a:r>
            <a:r>
              <a:rPr kumimoji="1" lang="en-US" altLang="zh-CN" sz="24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InputStream</a:t>
            </a:r>
            <a:r>
              <a:rPr kumimoji="1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en-US" altLang="zh-CN" sz="24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OutputStream</a:t>
            </a:r>
            <a:r>
              <a:rPr kumimoji="1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所提供的数据读写方法。</a:t>
            </a:r>
          </a:p>
          <a:p>
            <a:pPr marL="533400" indent="-533400" algn="just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注意：</a:t>
            </a:r>
          </a:p>
          <a:p>
            <a:pPr marL="914400" lvl="1" indent="-457200" algn="just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kumimoji="1" lang="zh-CN" altLang="en-US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在实例化</a:t>
            </a:r>
            <a:r>
              <a:rPr kumimoji="1" lang="en-US" altLang="zh-CN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FileInputStream</a:t>
            </a:r>
            <a:r>
              <a:rPr kumimoji="1" lang="zh-CN" altLang="en-US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en-US" altLang="zh-CN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FileOutputSteam</a:t>
            </a:r>
            <a:r>
              <a:rPr kumimoji="1" lang="zh-CN" altLang="en-US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流时要用</a:t>
            </a:r>
            <a:r>
              <a:rPr kumimoji="1" lang="en-US" altLang="zh-CN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try－catch</a:t>
            </a:r>
            <a:r>
              <a:rPr kumimoji="1" lang="zh-CN" altLang="en-US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语句以处理其可能抛出的</a:t>
            </a:r>
            <a:r>
              <a:rPr kumimoji="1" lang="en-US" altLang="zh-CN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FileNotFoundException。</a:t>
            </a:r>
          </a:p>
          <a:p>
            <a:pPr marL="914400" lvl="1" indent="-457200" algn="just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kumimoji="1" lang="zh-CN" altLang="en-US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在读写数据时也要用</a:t>
            </a:r>
            <a:r>
              <a:rPr kumimoji="1" lang="en-US" altLang="zh-CN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try－catch</a:t>
            </a:r>
            <a:r>
              <a:rPr kumimoji="1" lang="zh-CN" altLang="en-US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语句以处理可能抛出的 </a:t>
            </a:r>
            <a:r>
              <a:rPr kumimoji="1" lang="en-US" altLang="zh-CN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IOException。</a:t>
            </a:r>
          </a:p>
          <a:p>
            <a:pPr marL="914400" lvl="1" indent="-457200" algn="just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kumimoji="1" lang="en-US" altLang="zh-CN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FileNotFoundException</a:t>
            </a:r>
            <a:r>
              <a:rPr kumimoji="1" lang="zh-CN" altLang="en-US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kumimoji="1" lang="en-US" altLang="zh-CN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IOException</a:t>
            </a:r>
            <a:r>
              <a:rPr kumimoji="1" lang="zh-CN" altLang="en-US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的子类</a:t>
            </a:r>
          </a:p>
          <a:p>
            <a:pPr marL="533400" indent="-533400" algn="just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endParaRPr kumimoji="1" lang="zh-CN" altLang="en-US" sz="2000" b="1">
              <a:solidFill>
                <a:schemeClr val="folHlink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50" name="Rectangle 1030"/>
          <p:cNvSpPr>
            <a:spLocks noChangeArrowheads="1"/>
          </p:cNvSpPr>
          <p:nvPr/>
        </p:nvSpPr>
        <p:spPr bwMode="auto">
          <a:xfrm>
            <a:off x="762000" y="1219200"/>
            <a:ext cx="8077200" cy="50292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30000"/>
              </a:lnSpc>
              <a:spcBef>
                <a:spcPct val="50000"/>
              </a:spcBef>
            </a:pPr>
            <a:endParaRPr kumimoji="1" lang="en-US" altLang="zh-CN" b="1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import java.io.*;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public class Test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public static void main(String[] args)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int b = 0;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FileInputStream in = null;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try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in = new FileInputStream("d:\\bak\\bak.bmp");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} catch (FileNotFoundException e)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System.out.println(“</a:t>
            </a:r>
            <a:r>
              <a:rPr kumimoji="1" lang="zh-CN" altLang="en-US" b="1">
                <a:solidFill>
                  <a:schemeClr val="bg2"/>
                </a:solidFill>
                <a:latin typeface="Courier New" pitchFamily="49" charset="0"/>
              </a:rPr>
              <a:t>找不到指定文件”); </a:t>
            </a: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System.exit(-1);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try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long num = 0;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while((b=in.read())!=-1){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System.out.print(b+" "); num++;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in.close();  System.out.println();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System.out.println("</a:t>
            </a:r>
            <a:r>
              <a:rPr kumimoji="1" lang="zh-CN" altLang="en-US" b="1">
                <a:solidFill>
                  <a:schemeClr val="bg2"/>
                </a:solidFill>
                <a:latin typeface="Courier New" pitchFamily="49" charset="0"/>
              </a:rPr>
              <a:t>共读取了 "+</a:t>
            </a: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num+" </a:t>
            </a:r>
            <a:r>
              <a:rPr kumimoji="1" lang="zh-CN" altLang="en-US" b="1">
                <a:solidFill>
                  <a:schemeClr val="bg2"/>
                </a:solidFill>
                <a:latin typeface="Courier New" pitchFamily="49" charset="0"/>
              </a:rPr>
              <a:t>个字节");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bg2"/>
                </a:solidFill>
                <a:latin typeface="Courier New" pitchFamily="49" charset="0"/>
              </a:rPr>
              <a:t>    } </a:t>
            </a: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catch (IOException e1)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System.out.println(“</a:t>
            </a:r>
            <a:r>
              <a:rPr kumimoji="1" lang="zh-CN" altLang="en-US" b="1">
                <a:solidFill>
                  <a:schemeClr val="bg2"/>
                </a:solidFill>
                <a:latin typeface="Courier New" pitchFamily="49" charset="0"/>
              </a:rPr>
              <a:t>文件读取错误”); </a:t>
            </a: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System.exit(-1);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}</a:t>
            </a:r>
            <a:endParaRPr kumimoji="1" lang="zh-CN" altLang="en-US" b="1">
              <a:solidFill>
                <a:schemeClr val="bg2"/>
              </a:solidFill>
              <a:latin typeface="Courier New" pitchFamily="49" charset="0"/>
            </a:endParaRPr>
          </a:p>
        </p:txBody>
      </p:sp>
      <p:sp>
        <p:nvSpPr>
          <p:cNvPr id="287751" name="Rectangle 1031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  <a:ln/>
        </p:spPr>
        <p:txBody>
          <a:bodyPr/>
          <a:lstStyle/>
          <a:p>
            <a:r>
              <a:rPr lang="en-US" altLang="zh-CN" sz="4000">
                <a:latin typeface="楷体_GB2312" pitchFamily="49" charset="-122"/>
                <a:ea typeface="楷体_GB2312" pitchFamily="49" charset="-122"/>
              </a:rPr>
              <a:t>FileInputStream（</a:t>
            </a:r>
            <a:r>
              <a:rPr lang="zh-CN" altLang="en-US" sz="4000">
                <a:latin typeface="楷体_GB2312" pitchFamily="49" charset="-122"/>
                <a:ea typeface="楷体_GB2312" pitchFamily="49" charset="-122"/>
              </a:rPr>
              <a:t>例－1）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ChangeArrowheads="1"/>
          </p:cNvSpPr>
          <p:nvPr/>
        </p:nvSpPr>
        <p:spPr bwMode="auto">
          <a:xfrm>
            <a:off x="762000" y="1219200"/>
            <a:ext cx="8077200" cy="4808538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30000"/>
              </a:lnSpc>
              <a:spcBef>
                <a:spcPct val="50000"/>
              </a:spcBef>
            </a:pPr>
            <a:endParaRPr kumimoji="1" lang="en-US" altLang="zh-CN" b="1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import java.io.*;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public class Test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public static void main(String[] args)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byte[] b = new byte[100];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FileInputStream in = null;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try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in = new FileInputStream("d:\\bak\\bak.bmp");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in.skip(1000);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long num = in.read(b);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for (int i = 0,l = 0; i &lt; b.length; i++)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System.out.print(b[i]+"  ");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if(++l&gt;=10){ System.out.println();l=0;}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in.close();  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} catch (FileNotFoundException e2)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System.out.println("</a:t>
            </a:r>
            <a:r>
              <a:rPr kumimoji="1" lang="zh-CN" altLang="en-US" b="1">
                <a:solidFill>
                  <a:schemeClr val="bg2"/>
                </a:solidFill>
                <a:latin typeface="Courier New" pitchFamily="49" charset="0"/>
              </a:rPr>
              <a:t>找不到指定文件");</a:t>
            </a: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System.exit(-1);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} catch (IOException e1)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System.out.println(“</a:t>
            </a:r>
            <a:r>
              <a:rPr kumimoji="1" lang="zh-CN" altLang="en-US" b="1">
                <a:solidFill>
                  <a:schemeClr val="bg2"/>
                </a:solidFill>
                <a:latin typeface="Courier New" pitchFamily="49" charset="0"/>
              </a:rPr>
              <a:t>文件读取错误”); </a:t>
            </a: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System.exit(-1);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}</a:t>
            </a:r>
            <a:endParaRPr kumimoji="1" lang="zh-CN" altLang="en-US" b="1">
              <a:solidFill>
                <a:schemeClr val="bg2"/>
              </a:solidFill>
              <a:latin typeface="Courier New" pitchFamily="49" charset="0"/>
            </a:endParaRP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  <a:ln/>
        </p:spPr>
        <p:txBody>
          <a:bodyPr/>
          <a:lstStyle/>
          <a:p>
            <a:r>
              <a:rPr lang="en-US" altLang="zh-CN" sz="4000">
                <a:latin typeface="楷体_GB2312" pitchFamily="49" charset="-122"/>
                <a:ea typeface="楷体_GB2312" pitchFamily="49" charset="-122"/>
              </a:rPr>
              <a:t>FileInputStream（</a:t>
            </a:r>
            <a:r>
              <a:rPr lang="zh-CN" altLang="en-US" sz="4000">
                <a:latin typeface="楷体_GB2312" pitchFamily="49" charset="-122"/>
                <a:ea typeface="楷体_GB2312" pitchFamily="49" charset="-122"/>
              </a:rPr>
              <a:t>例－2）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ChangeArrowheads="1"/>
          </p:cNvSpPr>
          <p:nvPr/>
        </p:nvSpPr>
        <p:spPr bwMode="auto">
          <a:xfrm>
            <a:off x="762000" y="1295400"/>
            <a:ext cx="8077200" cy="48879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35000"/>
              </a:lnSpc>
              <a:spcBef>
                <a:spcPct val="50000"/>
              </a:spcBef>
            </a:pPr>
            <a:endParaRPr kumimoji="1" lang="en-US" altLang="zh-CN" b="1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import java.io.*;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public class Test {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public static void main(String[] args) {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int b = 0;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FileInputStream in = null; FileOutputStream out = null;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try {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in = new FileInputStream("d:\\bak\\bak.bmp");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out = new FileOutputStream("d:\\bak\\bak1.bmp");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while((b=in.read())!=-1){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out.write(b);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in.close(); out.close();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} catch (FileNotFoundException e2) {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System.out.println("</a:t>
            </a:r>
            <a:r>
              <a:rPr kumimoji="1" lang="zh-CN" altLang="en-US" b="1">
                <a:solidFill>
                  <a:schemeClr val="bg2"/>
                </a:solidFill>
                <a:latin typeface="Courier New" pitchFamily="49" charset="0"/>
              </a:rPr>
              <a:t>找不到指定文件</a:t>
            </a: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"</a:t>
            </a:r>
            <a:r>
              <a:rPr kumimoji="1" lang="zh-CN" altLang="en-US" b="1">
                <a:solidFill>
                  <a:schemeClr val="bg2"/>
                </a:solidFill>
                <a:latin typeface="Courier New" pitchFamily="49" charset="0"/>
              </a:rPr>
              <a:t>); </a:t>
            </a: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System.exit(-1);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} catch (IOException e1) {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System.out.println("</a:t>
            </a:r>
            <a:r>
              <a:rPr kumimoji="1" lang="zh-CN" altLang="en-US" b="1">
                <a:solidFill>
                  <a:schemeClr val="bg2"/>
                </a:solidFill>
                <a:latin typeface="Courier New" pitchFamily="49" charset="0"/>
              </a:rPr>
              <a:t>文件复制错误</a:t>
            </a: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"</a:t>
            </a:r>
            <a:r>
              <a:rPr kumimoji="1" lang="zh-CN" altLang="en-US" b="1">
                <a:solidFill>
                  <a:schemeClr val="bg2"/>
                </a:solidFill>
                <a:latin typeface="Courier New" pitchFamily="49" charset="0"/>
              </a:rPr>
              <a:t>); </a:t>
            </a: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System.exit(-1);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System.out.println("</a:t>
            </a:r>
            <a:r>
              <a:rPr kumimoji="1" lang="zh-CN" altLang="en-US" b="1">
                <a:solidFill>
                  <a:schemeClr val="bg2"/>
                </a:solidFill>
                <a:latin typeface="Courier New" pitchFamily="49" charset="0"/>
              </a:rPr>
              <a:t>文件已复制");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bg2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bg2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  <a:ln/>
        </p:spPr>
        <p:txBody>
          <a:bodyPr/>
          <a:lstStyle/>
          <a:p>
            <a:r>
              <a:rPr lang="en-US" altLang="zh-CN" sz="4000">
                <a:latin typeface="楷体_GB2312" pitchFamily="49" charset="-122"/>
                <a:ea typeface="楷体_GB2312" pitchFamily="49" charset="-122"/>
              </a:rPr>
              <a:t>FileOutputStream（</a:t>
            </a:r>
            <a:r>
              <a:rPr lang="zh-CN" altLang="en-US" sz="4000">
                <a:latin typeface="楷体_GB2312" pitchFamily="49" charset="-122"/>
                <a:ea typeface="楷体_GB2312" pitchFamily="49" charset="-122"/>
              </a:rPr>
              <a:t>例－1）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ChangeArrowheads="1"/>
          </p:cNvSpPr>
          <p:nvPr/>
        </p:nvSpPr>
        <p:spPr bwMode="auto">
          <a:xfrm>
            <a:off x="762000" y="1295400"/>
            <a:ext cx="8077200" cy="50292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30000"/>
              </a:lnSpc>
              <a:spcBef>
                <a:spcPct val="50000"/>
              </a:spcBef>
            </a:pPr>
            <a:endParaRPr kumimoji="1" lang="en-US" altLang="zh-CN" b="1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import java.io.*;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import java.util.Random;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public class Test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public static void main(String[] args)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byte[] b = new byte[100];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Random random = new Random();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FileInputStream in = null; FileOutputStream out = null;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try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in = new FileInputStream("d:\\bak\\bak.bmp");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out = new FileOutputStream("d:\\bak\\bak2.bmp");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if(in.read(b)!=-1) out.write(b);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for(int i =0;i&lt;=10000;i++){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out.write(random.nextInt(128));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in.close(); out.close();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} catch (FileNotFoundException e2)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System.out.println("</a:t>
            </a:r>
            <a:r>
              <a:rPr kumimoji="1" lang="zh-CN" altLang="en-US" b="1">
                <a:solidFill>
                  <a:schemeClr val="bg2"/>
                </a:solidFill>
                <a:latin typeface="Courier New" pitchFamily="49" charset="0"/>
              </a:rPr>
              <a:t>找不到指定文件</a:t>
            </a: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"</a:t>
            </a:r>
            <a:r>
              <a:rPr kumimoji="1" lang="zh-CN" altLang="en-US" b="1">
                <a:solidFill>
                  <a:schemeClr val="bg2"/>
                </a:solidFill>
                <a:latin typeface="Courier New" pitchFamily="49" charset="0"/>
              </a:rPr>
              <a:t>); </a:t>
            </a: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System.exit(-1);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} catch (IOException e1)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System.out.println("</a:t>
            </a:r>
            <a:r>
              <a:rPr kumimoji="1" lang="zh-CN" altLang="en-US" b="1">
                <a:solidFill>
                  <a:schemeClr val="bg2"/>
                </a:solidFill>
                <a:latin typeface="Courier New" pitchFamily="49" charset="0"/>
              </a:rPr>
              <a:t>文件读写错误</a:t>
            </a: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"</a:t>
            </a:r>
            <a:r>
              <a:rPr kumimoji="1" lang="zh-CN" altLang="en-US" b="1">
                <a:solidFill>
                  <a:schemeClr val="bg2"/>
                </a:solidFill>
                <a:latin typeface="Courier New" pitchFamily="49" charset="0"/>
              </a:rPr>
              <a:t>); </a:t>
            </a: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System.exit(-1);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}</a:t>
            </a:r>
            <a:endParaRPr kumimoji="1" lang="zh-CN" altLang="en-US" b="1">
              <a:solidFill>
                <a:schemeClr val="bg2"/>
              </a:solidFill>
              <a:latin typeface="Courier New" pitchFamily="49" charset="0"/>
            </a:endParaRP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  <a:ln/>
        </p:spPr>
        <p:txBody>
          <a:bodyPr/>
          <a:lstStyle/>
          <a:p>
            <a:r>
              <a:rPr lang="en-US" altLang="zh-CN" sz="4000">
                <a:latin typeface="楷体_GB2312" pitchFamily="49" charset="-122"/>
                <a:ea typeface="楷体_GB2312" pitchFamily="49" charset="-122"/>
              </a:rPr>
              <a:t>FileOutputStream（</a:t>
            </a:r>
            <a:r>
              <a:rPr lang="zh-CN" altLang="en-US" sz="4000">
                <a:latin typeface="楷体_GB2312" pitchFamily="49" charset="-122"/>
                <a:ea typeface="楷体_GB2312" pitchFamily="49" charset="-122"/>
              </a:rPr>
              <a:t>例－2）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  <a:ln/>
        </p:spPr>
        <p:txBody>
          <a:bodyPr/>
          <a:lstStyle/>
          <a:p>
            <a:r>
              <a:rPr lang="zh-CN" altLang="en-US" sz="4000">
                <a:latin typeface="楷体_GB2312" pitchFamily="49" charset="-122"/>
                <a:ea typeface="楷体_GB2312" pitchFamily="49" charset="-122"/>
              </a:rPr>
              <a:t>访问文件</a:t>
            </a:r>
          </a:p>
        </p:txBody>
      </p:sp>
      <p:sp>
        <p:nvSpPr>
          <p:cNvPr id="290825" name="Rectangle 9"/>
          <p:cNvSpPr>
            <a:spLocks noChangeArrowheads="1"/>
          </p:cNvSpPr>
          <p:nvPr/>
        </p:nvSpPr>
        <p:spPr bwMode="auto">
          <a:xfrm>
            <a:off x="685800" y="1295400"/>
            <a:ext cx="7924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 algn="just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en-US" altLang="zh-CN" sz="2000" b="1">
                <a:solidFill>
                  <a:srgbClr val="003399"/>
                </a:solidFill>
                <a:latin typeface="Courier New" pitchFamily="49" charset="0"/>
              </a:rPr>
              <a:t>FileReader</a:t>
            </a:r>
            <a:r>
              <a:rPr kumimoji="1" lang="en-US" altLang="zh-CN" sz="2000" b="1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kumimoji="1" lang="zh-CN" altLang="en-US" sz="2400" b="1">
                <a:latin typeface="Times New Roman" pitchFamily="18" charset="0"/>
              </a:rPr>
              <a:t>和 </a:t>
            </a:r>
            <a:r>
              <a:rPr kumimoji="1" lang="en-US" altLang="zh-CN" sz="2000" b="1">
                <a:solidFill>
                  <a:srgbClr val="003399"/>
                </a:solidFill>
                <a:latin typeface="Courier New" pitchFamily="49" charset="0"/>
              </a:rPr>
              <a:t>FileWriter</a:t>
            </a:r>
            <a:r>
              <a:rPr kumimoji="1" lang="en-US" altLang="zh-CN" sz="2000" b="1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kumimoji="1" lang="zh-CN" altLang="en-US" sz="2400" b="1">
                <a:latin typeface="Times New Roman" pitchFamily="18" charset="0"/>
              </a:rPr>
              <a:t>分别继承自</a:t>
            </a:r>
            <a:r>
              <a:rPr kumimoji="1" lang="en-US" altLang="zh-CN" sz="2000" b="1">
                <a:solidFill>
                  <a:srgbClr val="003399"/>
                </a:solidFill>
                <a:latin typeface="Courier New" pitchFamily="49" charset="0"/>
              </a:rPr>
              <a:t>Reader</a:t>
            </a:r>
            <a:r>
              <a:rPr kumimoji="1" lang="zh-CN" altLang="en-US" sz="2400" b="1">
                <a:latin typeface="Times New Roman" pitchFamily="18" charset="0"/>
              </a:rPr>
              <a:t>和</a:t>
            </a:r>
            <a:r>
              <a:rPr kumimoji="1" lang="en-US" altLang="zh-CN" sz="2000" b="1">
                <a:solidFill>
                  <a:srgbClr val="003399"/>
                </a:solidFill>
                <a:latin typeface="Courier New" pitchFamily="49" charset="0"/>
              </a:rPr>
              <a:t>Writer，FileInputSteam</a:t>
            </a:r>
            <a:r>
              <a:rPr kumimoji="1" lang="zh-CN" altLang="en-US" sz="2400" b="1">
                <a:latin typeface="Times New Roman" pitchFamily="18" charset="0"/>
              </a:rPr>
              <a:t>与</a:t>
            </a:r>
            <a:r>
              <a:rPr kumimoji="1" lang="en-US" altLang="zh-CN" sz="2000" b="1">
                <a:solidFill>
                  <a:srgbClr val="003399"/>
                </a:solidFill>
                <a:latin typeface="Courier New" pitchFamily="49" charset="0"/>
              </a:rPr>
              <a:t>FileOutputStream</a:t>
            </a:r>
            <a:r>
              <a:rPr kumimoji="1" lang="zh-CN" altLang="en-US" sz="2400" b="1">
                <a:latin typeface="Times New Roman" pitchFamily="18" charset="0"/>
              </a:rPr>
              <a:t>类似，所不同的时</a:t>
            </a:r>
            <a:r>
              <a:rPr kumimoji="1" lang="en-US" altLang="zh-CN" sz="2000" b="1">
                <a:solidFill>
                  <a:srgbClr val="003399"/>
                </a:solidFill>
                <a:latin typeface="Courier New" pitchFamily="49" charset="0"/>
              </a:rPr>
              <a:t>FileReader</a:t>
            </a:r>
            <a:r>
              <a:rPr kumimoji="1" lang="zh-CN" altLang="en-US" sz="2400" b="1">
                <a:latin typeface="Times New Roman" pitchFamily="18" charset="0"/>
              </a:rPr>
              <a:t>和</a:t>
            </a:r>
            <a:r>
              <a:rPr kumimoji="1" lang="en-US" altLang="zh-CN" sz="2000" b="1">
                <a:solidFill>
                  <a:srgbClr val="003399"/>
                </a:solidFill>
                <a:latin typeface="Courier New" pitchFamily="49" charset="0"/>
              </a:rPr>
              <a:t>FileWriter</a:t>
            </a:r>
            <a:r>
              <a:rPr kumimoji="1" lang="zh-CN" altLang="en-US" sz="2400" b="1">
                <a:latin typeface="Times New Roman" pitchFamily="18" charset="0"/>
              </a:rPr>
              <a:t>向文件输入和输出的数据单位为字符。</a:t>
            </a:r>
          </a:p>
          <a:p>
            <a:pPr marL="533400" indent="-533400" algn="just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en-US" altLang="zh-CN" sz="2000" b="1">
                <a:solidFill>
                  <a:srgbClr val="003399"/>
                </a:solidFill>
                <a:latin typeface="Courier New" pitchFamily="49" charset="0"/>
              </a:rPr>
              <a:t>FileReader</a:t>
            </a:r>
            <a:r>
              <a:rPr kumimoji="1" lang="zh-CN" altLang="en-US" sz="2400" b="1">
                <a:latin typeface="Times New Roman" pitchFamily="18" charset="0"/>
              </a:rPr>
              <a:t>和</a:t>
            </a:r>
            <a:r>
              <a:rPr kumimoji="1" lang="en-US" altLang="zh-CN" sz="2000" b="1">
                <a:solidFill>
                  <a:srgbClr val="003399"/>
                </a:solidFill>
                <a:latin typeface="Courier New" pitchFamily="49" charset="0"/>
              </a:rPr>
              <a:t>FileWriter</a:t>
            </a:r>
            <a:r>
              <a:rPr kumimoji="1" lang="zh-CN" altLang="en-US" sz="2400" b="1">
                <a:latin typeface="Times New Roman" pitchFamily="18" charset="0"/>
              </a:rPr>
              <a:t>的常用构造方法：</a:t>
            </a:r>
          </a:p>
        </p:txBody>
      </p:sp>
      <p:sp>
        <p:nvSpPr>
          <p:cNvPr id="290826" name="Rectangle 10"/>
          <p:cNvSpPr>
            <a:spLocks noChangeArrowheads="1"/>
          </p:cNvSpPr>
          <p:nvPr/>
        </p:nvSpPr>
        <p:spPr bwMode="auto">
          <a:xfrm>
            <a:off x="1219200" y="3513138"/>
            <a:ext cx="7391400" cy="243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folHlink"/>
                </a:solidFill>
                <a:latin typeface="Courier New" pitchFamily="49" charset="0"/>
              </a:rPr>
              <a:t>public FileWriter(File file) throws IOException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folHlink"/>
                </a:solidFill>
                <a:latin typeface="Courier New" pitchFamily="49" charset="0"/>
              </a:rPr>
              <a:t>public FileWriter(File file, boolean append) 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folHlink"/>
                </a:solidFill>
                <a:latin typeface="Courier New" pitchFamily="49" charset="0"/>
              </a:rPr>
              <a:t>                        throws IOException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folHlink"/>
                </a:solidFill>
                <a:latin typeface="Courier New" pitchFamily="49" charset="0"/>
              </a:rPr>
              <a:t>public FileWriter(String fileName)throws IOException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folHlink"/>
                </a:solidFill>
                <a:latin typeface="Courier New" pitchFamily="49" charset="0"/>
              </a:rPr>
              <a:t>public FileWriter(String fileName,boolean append)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folHlink"/>
                </a:solidFill>
                <a:latin typeface="Courier New" pitchFamily="49" charset="0"/>
              </a:rPr>
              <a:t>                        throws IOException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folHlink"/>
                </a:solidFill>
                <a:latin typeface="Courier New" pitchFamily="49" charset="0"/>
              </a:rPr>
              <a:t>public FileReader(String fileName)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folHlink"/>
                </a:solidFill>
                <a:latin typeface="Courier New" pitchFamily="49" charset="0"/>
              </a:rPr>
              <a:t>                        throws FileNotFoundException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folHlink"/>
                </a:solidFill>
                <a:latin typeface="Courier New" pitchFamily="49" charset="0"/>
              </a:rPr>
              <a:t>public FileReader(File file) 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folHlink"/>
                </a:solidFill>
                <a:latin typeface="Courier New" pitchFamily="49" charset="0"/>
              </a:rPr>
              <a:t>                        throws FileNotFoundException</a:t>
            </a:r>
            <a:endParaRPr kumimoji="1" lang="zh-CN" altLang="en-US" b="1">
              <a:solidFill>
                <a:schemeClr val="folHlink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  <a:ln/>
        </p:spPr>
        <p:txBody>
          <a:bodyPr/>
          <a:lstStyle/>
          <a:p>
            <a:r>
              <a:rPr lang="en-US" altLang="zh-CN" sz="4000">
                <a:latin typeface="楷体_GB2312" pitchFamily="49" charset="-122"/>
                <a:ea typeface="楷体_GB2312" pitchFamily="49" charset="-122"/>
              </a:rPr>
              <a:t>FileWriter （</a:t>
            </a:r>
            <a:r>
              <a:rPr lang="zh-CN" altLang="en-US" sz="4000">
                <a:latin typeface="楷体_GB2312" pitchFamily="49" charset="-122"/>
                <a:ea typeface="楷体_GB2312" pitchFamily="49" charset="-122"/>
              </a:rPr>
              <a:t>例）</a:t>
            </a:r>
          </a:p>
        </p:txBody>
      </p:sp>
      <p:sp>
        <p:nvSpPr>
          <p:cNvPr id="285700" name="Rectangle 4"/>
          <p:cNvSpPr>
            <a:spLocks noChangeArrowheads="1"/>
          </p:cNvSpPr>
          <p:nvPr/>
        </p:nvSpPr>
        <p:spPr bwMode="auto">
          <a:xfrm>
            <a:off x="762000" y="1371600"/>
            <a:ext cx="8077200" cy="40957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30000"/>
              </a:lnSpc>
              <a:spcBef>
                <a:spcPct val="50000"/>
              </a:spcBef>
            </a:pPr>
            <a:endParaRPr kumimoji="1" lang="en-US" altLang="zh-CN" sz="2000" b="1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import java.io.*;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public class Test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public static void main(String[] args)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FileWriter fw = null;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try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fw = new FileWriter(</a:t>
            </a: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"</a:t>
            </a: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d:\\bak\\unicode.dat</a:t>
            </a: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"</a:t>
            </a: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for(int c=0;c&lt;=50000;c++){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fw.write(c);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fw.close();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} catch (IOException e1)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System.out.println(</a:t>
            </a: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"</a:t>
            </a:r>
            <a:r>
              <a:rPr kumimoji="1" lang="zh-CN" altLang="en-US" sz="2000" b="1">
                <a:solidFill>
                  <a:schemeClr val="bg2"/>
                </a:solidFill>
                <a:latin typeface="Courier New" pitchFamily="49" charset="0"/>
              </a:rPr>
              <a:t>文件写入错误</a:t>
            </a: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"</a:t>
            </a:r>
            <a:r>
              <a:rPr kumimoji="1" lang="zh-CN" altLang="en-US" sz="2000" b="1">
                <a:solidFill>
                  <a:schemeClr val="bg2"/>
                </a:solidFill>
                <a:latin typeface="Courier New" pitchFamily="49" charset="0"/>
              </a:rPr>
              <a:t>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System.exit(-1);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}</a:t>
            </a:r>
            <a:endParaRPr kumimoji="1" lang="zh-CN" altLang="en-US" sz="2000" b="1">
              <a:solidFill>
                <a:schemeClr val="bg2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  <a:ln/>
        </p:spPr>
        <p:txBody>
          <a:bodyPr/>
          <a:lstStyle/>
          <a:p>
            <a:r>
              <a:rPr lang="en-US" altLang="zh-CN" sz="4000">
                <a:latin typeface="楷体_GB2312" pitchFamily="49" charset="-122"/>
                <a:ea typeface="楷体_GB2312" pitchFamily="49" charset="-122"/>
              </a:rPr>
              <a:t>FileReader （</a:t>
            </a:r>
            <a:r>
              <a:rPr lang="zh-CN" altLang="en-US" sz="4000">
                <a:latin typeface="楷体_GB2312" pitchFamily="49" charset="-122"/>
                <a:ea typeface="楷体_GB2312" pitchFamily="49" charset="-122"/>
              </a:rPr>
              <a:t>例）</a:t>
            </a:r>
          </a:p>
        </p:txBody>
      </p:sp>
      <p:sp>
        <p:nvSpPr>
          <p:cNvPr id="303107" name="Rectangle 3"/>
          <p:cNvSpPr>
            <a:spLocks noChangeArrowheads="1"/>
          </p:cNvSpPr>
          <p:nvPr/>
        </p:nvSpPr>
        <p:spPr bwMode="auto">
          <a:xfrm>
            <a:off x="762000" y="1371600"/>
            <a:ext cx="8077200" cy="4808538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30000"/>
              </a:lnSpc>
              <a:spcBef>
                <a:spcPct val="50000"/>
              </a:spcBef>
            </a:pPr>
            <a:endParaRPr kumimoji="1" lang="en-US" altLang="zh-CN" b="1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import java.io.*;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public class Test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public static void main(String[] args)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FileReader fr = null; int c = 0;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try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fr = new FileReader("d:\\bak\\unicode.dat");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int ln = 0;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while ((c = fr.read()) != -1)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char ch = (char) fr.read();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System.out.print(ch + " ");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if (++ln &gt;= 100) { System.out.println(); ln = 0;}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fr.close();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} catch (FileNotFoundException e)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System.out.println("</a:t>
            </a:r>
            <a:r>
              <a:rPr kumimoji="1" lang="zh-CN" altLang="en-US" b="1">
                <a:solidFill>
                  <a:schemeClr val="bg2"/>
                </a:solidFill>
                <a:latin typeface="Courier New" pitchFamily="49" charset="0"/>
              </a:rPr>
              <a:t>找不到指定文件");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bg2"/>
                </a:solidFill>
                <a:latin typeface="Courier New" pitchFamily="49" charset="0"/>
              </a:rPr>
              <a:t>    } </a:t>
            </a: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catch (IOException e)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System.out.println("</a:t>
            </a:r>
            <a:r>
              <a:rPr kumimoji="1" lang="zh-CN" altLang="en-US" b="1">
                <a:solidFill>
                  <a:schemeClr val="bg2"/>
                </a:solidFill>
                <a:latin typeface="Courier New" pitchFamily="49" charset="0"/>
              </a:rPr>
              <a:t>文件读取错误");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endParaRPr kumimoji="1" lang="zh-CN" altLang="en-US" b="1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bg2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bg2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7" name="Rectangle 9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  <a:ln/>
        </p:spPr>
        <p:txBody>
          <a:bodyPr/>
          <a:lstStyle/>
          <a:p>
            <a:r>
              <a:rPr lang="zh-CN" altLang="en-US" sz="4000">
                <a:latin typeface="楷体_GB2312" pitchFamily="49" charset="-122"/>
                <a:ea typeface="楷体_GB2312" pitchFamily="49" charset="-122"/>
              </a:rPr>
              <a:t>输入/输出流的分类</a:t>
            </a:r>
          </a:p>
        </p:txBody>
      </p:sp>
      <p:sp>
        <p:nvSpPr>
          <p:cNvPr id="252938" name="Text Box 10"/>
          <p:cNvSpPr txBox="1">
            <a:spLocks noChangeArrowheads="1"/>
          </p:cNvSpPr>
          <p:nvPr/>
        </p:nvSpPr>
        <p:spPr bwMode="auto">
          <a:xfrm>
            <a:off x="990600" y="1371600"/>
            <a:ext cx="7696200" cy="30861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en-US" altLang="zh-CN" sz="2000" b="1">
                <a:latin typeface="楷体_GB2312" pitchFamily="49" charset="-122"/>
                <a:ea typeface="楷体_GB2312" pitchFamily="49" charset="-122"/>
              </a:rPr>
              <a:t>java.io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包中定义了多个流类型(类或抽象类)来实</a:t>
            </a:r>
          </a:p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  现输入/输出功能；可以从不同的角度对其进行分</a:t>
            </a:r>
          </a:p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  类：</a:t>
            </a:r>
            <a:endParaRPr kumimoji="1" lang="zh-CN" altLang="en-US" sz="2400" b="1">
              <a:solidFill>
                <a:schemeClr val="folHlink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algn="just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kumimoji="1" lang="zh-CN" altLang="en-US" sz="24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 按数据流的方向不同可以分为</a:t>
            </a:r>
            <a:r>
              <a:rPr kumimoji="1" lang="zh-CN" altLang="en-US" sz="24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输入流</a:t>
            </a:r>
            <a:r>
              <a:rPr kumimoji="1" lang="zh-CN" altLang="en-US" sz="24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zh-CN" altLang="en-US" sz="24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输出流</a:t>
            </a:r>
            <a:r>
              <a:rPr kumimoji="1" lang="zh-CN" altLang="en-US" sz="24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lvl="1" algn="just">
              <a:spcBef>
                <a:spcPct val="20000"/>
              </a:spcBef>
              <a:buFont typeface="Wingdings" pitchFamily="2" charset="2"/>
              <a:buChar char="§"/>
            </a:pPr>
            <a:r>
              <a:rPr kumimoji="1" lang="zh-CN" altLang="en-US" sz="24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 按处理数据的单位不同可以分为</a:t>
            </a:r>
            <a:r>
              <a:rPr kumimoji="1" lang="zh-CN" altLang="en-US" sz="24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字节流</a:t>
            </a:r>
            <a:r>
              <a:rPr kumimoji="1" lang="zh-CN" altLang="en-US" sz="24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zh-CN" altLang="en-US" sz="24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字符流</a:t>
            </a:r>
            <a:r>
              <a:rPr kumimoji="1" lang="zh-CN" altLang="en-US" sz="24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lvl="1" algn="just">
              <a:spcBef>
                <a:spcPct val="20000"/>
              </a:spcBef>
              <a:buFont typeface="Wingdings" pitchFamily="2" charset="2"/>
              <a:buChar char="§"/>
            </a:pPr>
            <a:r>
              <a:rPr kumimoji="1" lang="zh-CN" altLang="en-US" sz="24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 按照功能不同可以分为</a:t>
            </a:r>
            <a:r>
              <a:rPr kumimoji="1" lang="zh-CN" altLang="en-US" sz="24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节点流</a:t>
            </a:r>
            <a:r>
              <a:rPr kumimoji="1" lang="zh-CN" altLang="en-US" sz="24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zh-CN" altLang="en-US" sz="24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处理流</a:t>
            </a:r>
            <a:r>
              <a:rPr kumimoji="1" lang="zh-CN" altLang="en-US" sz="24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algn="just">
              <a:spcBef>
                <a:spcPct val="20000"/>
              </a:spcBef>
              <a:buFont typeface="Wingdings" pitchFamily="2" charset="2"/>
              <a:buChar char="Ø"/>
            </a:pPr>
            <a:endParaRPr kumimoji="1" lang="en-US" altLang="zh-CN" sz="2400" b="1">
              <a:solidFill>
                <a:srgbClr val="FFFF99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  <a:ln/>
        </p:spPr>
        <p:txBody>
          <a:bodyPr/>
          <a:lstStyle/>
          <a:p>
            <a:r>
              <a:rPr lang="zh-CN" altLang="en-US" sz="4000">
                <a:latin typeface="楷体_GB2312" pitchFamily="49" charset="-122"/>
                <a:ea typeface="楷体_GB2312" pitchFamily="49" charset="-122"/>
              </a:rPr>
              <a:t>综合举例</a:t>
            </a:r>
          </a:p>
        </p:txBody>
      </p:sp>
      <p:sp>
        <p:nvSpPr>
          <p:cNvPr id="307204" name="Rectangle 4"/>
          <p:cNvSpPr>
            <a:spLocks noChangeArrowheads="1"/>
          </p:cNvSpPr>
          <p:nvPr/>
        </p:nvSpPr>
        <p:spPr bwMode="auto">
          <a:xfrm>
            <a:off x="685800" y="1143000"/>
            <a:ext cx="8153400" cy="504666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30000"/>
              </a:lnSpc>
              <a:spcBef>
                <a:spcPct val="50000"/>
              </a:spcBef>
            </a:pPr>
            <a:endParaRPr kumimoji="1" lang="en-US" altLang="zh-CN" sz="1600" b="1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import java.awt.*; import java.awt.event.*; import java.io.*;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  public class Test extends Frame implements ActionListener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    private TextArea tx;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    private Button save, open;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    Test(int x, int y, int w, int h)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      super("MyFrame");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      setBackground(new Color(204, 204, 255));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      setLayout(new BorderLayout());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      setBounds(x, y, w, h); tx = new TextArea();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      Panel p1 = new Panel(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                  new FlowLayout(FlowLayout.CENTER, 30, 5));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      save = new Button("</a:t>
            </a:r>
            <a:r>
              <a:rPr kumimoji="1" lang="zh-CN" altLang="en-US" sz="1600" b="1">
                <a:solidFill>
                  <a:schemeClr val="bg2"/>
                </a:solidFill>
                <a:latin typeface="Courier New" pitchFamily="49" charset="0"/>
              </a:rPr>
              <a:t>保存"); </a:t>
            </a: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open = new Button("</a:t>
            </a:r>
            <a:r>
              <a:rPr kumimoji="1" lang="zh-CN" altLang="en-US" sz="1600" b="1">
                <a:solidFill>
                  <a:schemeClr val="bg2"/>
                </a:solidFill>
                <a:latin typeface="Courier New" pitchFamily="49" charset="0"/>
              </a:rPr>
              <a:t>打开");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      p1.add(save); p1.add(open);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      add(new Label("</a:t>
            </a:r>
            <a:r>
              <a:rPr kumimoji="1" lang="zh-CN" altLang="en-US" sz="1600" b="1">
                <a:solidFill>
                  <a:schemeClr val="bg2"/>
                </a:solidFill>
                <a:latin typeface="Courier New" pitchFamily="49" charset="0"/>
              </a:rPr>
              <a:t>编辑文件："), </a:t>
            </a: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BorderLayout.NORTH);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      add(p1, BorderLayout.SOUTH);add(tx, BorderLayout.CENTER);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      save.addActionListener(this); open.addActionListener(this);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      this.addWindowListener(new WindowAdapter()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        public void windowClosing(WindowEvent e)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          System.exit(-1);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        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      });  setVisible(true);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public static void main(String[] args)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  Test f = new Test(400, 100, 300, 350)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}</a:t>
            </a:r>
            <a:endParaRPr kumimoji="1" lang="zh-CN" altLang="en-US" sz="1600" b="1">
              <a:solidFill>
                <a:schemeClr val="bg2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  <a:ln/>
        </p:spPr>
        <p:txBody>
          <a:bodyPr/>
          <a:lstStyle/>
          <a:p>
            <a:r>
              <a:rPr lang="zh-CN" altLang="en-US" sz="4000">
                <a:latin typeface="楷体_GB2312" pitchFamily="49" charset="-122"/>
                <a:ea typeface="楷体_GB2312" pitchFamily="49" charset="-122"/>
              </a:rPr>
              <a:t>综合举例 －续</a:t>
            </a:r>
          </a:p>
        </p:txBody>
      </p:sp>
      <p:sp>
        <p:nvSpPr>
          <p:cNvPr id="308227" name="Rectangle 3"/>
          <p:cNvSpPr>
            <a:spLocks noChangeArrowheads="1"/>
          </p:cNvSpPr>
          <p:nvPr/>
        </p:nvSpPr>
        <p:spPr bwMode="auto">
          <a:xfrm>
            <a:off x="685800" y="1219200"/>
            <a:ext cx="8153400" cy="5126038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                           … … …  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  public void actionPerformed(ActionEvent e) {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    FileDialog fd = null; File file = null;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    FileOutputStream out = null; FileReader in = null;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    if(e.getSource()==save) {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      fd = new FileDialog(this,"</a:t>
            </a:r>
            <a:r>
              <a:rPr kumimoji="1" lang="zh-CN" altLang="en-US" sz="1600" b="1">
                <a:solidFill>
                  <a:schemeClr val="bg2"/>
                </a:solidFill>
                <a:latin typeface="Courier New" pitchFamily="49" charset="0"/>
              </a:rPr>
              <a:t>保存文件",</a:t>
            </a: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FileDialog.SAVE);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      fd.setVisible(true); 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      file = new File(fd.getDirectory(),fd.getFile());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      byte[] text = tx.getText().getBytes();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      try { 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        out = new FileOutputStream(file); 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        out.write(text); out.close();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      } catch (IOException e1) {e1.printStackTrace();}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    } else if(e.getSource()==open){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      fd = new FileDialog(this,"</a:t>
            </a:r>
            <a:r>
              <a:rPr kumimoji="1" lang="zh-CN" altLang="en-US" sz="1600" b="1">
                <a:solidFill>
                  <a:schemeClr val="bg2"/>
                </a:solidFill>
                <a:latin typeface="Courier New" pitchFamily="49" charset="0"/>
              </a:rPr>
              <a:t>打开文件",</a:t>
            </a: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FileDialog.LOAD);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      fd.setVisible(true);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      file = new File(fd.getDirectory(),fd.getFile());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      try {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        in = new FileReader(file);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        char[] textBuffer = new char[1000]; tx.setText("");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        while(in.read(textBuffer)!=-1) {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          tx.append(String.valueOf(textBuffer));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        }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        in.close();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      } catch (IOException e1) {e1.printStackTrace();}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2"/>
                </a:solidFill>
                <a:latin typeface="Courier New" pitchFamily="49" charset="0"/>
              </a:rPr>
              <a:t>}</a:t>
            </a:r>
            <a:endParaRPr kumimoji="1" lang="zh-CN" altLang="en-US" sz="1600" b="1">
              <a:solidFill>
                <a:schemeClr val="bg2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  <a:ln/>
        </p:spPr>
        <p:txBody>
          <a:bodyPr/>
          <a:lstStyle/>
          <a:p>
            <a:r>
              <a:rPr lang="zh-CN" altLang="en-US" sz="4000">
                <a:latin typeface="楷体_GB2312" pitchFamily="49" charset="-122"/>
                <a:ea typeface="楷体_GB2312" pitchFamily="49" charset="-122"/>
              </a:rPr>
              <a:t>处理流类型</a:t>
            </a:r>
          </a:p>
        </p:txBody>
      </p:sp>
      <p:graphicFrame>
        <p:nvGraphicFramePr>
          <p:cNvPr id="305300" name="Group 148"/>
          <p:cNvGraphicFramePr>
            <a:graphicFrameLocks noGrp="1"/>
          </p:cNvGraphicFramePr>
          <p:nvPr/>
        </p:nvGraphicFramePr>
        <p:xfrm>
          <a:off x="685800" y="1524000"/>
          <a:ext cx="7924800" cy="4046538"/>
        </p:xfrm>
        <a:graphic>
          <a:graphicData uri="http://schemas.openxmlformats.org/drawingml/2006/table">
            <a:tbl>
              <a:tblPr/>
              <a:tblGrid>
                <a:gridCol w="2590800"/>
                <a:gridCol w="2514600"/>
                <a:gridCol w="2819400"/>
              </a:tblGrid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处理类型 </a:t>
                      </a:r>
                    </a:p>
                  </a:txBody>
                  <a:tcPr marT="19050" marB="1905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字 符 流</a:t>
                      </a:r>
                    </a:p>
                  </a:txBody>
                  <a:tcPr marT="19050" marB="190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字 节 流</a:t>
                      </a:r>
                    </a:p>
                  </a:txBody>
                  <a:tcPr marT="19050" marB="190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</a:tr>
              <a:tr h="525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Buffering</a:t>
                      </a:r>
                    </a:p>
                  </a:txBody>
                  <a:tcPr marT="19050" marB="1905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BufferedReader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BufferedWriter</a:t>
                      </a:r>
                    </a:p>
                  </a:txBody>
                  <a:tcPr marT="19050" marB="190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BufferedInputStream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BufferedOutputStream</a:t>
                      </a:r>
                    </a:p>
                  </a:txBody>
                  <a:tcPr marT="19050" marB="190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Filtering</a:t>
                      </a:r>
                    </a:p>
                  </a:txBody>
                  <a:tcPr marT="19050" marB="1905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FilterReader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FilterWriter</a:t>
                      </a:r>
                    </a:p>
                  </a:txBody>
                  <a:tcPr marT="19050" marB="190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FilterInputStream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FilterOutputStream</a:t>
                      </a:r>
                    </a:p>
                  </a:txBody>
                  <a:tcPr marT="19050" marB="190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525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Converting between bytes and character</a:t>
                      </a:r>
                    </a:p>
                  </a:txBody>
                  <a:tcPr marT="19050" marB="1905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InputStreamReader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OutputStreamWriter</a:t>
                      </a:r>
                    </a:p>
                  </a:txBody>
                  <a:tcPr marT="19050" marB="190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marT="19050" marB="190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525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Object Serialization</a:t>
                      </a:r>
                    </a:p>
                  </a:txBody>
                  <a:tcPr marT="19050" marB="1905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marT="19050" marB="190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ObjectInputStream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ObjectOutputStream</a:t>
                      </a:r>
                    </a:p>
                  </a:txBody>
                  <a:tcPr marT="19050" marB="190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525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Data conversion</a:t>
                      </a:r>
                    </a:p>
                  </a:txBody>
                  <a:tcPr marT="19050" marB="1905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marT="19050" marB="190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DataInputStream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DataOutputStream</a:t>
                      </a:r>
                    </a:p>
                  </a:txBody>
                  <a:tcPr marT="19050" marB="190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Counting</a:t>
                      </a:r>
                    </a:p>
                  </a:txBody>
                  <a:tcPr marT="19050" marB="1905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LineNumberReader</a:t>
                      </a:r>
                    </a:p>
                  </a:txBody>
                  <a:tcPr marT="19050" marB="190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LineNumberInputStream</a:t>
                      </a:r>
                    </a:p>
                  </a:txBody>
                  <a:tcPr marT="19050" marB="190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Peeking ahead</a:t>
                      </a:r>
                    </a:p>
                  </a:txBody>
                  <a:tcPr marT="19050" marB="1905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PusbackReader</a:t>
                      </a:r>
                    </a:p>
                  </a:txBody>
                  <a:tcPr marT="19050" marB="190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PushbackInputStream</a:t>
                      </a:r>
                    </a:p>
                  </a:txBody>
                  <a:tcPr marT="19050" marB="190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Pinting</a:t>
                      </a:r>
                    </a:p>
                  </a:txBody>
                  <a:tcPr marT="19050" marB="1905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PrintWriter</a:t>
                      </a:r>
                    </a:p>
                  </a:txBody>
                  <a:tcPr marT="19050" marB="190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PrintStream</a:t>
                      </a:r>
                    </a:p>
                  </a:txBody>
                  <a:tcPr marT="19050" marB="190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  <a:ln/>
        </p:spPr>
        <p:txBody>
          <a:bodyPr/>
          <a:lstStyle/>
          <a:p>
            <a:r>
              <a:rPr lang="zh-CN" altLang="en-US" sz="4000">
                <a:latin typeface="楷体_GB2312" pitchFamily="49" charset="-122"/>
                <a:ea typeface="楷体_GB2312" pitchFamily="49" charset="-122"/>
              </a:rPr>
              <a:t>缓冲流</a:t>
            </a:r>
          </a:p>
        </p:txBody>
      </p:sp>
      <p:sp>
        <p:nvSpPr>
          <p:cNvPr id="289799" name="Rectangle 7"/>
          <p:cNvSpPr>
            <a:spLocks noChangeArrowheads="1"/>
          </p:cNvSpPr>
          <p:nvPr/>
        </p:nvSpPr>
        <p:spPr bwMode="auto">
          <a:xfrm>
            <a:off x="685800" y="1295400"/>
            <a:ext cx="7772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 algn="just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缓冲流要</a:t>
            </a:r>
            <a:r>
              <a:rPr kumimoji="1" lang="zh-CN" altLang="en-US" sz="2400" b="1">
                <a:solidFill>
                  <a:srgbClr val="003399"/>
                </a:solidFill>
                <a:latin typeface="Courier New"/>
                <a:ea typeface="楷体_GB2312" pitchFamily="49" charset="-122"/>
              </a:rPr>
              <a:t>“</a:t>
            </a:r>
            <a:r>
              <a:rPr kumimoji="1" lang="zh-CN" altLang="en-US" sz="24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套接</a:t>
            </a:r>
            <a:r>
              <a:rPr kumimoji="1" lang="zh-CN" altLang="en-US" sz="2400" b="1">
                <a:solidFill>
                  <a:srgbClr val="003399"/>
                </a:solidFill>
                <a:latin typeface="Courier New"/>
                <a:ea typeface="楷体_GB2312" pitchFamily="49" charset="-122"/>
              </a:rPr>
              <a:t>”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在相应的节点流之上，对读写的数据提供了缓冲的功能，提高了读写的效率，同时增加了一些新的方法。</a:t>
            </a:r>
          </a:p>
          <a:p>
            <a:pPr marL="533400" indent="-533400" algn="just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J2SDK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提供了四种缓存流，其常用的构造方法为：</a:t>
            </a:r>
          </a:p>
        </p:txBody>
      </p:sp>
      <p:sp>
        <p:nvSpPr>
          <p:cNvPr id="289800" name="Rectangle 8"/>
          <p:cNvSpPr>
            <a:spLocks noChangeArrowheads="1"/>
          </p:cNvSpPr>
          <p:nvPr/>
        </p:nvSpPr>
        <p:spPr bwMode="auto">
          <a:xfrm>
            <a:off x="1219200" y="3048000"/>
            <a:ext cx="7467600" cy="299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folHlink"/>
                </a:solidFill>
                <a:latin typeface="Courier New" pitchFamily="49" charset="0"/>
              </a:rPr>
              <a:t>BufferedReader(Reader in)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folHlink"/>
                </a:solidFill>
                <a:latin typeface="Courier New" pitchFamily="49" charset="0"/>
              </a:rPr>
              <a:t>BufferedReader(Reader in,int sz)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folHlink"/>
                </a:solidFill>
                <a:latin typeface="Courier New" pitchFamily="49" charset="0"/>
              </a:rPr>
              <a:t>sz </a:t>
            </a:r>
            <a:r>
              <a:rPr kumimoji="1" lang="zh-CN" altLang="en-US" b="1">
                <a:solidFill>
                  <a:schemeClr val="folHlink"/>
                </a:solidFill>
                <a:latin typeface="Courier New" pitchFamily="49" charset="0"/>
              </a:rPr>
              <a:t>为自定义缓存区的大小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folHlink"/>
                </a:solidFill>
                <a:latin typeface="Courier New" pitchFamily="49" charset="0"/>
              </a:rPr>
              <a:t>BufferedWriter(Writer out)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folHlink"/>
                </a:solidFill>
                <a:latin typeface="Courier New" pitchFamily="49" charset="0"/>
              </a:rPr>
              <a:t>BufferedWriter(Writer out,int sz)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1" lang="en-US" altLang="zh-CN" b="1">
              <a:solidFill>
                <a:schemeClr val="folHlink"/>
              </a:solidFill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folHlink"/>
                </a:solidFill>
                <a:latin typeface="Courier New" pitchFamily="49" charset="0"/>
              </a:rPr>
              <a:t>BufferedInputStream(InputStream in)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folHlink"/>
                </a:solidFill>
                <a:latin typeface="Courier New" pitchFamily="49" charset="0"/>
              </a:rPr>
              <a:t>BufferedInputStream(InputStream in,int size)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1" lang="en-US" altLang="zh-CN" b="1">
              <a:solidFill>
                <a:schemeClr val="folHlink"/>
              </a:solidFill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folHlink"/>
                </a:solidFill>
                <a:latin typeface="Courier New" pitchFamily="49" charset="0"/>
              </a:rPr>
              <a:t>BufferedOutputStream(OutputStream out)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folHlink"/>
                </a:solidFill>
                <a:latin typeface="Courier New" pitchFamily="49" charset="0"/>
              </a:rPr>
              <a:t>BufferedOutputStream(OutputStream out,int size)</a:t>
            </a:r>
            <a:endParaRPr kumimoji="1" lang="zh-CN" altLang="en-US" b="1">
              <a:solidFill>
                <a:schemeClr val="folHlink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  <a:ln/>
        </p:spPr>
        <p:txBody>
          <a:bodyPr/>
          <a:lstStyle/>
          <a:p>
            <a:r>
              <a:rPr lang="zh-CN" altLang="en-US" sz="4000">
                <a:latin typeface="楷体_GB2312" pitchFamily="49" charset="-122"/>
                <a:ea typeface="楷体_GB2312" pitchFamily="49" charset="-122"/>
              </a:rPr>
              <a:t>缓冲流提供的方法</a:t>
            </a:r>
          </a:p>
        </p:txBody>
      </p:sp>
      <p:sp>
        <p:nvSpPr>
          <p:cNvPr id="315395" name="Rectangle 3"/>
          <p:cNvSpPr>
            <a:spLocks noChangeArrowheads="1"/>
          </p:cNvSpPr>
          <p:nvPr/>
        </p:nvSpPr>
        <p:spPr bwMode="auto">
          <a:xfrm>
            <a:off x="685800" y="1371600"/>
            <a:ext cx="7772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 algn="just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zh-CN" altLang="en-US" sz="24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缓冲输入流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支持其父类的</a:t>
            </a:r>
            <a:r>
              <a:rPr kumimoji="1" lang="en-US" altLang="zh-CN" sz="24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mark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en-US" altLang="zh-CN" sz="24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reset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方法。</a:t>
            </a:r>
          </a:p>
          <a:p>
            <a:pPr marL="533400" indent="-533400" algn="just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en-US" altLang="zh-CN" sz="24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mark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用于</a:t>
            </a:r>
            <a:r>
              <a:rPr kumimoji="1" lang="zh-CN" altLang="en-US" sz="2400" b="1">
                <a:latin typeface="Courier New"/>
                <a:ea typeface="楷体_GB2312" pitchFamily="49" charset="-122"/>
              </a:rPr>
              <a:t>“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标记</a:t>
            </a:r>
            <a:r>
              <a:rPr kumimoji="1" lang="zh-CN" altLang="en-US" sz="2400" b="1">
                <a:latin typeface="Courier New"/>
                <a:ea typeface="楷体_GB2312" pitchFamily="49" charset="-122"/>
              </a:rPr>
              <a:t>”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当前位置，可以使用</a:t>
            </a:r>
            <a:r>
              <a:rPr kumimoji="1" lang="en-US" altLang="zh-CN" sz="24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reset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方法返回这个标记重新读取数据。</a:t>
            </a:r>
          </a:p>
          <a:p>
            <a:pPr marL="533400" indent="-533400" algn="just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en-US" altLang="zh-CN" sz="24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BufferedReader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提供了</a:t>
            </a:r>
            <a:r>
              <a:rPr kumimoji="1" lang="en-US" altLang="zh-CN" sz="24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readLine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方法用于读取一行字符串（以\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r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或\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n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分隔）。</a:t>
            </a:r>
          </a:p>
          <a:p>
            <a:pPr marL="533400" indent="-533400" algn="just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en-US" altLang="zh-CN" sz="24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BufferedWriter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提供了</a:t>
            </a:r>
            <a:r>
              <a:rPr kumimoji="1" lang="en-US" altLang="zh-CN" sz="24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newLine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用于写入一个行分隔符。</a:t>
            </a:r>
          </a:p>
          <a:p>
            <a:pPr marL="533400" indent="-533400" algn="just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对于输出的缓冲流，写出的数据会先在内存中缓存，使用</a:t>
            </a:r>
            <a:r>
              <a:rPr kumimoji="1" lang="en-US" altLang="zh-CN" sz="24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flush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方法将会使内存中的数据立刻写出。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  <a:ln/>
        </p:spPr>
        <p:txBody>
          <a:bodyPr/>
          <a:lstStyle/>
          <a:p>
            <a:r>
              <a:rPr lang="zh-CN" altLang="en-US" sz="4000">
                <a:latin typeface="楷体_GB2312" pitchFamily="49" charset="-122"/>
                <a:ea typeface="楷体_GB2312" pitchFamily="49" charset="-122"/>
              </a:rPr>
              <a:t>缓冲流举例（1）</a:t>
            </a:r>
          </a:p>
        </p:txBody>
      </p:sp>
      <p:sp>
        <p:nvSpPr>
          <p:cNvPr id="316420" name="Rectangle 4"/>
          <p:cNvSpPr>
            <a:spLocks noChangeArrowheads="1"/>
          </p:cNvSpPr>
          <p:nvPr/>
        </p:nvSpPr>
        <p:spPr bwMode="auto">
          <a:xfrm>
            <a:off x="914400" y="1066800"/>
            <a:ext cx="7772400" cy="524986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30000"/>
              </a:lnSpc>
              <a:spcBef>
                <a:spcPct val="50000"/>
              </a:spcBef>
            </a:pPr>
            <a:endParaRPr kumimoji="1" lang="en-US" altLang="zh-CN" b="1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import java.io.*;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public class Test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public static void main(String[] args)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try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FileInputStream fis =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      new FileInputStream("d:\\bak\\dat.txt");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BufferedInputStream bis =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      new BufferedInputStream(fis);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int c = 0;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System.out.println(bis.read());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System.out.println(bis.read());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bis.mark(100);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for(int i=0;i&lt;=10 &amp;&amp; (c=bis.read())!=-1;i++){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System.out.print(c+" ");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System.out.println(); bis.reset();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for(int i=0;i&lt;=10 &amp;&amp; (c=bis.read())!=-1;i++){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System.out.print(c+" ");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bis.close();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} catch (IOException e) {e.printStackTrace();}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}</a:t>
            </a:r>
            <a:endParaRPr kumimoji="1" lang="zh-CN" altLang="en-US" b="1">
              <a:solidFill>
                <a:schemeClr val="bg2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  <a:ln/>
        </p:spPr>
        <p:txBody>
          <a:bodyPr/>
          <a:lstStyle/>
          <a:p>
            <a:r>
              <a:rPr lang="zh-CN" altLang="en-US" sz="4000">
                <a:latin typeface="楷体_GB2312" pitchFamily="49" charset="-122"/>
                <a:ea typeface="楷体_GB2312" pitchFamily="49" charset="-122"/>
              </a:rPr>
              <a:t>缓冲流举例（2）</a:t>
            </a:r>
          </a:p>
        </p:txBody>
      </p:sp>
      <p:sp>
        <p:nvSpPr>
          <p:cNvPr id="317443" name="Rectangle 3"/>
          <p:cNvSpPr>
            <a:spLocks noChangeArrowheads="1"/>
          </p:cNvSpPr>
          <p:nvPr/>
        </p:nvSpPr>
        <p:spPr bwMode="auto">
          <a:xfrm>
            <a:off x="914400" y="1219200"/>
            <a:ext cx="7772400" cy="4808538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30000"/>
              </a:lnSpc>
              <a:spcBef>
                <a:spcPct val="50000"/>
              </a:spcBef>
            </a:pPr>
            <a:endParaRPr kumimoji="1" lang="en-US" altLang="zh-CN" b="1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import java.io.*;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public class Test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public static void main(String[] args)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try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BufferedWriter bw = new BufferedWriter(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     new FileWriter("d:\\bak\\string.dat"));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BufferedReader br = new BufferedReader(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     new FileReader("d:\\bak\\string.dat"));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String s = null;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for(int i=1;i&lt;=100;i++){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s = String.valueOf(Math.random());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bw.write(s);bw.newLine();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bw.flush();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while((s=br.readLine())!=null){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System.out.println(s);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bw.close(); br.close();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} catch (IOException e) { e.printStackTrace();}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}</a:t>
            </a:r>
            <a:endParaRPr kumimoji="1" lang="zh-CN" altLang="en-US" b="1">
              <a:solidFill>
                <a:schemeClr val="bg2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  <a:ln/>
        </p:spPr>
        <p:txBody>
          <a:bodyPr/>
          <a:lstStyle/>
          <a:p>
            <a:r>
              <a:rPr lang="zh-CN" altLang="en-US" sz="4000">
                <a:latin typeface="楷体_GB2312" pitchFamily="49" charset="-122"/>
                <a:ea typeface="楷体_GB2312" pitchFamily="49" charset="-122"/>
              </a:rPr>
              <a:t>转换流</a:t>
            </a:r>
          </a:p>
        </p:txBody>
      </p:sp>
      <p:sp>
        <p:nvSpPr>
          <p:cNvPr id="318468" name="Rectangle 4"/>
          <p:cNvSpPr>
            <a:spLocks noChangeArrowheads="1"/>
          </p:cNvSpPr>
          <p:nvPr/>
        </p:nvSpPr>
        <p:spPr bwMode="auto">
          <a:xfrm>
            <a:off x="838200" y="1295400"/>
            <a:ext cx="7772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en-US" altLang="zh-CN" sz="2400" b="1">
                <a:solidFill>
                  <a:srgbClr val="003399"/>
                </a:solidFill>
                <a:latin typeface="Courier New" pitchFamily="49" charset="0"/>
              </a:rPr>
              <a:t>InputStreamReader</a:t>
            </a:r>
            <a:r>
              <a:rPr kumimoji="1" lang="zh-CN" altLang="en-US" sz="2400" b="1">
                <a:latin typeface="Courier New" pitchFamily="49" charset="0"/>
              </a:rPr>
              <a:t>和</a:t>
            </a:r>
            <a:r>
              <a:rPr kumimoji="1" lang="en-US" altLang="zh-CN" sz="2400" b="1">
                <a:solidFill>
                  <a:srgbClr val="003399"/>
                </a:solidFill>
                <a:latin typeface="Courier New" pitchFamily="49" charset="0"/>
              </a:rPr>
              <a:t>OutputStreamWriter</a:t>
            </a:r>
            <a:r>
              <a:rPr kumimoji="1" lang="zh-CN" altLang="en-US" sz="2400" b="1">
                <a:latin typeface="Courier New" pitchFamily="49" charset="0"/>
              </a:rPr>
              <a:t>用与字节数据到字符数据之间的转换。</a:t>
            </a:r>
          </a:p>
          <a:p>
            <a:pPr marL="533400" indent="-533400"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en-US" altLang="zh-CN" sz="2400" b="1">
                <a:solidFill>
                  <a:srgbClr val="003399"/>
                </a:solidFill>
                <a:latin typeface="Courier New" pitchFamily="49" charset="0"/>
              </a:rPr>
              <a:t>InputStreamReader</a:t>
            </a:r>
            <a:r>
              <a:rPr kumimoji="1" lang="en-US" altLang="zh-CN" sz="2400" b="1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kumimoji="1" lang="zh-CN" altLang="en-US" sz="2400" b="1">
                <a:latin typeface="Courier New" pitchFamily="49" charset="0"/>
              </a:rPr>
              <a:t>需要和</a:t>
            </a:r>
            <a:r>
              <a:rPr kumimoji="1" lang="zh-CN" altLang="en-US" sz="2400" b="1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kumimoji="1" lang="en-US" altLang="zh-CN" sz="2400" b="1">
                <a:solidFill>
                  <a:srgbClr val="003399"/>
                </a:solidFill>
                <a:latin typeface="Courier New" pitchFamily="49" charset="0"/>
              </a:rPr>
              <a:t>InputStream</a:t>
            </a:r>
            <a:r>
              <a:rPr kumimoji="1" lang="zh-CN" altLang="en-US" sz="2400" b="1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kumimoji="1" lang="zh-CN" altLang="en-US" sz="2400" b="1">
                <a:latin typeface="Courier New" pitchFamily="49" charset="0"/>
              </a:rPr>
              <a:t>“套接”</a:t>
            </a:r>
            <a:r>
              <a:rPr kumimoji="1" lang="en-US" altLang="zh-CN" sz="2400" b="1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kumimoji="1" lang="zh-CN" altLang="en-US" sz="2400" b="1">
                <a:latin typeface="Courier New" pitchFamily="49" charset="0"/>
              </a:rPr>
              <a:t>。</a:t>
            </a:r>
          </a:p>
          <a:p>
            <a:pPr marL="533400" indent="-533400"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en-US" altLang="zh-CN" sz="2400" b="1">
                <a:solidFill>
                  <a:srgbClr val="003399"/>
                </a:solidFill>
                <a:latin typeface="Courier New" pitchFamily="49" charset="0"/>
              </a:rPr>
              <a:t>OutputStreamWriter</a:t>
            </a:r>
            <a:r>
              <a:rPr kumimoji="1" lang="en-US" altLang="zh-CN" sz="2400" b="1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kumimoji="1" lang="zh-CN" altLang="en-US" sz="2400" b="1">
                <a:latin typeface="Courier New" pitchFamily="49" charset="0"/>
              </a:rPr>
              <a:t>需要和</a:t>
            </a:r>
            <a:r>
              <a:rPr kumimoji="1" lang="zh-CN" altLang="en-US" sz="2400" b="1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kumimoji="1" lang="en-US" altLang="zh-CN" sz="2400" b="1">
                <a:solidFill>
                  <a:srgbClr val="003399"/>
                </a:solidFill>
                <a:latin typeface="Courier New" pitchFamily="49" charset="0"/>
              </a:rPr>
              <a:t>OutputStream</a:t>
            </a:r>
            <a:r>
              <a:rPr kumimoji="1" lang="en-US" altLang="zh-CN" sz="2400" b="1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kumimoji="1" lang="zh-CN" altLang="en-US" sz="2400" b="1">
                <a:latin typeface="Courier New" pitchFamily="49" charset="0"/>
              </a:rPr>
              <a:t>“套接”</a:t>
            </a:r>
            <a:r>
              <a:rPr kumimoji="1" lang="en-US" altLang="zh-CN" sz="2400" b="1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kumimoji="1" lang="zh-CN" altLang="en-US" sz="2400" b="1">
                <a:latin typeface="Courier New" pitchFamily="49" charset="0"/>
              </a:rPr>
              <a:t>。</a:t>
            </a:r>
          </a:p>
          <a:p>
            <a:pPr marL="533400" indent="-533400"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zh-CN" altLang="en-US" sz="2400" b="1">
                <a:latin typeface="Courier New" pitchFamily="49" charset="0"/>
              </a:rPr>
              <a:t>转换流在构造时可以制定其编码集合，例如：</a:t>
            </a:r>
          </a:p>
          <a:p>
            <a:pPr marL="533400" indent="-533400">
              <a:buClr>
                <a:schemeClr val="tx1"/>
              </a:buClr>
              <a:buFont typeface="Wingdings" pitchFamily="2" charset="2"/>
              <a:buChar char="Ø"/>
            </a:pPr>
            <a:endParaRPr kumimoji="1" lang="zh-CN" altLang="en-US" sz="2400" b="1">
              <a:latin typeface="Courier New" pitchFamily="49" charset="0"/>
            </a:endParaRPr>
          </a:p>
          <a:p>
            <a:pPr marL="533400" indent="-533400"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accent2"/>
                </a:solidFill>
                <a:latin typeface="Courier New" pitchFamily="49" charset="0"/>
              </a:rPr>
              <a:t>   </a:t>
            </a:r>
            <a:r>
              <a:rPr kumimoji="1" lang="en-US" altLang="zh-CN" sz="2000" b="1">
                <a:solidFill>
                  <a:schemeClr val="folHlink"/>
                </a:solidFill>
                <a:latin typeface="Courier New" pitchFamily="49" charset="0"/>
              </a:rPr>
              <a:t>InputStreamReader isr = new InputStreamReader</a:t>
            </a:r>
          </a:p>
          <a:p>
            <a:pPr marL="533400" indent="-533400"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sz="2000" b="1">
                <a:solidFill>
                  <a:srgbClr val="FFFF99"/>
                </a:solidFill>
                <a:latin typeface="Courier New" pitchFamily="49" charset="0"/>
              </a:rPr>
              <a:t>                         </a:t>
            </a:r>
            <a:r>
              <a:rPr kumimoji="1" lang="en-US" altLang="zh-CN" sz="2000" b="1">
                <a:solidFill>
                  <a:schemeClr val="folHlink"/>
                </a:solidFill>
                <a:latin typeface="Courier New" pitchFamily="49" charset="0"/>
              </a:rPr>
              <a:t>(System.in, “ISO8859_1”);</a:t>
            </a:r>
            <a:endParaRPr kumimoji="1" lang="zh-CN" altLang="en-US" sz="2000" b="1">
              <a:solidFill>
                <a:schemeClr val="folHlink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  <a:ln/>
        </p:spPr>
        <p:txBody>
          <a:bodyPr/>
          <a:lstStyle/>
          <a:p>
            <a:r>
              <a:rPr lang="zh-CN" altLang="en-US" sz="4000">
                <a:latin typeface="楷体_GB2312" pitchFamily="49" charset="-122"/>
                <a:ea typeface="楷体_GB2312" pitchFamily="49" charset="-122"/>
              </a:rPr>
              <a:t>转换流举例（1）</a:t>
            </a:r>
          </a:p>
        </p:txBody>
      </p:sp>
      <p:sp>
        <p:nvSpPr>
          <p:cNvPr id="319492" name="Rectangle 4"/>
          <p:cNvSpPr>
            <a:spLocks noChangeArrowheads="1"/>
          </p:cNvSpPr>
          <p:nvPr/>
        </p:nvSpPr>
        <p:spPr bwMode="auto">
          <a:xfrm>
            <a:off x="914400" y="1371600"/>
            <a:ext cx="7696200" cy="43672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30000"/>
              </a:lnSpc>
              <a:spcBef>
                <a:spcPct val="50000"/>
              </a:spcBef>
            </a:pPr>
            <a:endParaRPr kumimoji="1" lang="en-US" altLang="zh-CN" b="1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import java.io.*;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public class Test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public static void main(String[] args)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try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OutputStreamWriter osw = new OutputStreamWriter(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   new FileOutputStream("d:\\bak\\char.txt"));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osw.write("mircosoftibmsunapplehp");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System.out.println(osw.getEncoding());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osw.close();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osw = new OutputStreamWriter(new FileOutputStream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     ("d:\\bak\\char.txt",true),"ISO8859_1");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osw.write("mircosoftibmsunapplehp");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System.out.println(osw.getEncoding());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osw.close();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} catch (IOException e)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e.printStackTrace();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}</a:t>
            </a:r>
            <a:endParaRPr kumimoji="1" lang="zh-CN" altLang="en-US" b="1">
              <a:solidFill>
                <a:schemeClr val="bg2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  <a:ln/>
        </p:spPr>
        <p:txBody>
          <a:bodyPr/>
          <a:lstStyle/>
          <a:p>
            <a:r>
              <a:rPr lang="zh-CN" altLang="en-US" sz="4000">
                <a:latin typeface="楷体_GB2312" pitchFamily="49" charset="-122"/>
                <a:ea typeface="楷体_GB2312" pitchFamily="49" charset="-122"/>
              </a:rPr>
              <a:t>转换流举例（2）</a:t>
            </a:r>
          </a:p>
        </p:txBody>
      </p:sp>
      <p:sp>
        <p:nvSpPr>
          <p:cNvPr id="320515" name="Rectangle 3"/>
          <p:cNvSpPr>
            <a:spLocks noChangeArrowheads="1"/>
          </p:cNvSpPr>
          <p:nvPr/>
        </p:nvSpPr>
        <p:spPr bwMode="auto">
          <a:xfrm>
            <a:off x="914400" y="1371600"/>
            <a:ext cx="7696200" cy="45878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30000"/>
              </a:lnSpc>
              <a:spcBef>
                <a:spcPct val="50000"/>
              </a:spcBef>
            </a:pPr>
            <a:endParaRPr kumimoji="1" lang="en-US" altLang="zh-CN" b="1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import java.io.*;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public class Test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public static void main(String args[])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InputStreamReader isr =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    new InputStreamReader(System.in);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BufferedReader br = new BufferedReader(isr);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String s = null;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try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s = br.readLine();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while(s!=null){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if(s.equalsIgnoreCase("exit")) break;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System.out.println(s.toUpperCase());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s = br.readLine();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br.close();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} catch (IOException e)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e.printStackTrace();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}</a:t>
            </a:r>
            <a:endParaRPr kumimoji="1" lang="zh-CN" altLang="en-US" b="1">
              <a:solidFill>
                <a:schemeClr val="bg2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  <a:ln/>
        </p:spPr>
        <p:txBody>
          <a:bodyPr/>
          <a:lstStyle/>
          <a:p>
            <a:r>
              <a:rPr lang="zh-CN" altLang="en-US" sz="4000">
                <a:latin typeface="楷体_GB2312" pitchFamily="49" charset="-122"/>
                <a:ea typeface="楷体_GB2312" pitchFamily="49" charset="-122"/>
              </a:rPr>
              <a:t>输入/输出流的分类</a:t>
            </a:r>
            <a:endParaRPr lang="en-US" altLang="zh-CN" sz="40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75460" name="Rectangle 4"/>
          <p:cNvSpPr>
            <a:spLocks noChangeArrowheads="1"/>
          </p:cNvSpPr>
          <p:nvPr/>
        </p:nvSpPr>
        <p:spPr bwMode="auto">
          <a:xfrm>
            <a:off x="685800" y="14478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 algn="just"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J2SDK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所提供的所有流类型位于包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java.io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内都分别继承自以下四种</a:t>
            </a:r>
            <a:r>
              <a:rPr kumimoji="1" lang="zh-CN" altLang="en-US" sz="24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抽象流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类型。</a:t>
            </a:r>
            <a:endParaRPr kumimoji="1" lang="en-US" altLang="zh-CN" sz="2400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75569" name="Group 113"/>
          <p:cNvGraphicFramePr>
            <a:graphicFrameLocks noGrp="1"/>
          </p:cNvGraphicFramePr>
          <p:nvPr/>
        </p:nvGraphicFramePr>
        <p:xfrm>
          <a:off x="1143000" y="2743200"/>
          <a:ext cx="7162800" cy="1402715"/>
        </p:xfrm>
        <a:graphic>
          <a:graphicData uri="http://schemas.openxmlformats.org/drawingml/2006/table">
            <a:tbl>
              <a:tblPr/>
              <a:tblGrid>
                <a:gridCol w="2046288"/>
                <a:gridCol w="2282825"/>
                <a:gridCol w="2833687"/>
              </a:tblGrid>
              <a:tr h="539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字节流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字符流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输入流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InputStream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Reader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输出流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OutputStream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Writer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  <a:ln/>
        </p:spPr>
        <p:txBody>
          <a:bodyPr/>
          <a:lstStyle/>
          <a:p>
            <a:r>
              <a:rPr lang="zh-CN" altLang="en-US" sz="4000">
                <a:latin typeface="楷体_GB2312" pitchFamily="49" charset="-122"/>
                <a:ea typeface="楷体_GB2312" pitchFamily="49" charset="-122"/>
              </a:rPr>
              <a:t>转换流举例（3）</a:t>
            </a:r>
          </a:p>
        </p:txBody>
      </p:sp>
      <p:sp>
        <p:nvSpPr>
          <p:cNvPr id="324611" name="Rectangle 3"/>
          <p:cNvSpPr>
            <a:spLocks noChangeArrowheads="1"/>
          </p:cNvSpPr>
          <p:nvPr/>
        </p:nvSpPr>
        <p:spPr bwMode="auto">
          <a:xfrm>
            <a:off x="685800" y="1371600"/>
            <a:ext cx="8077200" cy="44180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35000"/>
              </a:lnSpc>
              <a:spcBef>
                <a:spcPct val="50000"/>
              </a:spcBef>
            </a:pPr>
            <a:endParaRPr kumimoji="1" lang="en-US" altLang="zh-CN" b="1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import java.io.*;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public class Test {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public static void main(String[] args) {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LineNumberReader lnr = new LineNumberReader(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                   new InputStreamReader(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                       System.in));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lnr.setLineNumber(10);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String s = null;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try {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while ((s = lnr.readLine()) != null) {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if (s.equalsIgnoreCase("exit")) break;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System.out.println(lnr.getLineNumber());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}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} catch (IOException e) {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e.printStackTrace();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4" name="Rectangle 4"/>
          <p:cNvSpPr>
            <a:spLocks noChangeArrowheads="1"/>
          </p:cNvSpPr>
          <p:nvPr/>
        </p:nvSpPr>
        <p:spPr bwMode="auto">
          <a:xfrm>
            <a:off x="609600" y="1295400"/>
            <a:ext cx="7848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en-US" altLang="zh-CN" sz="2400" b="1">
                <a:solidFill>
                  <a:srgbClr val="003399"/>
                </a:solidFill>
                <a:latin typeface="Courier New" pitchFamily="49" charset="0"/>
              </a:rPr>
              <a:t>DataInputStream</a:t>
            </a:r>
            <a:r>
              <a:rPr kumimoji="1" lang="en-US" altLang="zh-CN" sz="2400" b="1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kumimoji="1" lang="zh-CN" altLang="en-US" sz="2400" b="1">
                <a:latin typeface="Courier New" pitchFamily="49" charset="0"/>
              </a:rPr>
              <a:t>和 </a:t>
            </a:r>
            <a:r>
              <a:rPr kumimoji="1" lang="en-US" altLang="zh-CN" sz="2400" b="1">
                <a:solidFill>
                  <a:srgbClr val="003399"/>
                </a:solidFill>
                <a:latin typeface="Courier New" pitchFamily="49" charset="0"/>
              </a:rPr>
              <a:t>DataOutputStream</a:t>
            </a:r>
            <a:r>
              <a:rPr kumimoji="1" lang="en-US" altLang="zh-CN" sz="2400" b="1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kumimoji="1" lang="zh-CN" altLang="en-US" sz="2400" b="1">
                <a:latin typeface="Courier New" pitchFamily="49" charset="0"/>
              </a:rPr>
              <a:t>分别继承自</a:t>
            </a:r>
            <a:r>
              <a:rPr kumimoji="1" lang="en-US" altLang="zh-CN" sz="2400" b="1">
                <a:solidFill>
                  <a:srgbClr val="003399"/>
                </a:solidFill>
                <a:latin typeface="Courier New" pitchFamily="49" charset="0"/>
              </a:rPr>
              <a:t>InputSteam</a:t>
            </a:r>
            <a:r>
              <a:rPr kumimoji="1" lang="en-US" altLang="zh-CN" sz="2400" b="1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kumimoji="1" lang="zh-CN" altLang="en-US" sz="2400" b="1">
                <a:latin typeface="Courier New" pitchFamily="49" charset="0"/>
              </a:rPr>
              <a:t>和 </a:t>
            </a:r>
            <a:r>
              <a:rPr kumimoji="1" lang="en-US" altLang="zh-CN" sz="2400" b="1">
                <a:solidFill>
                  <a:srgbClr val="003399"/>
                </a:solidFill>
                <a:latin typeface="Courier New" pitchFamily="49" charset="0"/>
              </a:rPr>
              <a:t>OutputStream</a:t>
            </a:r>
            <a:r>
              <a:rPr kumimoji="1" lang="en-US" altLang="zh-CN" sz="2400" b="1">
                <a:latin typeface="Courier New" pitchFamily="49" charset="0"/>
              </a:rPr>
              <a:t>，</a:t>
            </a:r>
            <a:r>
              <a:rPr kumimoji="1" lang="zh-CN" altLang="en-US" sz="2400" b="1">
                <a:latin typeface="Courier New" pitchFamily="49" charset="0"/>
              </a:rPr>
              <a:t>它属于处理流，需要分别“套接”在</a:t>
            </a:r>
            <a:r>
              <a:rPr kumimoji="1" lang="en-US" altLang="zh-CN" sz="2400" b="1">
                <a:solidFill>
                  <a:srgbClr val="003399"/>
                </a:solidFill>
                <a:latin typeface="Courier New" pitchFamily="49" charset="0"/>
              </a:rPr>
              <a:t>InputStream</a:t>
            </a:r>
            <a:r>
              <a:rPr kumimoji="1" lang="en-US" altLang="zh-CN" sz="2400" b="1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kumimoji="1" lang="zh-CN" altLang="en-US" sz="2400" b="1">
                <a:latin typeface="Courier New" pitchFamily="49" charset="0"/>
              </a:rPr>
              <a:t>和</a:t>
            </a:r>
            <a:r>
              <a:rPr kumimoji="1" lang="en-US" altLang="zh-CN" sz="2400" b="1">
                <a:solidFill>
                  <a:srgbClr val="003399"/>
                </a:solidFill>
                <a:latin typeface="Courier New" pitchFamily="49" charset="0"/>
              </a:rPr>
              <a:t>OutputStream</a:t>
            </a:r>
            <a:r>
              <a:rPr kumimoji="1" lang="zh-CN" altLang="en-US" sz="2400" b="1">
                <a:latin typeface="Courier New" pitchFamily="49" charset="0"/>
              </a:rPr>
              <a:t>类型的节点流上。</a:t>
            </a:r>
          </a:p>
          <a:p>
            <a:pPr marL="533400" indent="-5334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en-US" altLang="zh-CN" sz="2400" b="1">
                <a:solidFill>
                  <a:srgbClr val="003399"/>
                </a:solidFill>
                <a:latin typeface="Courier New" pitchFamily="49" charset="0"/>
              </a:rPr>
              <a:t>DataInputStream</a:t>
            </a:r>
            <a:r>
              <a:rPr kumimoji="1" lang="zh-CN" altLang="en-US" sz="2400" b="1">
                <a:latin typeface="Courier New" pitchFamily="49" charset="0"/>
              </a:rPr>
              <a:t>和</a:t>
            </a:r>
            <a:r>
              <a:rPr kumimoji="1" lang="en-US" altLang="zh-CN" sz="2400" b="1">
                <a:solidFill>
                  <a:srgbClr val="003399"/>
                </a:solidFill>
                <a:latin typeface="Courier New" pitchFamily="49" charset="0"/>
              </a:rPr>
              <a:t>DataOutputStream</a:t>
            </a:r>
            <a:r>
              <a:rPr kumimoji="1" lang="zh-CN" altLang="en-US" sz="2400" b="1">
                <a:latin typeface="Courier New" pitchFamily="49" charset="0"/>
              </a:rPr>
              <a:t>提供了可以存取与机器无关的</a:t>
            </a:r>
            <a:r>
              <a:rPr kumimoji="1" lang="en-US" altLang="zh-CN" sz="2400" b="1">
                <a:latin typeface="Courier New" pitchFamily="49" charset="0"/>
              </a:rPr>
              <a:t>Java</a:t>
            </a:r>
            <a:r>
              <a:rPr kumimoji="1" lang="zh-CN" altLang="en-US" sz="2400" b="1">
                <a:latin typeface="Courier New" pitchFamily="49" charset="0"/>
              </a:rPr>
              <a:t>原始类型数据（如：</a:t>
            </a:r>
            <a:r>
              <a:rPr kumimoji="1" lang="en-US" altLang="zh-CN" sz="2400" b="1">
                <a:latin typeface="Courier New" pitchFamily="49" charset="0"/>
              </a:rPr>
              <a:t>int，double </a:t>
            </a:r>
            <a:r>
              <a:rPr kumimoji="1" lang="zh-CN" altLang="en-US" sz="2400" b="1">
                <a:latin typeface="Courier New" pitchFamily="49" charset="0"/>
              </a:rPr>
              <a:t>等）的方法。</a:t>
            </a:r>
          </a:p>
          <a:p>
            <a:pPr marL="533400" indent="-5334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en-US" altLang="zh-CN" sz="2400" b="1">
                <a:solidFill>
                  <a:srgbClr val="003399"/>
                </a:solidFill>
                <a:latin typeface="Courier New" pitchFamily="49" charset="0"/>
              </a:rPr>
              <a:t>DataInputStream</a:t>
            </a:r>
            <a:r>
              <a:rPr kumimoji="1" lang="zh-CN" altLang="en-US" sz="2400" b="1">
                <a:latin typeface="Courier New" pitchFamily="49" charset="0"/>
              </a:rPr>
              <a:t>和</a:t>
            </a:r>
            <a:r>
              <a:rPr kumimoji="1" lang="en-US" altLang="zh-CN" sz="2400" b="1">
                <a:solidFill>
                  <a:srgbClr val="003399"/>
                </a:solidFill>
                <a:latin typeface="Courier New" pitchFamily="49" charset="0"/>
              </a:rPr>
              <a:t>DataOutputStream</a:t>
            </a:r>
            <a:r>
              <a:rPr kumimoji="1" lang="zh-CN" altLang="en-US" sz="2400" b="1">
                <a:latin typeface="Courier New" pitchFamily="49" charset="0"/>
              </a:rPr>
              <a:t>的构造方法为：</a:t>
            </a:r>
          </a:p>
          <a:p>
            <a:pPr marL="914400" lvl="1" indent="-457200">
              <a:spcBef>
                <a:spcPct val="20000"/>
              </a:spcBef>
              <a:buFont typeface="Wingdings" pitchFamily="2" charset="2"/>
              <a:buChar char="§"/>
            </a:pPr>
            <a:r>
              <a:rPr kumimoji="1" lang="en-US" altLang="zh-CN" sz="2000" b="1">
                <a:solidFill>
                  <a:schemeClr val="folHlink"/>
                </a:solidFill>
                <a:latin typeface="Courier New" pitchFamily="49" charset="0"/>
              </a:rPr>
              <a:t>DataInputStream ( InputStream in ) </a:t>
            </a:r>
            <a:endParaRPr kumimoji="1" lang="zh-CN" altLang="en-US" sz="2000" b="1">
              <a:solidFill>
                <a:schemeClr val="folHlink"/>
              </a:solidFill>
              <a:latin typeface="Courier New" pitchFamily="49" charset="0"/>
            </a:endParaRPr>
          </a:p>
          <a:p>
            <a:pPr marL="914400" lvl="1" indent="-457200">
              <a:spcBef>
                <a:spcPct val="20000"/>
              </a:spcBef>
              <a:buFont typeface="Wingdings" pitchFamily="2" charset="2"/>
              <a:buChar char="§"/>
            </a:pPr>
            <a:r>
              <a:rPr kumimoji="1" lang="en-US" altLang="zh-CN" sz="2000" b="1">
                <a:solidFill>
                  <a:schemeClr val="folHlink"/>
                </a:solidFill>
                <a:latin typeface="Courier New" pitchFamily="49" charset="0"/>
              </a:rPr>
              <a:t>DataOutputStream ( OutputStream out )</a:t>
            </a:r>
          </a:p>
        </p:txBody>
      </p:sp>
      <p:sp>
        <p:nvSpPr>
          <p:cNvPr id="291847" name="Rectangle 7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  <a:ln/>
        </p:spPr>
        <p:txBody>
          <a:bodyPr/>
          <a:lstStyle/>
          <a:p>
            <a:r>
              <a:rPr lang="zh-CN" altLang="en-US" sz="4000">
                <a:latin typeface="楷体_GB2312" pitchFamily="49" charset="-122"/>
                <a:ea typeface="楷体_GB2312" pitchFamily="49" charset="-122"/>
              </a:rPr>
              <a:t>数据流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9" name="Rectangle 3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  <a:ln/>
        </p:spPr>
        <p:txBody>
          <a:bodyPr/>
          <a:lstStyle/>
          <a:p>
            <a:r>
              <a:rPr lang="zh-CN" altLang="en-US" sz="4000">
                <a:latin typeface="楷体_GB2312" pitchFamily="49" charset="-122"/>
                <a:ea typeface="楷体_GB2312" pitchFamily="49" charset="-122"/>
              </a:rPr>
              <a:t>数据流举例</a:t>
            </a:r>
          </a:p>
        </p:txBody>
      </p:sp>
      <p:sp>
        <p:nvSpPr>
          <p:cNvPr id="321540" name="Rectangle 4"/>
          <p:cNvSpPr>
            <a:spLocks noChangeArrowheads="1"/>
          </p:cNvSpPr>
          <p:nvPr/>
        </p:nvSpPr>
        <p:spPr bwMode="auto">
          <a:xfrm>
            <a:off x="838200" y="1219200"/>
            <a:ext cx="7772400" cy="50292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30000"/>
              </a:lnSpc>
              <a:spcBef>
                <a:spcPct val="50000"/>
              </a:spcBef>
            </a:pPr>
            <a:endParaRPr kumimoji="1" lang="en-US" altLang="zh-CN" b="1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import java.io.*;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public class Test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public static void main(String[] args)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ByteArrayOutputStream baos =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                new ByteArrayOutputStream();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DataOutputStream dos =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                new DataOutputStream(baos);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try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dos.writeDouble(Math.random());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dos.writeBoolean(true);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ByteArrayInputStream bais =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  new ByteArrayInputStream(baos.toByteArray());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System.out.println(bais.available());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DataInputStream dis = new DataInputStream(bais);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System.out.println(dis.readDouble());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System.out.println(dis.readBoolean());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dos.close();  dis.close();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} catch (IOException e)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e.printStackTrace();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}</a:t>
            </a:r>
            <a:endParaRPr kumimoji="1" lang="zh-CN" altLang="en-US" b="1">
              <a:solidFill>
                <a:schemeClr val="bg2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ChangeArrowheads="1"/>
          </p:cNvSpPr>
          <p:nvPr/>
        </p:nvSpPr>
        <p:spPr bwMode="auto">
          <a:xfrm>
            <a:off x="609600" y="1295400"/>
            <a:ext cx="8001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en-US" altLang="zh-CN" sz="2400" b="1">
                <a:solidFill>
                  <a:srgbClr val="003399"/>
                </a:solidFill>
                <a:latin typeface="Courier New" pitchFamily="49" charset="0"/>
              </a:rPr>
              <a:t>PrintWriter</a:t>
            </a:r>
            <a:r>
              <a:rPr kumimoji="1" lang="zh-CN" altLang="en-US" sz="2400" b="1">
                <a:latin typeface="Courier New" pitchFamily="49" charset="0"/>
              </a:rPr>
              <a:t>和</a:t>
            </a:r>
            <a:r>
              <a:rPr kumimoji="1" lang="en-US" altLang="zh-CN" sz="2400" b="1">
                <a:solidFill>
                  <a:srgbClr val="003399"/>
                </a:solidFill>
                <a:latin typeface="Courier New" pitchFamily="49" charset="0"/>
              </a:rPr>
              <a:t>PrintStream</a:t>
            </a:r>
            <a:r>
              <a:rPr kumimoji="1" lang="en-US" altLang="zh-CN" sz="2400" b="1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kumimoji="1" lang="zh-CN" altLang="en-US" sz="2400" b="1">
                <a:latin typeface="Courier New" pitchFamily="49" charset="0"/>
              </a:rPr>
              <a:t>都属于输出流，分别针对与字符和字节。</a:t>
            </a: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en-US" altLang="zh-CN" sz="2400" b="1">
                <a:solidFill>
                  <a:srgbClr val="003399"/>
                </a:solidFill>
                <a:latin typeface="Courier New" pitchFamily="49" charset="0"/>
              </a:rPr>
              <a:t>PrintWriter</a:t>
            </a:r>
            <a:r>
              <a:rPr kumimoji="1" lang="zh-CN" altLang="en-US" sz="2400" b="1">
                <a:latin typeface="Courier New" pitchFamily="49" charset="0"/>
              </a:rPr>
              <a:t>和</a:t>
            </a:r>
            <a:r>
              <a:rPr kumimoji="1" lang="en-US" altLang="zh-CN" sz="2400" b="1">
                <a:solidFill>
                  <a:srgbClr val="003399"/>
                </a:solidFill>
                <a:latin typeface="Courier New" pitchFamily="49" charset="0"/>
              </a:rPr>
              <a:t>PrintStream</a:t>
            </a:r>
            <a:r>
              <a:rPr kumimoji="1" lang="zh-CN" altLang="en-US" sz="2400" b="1">
                <a:latin typeface="Courier New" pitchFamily="49" charset="0"/>
              </a:rPr>
              <a:t>提供了重载的</a:t>
            </a:r>
            <a:r>
              <a:rPr kumimoji="1" lang="en-US" altLang="zh-CN" sz="2400" b="1">
                <a:latin typeface="Courier New" pitchFamily="49" charset="0"/>
              </a:rPr>
              <a:t>print</a:t>
            </a: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chemeClr val="accent1"/>
                </a:solidFill>
                <a:latin typeface="Courier New" pitchFamily="49" charset="0"/>
              </a:rPr>
              <a:t>   </a:t>
            </a:r>
            <a:r>
              <a:rPr kumimoji="1" lang="en-US" altLang="zh-CN" sz="2400" b="1">
                <a:solidFill>
                  <a:srgbClr val="003399"/>
                </a:solidFill>
                <a:latin typeface="Courier New" pitchFamily="49" charset="0"/>
              </a:rPr>
              <a:t>Println</a:t>
            </a:r>
            <a:r>
              <a:rPr kumimoji="1" lang="zh-CN" altLang="en-US" sz="2400" b="1">
                <a:latin typeface="Courier New" pitchFamily="49" charset="0"/>
              </a:rPr>
              <a:t>方法用于多种数据类型的输出。</a:t>
            </a: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en-US" altLang="zh-CN" sz="2400" b="1">
                <a:solidFill>
                  <a:srgbClr val="003399"/>
                </a:solidFill>
                <a:latin typeface="Courier New" pitchFamily="49" charset="0"/>
              </a:rPr>
              <a:t>PrintWriter</a:t>
            </a:r>
            <a:r>
              <a:rPr kumimoji="1" lang="zh-CN" altLang="en-US" sz="2400" b="1">
                <a:latin typeface="Courier New" pitchFamily="49" charset="0"/>
              </a:rPr>
              <a:t>和</a:t>
            </a:r>
            <a:r>
              <a:rPr kumimoji="1" lang="en-US" altLang="zh-CN" sz="2400" b="1">
                <a:solidFill>
                  <a:srgbClr val="003399"/>
                </a:solidFill>
                <a:latin typeface="Courier New" pitchFamily="49" charset="0"/>
              </a:rPr>
              <a:t>PrintStream</a:t>
            </a:r>
            <a:r>
              <a:rPr kumimoji="1" lang="zh-CN" altLang="en-US" sz="2400" b="1">
                <a:latin typeface="Courier New" pitchFamily="49" charset="0"/>
              </a:rPr>
              <a:t>的输出操作不会抛出异常，用户通过检测错误状态获取错误信息。</a:t>
            </a: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en-US" altLang="zh-CN" sz="2400" b="1">
                <a:solidFill>
                  <a:srgbClr val="003399"/>
                </a:solidFill>
                <a:latin typeface="Courier New" pitchFamily="49" charset="0"/>
              </a:rPr>
              <a:t>PrintWriter</a:t>
            </a:r>
            <a:r>
              <a:rPr kumimoji="1" lang="zh-CN" altLang="en-US" sz="2400" b="1">
                <a:latin typeface="Courier New" pitchFamily="49" charset="0"/>
              </a:rPr>
              <a:t>和</a:t>
            </a:r>
            <a:r>
              <a:rPr kumimoji="1" lang="en-US" altLang="zh-CN" sz="2400" b="1">
                <a:solidFill>
                  <a:srgbClr val="003399"/>
                </a:solidFill>
                <a:latin typeface="Courier New" pitchFamily="49" charset="0"/>
              </a:rPr>
              <a:t>PrintStream</a:t>
            </a:r>
            <a:r>
              <a:rPr kumimoji="1" lang="zh-CN" altLang="en-US" sz="2400" b="1">
                <a:latin typeface="Courier New" pitchFamily="49" charset="0"/>
              </a:rPr>
              <a:t>有自动</a:t>
            </a:r>
            <a:r>
              <a:rPr kumimoji="1" lang="en-US" altLang="zh-CN" sz="2400" b="1">
                <a:latin typeface="Courier New" pitchFamily="49" charset="0"/>
              </a:rPr>
              <a:t>flush</a:t>
            </a:r>
            <a:r>
              <a:rPr kumimoji="1" lang="zh-CN" altLang="en-US" sz="2400" b="1">
                <a:latin typeface="Courier New" pitchFamily="49" charset="0"/>
              </a:rPr>
              <a:t>的功能。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  <a:ln/>
        </p:spPr>
        <p:txBody>
          <a:bodyPr/>
          <a:lstStyle/>
          <a:p>
            <a:r>
              <a:rPr lang="en-US" altLang="zh-CN" sz="4000">
                <a:latin typeface="楷体_GB2312" pitchFamily="49" charset="-122"/>
                <a:ea typeface="楷体_GB2312" pitchFamily="49" charset="-122"/>
              </a:rPr>
              <a:t>Print </a:t>
            </a:r>
            <a:r>
              <a:rPr lang="zh-CN" altLang="en-US" sz="4000">
                <a:latin typeface="楷体_GB2312" pitchFamily="49" charset="-122"/>
                <a:ea typeface="楷体_GB2312" pitchFamily="49" charset="-122"/>
              </a:rPr>
              <a:t>流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ChangeArrowheads="1"/>
          </p:cNvSpPr>
          <p:nvPr/>
        </p:nvSpPr>
        <p:spPr bwMode="auto">
          <a:xfrm>
            <a:off x="609600" y="1295400"/>
            <a:ext cx="8001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folHlink"/>
                </a:solidFill>
                <a:latin typeface="Courier New" pitchFamily="49" charset="0"/>
              </a:rPr>
              <a:t>PrintWriter(Writer out)</a:t>
            </a: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folHlink"/>
                </a:solidFill>
                <a:latin typeface="Courier New" pitchFamily="49" charset="0"/>
              </a:rPr>
              <a:t>PrintWriter(Writer out,boolean autoFlush)</a:t>
            </a: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folHlink"/>
                </a:solidFill>
                <a:latin typeface="Courier New" pitchFamily="49" charset="0"/>
              </a:rPr>
              <a:t>PrintWriter(OutputStream out)</a:t>
            </a: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folHlink"/>
                </a:solidFill>
                <a:latin typeface="Courier New" pitchFamily="49" charset="0"/>
              </a:rPr>
              <a:t>PrintWriter(OutputStream out,boolean autoFlush)</a:t>
            </a: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endParaRPr kumimoji="1" lang="en-US" altLang="zh-CN" sz="2000" b="1">
              <a:solidFill>
                <a:schemeClr val="folHlink"/>
              </a:solidFill>
              <a:latin typeface="Courier New" pitchFamily="49" charset="0"/>
            </a:endParaRP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folHlink"/>
                </a:solidFill>
                <a:latin typeface="Courier New" pitchFamily="49" charset="0"/>
              </a:rPr>
              <a:t>PrintStream(OutputStream out)</a:t>
            </a: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folHlink"/>
                </a:solidFill>
                <a:latin typeface="Courier New" pitchFamily="49" charset="0"/>
              </a:rPr>
              <a:t>PrintStream(OutputStream out,booleanautoFlush)</a:t>
            </a:r>
            <a:endParaRPr kumimoji="1" lang="zh-CN" altLang="en-US" sz="2000" b="1">
              <a:solidFill>
                <a:schemeClr val="folHlink"/>
              </a:solidFill>
              <a:latin typeface="Courier New" pitchFamily="49" charset="0"/>
            </a:endParaRP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  <a:ln/>
        </p:spPr>
        <p:txBody>
          <a:bodyPr/>
          <a:lstStyle/>
          <a:p>
            <a:r>
              <a:rPr lang="en-US" altLang="zh-CN" sz="4000">
                <a:latin typeface="楷体_GB2312" pitchFamily="49" charset="-122"/>
                <a:ea typeface="楷体_GB2312" pitchFamily="49" charset="-122"/>
              </a:rPr>
              <a:t>Print </a:t>
            </a:r>
            <a:r>
              <a:rPr lang="zh-CN" altLang="en-US" sz="4000">
                <a:latin typeface="楷体_GB2312" pitchFamily="49" charset="-122"/>
                <a:ea typeface="楷体_GB2312" pitchFamily="49" charset="-122"/>
              </a:rPr>
              <a:t>流构造方法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1" name="Rectangle 3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  <a:ln/>
        </p:spPr>
        <p:txBody>
          <a:bodyPr/>
          <a:lstStyle/>
          <a:p>
            <a:r>
              <a:rPr lang="en-US" altLang="zh-CN" sz="4000">
                <a:latin typeface="楷体_GB2312" pitchFamily="49" charset="-122"/>
                <a:ea typeface="楷体_GB2312" pitchFamily="49" charset="-122"/>
              </a:rPr>
              <a:t>Print </a:t>
            </a:r>
            <a:r>
              <a:rPr lang="zh-CN" altLang="en-US" sz="4000">
                <a:latin typeface="楷体_GB2312" pitchFamily="49" charset="-122"/>
                <a:ea typeface="楷体_GB2312" pitchFamily="49" charset="-122"/>
              </a:rPr>
              <a:t>流举例（1）</a:t>
            </a:r>
          </a:p>
        </p:txBody>
      </p:sp>
      <p:sp>
        <p:nvSpPr>
          <p:cNvPr id="309252" name="Rectangle 4"/>
          <p:cNvSpPr>
            <a:spLocks noChangeArrowheads="1"/>
          </p:cNvSpPr>
          <p:nvPr/>
        </p:nvSpPr>
        <p:spPr bwMode="auto">
          <a:xfrm>
            <a:off x="838200" y="1371600"/>
            <a:ext cx="7696200" cy="4808538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30000"/>
              </a:lnSpc>
              <a:spcBef>
                <a:spcPct val="50000"/>
              </a:spcBef>
            </a:pPr>
            <a:endParaRPr kumimoji="1" lang="en-US" altLang="zh-CN" b="1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import java.io.*;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public class Test {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public static void main(String[] args)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PrintStream ps = null;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try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FileOutputStream fos =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      new FileOutputStream("d:\\bak\\log.dat");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ps = new PrintStream(fos);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} catch (IOException e)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e.printStackTrace();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if(ps != null){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System.setOut(ps);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int ln = 0;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for(char c = 0; c &lt;= 60000; c++){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System.out.print(c+ " ");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if(ln++ &gt;=100){ System.out.println(); ln = 0;}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}</a:t>
            </a:r>
            <a:endParaRPr kumimoji="1" lang="zh-CN" altLang="en-US" b="1">
              <a:solidFill>
                <a:schemeClr val="bg2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  <a:ln/>
        </p:spPr>
        <p:txBody>
          <a:bodyPr/>
          <a:lstStyle/>
          <a:p>
            <a:r>
              <a:rPr lang="en-US" altLang="zh-CN" sz="4000">
                <a:latin typeface="楷体_GB2312" pitchFamily="49" charset="-122"/>
                <a:ea typeface="楷体_GB2312" pitchFamily="49" charset="-122"/>
              </a:rPr>
              <a:t>Print </a:t>
            </a:r>
            <a:r>
              <a:rPr lang="zh-CN" altLang="en-US" sz="4000">
                <a:latin typeface="楷体_GB2312" pitchFamily="49" charset="-122"/>
                <a:ea typeface="楷体_GB2312" pitchFamily="49" charset="-122"/>
              </a:rPr>
              <a:t>流举例（2）</a:t>
            </a:r>
          </a:p>
        </p:txBody>
      </p:sp>
      <p:sp>
        <p:nvSpPr>
          <p:cNvPr id="313347" name="Rectangle 3"/>
          <p:cNvSpPr>
            <a:spLocks noChangeArrowheads="1"/>
          </p:cNvSpPr>
          <p:nvPr/>
        </p:nvSpPr>
        <p:spPr bwMode="auto">
          <a:xfrm>
            <a:off x="685800" y="1219200"/>
            <a:ext cx="8077200" cy="48879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35000"/>
              </a:lnSpc>
              <a:spcBef>
                <a:spcPct val="50000"/>
              </a:spcBef>
            </a:pPr>
            <a:endParaRPr kumimoji="1" lang="en-US" altLang="zh-CN" b="1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import java.io.*;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public class Test {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public static void main(String[] args) {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String filename = args[0];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if(filename!=null){list(filename,System.out);}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public static void list(String f,PrintStream fs){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try {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BufferedReader br = 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          new BufferedReader(new FileReader(f));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String s = null; 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while((s=br.readLine())!=null){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fs.println(s);            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}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br.close();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} catch (IOException e) {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fs.println("</a:t>
            </a:r>
            <a:r>
              <a:rPr kumimoji="1" lang="zh-CN" altLang="en-US" b="1">
                <a:solidFill>
                  <a:schemeClr val="bg2"/>
                </a:solidFill>
                <a:latin typeface="Courier New" pitchFamily="49" charset="0"/>
              </a:rPr>
              <a:t>无法读取文件");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bg2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bg2"/>
                </a:solidFill>
                <a:latin typeface="Courier New" pitchFamily="49" charset="0"/>
              </a:rPr>
              <a:t>}</a:t>
            </a:r>
            <a:endParaRPr kumimoji="1" lang="en-US" altLang="zh-CN" b="1">
              <a:solidFill>
                <a:schemeClr val="bg2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  <a:ln/>
        </p:spPr>
        <p:txBody>
          <a:bodyPr/>
          <a:lstStyle/>
          <a:p>
            <a:r>
              <a:rPr lang="en-US" altLang="zh-CN" sz="4000">
                <a:latin typeface="楷体_GB2312" pitchFamily="49" charset="-122"/>
                <a:ea typeface="楷体_GB2312" pitchFamily="49" charset="-122"/>
              </a:rPr>
              <a:t>Print </a:t>
            </a:r>
            <a:r>
              <a:rPr lang="zh-CN" altLang="en-US" sz="4000">
                <a:latin typeface="楷体_GB2312" pitchFamily="49" charset="-122"/>
                <a:ea typeface="楷体_GB2312" pitchFamily="49" charset="-122"/>
              </a:rPr>
              <a:t>流举例（3）</a:t>
            </a:r>
          </a:p>
        </p:txBody>
      </p:sp>
      <p:sp>
        <p:nvSpPr>
          <p:cNvPr id="310275" name="Rectangle 3"/>
          <p:cNvSpPr>
            <a:spLocks noChangeArrowheads="1"/>
          </p:cNvSpPr>
          <p:nvPr/>
        </p:nvSpPr>
        <p:spPr bwMode="auto">
          <a:xfrm>
            <a:off x="685800" y="1295400"/>
            <a:ext cx="8077200" cy="490696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25000"/>
              </a:lnSpc>
              <a:spcBef>
                <a:spcPct val="50000"/>
              </a:spcBef>
            </a:pPr>
            <a:endParaRPr kumimoji="1" lang="en-US" altLang="zh-CN" b="1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import java.util.*; import java.io.*;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public class Test {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public static void main(String[] args) {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String s = null;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BufferedReader br = new BufferedReader(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                new InputStreamReader(System.in));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try {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FileWriter fw = new FileWriter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                   ("d:\\bak\\logfile.log", true);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PrintWriter log = new PrintWriter(fw);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while ((s = br.readLine())!=null) {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if(s.equalsIgnoreCase("exit")) break;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System.out.println(s.toUpperCase());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log.println("-----");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log.println(s.toUpperCase()); log.flush();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}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log.println("==="+new Date()+"==="); log.flush();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log.close();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} catch (IOException e) {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e.printStackTrace();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}</a:t>
            </a:r>
            <a:endParaRPr kumimoji="1" lang="zh-CN" altLang="en-US" b="1">
              <a:solidFill>
                <a:schemeClr val="bg2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  <a:ln/>
        </p:spPr>
        <p:txBody>
          <a:bodyPr/>
          <a:lstStyle/>
          <a:p>
            <a:r>
              <a:rPr lang="zh-CN" altLang="en-US" sz="4000">
                <a:latin typeface="楷体_GB2312" pitchFamily="49" charset="-122"/>
                <a:ea typeface="楷体_GB2312" pitchFamily="49" charset="-122"/>
              </a:rPr>
              <a:t>节点流和处理流</a:t>
            </a:r>
          </a:p>
        </p:txBody>
      </p:sp>
      <p:sp>
        <p:nvSpPr>
          <p:cNvPr id="278531" name="Rectangle 3"/>
          <p:cNvSpPr>
            <a:spLocks noChangeArrowheads="1"/>
          </p:cNvSpPr>
          <p:nvPr/>
        </p:nvSpPr>
        <p:spPr bwMode="auto">
          <a:xfrm>
            <a:off x="609600" y="1371600"/>
            <a:ext cx="7848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节点流为可以从一个特定的数据源（节点）读写数据（如：文件，内存）</a:t>
            </a:r>
            <a:endParaRPr kumimoji="1" lang="en-US" altLang="zh-CN" sz="2400" b="1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78539" name="Rectangle 11"/>
          <p:cNvSpPr>
            <a:spLocks noChangeArrowheads="1"/>
          </p:cNvSpPr>
          <p:nvPr/>
        </p:nvSpPr>
        <p:spPr bwMode="auto">
          <a:xfrm>
            <a:off x="3052763" y="2540000"/>
            <a:ext cx="2995612" cy="203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8537" name="AutoShape 9"/>
          <p:cNvSpPr>
            <a:spLocks noChangeArrowheads="1"/>
          </p:cNvSpPr>
          <p:nvPr/>
        </p:nvSpPr>
        <p:spPr bwMode="auto">
          <a:xfrm>
            <a:off x="2286000" y="2286000"/>
            <a:ext cx="836613" cy="711200"/>
          </a:xfrm>
          <a:prstGeom prst="can">
            <a:avLst>
              <a:gd name="adj" fmla="val 25000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000" b="1">
                <a:solidFill>
                  <a:srgbClr val="003366"/>
                </a:solidFill>
                <a:latin typeface="Times New Roman" pitchFamily="18" charset="0"/>
              </a:rPr>
              <a:t>数据源</a:t>
            </a:r>
          </a:p>
        </p:txBody>
      </p:sp>
      <p:sp>
        <p:nvSpPr>
          <p:cNvPr id="278541" name="AutoShape 13"/>
          <p:cNvSpPr>
            <a:spLocks noChangeArrowheads="1"/>
          </p:cNvSpPr>
          <p:nvPr/>
        </p:nvSpPr>
        <p:spPr bwMode="auto">
          <a:xfrm>
            <a:off x="5978525" y="2286000"/>
            <a:ext cx="1184275" cy="762000"/>
          </a:xfrm>
          <a:prstGeom prst="flowChartDocumen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rgbClr val="003366"/>
                </a:solidFill>
                <a:latin typeface="Times New Roman" pitchFamily="18" charset="0"/>
              </a:rPr>
              <a:t>程序</a:t>
            </a:r>
          </a:p>
        </p:txBody>
      </p:sp>
      <p:sp>
        <p:nvSpPr>
          <p:cNvPr id="278544" name="Rectangle 16"/>
          <p:cNvSpPr>
            <a:spLocks noChangeArrowheads="1"/>
          </p:cNvSpPr>
          <p:nvPr/>
        </p:nvSpPr>
        <p:spPr bwMode="auto">
          <a:xfrm>
            <a:off x="609600" y="3276600"/>
            <a:ext cx="7848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处理流是“连接”在已存在的流（节点流或处理流）之上，通过对数据的处理为程序提供更为强大的读写功能。</a:t>
            </a:r>
          </a:p>
        </p:txBody>
      </p:sp>
      <p:sp>
        <p:nvSpPr>
          <p:cNvPr id="278545" name="Text Box 17"/>
          <p:cNvSpPr txBox="1">
            <a:spLocks noChangeArrowheads="1"/>
          </p:cNvSpPr>
          <p:nvPr/>
        </p:nvSpPr>
        <p:spPr bwMode="auto">
          <a:xfrm>
            <a:off x="3413125" y="23828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278546" name="Text Box 18"/>
          <p:cNvSpPr txBox="1">
            <a:spLocks noChangeArrowheads="1"/>
          </p:cNvSpPr>
          <p:nvPr/>
        </p:nvSpPr>
        <p:spPr bwMode="auto">
          <a:xfrm>
            <a:off x="3849688" y="2803525"/>
            <a:ext cx="9509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3366"/>
                </a:solidFill>
                <a:latin typeface="Times New Roman" pitchFamily="18" charset="0"/>
              </a:rPr>
              <a:t>节点流</a:t>
            </a:r>
          </a:p>
        </p:txBody>
      </p:sp>
      <p:sp>
        <p:nvSpPr>
          <p:cNvPr id="278552" name="Rectangle 24"/>
          <p:cNvSpPr>
            <a:spLocks noChangeArrowheads="1"/>
          </p:cNvSpPr>
          <p:nvPr/>
        </p:nvSpPr>
        <p:spPr bwMode="auto">
          <a:xfrm>
            <a:off x="3330575" y="5283200"/>
            <a:ext cx="2995613" cy="176213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8553" name="AutoShape 25"/>
          <p:cNvSpPr>
            <a:spLocks noChangeArrowheads="1"/>
          </p:cNvSpPr>
          <p:nvPr/>
        </p:nvSpPr>
        <p:spPr bwMode="auto">
          <a:xfrm>
            <a:off x="6326188" y="5062538"/>
            <a:ext cx="836612" cy="617537"/>
          </a:xfrm>
          <a:prstGeom prst="can">
            <a:avLst>
              <a:gd name="adj" fmla="val 25000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000" b="1">
                <a:solidFill>
                  <a:srgbClr val="003366"/>
                </a:solidFill>
                <a:latin typeface="Times New Roman" pitchFamily="18" charset="0"/>
              </a:rPr>
              <a:t>数据源</a:t>
            </a:r>
          </a:p>
        </p:txBody>
      </p:sp>
      <p:sp>
        <p:nvSpPr>
          <p:cNvPr id="278548" name="Rectangle 20"/>
          <p:cNvSpPr>
            <a:spLocks noChangeArrowheads="1"/>
          </p:cNvSpPr>
          <p:nvPr/>
        </p:nvSpPr>
        <p:spPr bwMode="auto">
          <a:xfrm>
            <a:off x="3128963" y="4487863"/>
            <a:ext cx="2995612" cy="176212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8555" name="Rectangle 27"/>
          <p:cNvSpPr>
            <a:spLocks noChangeArrowheads="1"/>
          </p:cNvSpPr>
          <p:nvPr/>
        </p:nvSpPr>
        <p:spPr bwMode="auto">
          <a:xfrm>
            <a:off x="3810000" y="4398963"/>
            <a:ext cx="1066800" cy="33178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8556" name="Rectangle 28"/>
          <p:cNvSpPr>
            <a:spLocks noChangeArrowheads="1"/>
          </p:cNvSpPr>
          <p:nvPr/>
        </p:nvSpPr>
        <p:spPr bwMode="auto">
          <a:xfrm>
            <a:off x="4876800" y="4333875"/>
            <a:ext cx="1219200" cy="46355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8549" name="AutoShape 21"/>
          <p:cNvSpPr>
            <a:spLocks noChangeArrowheads="1"/>
          </p:cNvSpPr>
          <p:nvPr/>
        </p:nvSpPr>
        <p:spPr bwMode="auto">
          <a:xfrm>
            <a:off x="2362200" y="4267200"/>
            <a:ext cx="836613" cy="619125"/>
          </a:xfrm>
          <a:prstGeom prst="can">
            <a:avLst>
              <a:gd name="adj" fmla="val 25000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000" b="1">
                <a:solidFill>
                  <a:srgbClr val="003366"/>
                </a:solidFill>
                <a:latin typeface="Times New Roman" pitchFamily="18" charset="0"/>
              </a:rPr>
              <a:t>数据源</a:t>
            </a:r>
          </a:p>
        </p:txBody>
      </p:sp>
      <p:sp>
        <p:nvSpPr>
          <p:cNvPr id="278550" name="AutoShape 22"/>
          <p:cNvSpPr>
            <a:spLocks noChangeArrowheads="1"/>
          </p:cNvSpPr>
          <p:nvPr/>
        </p:nvSpPr>
        <p:spPr bwMode="auto">
          <a:xfrm>
            <a:off x="6054725" y="4267200"/>
            <a:ext cx="1184275" cy="661988"/>
          </a:xfrm>
          <a:prstGeom prst="flowChartDocumen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rgbClr val="003366"/>
                </a:solidFill>
                <a:latin typeface="Times New Roman" pitchFamily="18" charset="0"/>
              </a:rPr>
              <a:t>程序</a:t>
            </a:r>
          </a:p>
        </p:txBody>
      </p:sp>
      <p:sp>
        <p:nvSpPr>
          <p:cNvPr id="278559" name="Rectangle 31"/>
          <p:cNvSpPr>
            <a:spLocks noChangeArrowheads="1"/>
          </p:cNvSpPr>
          <p:nvPr/>
        </p:nvSpPr>
        <p:spPr bwMode="auto">
          <a:xfrm>
            <a:off x="4343400" y="5214938"/>
            <a:ext cx="1066800" cy="33178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278557" name="Rectangle 29"/>
          <p:cNvSpPr>
            <a:spLocks noChangeArrowheads="1"/>
          </p:cNvSpPr>
          <p:nvPr/>
        </p:nvSpPr>
        <p:spPr bwMode="auto">
          <a:xfrm>
            <a:off x="3429000" y="5194300"/>
            <a:ext cx="1219200" cy="398463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278554" name="AutoShape 26"/>
          <p:cNvSpPr>
            <a:spLocks noChangeArrowheads="1"/>
          </p:cNvSpPr>
          <p:nvPr/>
        </p:nvSpPr>
        <p:spPr bwMode="auto">
          <a:xfrm>
            <a:off x="2287588" y="5129213"/>
            <a:ext cx="1184275" cy="661987"/>
          </a:xfrm>
          <a:prstGeom prst="flowChartDocumen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rgbClr val="003366"/>
                </a:solidFill>
                <a:latin typeface="Times New Roman" pitchFamily="18" charset="0"/>
              </a:rPr>
              <a:t>程序</a:t>
            </a:r>
          </a:p>
        </p:txBody>
      </p:sp>
      <p:sp>
        <p:nvSpPr>
          <p:cNvPr id="278562" name="Line 34"/>
          <p:cNvSpPr>
            <a:spLocks noChangeShapeType="1"/>
          </p:cNvSpPr>
          <p:nvPr/>
        </p:nvSpPr>
        <p:spPr bwMode="auto">
          <a:xfrm>
            <a:off x="3505200" y="4572000"/>
            <a:ext cx="2057400" cy="0"/>
          </a:xfrm>
          <a:prstGeom prst="line">
            <a:avLst/>
          </a:prstGeom>
          <a:noFill/>
          <a:ln w="28575">
            <a:solidFill>
              <a:srgbClr val="003366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78563" name="Line 35"/>
          <p:cNvSpPr>
            <a:spLocks noChangeShapeType="1"/>
          </p:cNvSpPr>
          <p:nvPr/>
        </p:nvSpPr>
        <p:spPr bwMode="auto">
          <a:xfrm>
            <a:off x="3962400" y="5410200"/>
            <a:ext cx="1905000" cy="0"/>
          </a:xfrm>
          <a:prstGeom prst="line">
            <a:avLst/>
          </a:prstGeom>
          <a:noFill/>
          <a:ln w="28575">
            <a:solidFill>
              <a:srgbClr val="003366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  <a:ln/>
        </p:spPr>
        <p:txBody>
          <a:bodyPr/>
          <a:lstStyle/>
          <a:p>
            <a:r>
              <a:rPr lang="en-US" altLang="zh-CN" sz="4000">
                <a:latin typeface="楷体_GB2312" pitchFamily="49" charset="-122"/>
                <a:ea typeface="楷体_GB2312" pitchFamily="49" charset="-122"/>
              </a:rPr>
              <a:t>InputStream</a:t>
            </a:r>
          </a:p>
        </p:txBody>
      </p:sp>
      <p:pic>
        <p:nvPicPr>
          <p:cNvPr id="276487" name="Picture 7" descr="inputstre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743200"/>
            <a:ext cx="8153400" cy="3200400"/>
          </a:xfrm>
          <a:prstGeom prst="rect">
            <a:avLst/>
          </a:prstGeom>
          <a:noFill/>
        </p:spPr>
      </p:pic>
      <p:sp>
        <p:nvSpPr>
          <p:cNvPr id="276488" name="Rectangle 8"/>
          <p:cNvSpPr>
            <a:spLocks noChangeArrowheads="1"/>
          </p:cNvSpPr>
          <p:nvPr/>
        </p:nvSpPr>
        <p:spPr bwMode="auto">
          <a:xfrm>
            <a:off x="685800" y="1295400"/>
            <a:ext cx="777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 algn="just"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继承自</a:t>
            </a:r>
            <a:r>
              <a:rPr kumimoji="1" lang="en-US" altLang="zh-CN" sz="24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InputSteam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的流都是用于向程序中输入数据，且数据的单位为</a:t>
            </a:r>
            <a:r>
              <a:rPr kumimoji="1" lang="zh-CN" altLang="en-US" sz="24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字节（8 </a:t>
            </a:r>
            <a:r>
              <a:rPr kumimoji="1" lang="en-US" altLang="zh-CN" sz="24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bit）;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下图中深色的为节点流，浅色的为处理流。</a:t>
            </a:r>
            <a:endParaRPr kumimoji="1" lang="en-US" altLang="zh-CN" sz="2400" b="1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7" name="Rectangle 3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772400" cy="1143000"/>
          </a:xfrm>
          <a:noFill/>
          <a:ln/>
        </p:spPr>
        <p:txBody>
          <a:bodyPr/>
          <a:lstStyle/>
          <a:p>
            <a:r>
              <a:rPr lang="en-US" altLang="zh-CN" sz="4000">
                <a:latin typeface="楷体_GB2312" pitchFamily="49" charset="-122"/>
                <a:ea typeface="楷体_GB2312" pitchFamily="49" charset="-122"/>
              </a:rPr>
              <a:t>InputStream</a:t>
            </a:r>
            <a:r>
              <a:rPr lang="zh-CN" altLang="en-US" sz="4000">
                <a:latin typeface="楷体_GB2312" pitchFamily="49" charset="-122"/>
                <a:ea typeface="楷体_GB2312" pitchFamily="49" charset="-122"/>
              </a:rPr>
              <a:t>的基本方法</a:t>
            </a:r>
          </a:p>
        </p:txBody>
      </p:sp>
      <p:sp>
        <p:nvSpPr>
          <p:cNvPr id="277508" name="Rectangle 4"/>
          <p:cNvSpPr>
            <a:spLocks noChangeArrowheads="1"/>
          </p:cNvSpPr>
          <p:nvPr/>
        </p:nvSpPr>
        <p:spPr bwMode="auto">
          <a:xfrm>
            <a:off x="838200" y="1371600"/>
            <a:ext cx="7924800" cy="449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lnSpc>
                <a:spcPct val="85000"/>
              </a:lnSpc>
            </a:pPr>
            <a:r>
              <a:rPr kumimoji="1" lang="zh-CN" altLang="en-US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//读取一个字节并以整数的形式返回(0</a:t>
            </a:r>
            <a:r>
              <a:rPr kumimoji="1" lang="en-US" altLang="zh-CN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-255),</a:t>
            </a:r>
          </a:p>
          <a:p>
            <a:pPr lvl="1">
              <a:lnSpc>
                <a:spcPct val="85000"/>
              </a:lnSpc>
            </a:pPr>
            <a:r>
              <a:rPr kumimoji="1" lang="zh-CN" altLang="en-US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//如果返回-1已到输入流的末尾。</a:t>
            </a:r>
          </a:p>
          <a:p>
            <a:pPr lvl="1">
              <a:lnSpc>
                <a:spcPct val="85000"/>
              </a:lnSpc>
            </a:pPr>
            <a:r>
              <a:rPr kumimoji="1" lang="en-US" altLang="zh-CN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int read() throws IOException</a:t>
            </a:r>
          </a:p>
          <a:p>
            <a:pPr lvl="1">
              <a:lnSpc>
                <a:spcPct val="85000"/>
              </a:lnSpc>
            </a:pPr>
            <a:endParaRPr kumimoji="1" lang="en-US" altLang="zh-CN" sz="2000" b="1">
              <a:solidFill>
                <a:srgbClr val="003399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85000"/>
              </a:lnSpc>
            </a:pPr>
            <a:r>
              <a:rPr kumimoji="1" lang="en-US" altLang="zh-CN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en-US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读取一系列字节并存储到一个数组</a:t>
            </a:r>
            <a:r>
              <a:rPr kumimoji="1" lang="en-US" altLang="zh-CN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buffer，</a:t>
            </a:r>
          </a:p>
          <a:p>
            <a:pPr lvl="1">
              <a:lnSpc>
                <a:spcPct val="85000"/>
              </a:lnSpc>
            </a:pPr>
            <a:r>
              <a:rPr kumimoji="1" lang="zh-CN" altLang="en-US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//返回实际读取的字节数，如果读取前已到输入流的末尾返回-1</a:t>
            </a:r>
          </a:p>
          <a:p>
            <a:pPr lvl="1">
              <a:lnSpc>
                <a:spcPct val="85000"/>
              </a:lnSpc>
            </a:pPr>
            <a:r>
              <a:rPr kumimoji="1" lang="en-US" altLang="zh-CN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int read(byte[] buffer) throws IOException</a:t>
            </a:r>
          </a:p>
          <a:p>
            <a:pPr lvl="1">
              <a:lnSpc>
                <a:spcPct val="85000"/>
              </a:lnSpc>
            </a:pPr>
            <a:endParaRPr kumimoji="1" lang="en-US" altLang="zh-CN" sz="2000" b="1">
              <a:solidFill>
                <a:srgbClr val="003399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85000"/>
              </a:lnSpc>
            </a:pPr>
            <a:r>
              <a:rPr kumimoji="1" lang="en-US" altLang="zh-CN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en-US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读取</a:t>
            </a:r>
            <a:r>
              <a:rPr kumimoji="1" lang="en-US" altLang="zh-CN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length</a:t>
            </a:r>
            <a:r>
              <a:rPr kumimoji="1" lang="zh-CN" altLang="en-US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个字节</a:t>
            </a:r>
          </a:p>
          <a:p>
            <a:pPr lvl="1">
              <a:lnSpc>
                <a:spcPct val="85000"/>
              </a:lnSpc>
            </a:pPr>
            <a:r>
              <a:rPr kumimoji="1" lang="zh-CN" altLang="en-US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//并存储到一个字节数组</a:t>
            </a:r>
            <a:r>
              <a:rPr kumimoji="1" lang="en-US" altLang="zh-CN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buffer，</a:t>
            </a:r>
            <a:r>
              <a:rPr kumimoji="1" lang="zh-CN" altLang="en-US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从</a:t>
            </a:r>
            <a:r>
              <a:rPr kumimoji="1" lang="en-US" altLang="zh-CN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offset</a:t>
            </a:r>
            <a:r>
              <a:rPr kumimoji="1" lang="zh-CN" altLang="en-US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位置开始</a:t>
            </a:r>
          </a:p>
          <a:p>
            <a:pPr lvl="1">
              <a:lnSpc>
                <a:spcPct val="85000"/>
              </a:lnSpc>
            </a:pPr>
            <a:r>
              <a:rPr kumimoji="1" lang="zh-CN" altLang="en-US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//返回实际读取的字节数，如果读取前以到输入流的末尾返回-1</a:t>
            </a:r>
          </a:p>
          <a:p>
            <a:pPr lvl="1">
              <a:lnSpc>
                <a:spcPct val="85000"/>
              </a:lnSpc>
            </a:pPr>
            <a:r>
              <a:rPr kumimoji="1" lang="en-US" altLang="zh-CN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int read(byte[] buffer, int offset, int length)</a:t>
            </a:r>
          </a:p>
          <a:p>
            <a:pPr lvl="1">
              <a:lnSpc>
                <a:spcPct val="85000"/>
              </a:lnSpc>
            </a:pPr>
            <a:r>
              <a:rPr kumimoji="1" lang="en-US" altLang="zh-CN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                      throws IOException</a:t>
            </a:r>
          </a:p>
          <a:p>
            <a:pPr lvl="1">
              <a:lnSpc>
                <a:spcPct val="85000"/>
              </a:lnSpc>
            </a:pPr>
            <a:r>
              <a:rPr kumimoji="1" lang="en-US" altLang="zh-CN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en-US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关闭流释放内存资源</a:t>
            </a:r>
          </a:p>
          <a:p>
            <a:pPr lvl="1">
              <a:lnSpc>
                <a:spcPct val="85000"/>
              </a:lnSpc>
            </a:pPr>
            <a:r>
              <a:rPr kumimoji="1" lang="en-US" altLang="zh-CN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void close() throws IOException</a:t>
            </a:r>
          </a:p>
          <a:p>
            <a:pPr lvl="1">
              <a:lnSpc>
                <a:spcPct val="85000"/>
              </a:lnSpc>
            </a:pPr>
            <a:r>
              <a:rPr kumimoji="1" lang="en-US" altLang="zh-CN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// </a:t>
            </a:r>
            <a:r>
              <a:rPr kumimoji="1" lang="zh-CN" altLang="en-US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跳过</a:t>
            </a:r>
            <a:r>
              <a:rPr kumimoji="1" lang="en-US" altLang="zh-CN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kumimoji="1" lang="zh-CN" altLang="en-US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个字节不读，返回实际跳过的字节数</a:t>
            </a:r>
          </a:p>
          <a:p>
            <a:pPr lvl="1">
              <a:lnSpc>
                <a:spcPct val="85000"/>
              </a:lnSpc>
            </a:pPr>
            <a:r>
              <a:rPr kumimoji="1" lang="en-US" altLang="zh-CN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long skip(long n) throws IOException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62" name="Rectangle 10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  <a:ln/>
        </p:spPr>
        <p:txBody>
          <a:bodyPr/>
          <a:lstStyle/>
          <a:p>
            <a:r>
              <a:rPr lang="en-US" altLang="zh-CN" sz="4000">
                <a:latin typeface="楷体_GB2312" pitchFamily="49" charset="-122"/>
                <a:ea typeface="楷体_GB2312" pitchFamily="49" charset="-122"/>
              </a:rPr>
              <a:t>OutputStream</a:t>
            </a:r>
          </a:p>
        </p:txBody>
      </p:sp>
      <p:sp>
        <p:nvSpPr>
          <p:cNvPr id="279563" name="Rectangle 11"/>
          <p:cNvSpPr>
            <a:spLocks noChangeArrowheads="1"/>
          </p:cNvSpPr>
          <p:nvPr/>
        </p:nvSpPr>
        <p:spPr bwMode="auto">
          <a:xfrm>
            <a:off x="685800" y="1295400"/>
            <a:ext cx="777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 algn="just"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继承自</a:t>
            </a:r>
            <a:r>
              <a:rPr kumimoji="1" lang="en-US" altLang="zh-CN" sz="24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OutputSteam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的流都是用于程序中输出数据，且数据的单位为</a:t>
            </a:r>
            <a:r>
              <a:rPr kumimoji="1" lang="zh-CN" altLang="en-US" sz="24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字节（8 </a:t>
            </a:r>
            <a:r>
              <a:rPr kumimoji="1" lang="en-US" altLang="zh-CN" sz="24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bit）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；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下图中深色的为节点流，浅色的为处理流。</a:t>
            </a:r>
            <a:endParaRPr kumimoji="1" lang="en-US" altLang="zh-CN" sz="2400" b="1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279564" name="Picture 12" descr="outputstre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743200"/>
            <a:ext cx="7467600" cy="304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  <a:ln/>
        </p:spPr>
        <p:txBody>
          <a:bodyPr/>
          <a:lstStyle/>
          <a:p>
            <a:r>
              <a:rPr lang="en-US" altLang="zh-CN" sz="4000">
                <a:latin typeface="楷体_GB2312" pitchFamily="49" charset="-122"/>
                <a:ea typeface="楷体_GB2312" pitchFamily="49" charset="-122"/>
              </a:rPr>
              <a:t>OutputStream</a:t>
            </a:r>
            <a:r>
              <a:rPr lang="zh-CN" altLang="en-US" sz="4000">
                <a:latin typeface="楷体_GB2312" pitchFamily="49" charset="-122"/>
                <a:ea typeface="楷体_GB2312" pitchFamily="49" charset="-122"/>
              </a:rPr>
              <a:t>的基本方法</a:t>
            </a:r>
          </a:p>
        </p:txBody>
      </p:sp>
      <p:sp>
        <p:nvSpPr>
          <p:cNvPr id="280583" name="Rectangle 7"/>
          <p:cNvSpPr>
            <a:spLocks noChangeArrowheads="1"/>
          </p:cNvSpPr>
          <p:nvPr/>
        </p:nvSpPr>
        <p:spPr bwMode="auto">
          <a:xfrm>
            <a:off x="838200" y="1295400"/>
            <a:ext cx="7924800" cy="397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lnSpc>
                <a:spcPct val="85000"/>
              </a:lnSpc>
            </a:pPr>
            <a:r>
              <a:rPr kumimoji="1" lang="zh-CN" altLang="en-US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//向输出流中写入一个字节数据</a:t>
            </a:r>
            <a:r>
              <a:rPr kumimoji="1" lang="en-US" altLang="zh-CN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该字节数据为参数</a:t>
            </a:r>
            <a:r>
              <a:rPr kumimoji="1" lang="en-US" altLang="zh-CN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kumimoji="1" lang="zh-CN" altLang="en-US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的低8位</a:t>
            </a:r>
          </a:p>
          <a:p>
            <a:pPr lvl="1">
              <a:lnSpc>
                <a:spcPct val="85000"/>
              </a:lnSpc>
            </a:pPr>
            <a:r>
              <a:rPr kumimoji="1" lang="en-US" altLang="zh-CN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void write(int b</a:t>
            </a:r>
            <a:r>
              <a:rPr kumimoji="1" lang="zh-CN" altLang="en-US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) </a:t>
            </a:r>
            <a:r>
              <a:rPr kumimoji="1" lang="en-US" altLang="zh-CN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throws IOException</a:t>
            </a:r>
          </a:p>
          <a:p>
            <a:pPr lvl="1">
              <a:lnSpc>
                <a:spcPct val="85000"/>
              </a:lnSpc>
            </a:pPr>
            <a:endParaRPr kumimoji="1" lang="en-US" altLang="zh-CN" sz="2000" b="1">
              <a:solidFill>
                <a:schemeClr val="folHlink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85000"/>
              </a:lnSpc>
            </a:pPr>
            <a:r>
              <a:rPr kumimoji="1" lang="en-US" altLang="zh-CN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en-US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将一个字节类型的数组中的数据写入输出流</a:t>
            </a:r>
          </a:p>
          <a:p>
            <a:pPr lvl="1">
              <a:lnSpc>
                <a:spcPct val="85000"/>
              </a:lnSpc>
            </a:pPr>
            <a:r>
              <a:rPr kumimoji="1" lang="en-US" altLang="zh-CN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void write(byte[] b) throws IOException</a:t>
            </a:r>
          </a:p>
          <a:p>
            <a:pPr lvl="1">
              <a:lnSpc>
                <a:spcPct val="85000"/>
              </a:lnSpc>
            </a:pPr>
            <a:endParaRPr kumimoji="1" lang="en-US" altLang="zh-CN" sz="2000" b="1">
              <a:solidFill>
                <a:schemeClr val="folHlink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85000"/>
              </a:lnSpc>
            </a:pPr>
            <a:r>
              <a:rPr kumimoji="1" lang="en-US" altLang="zh-CN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en-US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将一个字节类型的数组中的从指定位置（</a:t>
            </a:r>
            <a:r>
              <a:rPr kumimoji="1" lang="en-US" altLang="zh-CN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off）</a:t>
            </a:r>
            <a:r>
              <a:rPr kumimoji="1" lang="zh-CN" altLang="en-US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开始的</a:t>
            </a:r>
            <a:endParaRPr kumimoji="1" lang="en-US" altLang="zh-CN" sz="2000" b="1">
              <a:solidFill>
                <a:srgbClr val="003399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85000"/>
              </a:lnSpc>
            </a:pPr>
            <a:r>
              <a:rPr kumimoji="1" lang="en-US" altLang="zh-CN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//len</a:t>
            </a:r>
            <a:r>
              <a:rPr kumimoji="1" lang="zh-CN" altLang="en-US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个字节写入到输出流</a:t>
            </a:r>
          </a:p>
          <a:p>
            <a:pPr lvl="1">
              <a:lnSpc>
                <a:spcPct val="85000"/>
              </a:lnSpc>
            </a:pPr>
            <a:r>
              <a:rPr kumimoji="1" lang="en-US" altLang="zh-CN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void write(byte[] b, int off, int len)</a:t>
            </a:r>
          </a:p>
          <a:p>
            <a:pPr lvl="1">
              <a:lnSpc>
                <a:spcPct val="85000"/>
              </a:lnSpc>
            </a:pPr>
            <a:r>
              <a:rPr kumimoji="1" lang="en-US" altLang="zh-CN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                      throws IOException</a:t>
            </a:r>
          </a:p>
          <a:p>
            <a:pPr lvl="1">
              <a:lnSpc>
                <a:spcPct val="85000"/>
              </a:lnSpc>
            </a:pPr>
            <a:r>
              <a:rPr kumimoji="1" lang="en-US" altLang="zh-CN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en-US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关闭流释放内存资源</a:t>
            </a:r>
          </a:p>
          <a:p>
            <a:pPr lvl="1">
              <a:lnSpc>
                <a:spcPct val="85000"/>
              </a:lnSpc>
            </a:pPr>
            <a:r>
              <a:rPr kumimoji="1" lang="en-US" altLang="zh-CN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void close() throws IOException</a:t>
            </a:r>
            <a:r>
              <a:rPr kumimoji="1" lang="en-US" altLang="zh-CN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lvl="1">
              <a:lnSpc>
                <a:spcPct val="85000"/>
              </a:lnSpc>
            </a:pPr>
            <a:endParaRPr kumimoji="1" lang="en-US" altLang="zh-CN" sz="2000" b="1">
              <a:solidFill>
                <a:srgbClr val="003399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85000"/>
              </a:lnSpc>
            </a:pPr>
            <a:r>
              <a:rPr kumimoji="1" lang="en-US" altLang="zh-CN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en-US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将输出流中缓冲的数据全部写出到目的地</a:t>
            </a:r>
          </a:p>
          <a:p>
            <a:pPr lvl="1">
              <a:lnSpc>
                <a:spcPct val="85000"/>
              </a:lnSpc>
            </a:pPr>
            <a:r>
              <a:rPr kumimoji="1" lang="en-US" altLang="zh-CN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void flush() throws IOException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ava语言基础">
  <a:themeElements>
    <a:clrScheme name="Java语言基础 1">
      <a:dk1>
        <a:srgbClr val="200B5B"/>
      </a:dk1>
      <a:lt1>
        <a:srgbClr val="EAEAEA"/>
      </a:lt1>
      <a:dk2>
        <a:srgbClr val="6600FF"/>
      </a:dk2>
      <a:lt2>
        <a:srgbClr val="FFCC66"/>
      </a:lt2>
      <a:accent1>
        <a:srgbClr val="EEB00B"/>
      </a:accent1>
      <a:accent2>
        <a:srgbClr val="6600CC"/>
      </a:accent2>
      <a:accent3>
        <a:srgbClr val="B8AAFF"/>
      </a:accent3>
      <a:accent4>
        <a:srgbClr val="C8C8C8"/>
      </a:accent4>
      <a:accent5>
        <a:srgbClr val="F5D4AA"/>
      </a:accent5>
      <a:accent6>
        <a:srgbClr val="5C00B9"/>
      </a:accent6>
      <a:hlink>
        <a:srgbClr val="FF33CC"/>
      </a:hlink>
      <a:folHlink>
        <a:srgbClr val="CC99FF"/>
      </a:folHlink>
    </a:clrScheme>
    <a:fontScheme name="Java语言基础">
      <a:majorFont>
        <a:latin typeface="Times New Roman"/>
        <a:ea typeface="宋体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Java语言基础 1">
        <a:dk1>
          <a:srgbClr val="200B5B"/>
        </a:dk1>
        <a:lt1>
          <a:srgbClr val="EAEAEA"/>
        </a:lt1>
        <a:dk2>
          <a:srgbClr val="6600FF"/>
        </a:dk2>
        <a:lt2>
          <a:srgbClr val="FFCC66"/>
        </a:lt2>
        <a:accent1>
          <a:srgbClr val="EEB00B"/>
        </a:accent1>
        <a:accent2>
          <a:srgbClr val="6600CC"/>
        </a:accent2>
        <a:accent3>
          <a:srgbClr val="B8AAFF"/>
        </a:accent3>
        <a:accent4>
          <a:srgbClr val="C8C8C8"/>
        </a:accent4>
        <a:accent5>
          <a:srgbClr val="F5D4AA"/>
        </a:accent5>
        <a:accent6>
          <a:srgbClr val="5C00B9"/>
        </a:accent6>
        <a:hlink>
          <a:srgbClr val="FF33CC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va语言基础 2">
        <a:dk1>
          <a:srgbClr val="393939"/>
        </a:dk1>
        <a:lt1>
          <a:srgbClr val="FFFFFF"/>
        </a:lt1>
        <a:dk2>
          <a:srgbClr val="6600CC"/>
        </a:dk2>
        <a:lt2>
          <a:srgbClr val="CCCCFF"/>
        </a:lt2>
        <a:accent1>
          <a:srgbClr val="F9D87E"/>
        </a:accent1>
        <a:accent2>
          <a:srgbClr val="FFCCCC"/>
        </a:accent2>
        <a:accent3>
          <a:srgbClr val="FFFFFF"/>
        </a:accent3>
        <a:accent4>
          <a:srgbClr val="2F2F2F"/>
        </a:accent4>
        <a:accent5>
          <a:srgbClr val="FBE9C0"/>
        </a:accent5>
        <a:accent6>
          <a:srgbClr val="E7B9B9"/>
        </a:accent6>
        <a:hlink>
          <a:srgbClr val="FF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va语言基础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va语言基础 4">
        <a:dk1>
          <a:srgbClr val="330000"/>
        </a:dk1>
        <a:lt1>
          <a:srgbClr val="FFFFCC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330099"/>
        </a:accent2>
        <a:accent3>
          <a:srgbClr val="AAAAAA"/>
        </a:accent3>
        <a:accent4>
          <a:srgbClr val="DADAAE"/>
        </a:accent4>
        <a:accent5>
          <a:srgbClr val="FFCAAA"/>
        </a:accent5>
        <a:accent6>
          <a:srgbClr val="2D008A"/>
        </a:accent6>
        <a:hlink>
          <a:srgbClr val="FF6633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va语言基础 5">
        <a:dk1>
          <a:srgbClr val="333300"/>
        </a:dk1>
        <a:lt1>
          <a:srgbClr val="DDDDDD"/>
        </a:lt1>
        <a:dk2>
          <a:srgbClr val="996600"/>
        </a:dk2>
        <a:lt2>
          <a:srgbClr val="FFCC66"/>
        </a:lt2>
        <a:accent1>
          <a:srgbClr val="EEB00B"/>
        </a:accent1>
        <a:accent2>
          <a:srgbClr val="330099"/>
        </a:accent2>
        <a:accent3>
          <a:srgbClr val="CAB8AA"/>
        </a:accent3>
        <a:accent4>
          <a:srgbClr val="BDBDBD"/>
        </a:accent4>
        <a:accent5>
          <a:srgbClr val="F5D4AA"/>
        </a:accent5>
        <a:accent6>
          <a:srgbClr val="2D008A"/>
        </a:accent6>
        <a:hlink>
          <a:srgbClr val="FF66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va语言基础 6">
        <a:dk1>
          <a:srgbClr val="003300"/>
        </a:dk1>
        <a:lt1>
          <a:srgbClr val="FFFFCC"/>
        </a:lt1>
        <a:dk2>
          <a:srgbClr val="999933"/>
        </a:dk2>
        <a:lt2>
          <a:srgbClr val="FFFF66"/>
        </a:lt2>
        <a:accent1>
          <a:srgbClr val="CC9900"/>
        </a:accent1>
        <a:accent2>
          <a:srgbClr val="330099"/>
        </a:accent2>
        <a:accent3>
          <a:srgbClr val="CACAAD"/>
        </a:accent3>
        <a:accent4>
          <a:srgbClr val="DADAAE"/>
        </a:accent4>
        <a:accent5>
          <a:srgbClr val="E2CAAA"/>
        </a:accent5>
        <a:accent6>
          <a:srgbClr val="2D008A"/>
        </a:accent6>
        <a:hlink>
          <a:srgbClr val="FF99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附件2：中科天地课件模板1">
  <a:themeElements>
    <a:clrScheme name="1_附件2：中科天地课件模板1 1">
      <a:dk1>
        <a:srgbClr val="200B5B"/>
      </a:dk1>
      <a:lt1>
        <a:srgbClr val="EAEAEA"/>
      </a:lt1>
      <a:dk2>
        <a:srgbClr val="6600FF"/>
      </a:dk2>
      <a:lt2>
        <a:srgbClr val="FFCC66"/>
      </a:lt2>
      <a:accent1>
        <a:srgbClr val="EEB00B"/>
      </a:accent1>
      <a:accent2>
        <a:srgbClr val="6600CC"/>
      </a:accent2>
      <a:accent3>
        <a:srgbClr val="B8AAFF"/>
      </a:accent3>
      <a:accent4>
        <a:srgbClr val="C8C8C8"/>
      </a:accent4>
      <a:accent5>
        <a:srgbClr val="F5D4AA"/>
      </a:accent5>
      <a:accent6>
        <a:srgbClr val="5C00B9"/>
      </a:accent6>
      <a:hlink>
        <a:srgbClr val="FF33CC"/>
      </a:hlink>
      <a:folHlink>
        <a:srgbClr val="CC99FF"/>
      </a:folHlink>
    </a:clrScheme>
    <a:fontScheme name="1_附件2：中科天地课件模板1">
      <a:majorFont>
        <a:latin typeface="Times New Roman"/>
        <a:ea typeface="楷体_GB2312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附件2：中科天地课件模板1 1">
        <a:dk1>
          <a:srgbClr val="200B5B"/>
        </a:dk1>
        <a:lt1>
          <a:srgbClr val="EAEAEA"/>
        </a:lt1>
        <a:dk2>
          <a:srgbClr val="6600FF"/>
        </a:dk2>
        <a:lt2>
          <a:srgbClr val="FFCC66"/>
        </a:lt2>
        <a:accent1>
          <a:srgbClr val="EEB00B"/>
        </a:accent1>
        <a:accent2>
          <a:srgbClr val="6600CC"/>
        </a:accent2>
        <a:accent3>
          <a:srgbClr val="B8AAFF"/>
        </a:accent3>
        <a:accent4>
          <a:srgbClr val="C8C8C8"/>
        </a:accent4>
        <a:accent5>
          <a:srgbClr val="F5D4AA"/>
        </a:accent5>
        <a:accent6>
          <a:srgbClr val="5C00B9"/>
        </a:accent6>
        <a:hlink>
          <a:srgbClr val="FF33CC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附件2：中科天地课件模板1 2">
        <a:dk1>
          <a:srgbClr val="393939"/>
        </a:dk1>
        <a:lt1>
          <a:srgbClr val="FFFFFF"/>
        </a:lt1>
        <a:dk2>
          <a:srgbClr val="6600CC"/>
        </a:dk2>
        <a:lt2>
          <a:srgbClr val="CCCCFF"/>
        </a:lt2>
        <a:accent1>
          <a:srgbClr val="F9D87E"/>
        </a:accent1>
        <a:accent2>
          <a:srgbClr val="FFCCCC"/>
        </a:accent2>
        <a:accent3>
          <a:srgbClr val="FFFFFF"/>
        </a:accent3>
        <a:accent4>
          <a:srgbClr val="2F2F2F"/>
        </a:accent4>
        <a:accent5>
          <a:srgbClr val="FBE9C0"/>
        </a:accent5>
        <a:accent6>
          <a:srgbClr val="E7B9B9"/>
        </a:accent6>
        <a:hlink>
          <a:srgbClr val="FF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附件2：中科天地课件模板1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附件2：中科天地课件模板1 4">
        <a:dk1>
          <a:srgbClr val="330000"/>
        </a:dk1>
        <a:lt1>
          <a:srgbClr val="FFFFCC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330099"/>
        </a:accent2>
        <a:accent3>
          <a:srgbClr val="AAAAAA"/>
        </a:accent3>
        <a:accent4>
          <a:srgbClr val="DADAAE"/>
        </a:accent4>
        <a:accent5>
          <a:srgbClr val="FFCAAA"/>
        </a:accent5>
        <a:accent6>
          <a:srgbClr val="2D008A"/>
        </a:accent6>
        <a:hlink>
          <a:srgbClr val="FF6633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附件2：中科天地课件模板1 5">
        <a:dk1>
          <a:srgbClr val="333300"/>
        </a:dk1>
        <a:lt1>
          <a:srgbClr val="DDDDDD"/>
        </a:lt1>
        <a:dk2>
          <a:srgbClr val="996600"/>
        </a:dk2>
        <a:lt2>
          <a:srgbClr val="FFCC66"/>
        </a:lt2>
        <a:accent1>
          <a:srgbClr val="EEB00B"/>
        </a:accent1>
        <a:accent2>
          <a:srgbClr val="330099"/>
        </a:accent2>
        <a:accent3>
          <a:srgbClr val="CAB8AA"/>
        </a:accent3>
        <a:accent4>
          <a:srgbClr val="BDBDBD"/>
        </a:accent4>
        <a:accent5>
          <a:srgbClr val="F5D4AA"/>
        </a:accent5>
        <a:accent6>
          <a:srgbClr val="2D008A"/>
        </a:accent6>
        <a:hlink>
          <a:srgbClr val="FF66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附件2：中科天地课件模板1 6">
        <a:dk1>
          <a:srgbClr val="003300"/>
        </a:dk1>
        <a:lt1>
          <a:srgbClr val="FFFFCC"/>
        </a:lt1>
        <a:dk2>
          <a:srgbClr val="999933"/>
        </a:dk2>
        <a:lt2>
          <a:srgbClr val="FFFF66"/>
        </a:lt2>
        <a:accent1>
          <a:srgbClr val="CC9900"/>
        </a:accent1>
        <a:accent2>
          <a:srgbClr val="330099"/>
        </a:accent2>
        <a:accent3>
          <a:srgbClr val="CACAAD"/>
        </a:accent3>
        <a:accent4>
          <a:srgbClr val="DADAAE"/>
        </a:accent4>
        <a:accent5>
          <a:srgbClr val="E2CAAA"/>
        </a:accent5>
        <a:accent6>
          <a:srgbClr val="2D008A"/>
        </a:accent6>
        <a:hlink>
          <a:srgbClr val="FF99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主题1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Settings\Administrator\Application Data\Microsoft\Templates\Java语言基础.pot</Template>
  <TotalTime>3655</TotalTime>
  <Words>4442</Words>
  <Application>Microsoft PowerPoint</Application>
  <PresentationFormat>全屏显示(4:3)</PresentationFormat>
  <Paragraphs>772</Paragraphs>
  <Slides>47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47</vt:i4>
      </vt:variant>
    </vt:vector>
  </HeadingPairs>
  <TitlesOfParts>
    <vt:vector size="50" baseType="lpstr">
      <vt:lpstr>Java语言基础</vt:lpstr>
      <vt:lpstr>1_附件2：中科天地课件模板1</vt:lpstr>
      <vt:lpstr>主题1</vt:lpstr>
      <vt:lpstr>本章内容</vt:lpstr>
      <vt:lpstr>Java流式输入/输出原理</vt:lpstr>
      <vt:lpstr>输入/输出流的分类</vt:lpstr>
      <vt:lpstr>输入/输出流的分类</vt:lpstr>
      <vt:lpstr>节点流和处理流</vt:lpstr>
      <vt:lpstr>InputStream</vt:lpstr>
      <vt:lpstr>InputStream的基本方法</vt:lpstr>
      <vt:lpstr>OutputStream</vt:lpstr>
      <vt:lpstr>OutputStream的基本方法</vt:lpstr>
      <vt:lpstr>Reader</vt:lpstr>
      <vt:lpstr>Reader 的基本方法</vt:lpstr>
      <vt:lpstr>Writer</vt:lpstr>
      <vt:lpstr>Writer 的基本方法</vt:lpstr>
      <vt:lpstr>节点流类型</vt:lpstr>
      <vt:lpstr>访问文件</vt:lpstr>
      <vt:lpstr>File 类</vt:lpstr>
      <vt:lpstr>File 类常用方法</vt:lpstr>
      <vt:lpstr>File 类举例</vt:lpstr>
      <vt:lpstr>RandomAccessFile 类</vt:lpstr>
      <vt:lpstr>RandomAccessFile 方法</vt:lpstr>
      <vt:lpstr>RandomAccessFile 举例</vt:lpstr>
      <vt:lpstr>访问文件</vt:lpstr>
      <vt:lpstr>FileInputStream（例－1）</vt:lpstr>
      <vt:lpstr>FileInputStream（例－2）</vt:lpstr>
      <vt:lpstr>FileOutputStream（例－1）</vt:lpstr>
      <vt:lpstr>FileOutputStream（例－2）</vt:lpstr>
      <vt:lpstr>访问文件</vt:lpstr>
      <vt:lpstr>FileWriter （例）</vt:lpstr>
      <vt:lpstr>FileReader （例）</vt:lpstr>
      <vt:lpstr>综合举例</vt:lpstr>
      <vt:lpstr>综合举例 －续</vt:lpstr>
      <vt:lpstr>处理流类型</vt:lpstr>
      <vt:lpstr>缓冲流</vt:lpstr>
      <vt:lpstr>缓冲流提供的方法</vt:lpstr>
      <vt:lpstr>缓冲流举例（1）</vt:lpstr>
      <vt:lpstr>缓冲流举例（2）</vt:lpstr>
      <vt:lpstr>转换流</vt:lpstr>
      <vt:lpstr>转换流举例（1）</vt:lpstr>
      <vt:lpstr>转换流举例（2）</vt:lpstr>
      <vt:lpstr>转换流举例（3）</vt:lpstr>
      <vt:lpstr>数据流</vt:lpstr>
      <vt:lpstr>数据流举例</vt:lpstr>
      <vt:lpstr>Print 流</vt:lpstr>
      <vt:lpstr>Print 流构造方法</vt:lpstr>
      <vt:lpstr>Print 流举例（1）</vt:lpstr>
      <vt:lpstr>Print 流举例（2）</vt:lpstr>
      <vt:lpstr>Print 流举例（3）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steven</dc:creator>
  <cp:lastModifiedBy>58</cp:lastModifiedBy>
  <cp:revision>216</cp:revision>
  <dcterms:created xsi:type="dcterms:W3CDTF">2003-01-04T05:12:16Z</dcterms:created>
  <dcterms:modified xsi:type="dcterms:W3CDTF">2012-11-15T01:57:23Z</dcterms:modified>
</cp:coreProperties>
</file>