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6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70" r:id="rId1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 Black" pitchFamily="34" charset="0"/>
        <a:ea typeface="隶书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 Black" pitchFamily="34" charset="0"/>
        <a:ea typeface="隶书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 Black" pitchFamily="34" charset="0"/>
        <a:ea typeface="隶书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 Black" pitchFamily="34" charset="0"/>
        <a:ea typeface="隶书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 Black" pitchFamily="34" charset="0"/>
        <a:ea typeface="隶书" pitchFamily="49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 Black" pitchFamily="34" charset="0"/>
        <a:ea typeface="隶书" pitchFamily="49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 Black" pitchFamily="34" charset="0"/>
        <a:ea typeface="隶书" pitchFamily="49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 Black" pitchFamily="34" charset="0"/>
        <a:ea typeface="隶书" pitchFamily="49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 Black" pitchFamily="34" charset="0"/>
        <a:ea typeface="隶书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70" autoAdjust="0"/>
    <p:restoredTop sz="94660"/>
  </p:normalViewPr>
  <p:slideViewPr>
    <p:cSldViewPr>
      <p:cViewPr>
        <p:scale>
          <a:sx n="75" d="100"/>
          <a:sy n="75" d="100"/>
        </p:scale>
        <p:origin x="-108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A4DF95A-43EC-4E95-934A-D88CF2AEC0A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54E35145-93C6-45DE-AA6E-42A262D939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7B60C5-DE1B-46F2-BCE0-5D295B3408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D1ABDE-F812-41D3-875B-171F84F544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C77EFC-8F12-455D-9FCB-F973DF90A8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8D8565-2C19-4B3F-891F-AE1C675485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F20A0E-50D5-45AE-8D2C-DDB1E362050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5A4211-EFE4-43E2-905F-E243A35947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DDAA14-25E7-4C0C-BCE9-F4BFC8011E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6C4F70-35A9-4D92-9B54-1FD9231CA1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EA7DF7-437A-4AD3-B8D3-DFA7637EC2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B4B01D-32CD-4089-9F69-8C4EAC4121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34F5E1-9F7F-4F32-8369-D3CAC49788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FA4C846C-7114-42CA-BFCF-DF7D501BE3C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  <a:ea typeface="微软雅黑" pitchFamily="34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  <a:ea typeface="微软雅黑" pitchFamily="34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  <a:ea typeface="微软雅黑" pitchFamily="34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  <a:ea typeface="微软雅黑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smtClean="0">
                <a:latin typeface="Verdana" pitchFamily="34" charset="0"/>
                <a:ea typeface="华文宋体" pitchFamily="2" charset="-122"/>
              </a:rPr>
              <a:t>Swing</a:t>
            </a:r>
            <a:r>
              <a:rPr lang="zh-CN" altLang="en-US" sz="3200" dirty="0" smtClean="0">
                <a:latin typeface="Verdana" pitchFamily="34" charset="0"/>
                <a:ea typeface="华文宋体" pitchFamily="2" charset="-122"/>
              </a:rPr>
              <a:t>介绍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AWT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是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Swing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的基础。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Awt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中的组件与窗口操作系统提供的组件是一一对应的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,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是对等组件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.Swing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的产生主要原因就是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AWT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不能满足图形化用户界面发展的需要。</a:t>
            </a:r>
            <a:br>
              <a:rPr lang="zh-CN" altLang="en-US" sz="2000" smtClean="0">
                <a:latin typeface="Verdana" pitchFamily="34" charset="0"/>
                <a:ea typeface="华文宋体" pitchFamily="2" charset="-122"/>
              </a:rPr>
            </a:b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基于同位体的体系结构也成为其致命的弱点 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. AWT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缺少剪贴板、打印支持、键盘导航等特性，而且原来的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AWT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甚至不包括弹出式菜单或滚动窗格等基本元素 </a:t>
            </a:r>
          </a:p>
          <a:p>
            <a:pPr>
              <a:lnSpc>
                <a:spcPct val="80000"/>
              </a:lnSpc>
            </a:pPr>
            <a:endParaRPr lang="zh-CN" altLang="en-US" sz="2000" smtClean="0">
              <a:latin typeface="Verdana" pitchFamily="34" charset="0"/>
              <a:ea typeface="华文宋体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Swing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两种类型的组件：顶层容器（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JFrame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，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JApplet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，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JDialog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和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JWindow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）和轻量级组件。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Swing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组件都是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AWT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的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Container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类的直接子类和间接子类。 </a:t>
            </a:r>
          </a:p>
          <a:p>
            <a:pPr>
              <a:lnSpc>
                <a:spcPct val="80000"/>
              </a:lnSpc>
            </a:pPr>
            <a:endParaRPr lang="zh-CN" altLang="en-US" sz="2000" smtClean="0">
              <a:latin typeface="Verdana" pitchFamily="34" charset="0"/>
              <a:ea typeface="华文宋体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Swing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组件以“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J”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开头 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,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以示和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AWT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中等同的组件相区别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,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比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AWT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增加了丰富的高层组件集合，如表格（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JTable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）、树（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JTree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） </a:t>
            </a:r>
          </a:p>
          <a:p>
            <a:pPr>
              <a:lnSpc>
                <a:spcPct val="80000"/>
              </a:lnSpc>
            </a:pPr>
            <a:endParaRPr lang="en-US" altLang="zh-CN" sz="2000" smtClean="0"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单选按钮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smtClean="0">
                <a:latin typeface="Verdana" pitchFamily="34" charset="0"/>
              </a:rPr>
              <a:t>  JRadioButton red, white, cyan;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smtClean="0">
                <a:latin typeface="Verdana" pitchFamily="34" charset="0"/>
              </a:rPr>
              <a:t>  red = new JRadioButton ("red");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smtClean="0">
                <a:latin typeface="Verdana" pitchFamily="34" charset="0"/>
              </a:rPr>
              <a:t>  white = new JRadioButton ("white");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smtClean="0">
                <a:latin typeface="Verdana" pitchFamily="34" charset="0"/>
              </a:rPr>
              <a:t>  cyan = new JRadioButton ("cyan");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smtClean="0">
                <a:latin typeface="Verdana" pitchFamily="34" charset="0"/>
              </a:rPr>
              <a:t>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smtClean="0">
                <a:latin typeface="Verdana" pitchFamily="34" charset="0"/>
              </a:rPr>
              <a:t>  JPanel panel = new JPanel (new FlowLayout (FlowLayout.CENTER, 1, 0));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smtClean="0">
                <a:latin typeface="Verdana" pitchFamily="34" charset="0"/>
              </a:rPr>
              <a:t>  panel.setBackground (Color.white);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smtClean="0">
                <a:latin typeface="Verdana" pitchFamily="34" charset="0"/>
              </a:rPr>
              <a:t>  panel.setPreferredSize (new Dimension (200,50));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smtClean="0">
                <a:latin typeface="Verdana" pitchFamily="34" charset="0"/>
              </a:rPr>
              <a:t>  panel.add (red);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smtClean="0">
                <a:latin typeface="Verdana" pitchFamily="34" charset="0"/>
              </a:rPr>
              <a:t>  panel.add (white);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smtClean="0">
                <a:latin typeface="Verdana" pitchFamily="34" charset="0"/>
              </a:rPr>
              <a:t>  panel.add (cyan);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smtClean="0">
                <a:latin typeface="Verdana" pitchFamily="34" charset="0"/>
                <a:ea typeface="华文宋体" pitchFamily="2" charset="-122"/>
              </a:rPr>
              <a:t>事件处理和定时器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Swing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中使用的事件处理模型和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AWT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使用的模型一样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javax.swing.Timer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提供了定时器功能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ActionListener act = new ActionListener(){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      public void actionPerformed(ActionEvent e) {	   	    	System.out.println("222222222222222");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   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};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Timer t = new Timer(10, act);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t.start();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smtClean="0">
                <a:latin typeface="Verdana" pitchFamily="34" charset="0"/>
                <a:ea typeface="华文宋体" pitchFamily="2" charset="-122"/>
              </a:rPr>
              <a:t>Swing</a:t>
            </a:r>
            <a:r>
              <a:rPr lang="zh-CN" altLang="en-US" sz="3200" smtClean="0">
                <a:latin typeface="Verdana" pitchFamily="34" charset="0"/>
                <a:ea typeface="华文宋体" pitchFamily="2" charset="-122"/>
              </a:rPr>
              <a:t>组件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    1) 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顶层容器：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JFrame,JApplet,JDialog,JWindow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共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4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个</a:t>
            </a:r>
            <a:br>
              <a:rPr lang="zh-CN" altLang="en-US" sz="2000" smtClean="0">
                <a:latin typeface="Verdana" pitchFamily="34" charset="0"/>
                <a:ea typeface="华文宋体" pitchFamily="2" charset="-122"/>
              </a:rPr>
            </a:b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2) 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中间容器：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JPanel,JScrollPane,JSplitPane,JToolBar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　</a:t>
            </a:r>
            <a:br>
              <a:rPr lang="zh-CN" altLang="en-US" sz="2000" smtClean="0">
                <a:latin typeface="Verdana" pitchFamily="34" charset="0"/>
                <a:ea typeface="华文宋体" pitchFamily="2" charset="-122"/>
              </a:rPr>
            </a:b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3) 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特殊容器：在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GUI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上起特殊作用的中间层，如    	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JInternalFrame,JLayeredPane,JRootPane.</a:t>
            </a:r>
            <a:br>
              <a:rPr lang="en-US" altLang="zh-CN" sz="2000" smtClean="0">
                <a:latin typeface="Verdana" pitchFamily="34" charset="0"/>
                <a:ea typeface="华文宋体" pitchFamily="2" charset="-122"/>
              </a:rPr>
            </a:b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4) 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基本控件：实现人机交互的组件，如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Jbutton, JComboBox, JList, JMenu, JSlider, JtextField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。</a:t>
            </a:r>
            <a:br>
              <a:rPr lang="zh-CN" altLang="en-US" sz="2000" smtClean="0">
                <a:latin typeface="Verdana" pitchFamily="34" charset="0"/>
                <a:ea typeface="华文宋体" pitchFamily="2" charset="-122"/>
              </a:rPr>
            </a:b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5) 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不可编辑信息的显示：向用户显示不可编辑信息的组件，例如	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JLabel, JProgressBar, ToolTip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。</a:t>
            </a:r>
            <a:br>
              <a:rPr lang="zh-CN" altLang="en-US" sz="2000" smtClean="0">
                <a:latin typeface="Verdana" pitchFamily="34" charset="0"/>
                <a:ea typeface="华文宋体" pitchFamily="2" charset="-122"/>
              </a:rPr>
            </a:b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6) 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可编辑信息的显示：向用户显示能被编辑的格式化信息的组件，	如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JColorChooser, JFileChoose, JFileChooser, Jtable, 	JtextArea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。 </a:t>
            </a:r>
          </a:p>
          <a:p>
            <a:pPr>
              <a:lnSpc>
                <a:spcPct val="90000"/>
              </a:lnSpc>
            </a:pPr>
            <a:endParaRPr lang="en-US" altLang="zh-CN" sz="2000" smtClean="0">
              <a:latin typeface="Verdana" pitchFamily="34" charset="0"/>
              <a:ea typeface="华文宋体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smtClean="0">
                <a:latin typeface="Verdana" pitchFamily="34" charset="0"/>
                <a:ea typeface="华文宋体" pitchFamily="2" charset="-122"/>
              </a:rPr>
              <a:t>Swing</a:t>
            </a:r>
            <a:r>
              <a:rPr lang="zh-CN" altLang="en-US" sz="3200" smtClean="0">
                <a:latin typeface="Verdana" pitchFamily="34" charset="0"/>
                <a:ea typeface="华文宋体" pitchFamily="2" charset="-122"/>
              </a:rPr>
              <a:t>类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BD6FBF"/>
              </a:buClr>
              <a:buFont typeface="Wingdings" pitchFamily="2" charset="2"/>
              <a:buChar char="Ø"/>
            </a:pP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不推荐混合使用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Swing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和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AWT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的可视组件</a:t>
            </a:r>
          </a:p>
          <a:p>
            <a:pPr>
              <a:buClr>
                <a:srgbClr val="BD6FBF"/>
              </a:buClr>
              <a:buFont typeface="Wingdings" pitchFamily="2" charset="2"/>
              <a:buChar char="Ø"/>
            </a:pPr>
            <a:endParaRPr lang="zh-CN" altLang="en-US" sz="2000" smtClean="0">
              <a:latin typeface="Verdana" pitchFamily="34" charset="0"/>
              <a:ea typeface="华文宋体" pitchFamily="2" charset="-122"/>
            </a:endParaRPr>
          </a:p>
          <a:p>
            <a:pPr>
              <a:buClr>
                <a:srgbClr val="BD6FBF"/>
              </a:buClr>
              <a:buFont typeface="Wingdings" pitchFamily="2" charset="2"/>
              <a:buChar char="Ø"/>
            </a:pP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两类组件：</a:t>
            </a:r>
          </a:p>
          <a:p>
            <a:pPr lvl="1"/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顶层容器（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JFrame, JApplet, JWindow, JDialog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）</a:t>
            </a:r>
          </a:p>
          <a:p>
            <a:pPr lvl="1"/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轻量级组件（如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JButton, JPanel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和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JMenu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）</a:t>
            </a:r>
          </a:p>
          <a:p>
            <a:endParaRPr lang="en-US" altLang="zh-CN" sz="2000" smtClean="0">
              <a:latin typeface="Verdana" pitchFamily="34" charset="0"/>
              <a:ea typeface="华文宋体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smtClean="0">
                <a:latin typeface="Verdana" pitchFamily="34" charset="0"/>
                <a:ea typeface="华文宋体" pitchFamily="2" charset="-122"/>
              </a:rPr>
              <a:t>顶层</a:t>
            </a:r>
            <a:r>
              <a:rPr lang="en-US" altLang="zh-CN" sz="3200" smtClean="0">
                <a:latin typeface="Verdana" pitchFamily="34" charset="0"/>
                <a:ea typeface="华文宋体" pitchFamily="2" charset="-122"/>
              </a:rPr>
              <a:t>Swing</a:t>
            </a:r>
            <a:r>
              <a:rPr lang="zh-CN" altLang="en-US" sz="3200" smtClean="0">
                <a:latin typeface="Verdana" pitchFamily="34" charset="0"/>
                <a:ea typeface="华文宋体" pitchFamily="2" charset="-122"/>
              </a:rPr>
              <a:t>容器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JFrame, JDialog, JApplet</a:t>
            </a:r>
          </a:p>
          <a:p>
            <a:endParaRPr lang="en-US" altLang="zh-CN" sz="2000" smtClean="0">
              <a:latin typeface="Verdana" pitchFamily="34" charset="0"/>
              <a:ea typeface="华文宋体" pitchFamily="2" charset="-122"/>
            </a:endParaRPr>
          </a:p>
          <a:p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ContentPanel     (JPanel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类型容器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)</a:t>
            </a:r>
          </a:p>
          <a:p>
            <a:pPr lvl="2">
              <a:buFontTx/>
              <a:buNone/>
            </a:pP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f.getContentPane().add(…)</a:t>
            </a:r>
          </a:p>
          <a:p>
            <a:pPr lvl="2">
              <a:buFontTx/>
              <a:buNone/>
            </a:pP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f.getContentPane().setLayout(…)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smtClean="0">
                <a:latin typeface="Verdana" pitchFamily="34" charset="0"/>
                <a:ea typeface="华文宋体" pitchFamily="2" charset="-122"/>
              </a:rPr>
              <a:t>创建容器类实例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对于要向顶层容器（例如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JFrame)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上添加其他组件或者容器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(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如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JPanel)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，就需要调用这个方法。 </a:t>
            </a:r>
            <a:br>
              <a:rPr lang="zh-CN" altLang="en-US" sz="2000" smtClean="0">
                <a:latin typeface="Verdana" pitchFamily="34" charset="0"/>
                <a:ea typeface="华文宋体" pitchFamily="2" charset="-122"/>
              </a:rPr>
            </a:b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一般先创立一个容器类的实例，然后调用此方法 加入其他组件</a:t>
            </a:r>
          </a:p>
          <a:p>
            <a:endParaRPr lang="zh-CN" altLang="en-US" sz="2000" smtClean="0">
              <a:latin typeface="Verdana" pitchFamily="34" charset="0"/>
              <a:ea typeface="华文宋体" pitchFamily="2" charset="-122"/>
            </a:endParaRPr>
          </a:p>
          <a:p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Container contentPane=getContentPane() </a:t>
            </a:r>
            <a:br>
              <a:rPr lang="en-US" altLang="zh-CN" sz="2000" smtClean="0">
                <a:latin typeface="Verdana" pitchFamily="34" charset="0"/>
                <a:ea typeface="华文宋体" pitchFamily="2" charset="-122"/>
              </a:rPr>
            </a:b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contentPane.add(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组件名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) </a:t>
            </a:r>
            <a:br>
              <a:rPr lang="en-US" altLang="zh-CN" sz="2000" smtClean="0">
                <a:latin typeface="Verdana" pitchFamily="34" charset="0"/>
                <a:ea typeface="华文宋体" pitchFamily="2" charset="-122"/>
              </a:rPr>
            </a:b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这里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contentPane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为容器类的实例</a:t>
            </a:r>
          </a:p>
          <a:p>
            <a:endParaRPr lang="en-US" altLang="zh-CN" sz="2000" smtClean="0">
              <a:latin typeface="Verdana" pitchFamily="34" charset="0"/>
              <a:ea typeface="华文宋体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smtClean="0">
                <a:latin typeface="Verdana" pitchFamily="34" charset="0"/>
                <a:ea typeface="华文宋体" pitchFamily="2" charset="-122"/>
              </a:rPr>
              <a:t>组件、框架和标签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>
                <a:srgbClr val="BD6FBF"/>
              </a:buClr>
              <a:buFont typeface="Wingdings" pitchFamily="2" charset="2"/>
              <a:buChar char="Ø"/>
            </a:pPr>
            <a:r>
              <a:rPr lang="en-US" altLang="zh-CN" sz="2000" b="1" smtClean="0">
                <a:latin typeface="Verdana" pitchFamily="34" charset="0"/>
                <a:ea typeface="华文宋体" pitchFamily="2" charset="-122"/>
              </a:rPr>
              <a:t>JComponent</a:t>
            </a:r>
            <a:r>
              <a:rPr lang="zh-CN" altLang="en-US" sz="2000" b="1" smtClean="0">
                <a:latin typeface="Verdana" pitchFamily="34" charset="0"/>
                <a:ea typeface="华文宋体" pitchFamily="2" charset="-122"/>
              </a:rPr>
              <a:t>类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/>
            </a:r>
            <a:br>
              <a:rPr lang="zh-CN" altLang="en-US" sz="2000" smtClean="0">
                <a:latin typeface="Verdana" pitchFamily="34" charset="0"/>
                <a:ea typeface="华文宋体" pitchFamily="2" charset="-122"/>
              </a:rPr>
            </a:b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所有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Swing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轻量组件的基类，它定义了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Swing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组件的大部分基本功能。</a:t>
            </a:r>
          </a:p>
          <a:p>
            <a:pPr>
              <a:lnSpc>
                <a:spcPct val="90000"/>
              </a:lnSpc>
              <a:buClr>
                <a:srgbClr val="BD6FBF"/>
              </a:buClr>
              <a:buFont typeface="Wingdings" pitchFamily="2" charset="2"/>
              <a:buNone/>
            </a:pP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	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JComponent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类继承了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java.awt.Container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类，因此所有的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Swing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组件都是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AWT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容器。</a:t>
            </a:r>
          </a:p>
          <a:p>
            <a:pPr>
              <a:lnSpc>
                <a:spcPct val="90000"/>
              </a:lnSpc>
              <a:spcBef>
                <a:spcPct val="40000"/>
              </a:spcBef>
              <a:buClr>
                <a:srgbClr val="BD6FBF"/>
              </a:buClr>
              <a:buFont typeface="Wingdings" pitchFamily="2" charset="2"/>
              <a:buChar char="Ø"/>
            </a:pPr>
            <a:r>
              <a:rPr lang="en-US" altLang="zh-CN" sz="2000" b="1" smtClean="0">
                <a:latin typeface="Verdana" pitchFamily="34" charset="0"/>
                <a:ea typeface="华文宋体" pitchFamily="2" charset="-122"/>
              </a:rPr>
              <a:t>JFrame</a:t>
            </a:r>
            <a:r>
              <a:rPr lang="zh-CN" altLang="en-US" sz="2000" b="1" smtClean="0">
                <a:latin typeface="Verdana" pitchFamily="34" charset="0"/>
                <a:ea typeface="华文宋体" pitchFamily="2" charset="-122"/>
              </a:rPr>
              <a:t>类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/>
            </a:r>
            <a:br>
              <a:rPr lang="zh-CN" altLang="en-US" sz="2000" smtClean="0">
                <a:latin typeface="Verdana" pitchFamily="34" charset="0"/>
                <a:ea typeface="华文宋体" pitchFamily="2" charset="-122"/>
              </a:rPr>
            </a:b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JFrame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定义一个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GUI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程序的框架，是图形程序不可缺少的一部分</a:t>
            </a:r>
          </a:p>
          <a:p>
            <a:pPr>
              <a:lnSpc>
                <a:spcPct val="90000"/>
              </a:lnSpc>
              <a:spcBef>
                <a:spcPct val="40000"/>
              </a:spcBef>
              <a:buClr>
                <a:srgbClr val="BD6FBF"/>
              </a:buClr>
              <a:buFont typeface="Wingdings" pitchFamily="2" charset="2"/>
              <a:buChar char="Ø"/>
            </a:pPr>
            <a:r>
              <a:rPr lang="en-US" altLang="zh-CN" sz="2000" b="1" smtClean="0">
                <a:latin typeface="Verdana" pitchFamily="34" charset="0"/>
                <a:ea typeface="华文宋体" pitchFamily="2" charset="-122"/>
              </a:rPr>
              <a:t>JLabel</a:t>
            </a:r>
            <a:r>
              <a:rPr lang="zh-CN" altLang="en-US" sz="2000" b="1" smtClean="0">
                <a:latin typeface="Verdana" pitchFamily="34" charset="0"/>
                <a:ea typeface="华文宋体" pitchFamily="2" charset="-122"/>
              </a:rPr>
              <a:t>类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/>
            </a:r>
            <a:br>
              <a:rPr lang="zh-CN" altLang="en-US" sz="2000" smtClean="0">
                <a:latin typeface="Verdana" pitchFamily="34" charset="0"/>
                <a:ea typeface="华文宋体" pitchFamily="2" charset="-122"/>
              </a:rPr>
            </a:b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定义标签，是常用组件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smtClean="0">
                <a:latin typeface="Verdana" pitchFamily="34" charset="0"/>
                <a:ea typeface="华文宋体" pitchFamily="2" charset="-122"/>
              </a:rPr>
              <a:t>菜单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80000"/>
              </a:lnSpc>
              <a:buClr>
                <a:srgbClr val="BD6FBF"/>
              </a:buClr>
              <a:buFont typeface="Wingdings" pitchFamily="2" charset="2"/>
              <a:buChar char="Ø"/>
            </a:pPr>
            <a:r>
              <a:rPr lang="en-US" altLang="zh-CN" sz="2000" b="1" smtClean="0">
                <a:latin typeface="Verdana" pitchFamily="34" charset="0"/>
                <a:ea typeface="华文宋体" pitchFamily="2" charset="-122"/>
              </a:rPr>
              <a:t>JMenuBar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类定义菜单条组件，重要方法：</a:t>
            </a:r>
          </a:p>
          <a:p>
            <a:pPr lvl="1" algn="just">
              <a:lnSpc>
                <a:spcPct val="80000"/>
              </a:lnSpc>
              <a:spcBef>
                <a:spcPct val="0"/>
              </a:spcBef>
            </a:pPr>
            <a:r>
              <a:rPr lang="en-US" altLang="zh-CN" sz="2000" smtClean="0">
                <a:solidFill>
                  <a:schemeClr val="accent2"/>
                </a:solidFill>
                <a:latin typeface="Verdana" pitchFamily="34" charset="0"/>
                <a:ea typeface="华文宋体" pitchFamily="2" charset="-122"/>
              </a:rPr>
              <a:t>add(JMenu )</a:t>
            </a:r>
          </a:p>
          <a:p>
            <a:pPr algn="just">
              <a:lnSpc>
                <a:spcPct val="80000"/>
              </a:lnSpc>
              <a:buClr>
                <a:srgbClr val="BD6FBF"/>
              </a:buClr>
              <a:buFont typeface="Wingdings" pitchFamily="2" charset="2"/>
              <a:buChar char="Ø"/>
            </a:pPr>
            <a:r>
              <a:rPr lang="en-US" altLang="zh-CN" sz="2000" b="1" smtClean="0">
                <a:latin typeface="Verdana" pitchFamily="34" charset="0"/>
                <a:ea typeface="华文宋体" pitchFamily="2" charset="-122"/>
              </a:rPr>
              <a:t>JMenu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----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菜单组件：</a:t>
            </a:r>
          </a:p>
          <a:p>
            <a:pPr lvl="1" algn="just">
              <a:lnSpc>
                <a:spcPct val="80000"/>
              </a:lnSpc>
              <a:spcBef>
                <a:spcPct val="0"/>
              </a:spcBef>
            </a:pPr>
            <a:r>
              <a:rPr lang="en-US" altLang="zh-CN" sz="2000" smtClean="0">
                <a:solidFill>
                  <a:schemeClr val="accent2"/>
                </a:solidFill>
                <a:latin typeface="Verdana" pitchFamily="34" charset="0"/>
                <a:ea typeface="华文宋体" pitchFamily="2" charset="-122"/>
              </a:rPr>
              <a:t>add(JMenuItem)</a:t>
            </a:r>
          </a:p>
          <a:p>
            <a:pPr algn="just">
              <a:lnSpc>
                <a:spcPct val="80000"/>
              </a:lnSpc>
              <a:buClr>
                <a:srgbClr val="BD6FBF"/>
              </a:buClr>
              <a:buFont typeface="Wingdings" pitchFamily="2" charset="2"/>
              <a:buChar char="Ø"/>
            </a:pPr>
            <a:r>
              <a:rPr lang="en-US" altLang="zh-CN" sz="2000" b="1" smtClean="0">
                <a:latin typeface="Verdana" pitchFamily="34" charset="0"/>
                <a:ea typeface="华文宋体" pitchFamily="2" charset="-122"/>
              </a:rPr>
              <a:t>JMenuItem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----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菜单项组件：</a:t>
            </a:r>
          </a:p>
          <a:p>
            <a:pPr lvl="1" algn="just">
              <a:lnSpc>
                <a:spcPct val="80000"/>
              </a:lnSpc>
              <a:spcBef>
                <a:spcPct val="0"/>
              </a:spcBef>
            </a:pPr>
            <a:r>
              <a:rPr lang="en-US" altLang="zh-CN" sz="2000" smtClean="0">
                <a:solidFill>
                  <a:schemeClr val="accent2"/>
                </a:solidFill>
                <a:latin typeface="Verdana" pitchFamily="34" charset="0"/>
                <a:ea typeface="华文宋体" pitchFamily="2" charset="-122"/>
              </a:rPr>
              <a:t>addActionListener()</a:t>
            </a:r>
          </a:p>
          <a:p>
            <a:pPr algn="just">
              <a:lnSpc>
                <a:spcPct val="80000"/>
              </a:lnSpc>
              <a:buClr>
                <a:srgbClr val="BD6FBF"/>
              </a:buClr>
              <a:buFont typeface="Wingdings" pitchFamily="2" charset="2"/>
              <a:buChar char="Ø"/>
            </a:pPr>
            <a:r>
              <a:rPr lang="en-US" altLang="zh-CN" sz="2000" b="1" smtClean="0">
                <a:latin typeface="Verdana" pitchFamily="34" charset="0"/>
                <a:ea typeface="华文宋体" pitchFamily="2" charset="-122"/>
              </a:rPr>
              <a:t>JRatioButtonMenuItem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----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单选菜单项组件：</a:t>
            </a:r>
          </a:p>
          <a:p>
            <a:pPr lvl="1" algn="just">
              <a:lnSpc>
                <a:spcPct val="80000"/>
              </a:lnSpc>
              <a:spcBef>
                <a:spcPct val="0"/>
              </a:spcBef>
            </a:pPr>
            <a:r>
              <a:rPr lang="en-US" altLang="zh-CN" sz="2000" smtClean="0">
                <a:solidFill>
                  <a:schemeClr val="accent2"/>
                </a:solidFill>
                <a:latin typeface="Verdana" pitchFamily="34" charset="0"/>
                <a:ea typeface="华文宋体" pitchFamily="2" charset="-122"/>
              </a:rPr>
              <a:t>setSelected(boolean )</a:t>
            </a:r>
          </a:p>
          <a:p>
            <a:pPr lvl="1" algn="just">
              <a:lnSpc>
                <a:spcPct val="80000"/>
              </a:lnSpc>
              <a:spcBef>
                <a:spcPct val="0"/>
              </a:spcBef>
            </a:pPr>
            <a:r>
              <a:rPr lang="en-US" altLang="zh-CN" sz="2000" smtClean="0">
                <a:solidFill>
                  <a:schemeClr val="accent2"/>
                </a:solidFill>
                <a:latin typeface="Verdana" pitchFamily="34" charset="0"/>
                <a:ea typeface="华文宋体" pitchFamily="2" charset="-122"/>
              </a:rPr>
              <a:t>addItemListener()</a:t>
            </a:r>
          </a:p>
          <a:p>
            <a:pPr>
              <a:lnSpc>
                <a:spcPct val="80000"/>
              </a:lnSpc>
            </a:pPr>
            <a:endParaRPr lang="en-US" altLang="zh-CN" sz="2000" smtClean="0">
              <a:latin typeface="Verdana" pitchFamily="34" charset="0"/>
              <a:ea typeface="华文宋体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smtClean="0">
                <a:latin typeface="Verdana" pitchFamily="34" charset="0"/>
                <a:ea typeface="华文宋体" pitchFamily="2" charset="-122"/>
              </a:rPr>
              <a:t>列表框和组合框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>
                <a:srgbClr val="BD6FBF"/>
              </a:buClr>
              <a:buFont typeface="Wingdings" pitchFamily="2" charset="2"/>
              <a:buChar char="Ø"/>
            </a:pPr>
            <a:r>
              <a:rPr lang="en-US" altLang="zh-CN" sz="2000" b="1" smtClean="0">
                <a:latin typeface="Verdana" pitchFamily="34" charset="0"/>
                <a:ea typeface="华文宋体" pitchFamily="2" charset="-122"/>
              </a:rPr>
              <a:t>JList 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-- 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列表框</a:t>
            </a:r>
          </a:p>
          <a:p>
            <a:pPr lvl="1">
              <a:lnSpc>
                <a:spcPct val="90000"/>
              </a:lnSpc>
              <a:buClr>
                <a:srgbClr val="BD6FBF"/>
              </a:buClr>
            </a:pP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构造方法：</a:t>
            </a:r>
          </a:p>
          <a:p>
            <a:pPr lvl="2">
              <a:lnSpc>
                <a:spcPct val="90000"/>
              </a:lnSpc>
              <a:buClr>
                <a:srgbClr val="BD6FBF"/>
              </a:buClr>
            </a:pPr>
            <a:r>
              <a:rPr lang="en-US" altLang="zh-CN" sz="2000" smtClean="0">
                <a:solidFill>
                  <a:schemeClr val="accent2"/>
                </a:solidFill>
                <a:latin typeface="Verdana" pitchFamily="34" charset="0"/>
                <a:ea typeface="华文宋体" pitchFamily="2" charset="-122"/>
              </a:rPr>
              <a:t>public </a:t>
            </a:r>
            <a:r>
              <a:rPr lang="en-US" altLang="zh-CN" sz="2000" b="1" smtClean="0">
                <a:solidFill>
                  <a:schemeClr val="accent2"/>
                </a:solidFill>
                <a:latin typeface="Verdana" pitchFamily="34" charset="0"/>
                <a:ea typeface="华文宋体" pitchFamily="2" charset="-122"/>
              </a:rPr>
              <a:t>JList</a:t>
            </a:r>
            <a:r>
              <a:rPr lang="en-US" altLang="zh-CN" sz="2000" smtClean="0">
                <a:solidFill>
                  <a:schemeClr val="accent2"/>
                </a:solidFill>
                <a:latin typeface="Verdana" pitchFamily="34" charset="0"/>
                <a:ea typeface="华文宋体" pitchFamily="2" charset="-122"/>
              </a:rPr>
              <a:t>() </a:t>
            </a:r>
          </a:p>
          <a:p>
            <a:pPr lvl="2">
              <a:lnSpc>
                <a:spcPct val="90000"/>
              </a:lnSpc>
              <a:buClr>
                <a:srgbClr val="BD6FBF"/>
              </a:buClr>
            </a:pPr>
            <a:r>
              <a:rPr lang="en-US" altLang="zh-CN" sz="2000" smtClean="0">
                <a:solidFill>
                  <a:schemeClr val="accent2"/>
                </a:solidFill>
                <a:latin typeface="Verdana" pitchFamily="34" charset="0"/>
                <a:ea typeface="华文宋体" pitchFamily="2" charset="-122"/>
              </a:rPr>
              <a:t>public </a:t>
            </a:r>
            <a:r>
              <a:rPr lang="en-US" altLang="zh-CN" sz="2000" b="1" smtClean="0">
                <a:solidFill>
                  <a:schemeClr val="accent2"/>
                </a:solidFill>
                <a:latin typeface="Verdana" pitchFamily="34" charset="0"/>
                <a:ea typeface="华文宋体" pitchFamily="2" charset="-122"/>
              </a:rPr>
              <a:t>JList</a:t>
            </a:r>
            <a:r>
              <a:rPr lang="en-US" altLang="zh-CN" sz="2000" smtClean="0">
                <a:solidFill>
                  <a:schemeClr val="accent2"/>
                </a:solidFill>
                <a:latin typeface="Verdana" pitchFamily="34" charset="0"/>
                <a:ea typeface="华文宋体" pitchFamily="2" charset="-122"/>
              </a:rPr>
              <a:t>(Vector listData)</a:t>
            </a:r>
          </a:p>
          <a:p>
            <a:pPr lvl="2">
              <a:lnSpc>
                <a:spcPct val="90000"/>
              </a:lnSpc>
              <a:buClr>
                <a:srgbClr val="BD6FBF"/>
              </a:buClr>
            </a:pPr>
            <a:r>
              <a:rPr lang="en-US" altLang="zh-CN" sz="2000" smtClean="0">
                <a:solidFill>
                  <a:schemeClr val="accent2"/>
                </a:solidFill>
                <a:latin typeface="Verdana" pitchFamily="34" charset="0"/>
                <a:ea typeface="华文宋体" pitchFamily="2" charset="-122"/>
              </a:rPr>
              <a:t>public </a:t>
            </a:r>
            <a:r>
              <a:rPr lang="en-US" altLang="zh-CN" sz="2000" b="1" smtClean="0">
                <a:solidFill>
                  <a:schemeClr val="accent2"/>
                </a:solidFill>
                <a:latin typeface="Verdana" pitchFamily="34" charset="0"/>
                <a:ea typeface="华文宋体" pitchFamily="2" charset="-122"/>
              </a:rPr>
              <a:t>JList</a:t>
            </a:r>
            <a:r>
              <a:rPr lang="en-US" altLang="zh-CN" sz="2000" smtClean="0">
                <a:solidFill>
                  <a:schemeClr val="accent2"/>
                </a:solidFill>
                <a:latin typeface="Verdana" pitchFamily="34" charset="0"/>
                <a:ea typeface="华文宋体" pitchFamily="2" charset="-122"/>
              </a:rPr>
              <a:t>(Object[] listData) </a:t>
            </a:r>
          </a:p>
          <a:p>
            <a:pPr lvl="2">
              <a:lnSpc>
                <a:spcPct val="90000"/>
              </a:lnSpc>
              <a:buClr>
                <a:srgbClr val="BD6FBF"/>
              </a:buClr>
            </a:pPr>
            <a:r>
              <a:rPr lang="en-US" altLang="zh-CN" sz="2000" smtClean="0">
                <a:solidFill>
                  <a:schemeClr val="accent2"/>
                </a:solidFill>
                <a:latin typeface="Verdana" pitchFamily="34" charset="0"/>
                <a:ea typeface="华文宋体" pitchFamily="2" charset="-122"/>
              </a:rPr>
              <a:t>public </a:t>
            </a:r>
            <a:r>
              <a:rPr lang="en-US" altLang="zh-CN" sz="2000" b="1" smtClean="0">
                <a:solidFill>
                  <a:schemeClr val="accent2"/>
                </a:solidFill>
                <a:latin typeface="Verdana" pitchFamily="34" charset="0"/>
                <a:ea typeface="华文宋体" pitchFamily="2" charset="-122"/>
              </a:rPr>
              <a:t>JList</a:t>
            </a:r>
            <a:r>
              <a:rPr lang="en-US" altLang="zh-CN" sz="2000" smtClean="0">
                <a:solidFill>
                  <a:schemeClr val="accent2"/>
                </a:solidFill>
                <a:latin typeface="Verdana" pitchFamily="34" charset="0"/>
                <a:ea typeface="华文宋体" pitchFamily="2" charset="-122"/>
              </a:rPr>
              <a:t>(ListModel dataModel)</a:t>
            </a:r>
          </a:p>
          <a:p>
            <a:pPr lvl="1">
              <a:lnSpc>
                <a:spcPct val="90000"/>
              </a:lnSpc>
              <a:buClr>
                <a:srgbClr val="BD6FBF"/>
              </a:buClr>
            </a:pP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注意：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JList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列表框如要上下滚动需添加到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JScrollPane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中</a:t>
            </a:r>
          </a:p>
          <a:p>
            <a:pPr>
              <a:lnSpc>
                <a:spcPct val="90000"/>
              </a:lnSpc>
              <a:buClr>
                <a:srgbClr val="BD6FBF"/>
              </a:buClr>
              <a:buFont typeface="Wingdings" pitchFamily="2" charset="2"/>
              <a:buChar char="Ø"/>
            </a:pPr>
            <a:r>
              <a:rPr lang="en-US" altLang="zh-CN" sz="2000" b="1" smtClean="0">
                <a:latin typeface="Verdana" pitchFamily="34" charset="0"/>
                <a:ea typeface="华文宋体" pitchFamily="2" charset="-122"/>
              </a:rPr>
              <a:t>JComboBox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 -- 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组合框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smtClean="0">
                <a:latin typeface="Verdana" pitchFamily="34" charset="0"/>
                <a:ea typeface="华文宋体" pitchFamily="2" charset="-122"/>
              </a:rPr>
              <a:t>表格（</a:t>
            </a:r>
            <a:r>
              <a:rPr lang="en-US" altLang="zh-CN" sz="3200" smtClean="0">
                <a:latin typeface="Verdana" pitchFamily="34" charset="0"/>
                <a:ea typeface="华文宋体" pitchFamily="2" charset="-122"/>
              </a:rPr>
              <a:t>JTable</a:t>
            </a:r>
            <a:r>
              <a:rPr lang="zh-CN" altLang="en-US" sz="3200" smtClean="0">
                <a:latin typeface="Verdana" pitchFamily="34" charset="0"/>
                <a:ea typeface="华文宋体" pitchFamily="2" charset="-122"/>
              </a:rPr>
              <a:t>）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BD6FBF"/>
              </a:buClr>
              <a:buFont typeface="Wingdings" pitchFamily="2" charset="2"/>
              <a:buNone/>
            </a:pP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JTable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类</a:t>
            </a:r>
            <a:br>
              <a:rPr lang="zh-CN" altLang="en-US" sz="2000" smtClean="0">
                <a:latin typeface="Verdana" pitchFamily="34" charset="0"/>
                <a:ea typeface="华文宋体" pitchFamily="2" charset="-122"/>
              </a:rPr>
            </a:b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定义表格组件</a:t>
            </a:r>
          </a:p>
          <a:p>
            <a:pPr>
              <a:buClr>
                <a:srgbClr val="BD6FBF"/>
              </a:buClr>
              <a:buFont typeface="Wingdings" pitchFamily="2" charset="2"/>
              <a:buNone/>
            </a:pP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TableModel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接口</a:t>
            </a:r>
          </a:p>
          <a:p>
            <a:pPr>
              <a:buFontTx/>
              <a:buNone/>
            </a:pP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	定义表格的模型</a:t>
            </a:r>
            <a:br>
              <a:rPr lang="zh-CN" altLang="en-US" sz="2000" smtClean="0">
                <a:latin typeface="Verdana" pitchFamily="34" charset="0"/>
                <a:ea typeface="华文宋体" pitchFamily="2" charset="-122"/>
              </a:rPr>
            </a:b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data[][] 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代表表格的数据</a:t>
            </a:r>
            <a:br>
              <a:rPr lang="zh-CN" altLang="en-US" sz="2000" smtClean="0">
                <a:latin typeface="Verdana" pitchFamily="34" charset="0"/>
                <a:ea typeface="华文宋体" pitchFamily="2" charset="-122"/>
              </a:rPr>
            </a:b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columnNames[]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代表表格的表头</a:t>
            </a:r>
          </a:p>
          <a:p>
            <a:pPr>
              <a:buFontTx/>
              <a:buNone/>
            </a:pPr>
            <a:endParaRPr lang="en-US" altLang="zh-CN" sz="2000" smtClean="0">
              <a:latin typeface="Verdana" pitchFamily="34" charset="0"/>
              <a:ea typeface="华文宋体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906</TotalTime>
  <Words>326</Words>
  <Application>Microsoft Office PowerPoint</Application>
  <PresentationFormat>全屏显示(4:3)</PresentationFormat>
  <Paragraphs>73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 Black</vt:lpstr>
      <vt:lpstr>隶书</vt:lpstr>
      <vt:lpstr>Arial</vt:lpstr>
      <vt:lpstr>Franklin Gothic Medium</vt:lpstr>
      <vt:lpstr>微软雅黑</vt:lpstr>
      <vt:lpstr>Franklin Gothic Book</vt:lpstr>
      <vt:lpstr>黑体</vt:lpstr>
      <vt:lpstr>宋体</vt:lpstr>
      <vt:lpstr>Verdana</vt:lpstr>
      <vt:lpstr>华文宋体</vt:lpstr>
      <vt:lpstr>Wingdings</vt:lpstr>
      <vt:lpstr>主题1</vt:lpstr>
      <vt:lpstr>Swing介绍</vt:lpstr>
      <vt:lpstr>Swing组件</vt:lpstr>
      <vt:lpstr>Swing类</vt:lpstr>
      <vt:lpstr>顶层Swing容器</vt:lpstr>
      <vt:lpstr>创建容器类实例</vt:lpstr>
      <vt:lpstr>组件、框架和标签</vt:lpstr>
      <vt:lpstr>菜单</vt:lpstr>
      <vt:lpstr>列表框和组合框</vt:lpstr>
      <vt:lpstr>表格（JTable）</vt:lpstr>
      <vt:lpstr>单选按钮</vt:lpstr>
      <vt:lpstr>事件处理和定时器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zuzu</dc:creator>
  <cp:lastModifiedBy>58</cp:lastModifiedBy>
  <cp:revision>74</cp:revision>
  <cp:lastPrinted>1601-01-01T00:00:00Z</cp:lastPrinted>
  <dcterms:created xsi:type="dcterms:W3CDTF">2007-01-23T04:43:41Z</dcterms:created>
  <dcterms:modified xsi:type="dcterms:W3CDTF">2014-08-11T09:53:00Z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