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7" r:id="rId2"/>
    <p:sldMasterId id="2147483659" r:id="rId3"/>
    <p:sldMasterId id="2147483703" r:id="rId4"/>
  </p:sldMasterIdLst>
  <p:notesMasterIdLst>
    <p:notesMasterId r:id="rId26"/>
  </p:notesMasterIdLst>
  <p:handoutMasterIdLst>
    <p:handoutMasterId r:id="rId27"/>
  </p:handoutMasterIdLst>
  <p:sldIdLst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80" r:id="rId21"/>
    <p:sldId id="279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800000"/>
    <a:srgbClr val="CCECFF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6" autoAdjust="0"/>
    <p:restoredTop sz="94660"/>
  </p:normalViewPr>
  <p:slideViewPr>
    <p:cSldViewPr>
      <p:cViewPr varScale="1">
        <p:scale>
          <a:sx n="76" d="100"/>
          <a:sy n="76" d="100"/>
        </p:scale>
        <p:origin x="-9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ACF566-1BC9-4D64-9C5C-B4FFD6CFA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655876C-23AA-4412-AB51-7DFB7CDC9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2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96F79CD2-DDC1-4D9C-B65F-F84D421E3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81600" y="4648200"/>
            <a:ext cx="25908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/>
              <a:t>教师名称</a:t>
            </a:r>
          </a:p>
          <a:p>
            <a:pPr>
              <a:defRPr/>
            </a:pPr>
            <a:r>
              <a:rPr lang="en-US" altLang="zh-CN"/>
              <a:t>Email</a:t>
            </a:r>
            <a:r>
              <a:rPr lang="zh-CN" altLang="en-US"/>
              <a:t>地址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3E3A48-8735-41D2-971E-1F9A095F4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F5429-C265-4856-A2C7-37D6D85FD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BCBD5-17FE-45EA-AAEC-03E00A8E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01178-AE1E-4B0B-BF68-4B4324652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4A0E6A-427E-483E-876C-E192D132A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AED25A-6815-4A9E-806D-2F011DDE2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799293-9EDE-494B-8C2D-FCC281342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C896E6-A8D6-438E-96B3-7D0D0D90E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E6CE7-AAA4-4D00-8755-BA69B6C5B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2DC1ED-EFC9-45B1-B2F3-4F2241CB5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50D338-3479-4E26-B64C-5C42A42C3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A56382FF-635C-41EF-A874-7884B45F54D1}" type="slidenum">
              <a:rPr lang="en-US" altLang="zh-CN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 userDrawn="1"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9398" name="Rectangle 6"/>
          <p:cNvSpPr>
            <a:spLocks noChangeArrowheads="1"/>
          </p:cNvSpPr>
          <p:nvPr userDrawn="1"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399" name="Rectangle 7"/>
          <p:cNvSpPr>
            <a:spLocks noChangeArrowheads="1"/>
          </p:cNvSpPr>
          <p:nvPr userDrawn="1"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22E22A3A-EF45-45E6-87A1-D5ED590F89DD}" type="slidenum">
              <a:rPr lang="en-US" altLang="zh-CN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59400" name="Text Box 8"/>
          <p:cNvSpPr txBox="1">
            <a:spLocks noChangeArrowheads="1"/>
          </p:cNvSpPr>
          <p:nvPr userDrawn="1"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59401" name="Text Box 9"/>
          <p:cNvSpPr txBox="1">
            <a:spLocks noChangeArrowheads="1"/>
          </p:cNvSpPr>
          <p:nvPr userDrawn="1"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3" name="Text Box 11"/>
          <p:cNvSpPr txBox="1">
            <a:spLocks noChangeArrowheads="1"/>
          </p:cNvSpPr>
          <p:nvPr userDrawn="1"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59404" name="Line 12"/>
          <p:cNvSpPr>
            <a:spLocks noChangeShapeType="1"/>
          </p:cNvSpPr>
          <p:nvPr userDrawn="1"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0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2476" name="Line 12"/>
          <p:cNvSpPr>
            <a:spLocks noChangeShapeType="1"/>
          </p:cNvSpPr>
          <p:nvPr userDrawn="1"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04CD8F-1A06-403D-97EA-6D6FB5839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ChangeArrowheads="1"/>
          </p:cNvSpPr>
          <p:nvPr/>
        </p:nvSpPr>
        <p:spPr bwMode="auto">
          <a:xfrm>
            <a:off x="685800" y="2362200"/>
            <a:ext cx="8001000" cy="3581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语言的发展历史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1991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年，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SUN MicroSystem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公司的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Jame Gosling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Bill Joe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等人开发出用于家用电器嵌入式系统的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Oak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20485" name="Picture 5" descr="star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270250"/>
            <a:ext cx="1798638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 descr="star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270250"/>
            <a:ext cx="2290763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虚拟机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虚拟机机制屏蔽了底层运行平台的差别，实现了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一次编译，随处运行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3400" y="2438400"/>
            <a:ext cx="8229600" cy="3657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5775325" y="2971800"/>
            <a:ext cx="2349500" cy="7175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kumimoji="1" lang="en-US" altLang="zh-CN" sz="2400" b="1">
              <a:latin typeface="Times New Roman" pitchFamily="18" charset="0"/>
            </a:endParaRPr>
          </a:p>
          <a:p>
            <a:pPr algn="r"/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</a:rPr>
              <a:t>UNIX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5775325" y="2971800"/>
            <a:ext cx="1779588" cy="33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660066"/>
                </a:solidFill>
                <a:latin typeface="Times New Roman" pitchFamily="18" charset="0"/>
              </a:rPr>
              <a:t>JVM for UNIX</a:t>
            </a: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5775325" y="3910013"/>
            <a:ext cx="2349500" cy="714375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kumimoji="1" lang="en-US" altLang="zh-CN" sz="2400" b="1">
              <a:latin typeface="Times New Roman" pitchFamily="18" charset="0"/>
            </a:endParaRPr>
          </a:p>
          <a:p>
            <a:pPr algn="r"/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</a:rPr>
              <a:t>Windows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5775325" y="3910013"/>
            <a:ext cx="1779588" cy="33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660066"/>
                </a:solidFill>
                <a:latin typeface="Times New Roman" pitchFamily="18" charset="0"/>
              </a:rPr>
              <a:t>JVM for Windows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5775325" y="4845050"/>
            <a:ext cx="2349500" cy="7175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kumimoji="1" lang="en-US" altLang="zh-CN" sz="2400" b="1">
              <a:latin typeface="Times New Roman" pitchFamily="18" charset="0"/>
            </a:endParaRPr>
          </a:p>
          <a:p>
            <a:pPr algn="r"/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</a:rPr>
              <a:t>Other Platform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5775325" y="4845050"/>
            <a:ext cx="1779588" cy="3317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660066"/>
                </a:solidFill>
                <a:latin typeface="Times New Roman" pitchFamily="18" charset="0"/>
              </a:rPr>
              <a:t>JVM for Other</a:t>
            </a:r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1981200" y="4073525"/>
            <a:ext cx="987425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4737100" y="3136900"/>
            <a:ext cx="0" cy="1874838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4737100" y="3136900"/>
            <a:ext cx="1038225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>
            <a:off x="4737100" y="4073525"/>
            <a:ext cx="1038225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4737100" y="5011738"/>
            <a:ext cx="1038225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3881438" y="4073525"/>
            <a:ext cx="855662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13" name="Group 20"/>
          <p:cNvGrpSpPr>
            <a:grpSpLocks/>
          </p:cNvGrpSpPr>
          <p:nvPr/>
        </p:nvGrpSpPr>
        <p:grpSpPr bwMode="auto">
          <a:xfrm>
            <a:off x="1212850" y="3652838"/>
            <a:ext cx="828675" cy="771525"/>
            <a:chOff x="432" y="1536"/>
            <a:chExt cx="768" cy="720"/>
          </a:xfrm>
        </p:grpSpPr>
        <p:sp>
          <p:nvSpPr>
            <p:cNvPr id="29720" name="AutoShape 21"/>
            <p:cNvSpPr>
              <a:spLocks noChangeArrowheads="1"/>
            </p:cNvSpPr>
            <p:nvPr/>
          </p:nvSpPr>
          <p:spPr bwMode="auto">
            <a:xfrm>
              <a:off x="432" y="1536"/>
              <a:ext cx="768" cy="720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1" name="Group 22"/>
            <p:cNvGrpSpPr>
              <a:grpSpLocks/>
            </p:cNvGrpSpPr>
            <p:nvPr/>
          </p:nvGrpSpPr>
          <p:grpSpPr bwMode="auto">
            <a:xfrm>
              <a:off x="576" y="1680"/>
              <a:ext cx="480" cy="288"/>
              <a:chOff x="576" y="1680"/>
              <a:chExt cx="480" cy="288"/>
            </a:xfrm>
          </p:grpSpPr>
          <p:sp>
            <p:nvSpPr>
              <p:cNvPr id="29722" name="Line 23"/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Line 24"/>
              <p:cNvSpPr>
                <a:spLocks noChangeShapeType="1"/>
              </p:cNvSpPr>
              <p:nvPr/>
            </p:nvSpPr>
            <p:spPr bwMode="auto">
              <a:xfrm>
                <a:off x="57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4" name="Line 25"/>
              <p:cNvSpPr>
                <a:spLocks noChangeShapeType="1"/>
              </p:cNvSpPr>
              <p:nvPr/>
            </p:nvSpPr>
            <p:spPr bwMode="auto">
              <a:xfrm>
                <a:off x="576" y="18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5" name="Line 26"/>
              <p:cNvSpPr>
                <a:spLocks noChangeShapeType="1"/>
              </p:cNvSpPr>
              <p:nvPr/>
            </p:nvSpPr>
            <p:spPr bwMode="auto">
              <a:xfrm>
                <a:off x="576" y="19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14" name="Text Box 27"/>
          <p:cNvSpPr txBox="1">
            <a:spLocks noChangeArrowheads="1"/>
          </p:cNvSpPr>
          <p:nvPr/>
        </p:nvSpPr>
        <p:spPr bwMode="auto">
          <a:xfrm>
            <a:off x="1143000" y="4481513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*.java</a:t>
            </a:r>
          </a:p>
        </p:txBody>
      </p:sp>
      <p:grpSp>
        <p:nvGrpSpPr>
          <p:cNvPr id="29715" name="Group 28"/>
          <p:cNvGrpSpPr>
            <a:grpSpLocks/>
          </p:cNvGrpSpPr>
          <p:nvPr/>
        </p:nvGrpSpPr>
        <p:grpSpPr bwMode="auto">
          <a:xfrm>
            <a:off x="2892425" y="3652838"/>
            <a:ext cx="1057275" cy="1285875"/>
            <a:chOff x="1868" y="2617"/>
            <a:chExt cx="667" cy="905"/>
          </a:xfrm>
        </p:grpSpPr>
        <p:sp>
          <p:nvSpPr>
            <p:cNvPr id="29718" name="Text Box 29"/>
            <p:cNvSpPr txBox="1">
              <a:spLocks noChangeArrowheads="1"/>
            </p:cNvSpPr>
            <p:nvPr/>
          </p:nvSpPr>
          <p:spPr bwMode="auto">
            <a:xfrm>
              <a:off x="1868" y="3200"/>
              <a:ext cx="64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660066"/>
                  </a:solidFill>
                  <a:latin typeface="Times New Roman" pitchFamily="18" charset="0"/>
                </a:rPr>
                <a:t>*.class</a:t>
              </a:r>
            </a:p>
          </p:txBody>
        </p:sp>
        <p:sp>
          <p:nvSpPr>
            <p:cNvPr id="29719" name="AutoShape 30"/>
            <p:cNvSpPr>
              <a:spLocks noChangeArrowheads="1"/>
            </p:cNvSpPr>
            <p:nvPr/>
          </p:nvSpPr>
          <p:spPr bwMode="auto">
            <a:xfrm>
              <a:off x="1924" y="2617"/>
              <a:ext cx="611" cy="543"/>
            </a:xfrm>
            <a:prstGeom prst="flowChartMultidocumen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6" name="Text Box 31"/>
          <p:cNvSpPr txBox="1">
            <a:spLocks noChangeArrowheads="1"/>
          </p:cNvSpPr>
          <p:nvPr/>
        </p:nvSpPr>
        <p:spPr bwMode="auto">
          <a:xfrm>
            <a:off x="2181225" y="37052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编译</a:t>
            </a:r>
          </a:p>
        </p:txBody>
      </p:sp>
      <p:sp>
        <p:nvSpPr>
          <p:cNvPr id="29717" name="Text Box 32"/>
          <p:cNvSpPr txBox="1">
            <a:spLocks noChangeArrowheads="1"/>
          </p:cNvSpPr>
          <p:nvPr/>
        </p:nvSpPr>
        <p:spPr bwMode="auto">
          <a:xfrm>
            <a:off x="4048125" y="37052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垃圾收集机制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不再使用的内存空间应回收－垃圾收集。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C/C++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等语言中，由程序员负责回收无用内存。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语言消除了程序员回收无用内存空间的责任；它提供一种系统级线程跟踪存储空间的分配情况。并在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JVM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的空闲时，检查并释放那些可被释放的存储器空间。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垃圾收集在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程序运行过程中自动进行，程序员无法精确控制和干预。</a:t>
            </a:r>
            <a:r>
              <a:rPr kumimoji="1" lang="zh-CN" altLang="en-US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en-US" altLang="zh-CN" sz="2400" b="1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代码安全性检测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代码安全性检测通过三级进行：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下载校验 － 检测字节码的出处，确定其安全性。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字节码校验 － 校验字节码的合法性。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跟踪检测 － 监视字节码运行的每一步骤。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en-US" altLang="zh-CN" sz="24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运行环境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1143000"/>
            <a:ext cx="8229600" cy="5029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488832" cy="46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开发环境的配置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配置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开发环境步骤（以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Windows2003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环境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为例）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下载并安装最新版本的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设置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Windows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环境变量。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选择合适的文本编辑器或使用集成开发环境。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开发环境的配置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可以从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的官方网站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http://java.sun.com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下载最新版本的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1066800" y="2305050"/>
          <a:ext cx="7315200" cy="3867150"/>
        </p:xfrm>
        <a:graphic>
          <a:graphicData uri="http://schemas.openxmlformats.org/presentationml/2006/ole">
            <p:oleObj spid="_x0000_s1026" r:id="rId3" imgW="6458852" imgH="443927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开发环境的配置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常用集成开发环境：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JBuilder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http://www.borland.com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Eclipse 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http://www.eclipse.org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 err="1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NetBeabs</a:t>
            </a:r>
            <a:endParaRPr kumimoji="1" lang="en-US" altLang="zh-CN" sz="2400" b="1" dirty="0" smtClean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Sun 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One Studio 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http://java.sun.com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WSAD 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http://www.ibm.com</a:t>
            </a:r>
            <a:r>
              <a:rPr kumimoji="1" lang="zh-CN" altLang="en-US" sz="2400" b="1" i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kumimoji="1" lang="en-US" altLang="zh-CN" sz="24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Application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的编译和运行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33400" y="1371600"/>
            <a:ext cx="8229600" cy="4724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bg2"/>
                </a:solidFill>
                <a:latin typeface="Courier New" pitchFamily="49" charset="0"/>
              </a:rPr>
              <a:t>/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* 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* 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范例名称：  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"Hello World" 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程序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 * 源文件名称： 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HelloWorld.java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* 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描    述：  显示输出字符串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"Hello,World!"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 *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/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HelloWorld {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System.out.println("Hello,World!");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endParaRPr lang="en-US" altLang="zh-CN" sz="200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Application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Applet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33400" y="1371600"/>
            <a:ext cx="8229600" cy="4800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36868" name="Picture 11" descr="jav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35052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AutoShape 12"/>
          <p:cNvSpPr>
            <a:spLocks noChangeArrowheads="1"/>
          </p:cNvSpPr>
          <p:nvPr/>
        </p:nvSpPr>
        <p:spPr bwMode="auto">
          <a:xfrm>
            <a:off x="5181600" y="1676400"/>
            <a:ext cx="2819400" cy="1524000"/>
          </a:xfrm>
          <a:prstGeom prst="wedgeRectCallout">
            <a:avLst>
              <a:gd name="adj1" fmla="val -118750"/>
              <a:gd name="adj2" fmla="val 731"/>
            </a:avLst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javac 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命令用于将源文件编译成字节码（*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.class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）文件</a:t>
            </a:r>
          </a:p>
        </p:txBody>
      </p:sp>
      <p:sp>
        <p:nvSpPr>
          <p:cNvPr id="36870" name="AutoShape 13"/>
          <p:cNvSpPr>
            <a:spLocks noChangeArrowheads="1"/>
          </p:cNvSpPr>
          <p:nvPr/>
        </p:nvSpPr>
        <p:spPr bwMode="auto">
          <a:xfrm>
            <a:off x="5181600" y="3657600"/>
            <a:ext cx="2819400" cy="1981200"/>
          </a:xfrm>
          <a:prstGeom prst="wedgeRectCallout">
            <a:avLst>
              <a:gd name="adj1" fmla="val -137273"/>
              <a:gd name="adj2" fmla="val -86056"/>
            </a:avLst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java 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命令用于加载并运行字节码文件后面的类为含有</a:t>
            </a:r>
            <a:r>
              <a:rPr kumimoji="1" lang="en-US" altLang="zh-CN" sz="2400" b="1">
                <a:solidFill>
                  <a:srgbClr val="660066"/>
                </a:solidFill>
                <a:latin typeface="Times New Roman" pitchFamily="18" charset="0"/>
              </a:rPr>
              <a:t>main</a:t>
            </a:r>
            <a:r>
              <a:rPr kumimoji="1" lang="zh-CN" altLang="en-US" sz="2400" b="1">
                <a:solidFill>
                  <a:srgbClr val="660066"/>
                </a:solidFill>
                <a:latin typeface="Times New Roman" pitchFamily="18" charset="0"/>
              </a:rPr>
              <a:t>（）方法的类。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Application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源文件以</a:t>
            </a:r>
            <a:r>
              <a:rPr kumimoji="1" lang="zh-CN" altLang="zh-CN" sz="2000" b="1">
                <a:solidFill>
                  <a:srgbClr val="800000"/>
                </a:solidFill>
                <a:latin typeface="Courier New" pitchFamily="49" charset="0"/>
                <a:ea typeface="楷体_GB2312" pitchFamily="49" charset="-122"/>
              </a:rPr>
              <a:t>“</a:t>
            </a:r>
            <a:r>
              <a:rPr kumimoji="1" lang="zh-CN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zh-CN" sz="2000" b="1">
                <a:solidFill>
                  <a:srgbClr val="800000"/>
                </a:solidFill>
                <a:latin typeface="Courier New" pitchFamily="49" charset="0"/>
                <a:ea typeface="楷体_GB2312" pitchFamily="49" charset="-122"/>
              </a:rPr>
              <a:t>”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为扩展名。源文件的基本组成部分是</a:t>
            </a:r>
            <a:r>
              <a:rPr kumimoji="1" lang="zh-CN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kumimoji="1" lang="zh-CN" altLang="en-US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class</a:t>
            </a:r>
            <a:r>
              <a:rPr kumimoji="1" lang="zh-CN" altLang="en-US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如本例中的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HelloWorld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一个源文件中最多只能有一个</a:t>
            </a:r>
            <a:r>
              <a:rPr kumimoji="1" lang="en-US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类。其它类的个数不限，如果源文件 文件包含一个</a:t>
            </a:r>
            <a:r>
              <a:rPr kumimoji="1" lang="en-US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public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类，它必需按该类名命名。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应用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程序的执行入口是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方法。它有固定的书写格式：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public static void main(String args[]) {</a:t>
            </a:r>
            <a:r>
              <a:rPr kumimoji="1" lang="en-US" altLang="zh-CN" sz="2000" b="1">
                <a:solidFill>
                  <a:srgbClr val="800000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kumimoji="1" lang="en-US" altLang="zh-CN" sz="20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语言的发展历史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1995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年，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Sun MicroSystem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公司推出了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1.0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，引起业内的轰动。是互联网技术的迅猛发展，特别是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World Wide Web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的不断增长带动了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技术的发展。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85800" y="2895600"/>
            <a:ext cx="8001000" cy="2971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21509" name="Picture 7" descr="sun-inf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81400"/>
            <a:ext cx="6096000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HelloWorld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应用程序分析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64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语言中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严格区分大小写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方法有一条条语句构成，每个语句以分号结束。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语言有三种注释方式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8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8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//  </a:t>
            </a: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用于单行注释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None/>
            </a:pP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§"/>
            </a:pP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*  </a:t>
            </a: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用于多行注释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None/>
            </a:pP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*</a:t>
            </a: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§"/>
            </a:pPr>
            <a:endParaRPr kumimoji="1" lang="en-US" altLang="zh-CN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§"/>
            </a:pP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/**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*   </a:t>
            </a: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用于多行注释，且可以被 </a:t>
            </a: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doc </a:t>
            </a: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工具解析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CC99"/>
              </a:buClr>
              <a:buFont typeface="Wingdings" pitchFamily="2" charset="2"/>
              <a:buNone/>
            </a:pP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*</a:t>
            </a:r>
            <a:r>
              <a:rPr kumimoji="1" lang="en-US" altLang="zh-CN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 dirty="0" smtClean="0"/>
              <a:t> 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中运行时内存结构有哪</a:t>
            </a:r>
            <a:r>
              <a:rPr lang="zh-CN" altLang="en-US" sz="2400" dirty="0" smtClean="0"/>
              <a:t>几种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r>
              <a:rPr lang="zh-CN" altLang="en-US" sz="2400" dirty="0" smtClean="0"/>
              <a:t> 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中为什么要设计堆栈</a:t>
            </a:r>
            <a:r>
              <a:rPr lang="zh-CN" altLang="en-US" sz="2400" dirty="0" smtClean="0"/>
              <a:t>分离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smtClean="0"/>
              <a:t> Java</a:t>
            </a:r>
            <a:r>
              <a:rPr lang="zh-CN" altLang="en-US" sz="2400" dirty="0" smtClean="0"/>
              <a:t>多线程中是如何实现数据共享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反射的基础是</a:t>
            </a:r>
            <a:r>
              <a:rPr lang="zh-CN" altLang="en-US" sz="2400" dirty="0" smtClean="0"/>
              <a:t>什么</a:t>
            </a:r>
            <a:endParaRPr lang="zh-CN" altLang="en-US" sz="2400" dirty="0" smtClean="0"/>
          </a:p>
          <a:p>
            <a:pPr marL="342900" indent="-3429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问题？</a:t>
            </a:r>
            <a:endParaRPr lang="zh-CN" altLang="en-US" sz="4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语言的发展历史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1995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年以来，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技术发展迅速，类库日趋完善，性能逐步提高，应用领域不断扩展。</a:t>
            </a:r>
          </a:p>
          <a:p>
            <a:pPr marL="342900" indent="-3429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不仅仅作为一种语言，而作为一种技术标准（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Java Technology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）受到各大著名计算机公司（如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Microsoft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IBM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Apple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等）的青睐。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语言的发展历史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平台技术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1989138"/>
            <a:ext cx="8001000" cy="36004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23557" name="Picture 6" descr="java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92375"/>
            <a:ext cx="2620963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200400" y="2514600"/>
            <a:ext cx="52578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rgbClr val="660066"/>
                </a:solidFill>
              </a:rPr>
              <a:t> Java 2 Platform, Standard Edition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0066"/>
                </a:solidFill>
              </a:rPr>
              <a:t>          </a:t>
            </a:r>
            <a:r>
              <a:rPr kumimoji="1" lang="zh-CN" altLang="en-US" sz="2000" b="1">
                <a:solidFill>
                  <a:srgbClr val="660066"/>
                </a:solidFill>
              </a:rPr>
              <a:t>（</a:t>
            </a:r>
            <a:r>
              <a:rPr kumimoji="1" lang="en-US" altLang="zh-CN" sz="2000" b="1">
                <a:solidFill>
                  <a:srgbClr val="660066"/>
                </a:solidFill>
              </a:rPr>
              <a:t>J2SE technology</a:t>
            </a:r>
            <a:r>
              <a:rPr kumimoji="1" lang="zh-CN" altLang="en-US" sz="2000" b="1">
                <a:solidFill>
                  <a:srgbClr val="660066"/>
                </a:solidFill>
              </a:rPr>
              <a:t>）</a:t>
            </a: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rgbClr val="660066"/>
                </a:solidFill>
              </a:rPr>
              <a:t>  </a:t>
            </a:r>
            <a:r>
              <a:rPr kumimoji="1" lang="en-US" altLang="zh-CN" sz="2000" b="1">
                <a:solidFill>
                  <a:srgbClr val="660066"/>
                </a:solidFill>
              </a:rPr>
              <a:t>Java 2 Platform, Micro Edition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0066"/>
                </a:solidFill>
              </a:rPr>
              <a:t>          </a:t>
            </a:r>
            <a:r>
              <a:rPr kumimoji="1" lang="zh-CN" altLang="en-US" sz="2000" b="1">
                <a:solidFill>
                  <a:srgbClr val="660066"/>
                </a:solidFill>
              </a:rPr>
              <a:t>（</a:t>
            </a:r>
            <a:r>
              <a:rPr kumimoji="1" lang="en-US" altLang="zh-CN" sz="2000" b="1">
                <a:solidFill>
                  <a:srgbClr val="660066"/>
                </a:solidFill>
              </a:rPr>
              <a:t>J2ME technology</a:t>
            </a:r>
            <a:r>
              <a:rPr kumimoji="1" lang="zh-CN" altLang="en-US" sz="2000" b="1">
                <a:solidFill>
                  <a:srgbClr val="660066"/>
                </a:solidFill>
              </a:rPr>
              <a:t>）</a:t>
            </a: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rgbClr val="660066"/>
                </a:solidFill>
              </a:rPr>
              <a:t>  </a:t>
            </a:r>
            <a:r>
              <a:rPr kumimoji="1" lang="en-US" altLang="zh-CN" sz="2000" b="1">
                <a:solidFill>
                  <a:srgbClr val="660066"/>
                </a:solidFill>
              </a:rPr>
              <a:t>Java 2 Platform, Enterprise Edition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rgbClr val="660066"/>
                </a:solidFill>
              </a:rPr>
              <a:t>         </a:t>
            </a:r>
            <a:r>
              <a:rPr kumimoji="1" lang="zh-CN" altLang="en-US" sz="2000" b="1">
                <a:solidFill>
                  <a:srgbClr val="660066"/>
                </a:solidFill>
              </a:rPr>
              <a:t>（</a:t>
            </a:r>
            <a:r>
              <a:rPr kumimoji="1" lang="en-US" altLang="zh-CN" sz="2000" b="1">
                <a:solidFill>
                  <a:srgbClr val="660066"/>
                </a:solidFill>
              </a:rPr>
              <a:t>J2EE technology</a:t>
            </a:r>
            <a:r>
              <a:rPr kumimoji="1" lang="zh-CN" altLang="en-US" sz="2000" b="1">
                <a:solidFill>
                  <a:srgbClr val="660066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语言的发展历史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1309688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已经成为当今最为流行的软件开发语言技术。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685800" y="1981200"/>
            <a:ext cx="8001000" cy="4267200"/>
            <a:chOff x="432" y="1248"/>
            <a:chExt cx="5040" cy="2688"/>
          </a:xfrm>
        </p:grpSpPr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432" y="1248"/>
              <a:ext cx="5040" cy="268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pic>
          <p:nvPicPr>
            <p:cNvPr id="24582" name="Picture 4" descr="Baratz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0" y="1488"/>
              <a:ext cx="2832" cy="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3" name="Picture 5" descr="javalogo1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1584"/>
              <a:ext cx="1331" cy="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语言的特点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一种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面向对象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的语言。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一种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平台无关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的语言，提供程序运行的解释环境。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一种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健壮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的语言，吸收了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C/C++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语言的优点，但去掉了其影响程序健壮性的部分（如：指针、内存的申请与释放等）。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一种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安全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的语言，提供代码检验机制。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程序运行机制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三种核心机制：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虚拟机 （ </a:t>
            </a:r>
            <a:r>
              <a:rPr kumimoji="1"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Java Virtual Machine 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垃圾收集机制（ </a:t>
            </a:r>
            <a:r>
              <a:rPr kumimoji="1"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Garbage collection 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代码安全性检测（</a:t>
            </a:r>
            <a:r>
              <a:rPr kumimoji="1"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Code Security 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/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endParaRPr kumimoji="1" lang="en-US" altLang="zh-CN" sz="24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虚拟机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85800" y="1295400"/>
            <a:ext cx="8001000" cy="4953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1550988" y="2657475"/>
            <a:ext cx="18621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源程序</a:t>
            </a:r>
          </a:p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（*</a:t>
            </a:r>
            <a:r>
              <a:rPr kumimoji="1" lang="en-US" altLang="zh-CN" sz="2000" b="1">
                <a:solidFill>
                  <a:srgbClr val="660066"/>
                </a:solidFill>
                <a:latin typeface="Times New Roman" pitchFamily="18" charset="0"/>
              </a:rPr>
              <a:t>.java</a:t>
            </a:r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文件）</a:t>
            </a:r>
          </a:p>
        </p:txBody>
      </p:sp>
      <p:sp>
        <p:nvSpPr>
          <p:cNvPr id="27653" name="AutoShape 8"/>
          <p:cNvSpPr>
            <a:spLocks noChangeArrowheads="1"/>
          </p:cNvSpPr>
          <p:nvPr/>
        </p:nvSpPr>
        <p:spPr bwMode="auto">
          <a:xfrm>
            <a:off x="2039938" y="4646613"/>
            <a:ext cx="820737" cy="5953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1550988" y="5241925"/>
            <a:ext cx="1903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字节码</a:t>
            </a:r>
          </a:p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（*</a:t>
            </a:r>
            <a:r>
              <a:rPr kumimoji="1" lang="en-US" altLang="zh-CN" sz="2000" b="1">
                <a:solidFill>
                  <a:srgbClr val="660066"/>
                </a:solidFill>
                <a:latin typeface="Times New Roman" pitchFamily="18" charset="0"/>
              </a:rPr>
              <a:t>.class</a:t>
            </a:r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文件）</a:t>
            </a:r>
          </a:p>
        </p:txBody>
      </p:sp>
      <p:sp>
        <p:nvSpPr>
          <p:cNvPr id="27655" name="AutoShape 10"/>
          <p:cNvSpPr>
            <a:spLocks noChangeArrowheads="1"/>
          </p:cNvSpPr>
          <p:nvPr/>
        </p:nvSpPr>
        <p:spPr bwMode="auto">
          <a:xfrm>
            <a:off x="1295400" y="3776663"/>
            <a:ext cx="2274888" cy="5143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000" b="1">
                <a:solidFill>
                  <a:srgbClr val="660066"/>
                </a:solidFill>
                <a:latin typeface="Times New Roman" pitchFamily="18" charset="0"/>
              </a:rPr>
              <a:t>Java</a:t>
            </a:r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编译器</a:t>
            </a: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 flipV="1">
            <a:off x="4121150" y="1841500"/>
            <a:ext cx="0" cy="309245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>
            <a:off x="4121150" y="1841500"/>
            <a:ext cx="22733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>
            <a:off x="2466975" y="3325813"/>
            <a:ext cx="0" cy="257175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>
            <a:off x="2466975" y="4354513"/>
            <a:ext cx="0" cy="257175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5"/>
          <p:cNvSpPr>
            <a:spLocks noChangeShapeType="1"/>
          </p:cNvSpPr>
          <p:nvPr/>
        </p:nvSpPr>
        <p:spPr bwMode="auto">
          <a:xfrm flipV="1">
            <a:off x="2881313" y="4933950"/>
            <a:ext cx="1239837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AutoShape 16"/>
          <p:cNvSpPr>
            <a:spLocks noChangeArrowheads="1"/>
          </p:cNvSpPr>
          <p:nvPr/>
        </p:nvSpPr>
        <p:spPr bwMode="auto">
          <a:xfrm>
            <a:off x="5254625" y="2327275"/>
            <a:ext cx="2220913" cy="4746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zh-CN" altLang="en-US" sz="2000" b="1" dirty="0">
                <a:solidFill>
                  <a:srgbClr val="660066"/>
                </a:solidFill>
                <a:latin typeface="Times New Roman" pitchFamily="18" charset="0"/>
              </a:rPr>
              <a:t>类装载器</a:t>
            </a:r>
          </a:p>
        </p:txBody>
      </p:sp>
      <p:sp>
        <p:nvSpPr>
          <p:cNvPr id="27662" name="AutoShape 17"/>
          <p:cNvSpPr>
            <a:spLocks noChangeArrowheads="1"/>
          </p:cNvSpPr>
          <p:nvPr/>
        </p:nvSpPr>
        <p:spPr bwMode="auto">
          <a:xfrm>
            <a:off x="5254625" y="3335338"/>
            <a:ext cx="2220913" cy="4746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字节码校验器</a:t>
            </a:r>
          </a:p>
        </p:txBody>
      </p:sp>
      <p:sp>
        <p:nvSpPr>
          <p:cNvPr id="27663" name="AutoShape 18"/>
          <p:cNvSpPr>
            <a:spLocks noChangeArrowheads="1"/>
          </p:cNvSpPr>
          <p:nvPr/>
        </p:nvSpPr>
        <p:spPr bwMode="auto">
          <a:xfrm>
            <a:off x="5254625" y="4338638"/>
            <a:ext cx="2220913" cy="4762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zh-CN" altLang="en-US" sz="2000" b="1">
                <a:solidFill>
                  <a:srgbClr val="660066"/>
                </a:solidFill>
                <a:latin typeface="Times New Roman" pitchFamily="18" charset="0"/>
              </a:rPr>
              <a:t>解释器</a:t>
            </a:r>
          </a:p>
        </p:txBody>
      </p:sp>
      <p:sp>
        <p:nvSpPr>
          <p:cNvPr id="27664" name="Rectangle 19"/>
          <p:cNvSpPr>
            <a:spLocks noChangeArrowheads="1"/>
          </p:cNvSpPr>
          <p:nvPr/>
        </p:nvSpPr>
        <p:spPr bwMode="auto">
          <a:xfrm>
            <a:off x="4810125" y="5380038"/>
            <a:ext cx="2962275" cy="415925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zh-CN" altLang="en-US" sz="2400" b="1">
                <a:solidFill>
                  <a:srgbClr val="FF9900"/>
                </a:solidFill>
                <a:latin typeface="Times New Roman" pitchFamily="18" charset="0"/>
              </a:rPr>
              <a:t>系统平台</a:t>
            </a:r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>
            <a:off x="6405563" y="4900613"/>
            <a:ext cx="0" cy="239712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21"/>
          <p:cNvSpPr>
            <a:spLocks noChangeShapeType="1"/>
          </p:cNvSpPr>
          <p:nvPr/>
        </p:nvSpPr>
        <p:spPr bwMode="auto">
          <a:xfrm flipH="1">
            <a:off x="6405563" y="2867025"/>
            <a:ext cx="0" cy="276225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22"/>
          <p:cNvSpPr>
            <a:spLocks noChangeShapeType="1"/>
          </p:cNvSpPr>
          <p:nvPr/>
        </p:nvSpPr>
        <p:spPr bwMode="auto">
          <a:xfrm>
            <a:off x="6394450" y="1825625"/>
            <a:ext cx="0" cy="322263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3"/>
          <p:cNvSpPr>
            <a:spLocks noChangeShapeType="1"/>
          </p:cNvSpPr>
          <p:nvPr/>
        </p:nvSpPr>
        <p:spPr bwMode="auto">
          <a:xfrm flipH="1">
            <a:off x="6405563" y="3852863"/>
            <a:ext cx="0" cy="277812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69" name="Group 24"/>
          <p:cNvGrpSpPr>
            <a:grpSpLocks/>
          </p:cNvGrpSpPr>
          <p:nvPr/>
        </p:nvGrpSpPr>
        <p:grpSpPr bwMode="auto">
          <a:xfrm>
            <a:off x="2057400" y="1752600"/>
            <a:ext cx="831850" cy="862013"/>
            <a:chOff x="432" y="1536"/>
            <a:chExt cx="768" cy="720"/>
          </a:xfrm>
        </p:grpSpPr>
        <p:sp>
          <p:nvSpPr>
            <p:cNvPr id="27670" name="AutoShape 25"/>
            <p:cNvSpPr>
              <a:spLocks noChangeArrowheads="1"/>
            </p:cNvSpPr>
            <p:nvPr/>
          </p:nvSpPr>
          <p:spPr bwMode="auto">
            <a:xfrm>
              <a:off x="432" y="1536"/>
              <a:ext cx="768" cy="720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1" name="Group 26"/>
            <p:cNvGrpSpPr>
              <a:grpSpLocks/>
            </p:cNvGrpSpPr>
            <p:nvPr/>
          </p:nvGrpSpPr>
          <p:grpSpPr bwMode="auto">
            <a:xfrm>
              <a:off x="576" y="1680"/>
              <a:ext cx="480" cy="288"/>
              <a:chOff x="576" y="1680"/>
              <a:chExt cx="480" cy="288"/>
            </a:xfrm>
          </p:grpSpPr>
          <p:sp>
            <p:nvSpPr>
              <p:cNvPr id="27672" name="Line 27"/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3" name="Line 28"/>
              <p:cNvSpPr>
                <a:spLocks noChangeShapeType="1"/>
              </p:cNvSpPr>
              <p:nvPr/>
            </p:nvSpPr>
            <p:spPr bwMode="auto">
              <a:xfrm>
                <a:off x="57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Line 29"/>
              <p:cNvSpPr>
                <a:spLocks noChangeShapeType="1"/>
              </p:cNvSpPr>
              <p:nvPr/>
            </p:nvSpPr>
            <p:spPr bwMode="auto">
              <a:xfrm>
                <a:off x="576" y="1872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Line 30"/>
              <p:cNvSpPr>
                <a:spLocks noChangeShapeType="1"/>
              </p:cNvSpPr>
              <p:nvPr/>
            </p:nvSpPr>
            <p:spPr bwMode="auto">
              <a:xfrm>
                <a:off x="576" y="1968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28" tIns="45059" rIns="91728" bIns="45059"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虚拟机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419600" y="1295400"/>
            <a:ext cx="4343400" cy="4953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>
            <a:off x="4724400" y="1600200"/>
            <a:ext cx="3810000" cy="23796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4940300" y="5133975"/>
            <a:ext cx="3163888" cy="504825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</a:rPr>
              <a:t>Hardware</a:t>
            </a: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>
            <a:off x="5084763" y="2033588"/>
            <a:ext cx="1365250" cy="5762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000" b="1">
                <a:solidFill>
                  <a:srgbClr val="660066"/>
                </a:solidFill>
                <a:latin typeface="Times New Roman" pitchFamily="18" charset="0"/>
              </a:rPr>
              <a:t>Java </a:t>
            </a:r>
          </a:p>
          <a:p>
            <a:pPr algn="ctr"/>
            <a:r>
              <a:rPr kumimoji="1" lang="en-US" altLang="zh-CN" sz="2000" b="1">
                <a:solidFill>
                  <a:srgbClr val="660066"/>
                </a:solidFill>
                <a:latin typeface="Times New Roman" pitchFamily="18" charset="0"/>
              </a:rPr>
              <a:t>Interpreter</a:t>
            </a:r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5011738" y="3187700"/>
            <a:ext cx="3163887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</a:rPr>
              <a:t>Runtime System</a:t>
            </a:r>
          </a:p>
        </p:txBody>
      </p:sp>
      <p:sp>
        <p:nvSpPr>
          <p:cNvPr id="28680" name="AutoShape 12"/>
          <p:cNvSpPr>
            <a:spLocks noChangeArrowheads="1"/>
          </p:cNvSpPr>
          <p:nvPr/>
        </p:nvSpPr>
        <p:spPr bwMode="auto">
          <a:xfrm>
            <a:off x="6737350" y="2033588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000" b="1">
                <a:solidFill>
                  <a:srgbClr val="660066"/>
                </a:solidFill>
                <a:latin typeface="Times New Roman" pitchFamily="18" charset="0"/>
              </a:rPr>
              <a:t>Just-in-time</a:t>
            </a:r>
          </a:p>
          <a:p>
            <a:pPr algn="ctr"/>
            <a:r>
              <a:rPr kumimoji="1" lang="en-US" altLang="zh-CN" sz="2000" b="1">
                <a:solidFill>
                  <a:srgbClr val="660066"/>
                </a:solidFill>
                <a:latin typeface="Times New Roman" pitchFamily="18" charset="0"/>
              </a:rPr>
              <a:t>Complier</a:t>
            </a:r>
          </a:p>
        </p:txBody>
      </p:sp>
      <p:sp>
        <p:nvSpPr>
          <p:cNvPr id="28681" name="Rectangle 13"/>
          <p:cNvSpPr>
            <a:spLocks noChangeArrowheads="1"/>
          </p:cNvSpPr>
          <p:nvPr/>
        </p:nvSpPr>
        <p:spPr bwMode="auto">
          <a:xfrm>
            <a:off x="4940300" y="4629150"/>
            <a:ext cx="3163888" cy="504825"/>
          </a:xfrm>
          <a:prstGeom prst="rect">
            <a:avLst/>
          </a:prstGeom>
          <a:solidFill>
            <a:srgbClr val="6666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66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</a:rPr>
              <a:t>Operation System</a:t>
            </a:r>
          </a:p>
        </p:txBody>
      </p:sp>
      <p:sp>
        <p:nvSpPr>
          <p:cNvPr id="28682" name="AutoShape 14"/>
          <p:cNvSpPr>
            <a:spLocks noChangeArrowheads="1"/>
          </p:cNvSpPr>
          <p:nvPr/>
        </p:nvSpPr>
        <p:spPr bwMode="auto">
          <a:xfrm>
            <a:off x="5588000" y="2682875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AutoShape 15"/>
          <p:cNvSpPr>
            <a:spLocks noChangeArrowheads="1"/>
          </p:cNvSpPr>
          <p:nvPr/>
        </p:nvSpPr>
        <p:spPr bwMode="auto">
          <a:xfrm>
            <a:off x="7313613" y="268287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AutoShape 16"/>
          <p:cNvSpPr>
            <a:spLocks noChangeArrowheads="1"/>
          </p:cNvSpPr>
          <p:nvPr/>
        </p:nvSpPr>
        <p:spPr bwMode="auto">
          <a:xfrm>
            <a:off x="6450013" y="3763963"/>
            <a:ext cx="215900" cy="649287"/>
          </a:xfrm>
          <a:prstGeom prst="downArrow">
            <a:avLst>
              <a:gd name="adj1" fmla="val 50000"/>
              <a:gd name="adj2" fmla="val 75184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228600" y="1447800"/>
            <a:ext cx="396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虚拟机可以理解成一个以字节码为机器指令的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对于不同的运行平台，有不同的虚拟机。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虚拟机定义了指令集、寄存器集、类文件结构、堆栈、垃圾收集堆、内存区域等。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附件2：中科天地课件模板1">
  <a:themeElements>
    <a:clrScheme name="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Settings\administrator.SUDONG\桌面\Java模板.pot</Template>
  <TotalTime>845</TotalTime>
  <Words>917</Words>
  <Application>Microsoft Office PowerPoint</Application>
  <PresentationFormat>全屏显示(4:3)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Java模板</vt:lpstr>
      <vt:lpstr>附件2：中科天地课件模板1</vt:lpstr>
      <vt:lpstr>1_附件2：中科天地课件模板1</vt:lpstr>
      <vt:lpstr>主题1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CASoft软件工程师培训讲义 The EJB Query Language</dc:title>
  <dc:creator>杨贯菲</dc:creator>
  <cp:lastModifiedBy>58</cp:lastModifiedBy>
  <cp:revision>54</cp:revision>
  <dcterms:created xsi:type="dcterms:W3CDTF">2004-04-26T14:11:23Z</dcterms:created>
  <dcterms:modified xsi:type="dcterms:W3CDTF">2014-08-13T04:34:08Z</dcterms:modified>
</cp:coreProperties>
</file>