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86" r:id="rId3"/>
  </p:sldMasterIdLst>
  <p:notesMasterIdLst>
    <p:notesMasterId r:id="rId50"/>
  </p:notesMasterIdLst>
  <p:handoutMasterIdLst>
    <p:handoutMasterId r:id="rId51"/>
  </p:handoutMasterIdLst>
  <p:sldIdLst>
    <p:sldId id="289" r:id="rId4"/>
    <p:sldId id="290" r:id="rId5"/>
    <p:sldId id="291" r:id="rId6"/>
    <p:sldId id="292" r:id="rId7"/>
    <p:sldId id="293" r:id="rId8"/>
    <p:sldId id="316" r:id="rId9"/>
    <p:sldId id="317" r:id="rId10"/>
    <p:sldId id="330" r:id="rId11"/>
    <p:sldId id="331" r:id="rId12"/>
    <p:sldId id="295" r:id="rId13"/>
    <p:sldId id="294" r:id="rId14"/>
    <p:sldId id="296" r:id="rId15"/>
    <p:sldId id="297" r:id="rId16"/>
    <p:sldId id="298" r:id="rId17"/>
    <p:sldId id="299" r:id="rId18"/>
    <p:sldId id="300" r:id="rId19"/>
    <p:sldId id="301" r:id="rId20"/>
    <p:sldId id="305" r:id="rId21"/>
    <p:sldId id="303" r:id="rId22"/>
    <p:sldId id="302" r:id="rId23"/>
    <p:sldId id="304" r:id="rId24"/>
    <p:sldId id="332" r:id="rId25"/>
    <p:sldId id="306" r:id="rId26"/>
    <p:sldId id="307" r:id="rId27"/>
    <p:sldId id="308" r:id="rId28"/>
    <p:sldId id="309" r:id="rId29"/>
    <p:sldId id="311" r:id="rId30"/>
    <p:sldId id="312" r:id="rId31"/>
    <p:sldId id="314" r:id="rId32"/>
    <p:sldId id="315" r:id="rId33"/>
    <p:sldId id="318" r:id="rId34"/>
    <p:sldId id="320" r:id="rId35"/>
    <p:sldId id="319" r:id="rId36"/>
    <p:sldId id="313" r:id="rId37"/>
    <p:sldId id="321" r:id="rId38"/>
    <p:sldId id="322" r:id="rId39"/>
    <p:sldId id="323" r:id="rId40"/>
    <p:sldId id="334" r:id="rId41"/>
    <p:sldId id="335" r:id="rId42"/>
    <p:sldId id="324" r:id="rId43"/>
    <p:sldId id="325" r:id="rId44"/>
    <p:sldId id="326" r:id="rId45"/>
    <p:sldId id="327" r:id="rId46"/>
    <p:sldId id="328" r:id="rId47"/>
    <p:sldId id="329" r:id="rId48"/>
    <p:sldId id="333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FF99"/>
    <a:srgbClr val="FFFFFF"/>
    <a:srgbClr val="FFFF66"/>
    <a:srgbClr val="990099"/>
    <a:srgbClr val="003399"/>
    <a:srgbClr val="000000"/>
    <a:srgbClr val="C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660"/>
  </p:normalViewPr>
  <p:slideViewPr>
    <p:cSldViewPr>
      <p:cViewPr varScale="1">
        <p:scale>
          <a:sx n="76" d="100"/>
          <a:sy n="76" d="100"/>
        </p:scale>
        <p:origin x="-14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6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9" Type="http://schemas.openxmlformats.org/officeDocument/2006/relationships/slide" Target="slides/slide40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42" Type="http://schemas.openxmlformats.org/officeDocument/2006/relationships/slide" Target="slides/slide43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38" Type="http://schemas.openxmlformats.org/officeDocument/2006/relationships/slide" Target="slides/slide39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41" Type="http://schemas.openxmlformats.org/officeDocument/2006/relationships/slide" Target="slides/slide4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37" Type="http://schemas.openxmlformats.org/officeDocument/2006/relationships/slide" Target="slides/slide38.xml"/><Relationship Id="rId40" Type="http://schemas.openxmlformats.org/officeDocument/2006/relationships/slide" Target="slides/slide41.xml"/><Relationship Id="rId45" Type="http://schemas.openxmlformats.org/officeDocument/2006/relationships/slide" Target="slides/slide46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4" Type="http://schemas.openxmlformats.org/officeDocument/2006/relationships/slide" Target="slides/slide45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43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4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4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40BEF0B-60DE-469A-8AD7-491AB97DEB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2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32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2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3B5BE66-E816-4F51-A1BA-DCDC243DD7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D3CB8F-5A79-421C-8A2B-12ACBF4D29AD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828800" cy="6856413"/>
            <a:chOff x="0" y="0"/>
            <a:chExt cx="1152" cy="4319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52" cy="10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2400"/>
              <a:ext cx="1152" cy="191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pic>
          <p:nvPicPr>
            <p:cNvPr id="7" name="Picture 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028"/>
              <a:ext cx="1152" cy="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409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7239000" cy="2116138"/>
          </a:xfrm>
          <a:ln cap="sq">
            <a:headEnd type="none" w="sm" len="sm"/>
            <a:tailEnd type="none" w="sm" len="sm"/>
          </a:ln>
        </p:spPr>
        <p:txBody>
          <a:bodyPr lIns="91440" tIns="45720" rIns="91440" bIns="45720"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409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11350" y="3968750"/>
            <a:ext cx="6981825" cy="21971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828800" y="64008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62400" y="6400800"/>
            <a:ext cx="28956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D6B5D9D8-CB54-4CBB-8DCD-9066E0DA7D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298450"/>
            <a:ext cx="2006600" cy="56451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7063" y="298450"/>
            <a:ext cx="5868987" cy="56451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96975"/>
            <a:ext cx="38100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196975"/>
            <a:ext cx="38100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298450"/>
            <a:ext cx="1954212" cy="6083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98450"/>
            <a:ext cx="5710238" cy="6083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FA7F64-513E-420A-80DD-AF507AEBFC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58DE8C-92C4-4D7E-9582-E39BA698C9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A021F6-3534-4DDA-8DCB-58BC01AE2B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49B607-A1CD-4CD0-AA93-E493642D28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9DFA45-3647-49BE-A4DB-D181A42C15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DC9F8B-C466-4014-A873-A660D21910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00A4D6-7D48-47C6-95AF-B5DFD4939F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3A2C9C-19B3-4C71-A3C7-DAD08017C7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24DE0A-4AE8-4128-A7F6-791F31DBC7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A7F457-652F-40BF-ACE6-0EAE5F02B2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BD4D3E-5064-4B39-9875-0E1D8C0DCC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1EBD0-4D0C-4D7D-8D1A-502CB5BB94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478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728" tIns="45059" rIns="91728" bIns="4505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Holder</a:t>
            </a: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8394700" y="6496050"/>
            <a:ext cx="3397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728" tIns="45059" rIns="91728" bIns="45059">
            <a:spAutoFit/>
          </a:bodyPr>
          <a:lstStyle/>
          <a:p>
            <a:pPr defTabSz="927100" eaLnBrk="0" hangingPunct="0">
              <a:defRPr/>
            </a:pPr>
            <a:fld id="{E1149CD3-EC2F-4006-A288-FEE1F47EA6C7}" type="slidenum">
              <a:rPr lang="zh-CN" altLang="en-US" sz="1000">
                <a:solidFill>
                  <a:srgbClr val="CC00CC"/>
                </a:solidFill>
              </a:rPr>
              <a:pPr defTabSz="927100" eaLnBrk="0" hangingPunct="0">
                <a:defRPr/>
              </a:pPr>
              <a:t>‹#›</a:t>
            </a:fld>
            <a:endParaRPr lang="en-US" altLang="zh-CN" sz="1000">
              <a:solidFill>
                <a:srgbClr val="CC00CC"/>
              </a:solidFill>
            </a:endParaRPr>
          </a:p>
        </p:txBody>
      </p:sp>
      <p:sp>
        <p:nvSpPr>
          <p:cNvPr id="339974" name="Text Box 6"/>
          <p:cNvSpPr txBox="1">
            <a:spLocks noChangeArrowheads="1"/>
          </p:cNvSpPr>
          <p:nvPr/>
        </p:nvSpPr>
        <p:spPr bwMode="auto">
          <a:xfrm>
            <a:off x="179388" y="6469063"/>
            <a:ext cx="1676400" cy="2746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  <a:effectLst/>
        </p:spPr>
        <p:txBody>
          <a:bodyPr wrap="none">
            <a:spAutoFit/>
          </a:bodyPr>
          <a:lstStyle/>
          <a:p>
            <a:pPr algn="r" eaLnBrk="0" hangingPunct="0">
              <a:defRPr/>
            </a:pPr>
            <a:r>
              <a:rPr lang="en-US" altLang="zh-CN" sz="1200" b="1" i="1">
                <a:solidFill>
                  <a:srgbClr val="CC00CC"/>
                </a:solidFill>
              </a:rPr>
              <a:t>www.CASoft.com.cn</a:t>
            </a:r>
          </a:p>
        </p:txBody>
      </p:sp>
      <p:sp>
        <p:nvSpPr>
          <p:cNvPr id="339975" name="Text Box 7"/>
          <p:cNvSpPr txBox="1">
            <a:spLocks noChangeArrowheads="1"/>
          </p:cNvSpPr>
          <p:nvPr/>
        </p:nvSpPr>
        <p:spPr bwMode="auto">
          <a:xfrm>
            <a:off x="7791450" y="501650"/>
            <a:ext cx="1047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1400" b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1600" b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中科天地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1000" y="381000"/>
            <a:ext cx="5334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9977" name="Text Box 9"/>
          <p:cNvSpPr txBox="1">
            <a:spLocks noChangeArrowheads="1"/>
          </p:cNvSpPr>
          <p:nvPr/>
        </p:nvSpPr>
        <p:spPr bwMode="auto">
          <a:xfrm>
            <a:off x="6172200" y="64008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1400" b="1" i="1">
                <a:solidFill>
                  <a:schemeClr val="hlink"/>
                </a:solidFill>
                <a:latin typeface="Palatino-Italic" charset="0"/>
              </a:rPr>
              <a:t>CASoft </a:t>
            </a:r>
            <a:r>
              <a:rPr lang="zh-CN" altLang="en-US" sz="1400">
                <a:solidFill>
                  <a:schemeClr val="hlink"/>
                </a:solidFill>
                <a:latin typeface="Palatino-Italic" charset="0"/>
              </a:rPr>
              <a:t>培训课程讲义</a:t>
            </a:r>
          </a:p>
        </p:txBody>
      </p:sp>
      <p:sp>
        <p:nvSpPr>
          <p:cNvPr id="339978" name="Line 10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339979" name="Rectangle 11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9980" name="Rectangle 12"/>
          <p:cNvSpPr>
            <a:spLocks noChangeArrowheads="1"/>
          </p:cNvSpPr>
          <p:nvPr/>
        </p:nvSpPr>
        <p:spPr bwMode="auto">
          <a:xfrm>
            <a:off x="8394700" y="6496050"/>
            <a:ext cx="3397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728" tIns="45059" rIns="91728" bIns="45059">
            <a:spAutoFit/>
          </a:bodyPr>
          <a:lstStyle/>
          <a:p>
            <a:pPr defTabSz="927100" eaLnBrk="0" hangingPunct="0">
              <a:defRPr/>
            </a:pPr>
            <a:fld id="{2DDAB268-EB39-4413-8C60-DA20117898CC}" type="slidenum">
              <a:rPr lang="zh-CN" altLang="en-US" sz="1000">
                <a:solidFill>
                  <a:srgbClr val="CC00CC"/>
                </a:solidFill>
              </a:rPr>
              <a:pPr defTabSz="927100" eaLnBrk="0" hangingPunct="0">
                <a:defRPr/>
              </a:pPr>
              <a:t>‹#›</a:t>
            </a:fld>
            <a:endParaRPr lang="en-US" altLang="zh-CN" sz="1000">
              <a:solidFill>
                <a:srgbClr val="CC00CC"/>
              </a:solidFill>
            </a:endParaRPr>
          </a:p>
        </p:txBody>
      </p:sp>
      <p:sp>
        <p:nvSpPr>
          <p:cNvPr id="339981" name="Text Box 13"/>
          <p:cNvSpPr txBox="1">
            <a:spLocks noChangeArrowheads="1"/>
          </p:cNvSpPr>
          <p:nvPr/>
        </p:nvSpPr>
        <p:spPr bwMode="auto">
          <a:xfrm>
            <a:off x="179388" y="6469063"/>
            <a:ext cx="1676400" cy="2746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  <a:effectLst/>
        </p:spPr>
        <p:txBody>
          <a:bodyPr wrap="none">
            <a:spAutoFit/>
          </a:bodyPr>
          <a:lstStyle/>
          <a:p>
            <a:pPr algn="r" eaLnBrk="0" hangingPunct="0">
              <a:defRPr/>
            </a:pPr>
            <a:r>
              <a:rPr lang="en-US" altLang="zh-CN" sz="1200" b="1" i="1">
                <a:solidFill>
                  <a:srgbClr val="CC00CC"/>
                </a:solidFill>
              </a:rPr>
              <a:t>www.CASoft.com.cn</a:t>
            </a:r>
          </a:p>
        </p:txBody>
      </p:sp>
      <p:sp>
        <p:nvSpPr>
          <p:cNvPr id="339982" name="Text Box 14"/>
          <p:cNvSpPr txBox="1">
            <a:spLocks noChangeArrowheads="1"/>
          </p:cNvSpPr>
          <p:nvPr/>
        </p:nvSpPr>
        <p:spPr bwMode="auto">
          <a:xfrm>
            <a:off x="7791450" y="501650"/>
            <a:ext cx="1047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1400" b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1600" b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中科天地</a:t>
            </a:r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1000" y="381000"/>
            <a:ext cx="5334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9984" name="Text Box 16"/>
          <p:cNvSpPr txBox="1">
            <a:spLocks noChangeArrowheads="1"/>
          </p:cNvSpPr>
          <p:nvPr/>
        </p:nvSpPr>
        <p:spPr bwMode="auto">
          <a:xfrm>
            <a:off x="6172200" y="64008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1400" b="1" i="1">
                <a:solidFill>
                  <a:schemeClr val="hlink"/>
                </a:solidFill>
                <a:latin typeface="Palatino-Italic" charset="0"/>
              </a:rPr>
              <a:t>CASoft </a:t>
            </a:r>
            <a:r>
              <a:rPr lang="zh-CN" altLang="en-US" sz="1400">
                <a:solidFill>
                  <a:schemeClr val="hlink"/>
                </a:solidFill>
                <a:latin typeface="Palatino-Italic" charset="0"/>
              </a:rPr>
              <a:t>培训课程讲义</a:t>
            </a:r>
          </a:p>
        </p:txBody>
      </p:sp>
      <p:sp>
        <p:nvSpPr>
          <p:cNvPr id="339985" name="Line 17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3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96975"/>
            <a:ext cx="7772400" cy="51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6115" name="Rectangle 3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98450"/>
            <a:ext cx="753903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728" tIns="45059" rIns="91728" bIns="4505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幻灯片标题</a:t>
            </a:r>
          </a:p>
        </p:txBody>
      </p:sp>
      <p:sp>
        <p:nvSpPr>
          <p:cNvPr id="346117" name="Line 5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346118" name="Line 6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4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9698F231-18D8-4D2D-83F1-D4BEE43DC2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0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本章内容</a:t>
            </a:r>
          </a:p>
        </p:txBody>
      </p:sp>
      <p:sp>
        <p:nvSpPr>
          <p:cNvPr id="18435" name="Rectangle 1031"/>
          <p:cNvSpPr>
            <a:spLocks noGrp="1" noChangeArrowheads="1"/>
          </p:cNvSpPr>
          <p:nvPr>
            <p:ph idx="1"/>
          </p:nvPr>
        </p:nvSpPr>
        <p:spPr>
          <a:xfrm>
            <a:off x="827088" y="1725613"/>
            <a:ext cx="7053262" cy="3435350"/>
          </a:xfrm>
        </p:spPr>
        <p:txBody>
          <a:bodyPr/>
          <a:lstStyle/>
          <a:p>
            <a:pPr marL="533400" indent="-533400" algn="just">
              <a:spcBef>
                <a:spcPct val="40000"/>
              </a:spcBef>
              <a:buClr>
                <a:srgbClr val="FFFF99"/>
              </a:buClr>
              <a:buFont typeface="Wingdings" pitchFamily="2" charset="2"/>
              <a:buChar char="q"/>
            </a:pPr>
            <a:r>
              <a:rPr lang="zh-CN" altLang="en-US" sz="28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标识符和关键字</a:t>
            </a:r>
          </a:p>
          <a:p>
            <a:pPr marL="533400" indent="-533400" algn="just">
              <a:spcBef>
                <a:spcPct val="40000"/>
              </a:spcBef>
              <a:buClr>
                <a:srgbClr val="FFFF99"/>
              </a:buClr>
              <a:buFont typeface="Wingdings" pitchFamily="2" charset="2"/>
              <a:buChar char="q"/>
            </a:pPr>
            <a:r>
              <a:rPr lang="en-US" altLang="zh-CN" sz="28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Java </a:t>
            </a:r>
            <a:r>
              <a:rPr lang="zh-CN" altLang="en-US" sz="28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基本数据类型</a:t>
            </a:r>
          </a:p>
          <a:p>
            <a:pPr marL="533400" indent="-533400" algn="just">
              <a:spcBef>
                <a:spcPct val="40000"/>
              </a:spcBef>
              <a:buClr>
                <a:srgbClr val="FFFF99"/>
              </a:buClr>
              <a:buFont typeface="Wingdings" pitchFamily="2" charset="2"/>
              <a:buChar char="q"/>
            </a:pPr>
            <a:r>
              <a:rPr lang="zh-CN" altLang="en-US" sz="28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运算符</a:t>
            </a:r>
          </a:p>
          <a:p>
            <a:pPr marL="533400" indent="-533400" algn="just">
              <a:spcBef>
                <a:spcPct val="40000"/>
              </a:spcBef>
              <a:buClr>
                <a:srgbClr val="FFFF99"/>
              </a:buClr>
              <a:buFont typeface="Wingdings" pitchFamily="2" charset="2"/>
              <a:buChar char="q"/>
            </a:pPr>
            <a:r>
              <a:rPr lang="zh-CN" altLang="en-US" sz="28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表达式和语句</a:t>
            </a:r>
          </a:p>
          <a:p>
            <a:pPr marL="533400" indent="-533400" algn="just">
              <a:spcBef>
                <a:spcPct val="40000"/>
              </a:spcBef>
              <a:buClr>
                <a:srgbClr val="FFFF99"/>
              </a:buClr>
              <a:buFont typeface="Wingdings" pitchFamily="2" charset="2"/>
              <a:buChar char="q"/>
            </a:pPr>
            <a:r>
              <a:rPr lang="zh-CN" altLang="en-US" sz="28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分支语句</a:t>
            </a:r>
            <a:endParaRPr lang="zh-CN" altLang="en-US" sz="2800" b="1" dirty="0" smtClean="0">
              <a:solidFill>
                <a:srgbClr val="663300"/>
              </a:solidFill>
            </a:endParaRPr>
          </a:p>
          <a:p>
            <a:pPr marL="533400" indent="-533400" algn="just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q"/>
            </a:pPr>
            <a:endParaRPr lang="zh-CN" altLang="en-US" b="1" dirty="0" smtClean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数据类型的划分</a:t>
            </a:r>
          </a:p>
        </p:txBody>
      </p:sp>
      <p:grpSp>
        <p:nvGrpSpPr>
          <p:cNvPr id="27651" name="Group 29"/>
          <p:cNvGrpSpPr>
            <a:grpSpLocks/>
          </p:cNvGrpSpPr>
          <p:nvPr/>
        </p:nvGrpSpPr>
        <p:grpSpPr bwMode="auto">
          <a:xfrm>
            <a:off x="395288" y="1554163"/>
            <a:ext cx="8291512" cy="3890962"/>
            <a:chOff x="480" y="1161"/>
            <a:chExt cx="4992" cy="2758"/>
          </a:xfrm>
        </p:grpSpPr>
        <p:sp>
          <p:nvSpPr>
            <p:cNvPr id="27652" name="Text Box 12"/>
            <p:cNvSpPr txBox="1">
              <a:spLocks noChangeArrowheads="1"/>
            </p:cNvSpPr>
            <p:nvPr/>
          </p:nvSpPr>
          <p:spPr bwMode="auto">
            <a:xfrm>
              <a:off x="480" y="2610"/>
              <a:ext cx="1092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Times New Roman" pitchFamily="18" charset="0"/>
                </a:rPr>
                <a:t>数据类型</a:t>
              </a:r>
            </a:p>
          </p:txBody>
        </p:sp>
        <p:sp>
          <p:nvSpPr>
            <p:cNvPr id="27653" name="Text Box 14"/>
            <p:cNvSpPr txBox="1">
              <a:spLocks noChangeArrowheads="1"/>
            </p:cNvSpPr>
            <p:nvPr/>
          </p:nvSpPr>
          <p:spPr bwMode="auto">
            <a:xfrm>
              <a:off x="1364" y="1937"/>
              <a:ext cx="1092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Times New Roman" pitchFamily="18" charset="0"/>
                </a:rPr>
                <a:t>基本数据类型</a:t>
              </a:r>
            </a:p>
          </p:txBody>
        </p:sp>
        <p:sp>
          <p:nvSpPr>
            <p:cNvPr id="27654" name="Text Box 15"/>
            <p:cNvSpPr txBox="1">
              <a:spLocks noChangeArrowheads="1"/>
            </p:cNvSpPr>
            <p:nvPr/>
          </p:nvSpPr>
          <p:spPr bwMode="auto">
            <a:xfrm>
              <a:off x="1364" y="3180"/>
              <a:ext cx="1092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Times New Roman" pitchFamily="18" charset="0"/>
                </a:rPr>
                <a:t>引用数据类型</a:t>
              </a:r>
            </a:p>
          </p:txBody>
        </p:sp>
        <p:sp>
          <p:nvSpPr>
            <p:cNvPr id="27655" name="Text Box 16"/>
            <p:cNvSpPr txBox="1">
              <a:spLocks noChangeArrowheads="1"/>
            </p:cNvSpPr>
            <p:nvPr/>
          </p:nvSpPr>
          <p:spPr bwMode="auto">
            <a:xfrm>
              <a:off x="2560" y="1421"/>
              <a:ext cx="624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Times New Roman" pitchFamily="18" charset="0"/>
                </a:rPr>
                <a:t>数值型</a:t>
              </a:r>
            </a:p>
          </p:txBody>
        </p:sp>
        <p:sp>
          <p:nvSpPr>
            <p:cNvPr id="27656" name="Text Box 17"/>
            <p:cNvSpPr txBox="1">
              <a:spLocks noChangeArrowheads="1"/>
            </p:cNvSpPr>
            <p:nvPr/>
          </p:nvSpPr>
          <p:spPr bwMode="auto">
            <a:xfrm>
              <a:off x="2560" y="1937"/>
              <a:ext cx="1248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Times New Roman" pitchFamily="18" charset="0"/>
                </a:rPr>
                <a:t>字符型（</a:t>
              </a:r>
              <a:r>
                <a:rPr kumimoji="1" lang="en-US" altLang="zh-CN" b="1">
                  <a:latin typeface="Times New Roman" pitchFamily="18" charset="0"/>
                </a:rPr>
                <a:t>char）</a:t>
              </a:r>
            </a:p>
          </p:txBody>
        </p:sp>
        <p:sp>
          <p:nvSpPr>
            <p:cNvPr id="27657" name="Text Box 18"/>
            <p:cNvSpPr txBox="1">
              <a:spLocks noChangeArrowheads="1"/>
            </p:cNvSpPr>
            <p:nvPr/>
          </p:nvSpPr>
          <p:spPr bwMode="auto">
            <a:xfrm>
              <a:off x="2560" y="2406"/>
              <a:ext cx="1248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Times New Roman" pitchFamily="18" charset="0"/>
                </a:rPr>
                <a:t>布尔型（</a:t>
              </a:r>
              <a:r>
                <a:rPr kumimoji="1" lang="en-US" altLang="zh-CN" b="1">
                  <a:latin typeface="Times New Roman" pitchFamily="18" charset="0"/>
                </a:rPr>
                <a:t>boolean）</a:t>
              </a:r>
            </a:p>
          </p:txBody>
        </p:sp>
        <p:sp>
          <p:nvSpPr>
            <p:cNvPr id="27658" name="Text Box 21"/>
            <p:cNvSpPr txBox="1">
              <a:spLocks noChangeArrowheads="1"/>
            </p:cNvSpPr>
            <p:nvPr/>
          </p:nvSpPr>
          <p:spPr bwMode="auto">
            <a:xfrm>
              <a:off x="3236" y="1161"/>
              <a:ext cx="223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Times New Roman" pitchFamily="18" charset="0"/>
                </a:rPr>
                <a:t>整数类型（</a:t>
              </a:r>
              <a:r>
                <a:rPr kumimoji="1" lang="en-US" altLang="zh-CN" b="1">
                  <a:latin typeface="Times New Roman" pitchFamily="18" charset="0"/>
                </a:rPr>
                <a:t>byte,  short,  int,  long）</a:t>
              </a:r>
            </a:p>
          </p:txBody>
        </p:sp>
        <p:sp>
          <p:nvSpPr>
            <p:cNvPr id="27659" name="Text Box 22"/>
            <p:cNvSpPr txBox="1">
              <a:spLocks noChangeArrowheads="1"/>
            </p:cNvSpPr>
            <p:nvPr/>
          </p:nvSpPr>
          <p:spPr bwMode="auto">
            <a:xfrm>
              <a:off x="3236" y="1677"/>
              <a:ext cx="223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Times New Roman" pitchFamily="18" charset="0"/>
                </a:rPr>
                <a:t>浮点类型（</a:t>
              </a:r>
              <a:r>
                <a:rPr kumimoji="1" lang="en-US" altLang="zh-CN" b="1">
                  <a:latin typeface="Times New Roman" pitchFamily="18" charset="0"/>
                </a:rPr>
                <a:t>float, double）</a:t>
              </a:r>
            </a:p>
          </p:txBody>
        </p:sp>
        <p:sp>
          <p:nvSpPr>
            <p:cNvPr id="27660" name="Text Box 23"/>
            <p:cNvSpPr txBox="1">
              <a:spLocks noChangeArrowheads="1"/>
            </p:cNvSpPr>
            <p:nvPr/>
          </p:nvSpPr>
          <p:spPr bwMode="auto">
            <a:xfrm>
              <a:off x="2560" y="2828"/>
              <a:ext cx="10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Times New Roman" pitchFamily="18" charset="0"/>
                </a:rPr>
                <a:t>类（</a:t>
              </a:r>
              <a:r>
                <a:rPr kumimoji="1" lang="en-US" altLang="zh-CN" b="1">
                  <a:latin typeface="Times New Roman" pitchFamily="18" charset="0"/>
                </a:rPr>
                <a:t>class）</a:t>
              </a:r>
            </a:p>
          </p:txBody>
        </p:sp>
        <p:sp>
          <p:nvSpPr>
            <p:cNvPr id="27661" name="Text Box 24"/>
            <p:cNvSpPr txBox="1">
              <a:spLocks noChangeArrowheads="1"/>
            </p:cNvSpPr>
            <p:nvPr/>
          </p:nvSpPr>
          <p:spPr bwMode="auto">
            <a:xfrm>
              <a:off x="2560" y="3297"/>
              <a:ext cx="1248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Times New Roman" pitchFamily="18" charset="0"/>
                </a:rPr>
                <a:t>接口（</a:t>
              </a:r>
              <a:r>
                <a:rPr kumimoji="1" lang="en-US" altLang="zh-CN" b="1">
                  <a:latin typeface="Times New Roman" pitchFamily="18" charset="0"/>
                </a:rPr>
                <a:t>interface）</a:t>
              </a:r>
            </a:p>
          </p:txBody>
        </p:sp>
        <p:sp>
          <p:nvSpPr>
            <p:cNvPr id="27662" name="Text Box 25"/>
            <p:cNvSpPr txBox="1">
              <a:spLocks noChangeArrowheads="1"/>
            </p:cNvSpPr>
            <p:nvPr/>
          </p:nvSpPr>
          <p:spPr bwMode="auto">
            <a:xfrm>
              <a:off x="2560" y="3659"/>
              <a:ext cx="1248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Times New Roman" pitchFamily="18" charset="0"/>
                </a:rPr>
                <a:t>数组</a:t>
              </a:r>
              <a:endParaRPr kumimoji="1" lang="en-US" altLang="zh-CN" b="1">
                <a:latin typeface="Times New Roman" pitchFamily="18" charset="0"/>
              </a:endParaRPr>
            </a:p>
          </p:txBody>
        </p:sp>
        <p:grpSp>
          <p:nvGrpSpPr>
            <p:cNvPr id="27663" name="Group 28"/>
            <p:cNvGrpSpPr>
              <a:grpSpLocks/>
            </p:cNvGrpSpPr>
            <p:nvPr/>
          </p:nvGrpSpPr>
          <p:grpSpPr bwMode="auto">
            <a:xfrm>
              <a:off x="1208" y="1316"/>
              <a:ext cx="2028" cy="2487"/>
              <a:chOff x="1208" y="1316"/>
              <a:chExt cx="2028" cy="2487"/>
            </a:xfrm>
          </p:grpSpPr>
          <p:sp>
            <p:nvSpPr>
              <p:cNvPr id="27664" name="AutoShape 13"/>
              <p:cNvSpPr>
                <a:spLocks/>
              </p:cNvSpPr>
              <p:nvPr/>
            </p:nvSpPr>
            <p:spPr bwMode="auto">
              <a:xfrm>
                <a:off x="1208" y="2093"/>
                <a:ext cx="156" cy="1244"/>
              </a:xfrm>
              <a:prstGeom prst="leftBrace">
                <a:avLst>
                  <a:gd name="adj1" fmla="val 66453"/>
                  <a:gd name="adj2" fmla="val 50000"/>
                </a:avLst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5" name="AutoShape 19"/>
              <p:cNvSpPr>
                <a:spLocks/>
              </p:cNvSpPr>
              <p:nvPr/>
            </p:nvSpPr>
            <p:spPr bwMode="auto">
              <a:xfrm>
                <a:off x="2404" y="1524"/>
                <a:ext cx="156" cy="1036"/>
              </a:xfrm>
              <a:prstGeom prst="leftBrace">
                <a:avLst>
                  <a:gd name="adj1" fmla="val 55342"/>
                  <a:gd name="adj2" fmla="val 50000"/>
                </a:avLst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6" name="AutoShape 20"/>
              <p:cNvSpPr>
                <a:spLocks/>
              </p:cNvSpPr>
              <p:nvPr/>
            </p:nvSpPr>
            <p:spPr bwMode="auto">
              <a:xfrm>
                <a:off x="3132" y="1316"/>
                <a:ext cx="104" cy="518"/>
              </a:xfrm>
              <a:prstGeom prst="leftBrace">
                <a:avLst>
                  <a:gd name="adj1" fmla="val 41506"/>
                  <a:gd name="adj2" fmla="val 50000"/>
                </a:avLst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7" name="AutoShape 26"/>
              <p:cNvSpPr>
                <a:spLocks/>
              </p:cNvSpPr>
              <p:nvPr/>
            </p:nvSpPr>
            <p:spPr bwMode="auto">
              <a:xfrm>
                <a:off x="2404" y="2922"/>
                <a:ext cx="156" cy="881"/>
              </a:xfrm>
              <a:prstGeom prst="leftBrace">
                <a:avLst>
                  <a:gd name="adj1" fmla="val 47062"/>
                  <a:gd name="adj2" fmla="val 50000"/>
                </a:avLst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基本数据类型</a:t>
            </a:r>
          </a:p>
        </p:txBody>
      </p:sp>
      <p:sp>
        <p:nvSpPr>
          <p:cNvPr id="28675" name="Rectangle 13"/>
          <p:cNvSpPr>
            <a:spLocks noChangeArrowheads="1"/>
          </p:cNvSpPr>
          <p:nvPr/>
        </p:nvSpPr>
        <p:spPr bwMode="auto">
          <a:xfrm>
            <a:off x="533400" y="1196975"/>
            <a:ext cx="7924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中定义了4类8种基本数据类型。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逻辑型 － </a:t>
            </a: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boolean</a:t>
            </a: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文本型 － </a:t>
            </a: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char</a:t>
            </a: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整数型 － </a:t>
            </a: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byte,  short,  int,  long</a:t>
            </a: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浮点数型 － </a:t>
            </a: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float,  double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None/>
            </a:pPr>
            <a:endParaRPr kumimoji="1" lang="en-US" altLang="zh-CN" sz="2000" b="1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endParaRPr kumimoji="1" lang="en-US" altLang="zh-CN" sz="2400" b="1">
              <a:solidFill>
                <a:srgbClr val="003366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逻辑型（</a:t>
            </a:r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boolean）</a:t>
            </a:r>
          </a:p>
        </p:txBody>
      </p:sp>
      <p:sp>
        <p:nvSpPr>
          <p:cNvPr id="29699" name="Rectangle 7"/>
          <p:cNvSpPr>
            <a:spLocks noChangeArrowheads="1"/>
          </p:cNvSpPr>
          <p:nvPr/>
        </p:nvSpPr>
        <p:spPr bwMode="auto">
          <a:xfrm>
            <a:off x="533400" y="1052513"/>
            <a:ext cx="8153400" cy="481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boolean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类型适于逻辑运算，一般用于程序流程控制 。</a:t>
            </a:r>
          </a:p>
          <a:p>
            <a:pPr marL="533400" indent="-533400" algn="just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boolean</a:t>
            </a:r>
            <a:r>
              <a:rPr kumimoji="1" lang="en-US" altLang="zh-CN" sz="20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类型数据只允许取值 </a:t>
            </a: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true</a:t>
            </a:r>
            <a:r>
              <a:rPr kumimoji="1" lang="en-US" altLang="zh-CN" sz="20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或 </a:t>
            </a: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false</a:t>
            </a:r>
            <a:r>
              <a:rPr kumimoji="1" lang="en-US" altLang="zh-CN" sz="20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不可以 0 或非 0 的整数替代 </a:t>
            </a: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true</a:t>
            </a:r>
            <a:r>
              <a:rPr kumimoji="1" lang="en-US" altLang="zh-CN" sz="20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和 </a:t>
            </a: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false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，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这点和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语言不同。</a:t>
            </a:r>
          </a:p>
          <a:p>
            <a:pPr marL="533400" indent="-533400" algn="just">
              <a:spcBef>
                <a:spcPct val="4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用法举例：</a:t>
            </a:r>
          </a:p>
        </p:txBody>
      </p:sp>
      <p:sp>
        <p:nvSpPr>
          <p:cNvPr id="29700" name="Rectangle 8"/>
          <p:cNvSpPr>
            <a:spLocks noChangeArrowheads="1"/>
          </p:cNvSpPr>
          <p:nvPr/>
        </p:nvSpPr>
        <p:spPr bwMode="auto">
          <a:xfrm>
            <a:off x="1828800" y="3500438"/>
            <a:ext cx="68580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boolean flag;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flag = true;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if(flag)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 //do something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endParaRPr kumimoji="1" lang="zh-CN" altLang="en-US" sz="2000" b="1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字符型（</a:t>
            </a:r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char）</a:t>
            </a:r>
          </a:p>
        </p:txBody>
      </p:sp>
      <p:sp>
        <p:nvSpPr>
          <p:cNvPr id="30723" name="Rectangle 6"/>
          <p:cNvSpPr>
            <a:spLocks noChangeArrowheads="1"/>
          </p:cNvSpPr>
          <p:nvPr/>
        </p:nvSpPr>
        <p:spPr bwMode="auto">
          <a:xfrm>
            <a:off x="533400" y="1268413"/>
            <a:ext cx="7924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char</a:t>
            </a:r>
            <a:r>
              <a:rPr kumimoji="1" lang="en-US" altLang="zh-CN" sz="24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型数据用来表示通常意义上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字符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”</a:t>
            </a: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字符常量为用单引号括起来的单个字符，例如：</a:t>
            </a:r>
          </a:p>
          <a:p>
            <a:pPr marL="533400" indent="-533400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endParaRPr kumimoji="1" lang="zh-CN" altLang="en-US" sz="2400" b="1">
              <a:solidFill>
                <a:srgbClr val="FFFF66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字符采用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Unicode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编码，每个字符占两个字节，因而可用十六进制编码形式表示，例如：</a:t>
            </a:r>
          </a:p>
          <a:p>
            <a:pPr marL="533400" indent="-533400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语言中还允许使用转义字符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‘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\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’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来将其后的字符转变为其它的含义，例如：</a:t>
            </a:r>
          </a:p>
        </p:txBody>
      </p:sp>
      <p:sp>
        <p:nvSpPr>
          <p:cNvPr id="30724" name="Rectangle 7"/>
          <p:cNvSpPr>
            <a:spLocks noChangeArrowheads="1"/>
          </p:cNvSpPr>
          <p:nvPr/>
        </p:nvSpPr>
        <p:spPr bwMode="auto">
          <a:xfrm>
            <a:off x="1143000" y="2205038"/>
            <a:ext cx="6513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663300"/>
                </a:solidFill>
                <a:latin typeface="Courier New" pitchFamily="49" charset="0"/>
              </a:rPr>
              <a:t>char eChar = 'a'; char cChar ='</a:t>
            </a:r>
            <a:r>
              <a:rPr kumimoji="1" lang="zh-CN" altLang="en-US" sz="2400" b="1">
                <a:solidFill>
                  <a:srgbClr val="663300"/>
                </a:solidFill>
                <a:latin typeface="Courier New" pitchFamily="49" charset="0"/>
              </a:rPr>
              <a:t>中'</a:t>
            </a:r>
            <a:r>
              <a:rPr kumimoji="1" lang="zh-CN" altLang="en-US" sz="240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30725" name="Rectangle 12"/>
          <p:cNvSpPr>
            <a:spLocks noChangeArrowheads="1"/>
          </p:cNvSpPr>
          <p:nvPr/>
        </p:nvSpPr>
        <p:spPr bwMode="auto">
          <a:xfrm>
            <a:off x="1143000" y="5013325"/>
            <a:ext cx="5732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663300"/>
                </a:solidFill>
                <a:latin typeface="Courier New" pitchFamily="49" charset="0"/>
              </a:rPr>
              <a:t>char c2 = '\n'; //'\n'</a:t>
            </a:r>
            <a:r>
              <a:rPr kumimoji="1" lang="zh-CN" altLang="en-US" sz="2400" b="1">
                <a:solidFill>
                  <a:srgbClr val="663300"/>
                </a:solidFill>
                <a:latin typeface="Courier New" pitchFamily="49" charset="0"/>
              </a:rPr>
              <a:t>代表回车符</a:t>
            </a:r>
          </a:p>
        </p:txBody>
      </p:sp>
      <p:sp>
        <p:nvSpPr>
          <p:cNvPr id="30726" name="Rectangle 13"/>
          <p:cNvSpPr>
            <a:spLocks noChangeArrowheads="1"/>
          </p:cNvSpPr>
          <p:nvPr/>
        </p:nvSpPr>
        <p:spPr bwMode="auto">
          <a:xfrm>
            <a:off x="1143000" y="3644900"/>
            <a:ext cx="383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663300"/>
                </a:solidFill>
                <a:latin typeface="Courier New" pitchFamily="49" charset="0"/>
              </a:rPr>
              <a:t>char  c1 = '\u0061';</a:t>
            </a:r>
            <a:endParaRPr kumimoji="1" lang="zh-CN" altLang="en-US" sz="2400" b="1">
              <a:solidFill>
                <a:srgbClr val="6633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整数类型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09600" y="1268413"/>
            <a:ext cx="8077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just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各整数类型有固定的表数范围和字段长度，其不受具体操作系统的影响，以保证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程序的可移植性。</a:t>
            </a:r>
          </a:p>
          <a:p>
            <a:pPr marL="533400" indent="-533400" algn="just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下面列出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的各种整数类型。</a:t>
            </a:r>
          </a:p>
        </p:txBody>
      </p:sp>
      <p:graphicFrame>
        <p:nvGraphicFramePr>
          <p:cNvPr id="281674" name="Group 74"/>
          <p:cNvGraphicFramePr>
            <a:graphicFrameLocks noGrp="1"/>
          </p:cNvGraphicFramePr>
          <p:nvPr/>
        </p:nvGraphicFramePr>
        <p:xfrm>
          <a:off x="1687513" y="2924175"/>
          <a:ext cx="5980112" cy="2956560"/>
        </p:xfrm>
        <a:graphic>
          <a:graphicData uri="http://schemas.openxmlformats.org/drawingml/2006/table">
            <a:tbl>
              <a:tblPr/>
              <a:tblGrid>
                <a:gridCol w="1509712"/>
                <a:gridCol w="2319338"/>
                <a:gridCol w="215106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类    型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占用存储空间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表数范围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byte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字节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-128 ～ 127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short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字节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-2</a:t>
                      </a:r>
                      <a:r>
                        <a:rPr kumimoji="0" lang="zh-CN" alt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～ 2</a:t>
                      </a:r>
                      <a:r>
                        <a:rPr kumimoji="0" lang="zh-CN" alt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字节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-2</a:t>
                      </a:r>
                      <a:r>
                        <a:rPr kumimoji="0" lang="zh-CN" alt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31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～ 2</a:t>
                      </a:r>
                      <a:r>
                        <a:rPr kumimoji="0" lang="zh-CN" alt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long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8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字节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-2</a:t>
                      </a:r>
                      <a:r>
                        <a:rPr kumimoji="0" lang="zh-CN" alt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63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～ 2</a:t>
                      </a:r>
                      <a:r>
                        <a:rPr kumimoji="0" lang="zh-CN" alt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整数类型</a:t>
            </a:r>
          </a:p>
        </p:txBody>
      </p:sp>
      <p:sp>
        <p:nvSpPr>
          <p:cNvPr id="32771" name="Rectangle 25"/>
          <p:cNvSpPr>
            <a:spLocks noChangeArrowheads="1"/>
          </p:cNvSpPr>
          <p:nvPr/>
        </p:nvSpPr>
        <p:spPr bwMode="auto">
          <a:xfrm>
            <a:off x="609600" y="1196975"/>
            <a:ext cx="7848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just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语言整型常量的三种表示形式： </a:t>
            </a: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十进制整数，如：12, -314, 0。 </a:t>
            </a: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八进制整数，要求以 0 开头，如：012。 </a:t>
            </a: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十六进制数，要求 0</a:t>
            </a: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x 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或 0</a:t>
            </a: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X 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开头，如：0</a:t>
            </a: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x12 。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语言的整型常量默认为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型，声明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long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型常量可以后加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‘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l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’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‘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L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’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，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如：</a:t>
            </a:r>
          </a:p>
        </p:txBody>
      </p:sp>
      <p:sp>
        <p:nvSpPr>
          <p:cNvPr id="32772" name="Rectangle 26"/>
          <p:cNvSpPr>
            <a:spLocks noChangeArrowheads="1"/>
          </p:cNvSpPr>
          <p:nvPr/>
        </p:nvSpPr>
        <p:spPr bwMode="auto">
          <a:xfrm>
            <a:off x="1295400" y="4076700"/>
            <a:ext cx="67818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int i1 = 600;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long l1 = 8888888888l; //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必须加</a:t>
            </a: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否则会出错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浮点类型</a:t>
            </a:r>
          </a:p>
        </p:txBody>
      </p:sp>
      <p:sp>
        <p:nvSpPr>
          <p:cNvPr id="33795" name="Rectangle 7"/>
          <p:cNvSpPr>
            <a:spLocks noChangeArrowheads="1"/>
          </p:cNvSpPr>
          <p:nvPr/>
        </p:nvSpPr>
        <p:spPr bwMode="auto">
          <a:xfrm>
            <a:off x="609600" y="1268413"/>
            <a:ext cx="7848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0" hangingPunct="0"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与整数类型类似，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浮点类型有固定的表数范围和字段长度，不受运行平台的影响。</a:t>
            </a:r>
          </a:p>
          <a:p>
            <a:pPr marL="533400" indent="-533400" eaLnBrk="0" hangingPunct="0">
              <a:buFont typeface="Wingdings" pitchFamily="2" charset="2"/>
              <a:buChar char="Ø"/>
            </a:pP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0" hangingPunct="0"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下面列出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的各种浮点类型</a:t>
            </a:r>
          </a:p>
        </p:txBody>
      </p:sp>
      <p:graphicFrame>
        <p:nvGraphicFramePr>
          <p:cNvPr id="283735" name="Group 87"/>
          <p:cNvGraphicFramePr>
            <a:graphicFrameLocks noGrp="1"/>
          </p:cNvGraphicFramePr>
          <p:nvPr/>
        </p:nvGraphicFramePr>
        <p:xfrm>
          <a:off x="1066800" y="3068638"/>
          <a:ext cx="7392988" cy="1474788"/>
        </p:xfrm>
        <a:graphic>
          <a:graphicData uri="http://schemas.openxmlformats.org/drawingml/2006/table">
            <a:tbl>
              <a:tblPr/>
              <a:tblGrid>
                <a:gridCol w="1849438"/>
                <a:gridCol w="2232025"/>
                <a:gridCol w="3311525"/>
              </a:tblGrid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类    型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占用存储空间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表数范围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float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字节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-3.403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E38～3.403E38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double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8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字节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1.798E308～1.798E308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浮点类型</a:t>
            </a:r>
          </a:p>
        </p:txBody>
      </p:sp>
      <p:sp>
        <p:nvSpPr>
          <p:cNvPr id="34819" name="Rectangle 9"/>
          <p:cNvSpPr>
            <a:spLocks noChangeArrowheads="1"/>
          </p:cNvSpPr>
          <p:nvPr/>
        </p:nvSpPr>
        <p:spPr bwMode="auto">
          <a:xfrm>
            <a:off x="609600" y="1268413"/>
            <a:ext cx="76200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just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浮点类型常量有两种表示形式</a:t>
            </a:r>
          </a:p>
          <a:p>
            <a:pPr marL="914400" lvl="1" indent="-457200" algn="just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十进制数形式，例如:</a:t>
            </a:r>
          </a:p>
          <a:p>
            <a:pPr marL="914400" lvl="1" indent="-457200" algn="just"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	3.14       314.0      .314 </a:t>
            </a:r>
          </a:p>
          <a:p>
            <a:pPr marL="914400" lvl="1" indent="-457200" algn="just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科学记数法形式，如</a:t>
            </a:r>
          </a:p>
          <a:p>
            <a:pPr marL="914400" lvl="1" indent="-457200" algn="just"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	3.14</a:t>
            </a: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e2      3.14E2      100E-2 </a:t>
            </a:r>
          </a:p>
          <a:p>
            <a:pPr marL="533400" indent="-533400" algn="just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浮点型常量默认为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double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型，如要声明一个常量为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float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型，则需在数字后面加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f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或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F ，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如：</a:t>
            </a:r>
          </a:p>
        </p:txBody>
      </p:sp>
      <p:sp>
        <p:nvSpPr>
          <p:cNvPr id="34820" name="Rectangle 10"/>
          <p:cNvSpPr>
            <a:spLocks noChangeArrowheads="1"/>
          </p:cNvSpPr>
          <p:nvPr/>
        </p:nvSpPr>
        <p:spPr bwMode="auto">
          <a:xfrm>
            <a:off x="1219200" y="4652963"/>
            <a:ext cx="67818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double d = 12345.6;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float f = 12.3f; //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必须加</a:t>
            </a: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否则会出错</a:t>
            </a:r>
            <a:endParaRPr kumimoji="1" lang="en-US" altLang="zh-CN" sz="2400" b="1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变量的声明与赋值</a:t>
            </a:r>
          </a:p>
        </p:txBody>
      </p:sp>
      <p:sp>
        <p:nvSpPr>
          <p:cNvPr id="35843" name="Rectangle 7"/>
          <p:cNvSpPr>
            <a:spLocks noChangeArrowheads="1"/>
          </p:cNvSpPr>
          <p:nvPr/>
        </p:nvSpPr>
        <p:spPr bwMode="auto">
          <a:xfrm>
            <a:off x="900113" y="1341438"/>
            <a:ext cx="7315200" cy="4618037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void main(String arg[])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boolean b = true;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int x, y = 9;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double d = 3.1415;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char c1, c2;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c1 = '\u534e';  c2 = 'c';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//x = 12;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System.out.println("b=" + b);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   ("x=" + x + ",y=" + y);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System.out.println("d=" + d);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System.out.println("c1=" + c1);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System.out.println("c2=" + c2);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基本数据类型转换</a:t>
            </a:r>
          </a:p>
        </p:txBody>
      </p:sp>
      <p:sp>
        <p:nvSpPr>
          <p:cNvPr id="36867" name="Rectangle 9"/>
          <p:cNvSpPr>
            <a:spLocks noChangeArrowheads="1"/>
          </p:cNvSpPr>
          <p:nvPr/>
        </p:nvSpPr>
        <p:spPr bwMode="auto">
          <a:xfrm>
            <a:off x="609600" y="1268413"/>
            <a:ext cx="7848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 dirty="0" err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boolean</a:t>
            </a:r>
            <a:r>
              <a:rPr kumimoji="1" lang="en-US" altLang="zh-CN" sz="2400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类型不可以转换为其他的数据类型。</a:t>
            </a:r>
          </a:p>
          <a:p>
            <a:pPr marL="533400" indent="-533400" algn="just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整形，字符型，浮点型的数据在混合运算中可以相互转换，转换时遵循以下原则：</a:t>
            </a:r>
          </a:p>
          <a:p>
            <a:pPr marL="914400" lvl="1" indent="-457200" algn="just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400" b="1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容量小的数据类型可以自动转换为容量大的数据类型；数据类型按容量大小排序为：</a:t>
            </a:r>
          </a:p>
          <a:p>
            <a:pPr marL="914400" lvl="1" indent="-457200" algn="just">
              <a:spcBef>
                <a:spcPct val="20000"/>
              </a:spcBef>
              <a:buFont typeface="Wingdings" pitchFamily="2" charset="2"/>
              <a:buChar char="§"/>
            </a:pPr>
            <a:endParaRPr kumimoji="1" lang="zh-CN" altLang="en-US" sz="24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 algn="just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</a:p>
          <a:p>
            <a:pPr marL="914400" lvl="1" indent="-457200" algn="just">
              <a:spcBef>
                <a:spcPct val="20000"/>
              </a:spcBef>
              <a:buFont typeface="Wingdings" pitchFamily="2" charset="2"/>
              <a:buChar char="§"/>
            </a:pPr>
            <a:endParaRPr kumimoji="1" lang="zh-CN" altLang="en-US" sz="2400" b="1" dirty="0">
              <a:solidFill>
                <a:srgbClr val="003366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 algn="just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400" b="1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容量大的数据类型转换为容量小的数据类型时，要加上强制转换符，但可能造成精度降低或溢出；使用时要格外注意。</a:t>
            </a:r>
          </a:p>
        </p:txBody>
      </p:sp>
      <p:sp>
        <p:nvSpPr>
          <p:cNvPr id="36868" name="AutoShape 15"/>
          <p:cNvSpPr>
            <a:spLocks noChangeArrowheads="1"/>
          </p:cNvSpPr>
          <p:nvPr/>
        </p:nvSpPr>
        <p:spPr bwMode="auto">
          <a:xfrm>
            <a:off x="2559050" y="3500438"/>
            <a:ext cx="4572000" cy="304800"/>
          </a:xfrm>
          <a:prstGeom prst="rightArrow">
            <a:avLst>
              <a:gd name="adj1" fmla="val 34259"/>
              <a:gd name="adj2" fmla="val 16229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Text Box 16"/>
          <p:cNvSpPr txBox="1">
            <a:spLocks noChangeArrowheads="1"/>
          </p:cNvSpPr>
          <p:nvPr/>
        </p:nvSpPr>
        <p:spPr bwMode="auto">
          <a:xfrm>
            <a:off x="1949450" y="3429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663300"/>
                </a:solidFill>
                <a:latin typeface="Times New Roman" pitchFamily="18" charset="0"/>
              </a:rPr>
              <a:t>低</a:t>
            </a:r>
          </a:p>
        </p:txBody>
      </p:sp>
      <p:sp>
        <p:nvSpPr>
          <p:cNvPr id="36870" name="Text Box 17"/>
          <p:cNvSpPr txBox="1">
            <a:spLocks noChangeArrowheads="1"/>
          </p:cNvSpPr>
          <p:nvPr/>
        </p:nvSpPr>
        <p:spPr bwMode="auto">
          <a:xfrm>
            <a:off x="7283450" y="3429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663300"/>
                </a:solidFill>
                <a:latin typeface="Times New Roman" pitchFamily="18" charset="0"/>
              </a:rPr>
              <a:t>高</a:t>
            </a:r>
          </a:p>
        </p:txBody>
      </p:sp>
      <p:sp>
        <p:nvSpPr>
          <p:cNvPr id="36871" name="Text Box 21"/>
          <p:cNvSpPr txBox="1">
            <a:spLocks noChangeArrowheads="1"/>
          </p:cNvSpPr>
          <p:nvPr/>
        </p:nvSpPr>
        <p:spPr bwMode="auto">
          <a:xfrm>
            <a:off x="990600" y="3933825"/>
            <a:ext cx="731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 err="1">
                <a:solidFill>
                  <a:srgbClr val="663300"/>
                </a:solidFill>
                <a:latin typeface="Courier New" pitchFamily="49" charset="0"/>
              </a:rPr>
              <a:t>byte,short,char</a:t>
            </a:r>
            <a:r>
              <a:rPr kumimoji="1" lang="en-US" altLang="zh-CN" sz="2000" b="1" dirty="0">
                <a:solidFill>
                  <a:srgbClr val="663300"/>
                </a:solidFill>
                <a:latin typeface="Courier New" pitchFamily="49" charset="0"/>
              </a:rPr>
              <a:t>-&gt;</a:t>
            </a:r>
            <a:r>
              <a:rPr kumimoji="1" lang="en-US" altLang="zh-CN" sz="2000" b="1" dirty="0" err="1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kumimoji="1" lang="en-US" altLang="zh-CN" sz="2000" b="1" dirty="0">
                <a:solidFill>
                  <a:srgbClr val="663300"/>
                </a:solidFill>
                <a:latin typeface="Courier New" pitchFamily="49" charset="0"/>
              </a:rPr>
              <a:t>-&gt;long-&gt;float-&gt;double</a:t>
            </a:r>
            <a:endParaRPr kumimoji="1" lang="zh-CN" altLang="en-US" sz="2000" dirty="0">
              <a:solidFill>
                <a:srgbClr val="6633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标识符</a:t>
            </a:r>
          </a:p>
        </p:txBody>
      </p:sp>
      <p:sp>
        <p:nvSpPr>
          <p:cNvPr id="19459" name="Rectangle 8"/>
          <p:cNvSpPr>
            <a:spLocks noChangeArrowheads="1"/>
          </p:cNvSpPr>
          <p:nvPr/>
        </p:nvSpPr>
        <p:spPr bwMode="auto">
          <a:xfrm>
            <a:off x="684213" y="1341438"/>
            <a:ext cx="770413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语言中，对各种变量、方法和类等语言要素命名时使用的字符序列称为标识符。</a:t>
            </a:r>
          </a:p>
          <a:p>
            <a:pPr marL="533400" indent="-533400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标识符有如下命名规则：</a:t>
            </a: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标识符由字母、下划线 、美元符或数字组成。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标识符应以字母</a:t>
            </a: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下划线 、美元符 开头。</a:t>
            </a:r>
          </a:p>
          <a:p>
            <a:pPr marL="533400" indent="-533400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标识符大小写敏感，长度无限制。</a:t>
            </a:r>
          </a:p>
          <a:p>
            <a:pPr marL="533400" indent="-533400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标识符的选取因注意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见名知意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且不能与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语言的关键字重名。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基本数据类型转换</a:t>
            </a:r>
          </a:p>
        </p:txBody>
      </p:sp>
      <p:sp>
        <p:nvSpPr>
          <p:cNvPr id="37891" name="Rectangle 8"/>
          <p:cNvSpPr>
            <a:spLocks noChangeArrowheads="1"/>
          </p:cNvSpPr>
          <p:nvPr/>
        </p:nvSpPr>
        <p:spPr bwMode="auto">
          <a:xfrm>
            <a:off x="381000" y="1295400"/>
            <a:ext cx="8208963" cy="4749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5000"/>
              </a:lnSpc>
              <a:spcBef>
                <a:spcPct val="50000"/>
              </a:spcBef>
            </a:pPr>
            <a:endParaRPr kumimoji="1" lang="en-US" altLang="zh-CN" sz="2000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public static void main(String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arg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[])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i1 = 123;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i2 = 456;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double d1 = (i1+i2)*1.2;//</a:t>
            </a:r>
            <a:r>
              <a:rPr kumimoji="1" lang="zh-CN" altLang="en-US" sz="2000" b="1" dirty="0">
                <a:solidFill>
                  <a:schemeClr val="bg2"/>
                </a:solidFill>
                <a:latin typeface="Courier New" pitchFamily="49" charset="0"/>
              </a:rPr>
              <a:t>系统将转换为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double</a:t>
            </a:r>
            <a:r>
              <a:rPr kumimoji="1" lang="zh-CN" altLang="en-US" sz="2000" b="1" dirty="0">
                <a:solidFill>
                  <a:schemeClr val="bg2"/>
                </a:solidFill>
                <a:latin typeface="Courier New" pitchFamily="49" charset="0"/>
              </a:rPr>
              <a:t>型运算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float f1 = (float)((i1+i2)*1.2);//</a:t>
            </a:r>
            <a:r>
              <a:rPr kumimoji="1" lang="zh-CN" altLang="en-US" sz="2000" b="1" dirty="0">
                <a:solidFill>
                  <a:schemeClr val="bg2"/>
                </a:solidFill>
                <a:latin typeface="Courier New" pitchFamily="49" charset="0"/>
              </a:rPr>
              <a:t>需要加强制转换符</a:t>
            </a:r>
            <a:endParaRPr kumimoji="1" lang="en-US" altLang="zh-CN" sz="2000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byte b1 = 1; byte b2 = 2;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byte b3 = </a:t>
            </a:r>
            <a:r>
              <a:rPr kumimoji="1" lang="en-US" altLang="zh-CN" sz="2000" b="1" dirty="0" smtClean="0">
                <a:solidFill>
                  <a:schemeClr val="bg2"/>
                </a:solidFill>
                <a:latin typeface="Courier New" pitchFamily="49" charset="0"/>
              </a:rPr>
              <a:t>(byte)(b1+b2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);//</a:t>
            </a:r>
            <a:r>
              <a:rPr kumimoji="1" lang="zh-CN" altLang="en-US" sz="2000" b="1" dirty="0">
                <a:solidFill>
                  <a:schemeClr val="bg2"/>
                </a:solidFill>
                <a:latin typeface="Courier New" pitchFamily="49" charset="0"/>
              </a:rPr>
              <a:t>系统将转换为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kumimoji="1" lang="zh-CN" altLang="en-US" sz="2000" b="1" dirty="0">
                <a:solidFill>
                  <a:schemeClr val="bg2"/>
                </a:solidFill>
                <a:latin typeface="Courier New" pitchFamily="49" charset="0"/>
              </a:rPr>
              <a:t>型运算，需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bg2"/>
                </a:solidFill>
                <a:latin typeface="Courier New" pitchFamily="49" charset="0"/>
              </a:rPr>
              <a:t>                            //要强制转换符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double d2 = 1e200;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float f2 = (float)d2;//</a:t>
            </a:r>
            <a:r>
              <a:rPr kumimoji="1" lang="zh-CN" altLang="en-US" sz="2000" b="1" dirty="0">
                <a:solidFill>
                  <a:schemeClr val="bg2"/>
                </a:solidFill>
                <a:latin typeface="Courier New" pitchFamily="49" charset="0"/>
              </a:rPr>
              <a:t>会产生溢出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System.out.println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(f2);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float f3 = 1.23f;//</a:t>
            </a:r>
            <a:r>
              <a:rPr kumimoji="1" lang="zh-CN" altLang="en-US" sz="2000" b="1" dirty="0">
                <a:solidFill>
                  <a:schemeClr val="bg2"/>
                </a:solidFill>
                <a:latin typeface="Courier New" pitchFamily="49" charset="0"/>
              </a:rPr>
              <a:t>必须加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f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long l1 = 123;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long l2 = 30000000000l;//</a:t>
            </a:r>
            <a:r>
              <a:rPr kumimoji="1" lang="zh-CN" altLang="en-US" sz="2000" b="1" dirty="0">
                <a:solidFill>
                  <a:schemeClr val="bg2"/>
                </a:solidFill>
                <a:latin typeface="Courier New" pitchFamily="49" charset="0"/>
              </a:rPr>
              <a:t>必须加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l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float f = l1+l2+f3;//</a:t>
            </a:r>
            <a:r>
              <a:rPr kumimoji="1" lang="zh-CN" altLang="en-US" sz="2000" b="1" dirty="0">
                <a:solidFill>
                  <a:schemeClr val="bg2"/>
                </a:solidFill>
                <a:latin typeface="Courier New" pitchFamily="49" charset="0"/>
              </a:rPr>
              <a:t>系统将转换为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float</a:t>
            </a:r>
            <a:r>
              <a:rPr kumimoji="1" lang="zh-CN" altLang="en-US" sz="2000" b="1" dirty="0">
                <a:solidFill>
                  <a:schemeClr val="bg2"/>
                </a:solidFill>
                <a:latin typeface="Courier New" pitchFamily="49" charset="0"/>
              </a:rPr>
              <a:t>型计算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long l = (long)f;//</a:t>
            </a:r>
            <a:r>
              <a:rPr kumimoji="1" lang="zh-CN" altLang="en-US" sz="2000" b="1" dirty="0">
                <a:solidFill>
                  <a:schemeClr val="bg2"/>
                </a:solidFill>
                <a:latin typeface="Courier New" pitchFamily="49" charset="0"/>
              </a:rPr>
              <a:t>强制转换会舍去小数部分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System.out.println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(f);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System.out.println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(l);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}    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 dirty="0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基本数据类型转换</a:t>
            </a:r>
          </a:p>
        </p:txBody>
      </p:sp>
      <p:grpSp>
        <p:nvGrpSpPr>
          <p:cNvPr id="38915" name="Group 5"/>
          <p:cNvGrpSpPr>
            <a:grpSpLocks/>
          </p:cNvGrpSpPr>
          <p:nvPr/>
        </p:nvGrpSpPr>
        <p:grpSpPr bwMode="auto">
          <a:xfrm>
            <a:off x="609600" y="1341438"/>
            <a:ext cx="8283575" cy="914400"/>
            <a:chOff x="384" y="3264"/>
            <a:chExt cx="4848" cy="432"/>
          </a:xfrm>
        </p:grpSpPr>
        <p:sp>
          <p:nvSpPr>
            <p:cNvPr id="38917" name="Rectangle 6"/>
            <p:cNvSpPr>
              <a:spLocks noChangeArrowheads="1"/>
            </p:cNvSpPr>
            <p:nvPr/>
          </p:nvSpPr>
          <p:spPr bwMode="auto">
            <a:xfrm>
              <a:off x="384" y="3312"/>
              <a:ext cx="1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533400" indent="-533400">
                <a:spcBef>
                  <a:spcPct val="20000"/>
                </a:spcBef>
                <a:buFont typeface="Wingdings" pitchFamily="2" charset="2"/>
                <a:buChar char="Ø"/>
              </a:pP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输出结果：</a:t>
              </a:r>
              <a:endParaRPr kumimoji="1" lang="en-US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8918" name="Rectangle 7"/>
            <p:cNvSpPr>
              <a:spLocks noChangeArrowheads="1"/>
            </p:cNvSpPr>
            <p:nvPr/>
          </p:nvSpPr>
          <p:spPr bwMode="auto">
            <a:xfrm>
              <a:off x="1680" y="3264"/>
              <a:ext cx="3552" cy="432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000" b="1">
                  <a:solidFill>
                    <a:srgbClr val="FFFFFF"/>
                  </a:solidFill>
                  <a:latin typeface="Courier New" pitchFamily="49" charset="0"/>
                </a:rPr>
                <a:t>Infinity</a:t>
              </a:r>
            </a:p>
            <a:p>
              <a:r>
                <a:rPr kumimoji="1" lang="en-US" altLang="zh-CN" sz="2000" b="1">
                  <a:solidFill>
                    <a:srgbClr val="FFFFFF"/>
                  </a:solidFill>
                  <a:latin typeface="Courier New" pitchFamily="49" charset="0"/>
                </a:rPr>
                <a:t>3.0000001E10</a:t>
              </a:r>
            </a:p>
            <a:p>
              <a:r>
                <a:rPr kumimoji="1" lang="en-US" altLang="zh-CN" sz="2000" b="1">
                  <a:solidFill>
                    <a:srgbClr val="FFFFFF"/>
                  </a:solidFill>
                  <a:latin typeface="Courier New" pitchFamily="49" charset="0"/>
                </a:rPr>
                <a:t>30000001024</a:t>
              </a:r>
              <a:endParaRPr kumimoji="1" lang="zh-CN" altLang="en-US" sz="2000" b="1">
                <a:solidFill>
                  <a:srgbClr val="FFFFFF"/>
                </a:solidFill>
                <a:latin typeface="Courier New" pitchFamily="49" charset="0"/>
              </a:endParaRPr>
            </a:p>
          </p:txBody>
        </p:sp>
      </p:grpSp>
      <p:sp>
        <p:nvSpPr>
          <p:cNvPr id="38916" name="Rectangle 8"/>
          <p:cNvSpPr>
            <a:spLocks noChangeArrowheads="1"/>
          </p:cNvSpPr>
          <p:nvPr/>
        </p:nvSpPr>
        <p:spPr bwMode="auto">
          <a:xfrm>
            <a:off x="609600" y="2484438"/>
            <a:ext cx="7620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just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</a:p>
          <a:p>
            <a:pPr marL="914400" lvl="1" indent="-457200" algn="just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有多种类型的数据混合运算时，系统首先自动的将所有数据转换成容量最大的那一种数据类型，然后再进行计算。</a:t>
            </a:r>
          </a:p>
          <a:p>
            <a:pPr marL="914400" lvl="1" indent="-457200" algn="just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byte，char，short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数据类型进行运算时，系统先将其转换为 </a:t>
            </a: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int 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型数据，在进行运算。</a:t>
            </a:r>
          </a:p>
          <a:p>
            <a:pPr marL="914400" lvl="1" indent="-457200" algn="just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实数常量（如：1.2）默认为 </a:t>
            </a: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double 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类型。</a:t>
            </a:r>
          </a:p>
          <a:p>
            <a:pPr marL="914400" lvl="1" indent="-457200" algn="just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整数常量（如：123）默认为 </a:t>
            </a: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int 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类型。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ChangeArrowheads="1"/>
          </p:cNvSpPr>
          <p:nvPr/>
        </p:nvSpPr>
        <p:spPr bwMode="auto">
          <a:xfrm>
            <a:off x="609600" y="1268413"/>
            <a:ext cx="8153400" cy="5040312"/>
          </a:xfrm>
          <a:prstGeom prst="rect">
            <a:avLst/>
          </a:prstGeom>
          <a:solidFill>
            <a:srgbClr val="CCFFCC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kumimoji="1" lang="zh-CN" altLang="en-US" sz="2000" b="1">
              <a:solidFill>
                <a:srgbClr val="660066"/>
              </a:solidFill>
              <a:latin typeface="Courier New" pitchFamily="49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课 堂 练 习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172200" y="3124200"/>
            <a:ext cx="2073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84213" y="1628775"/>
            <a:ext cx="2743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kumimoji="1" lang="zh-CN" altLang="en-US" sz="2400" b="1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说出下面程序片断中编译错误或可能产生计算溢出的部分</a:t>
            </a:r>
            <a:endParaRPr kumimoji="1" lang="en-US" altLang="zh-CN" sz="2400" b="1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352800" y="1447800"/>
            <a:ext cx="5256213" cy="441166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public void method(){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int i=1,j=0;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float f1=0.1f;  float f2=123;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long l1 = 12345678,l2=8888888888l;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double d1 = 2e20,d2=124;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byte b1 = 1,b2 = 2,b3 = 129;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j = j+10;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i = i/10;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i = i*0.1;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char c1='a',c2=125;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byte b = b1-b2;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char c = c1+c2-1;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float f3 = f1+f2;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float f4 = f1+f2*0.1;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double d = d1*i+j;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float f = (float)(d1*5+d2);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}</a:t>
            </a:r>
            <a:r>
              <a:rPr kumimoji="1" lang="zh-CN" altLang="en-US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运算符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idx="1"/>
          </p:nvPr>
        </p:nvSpPr>
        <p:spPr>
          <a:xfrm>
            <a:off x="619125" y="1955800"/>
            <a:ext cx="7745413" cy="3836988"/>
          </a:xfrm>
        </p:spPr>
        <p:txBody>
          <a:bodyPr/>
          <a:lstStyle/>
          <a:p>
            <a:pPr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400" b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算术运算符：  +，-，*，/，%，++，--</a:t>
            </a: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400" b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关系运算符： &gt;，&lt;，&gt;=，&lt;=，==，!=</a:t>
            </a: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400" b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逻辑运算符： !, &amp;&amp;，||</a:t>
            </a: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400" b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位运算符： &amp;，|，^，</a:t>
            </a:r>
            <a:r>
              <a:rPr lang="en-US" altLang="zh-CN" sz="2400" b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~ </a:t>
            </a:r>
            <a:r>
              <a:rPr lang="zh-CN" altLang="en-US" sz="2400" b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， &gt;&gt;，&lt;&lt;，&gt;&gt;&gt;</a:t>
            </a: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400" b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赋值运算符：  =  </a:t>
            </a: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400" b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扩展赋值运算符：+ =，- =，* =，/ =</a:t>
            </a: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400" b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字符串连接运算符：+</a:t>
            </a:r>
            <a:r>
              <a:rPr lang="zh-CN" altLang="en-US" sz="2400" b="1" smtClean="0">
                <a:solidFill>
                  <a:srgbClr val="663300"/>
                </a:solidFill>
              </a:rPr>
              <a:t> </a:t>
            </a:r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609600" y="1268413"/>
            <a:ext cx="7620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just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语言支持如下运算符：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自加和自减运算符</a:t>
            </a:r>
          </a:p>
        </p:txBody>
      </p:sp>
      <p:sp>
        <p:nvSpPr>
          <p:cNvPr id="41987" name="Rectangle 10"/>
          <p:cNvSpPr>
            <a:spLocks noChangeArrowheads="1"/>
          </p:cNvSpPr>
          <p:nvPr/>
        </p:nvSpPr>
        <p:spPr bwMode="auto">
          <a:xfrm>
            <a:off x="914400" y="1268413"/>
            <a:ext cx="7186613" cy="4597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void main(String arg[])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int i1 = 10, i2 = 20;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int i = (i2++);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System.out.print("i=" + i);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System.out.println(" i2=" + i2);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i = (++i2);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System.out.print("i=" + i);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System.out.println(" i2=" + i2);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i = (--i1);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System.out.print("i=" + i);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System.out.println(" i1=" + i1);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i = (i1--);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System.out.print("i=" + i);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System.out.println(" i1=" + i1);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自加和自减运算符</a:t>
            </a:r>
          </a:p>
        </p:txBody>
      </p:sp>
      <p:grpSp>
        <p:nvGrpSpPr>
          <p:cNvPr id="43011" name="Group 9"/>
          <p:cNvGrpSpPr>
            <a:grpSpLocks/>
          </p:cNvGrpSpPr>
          <p:nvPr/>
        </p:nvGrpSpPr>
        <p:grpSpPr bwMode="auto">
          <a:xfrm>
            <a:off x="609600" y="1268413"/>
            <a:ext cx="7696200" cy="1066800"/>
            <a:chOff x="384" y="3312"/>
            <a:chExt cx="4848" cy="816"/>
          </a:xfrm>
        </p:grpSpPr>
        <p:sp>
          <p:nvSpPr>
            <p:cNvPr id="43013" name="Rectangle 10"/>
            <p:cNvSpPr>
              <a:spLocks noChangeArrowheads="1"/>
            </p:cNvSpPr>
            <p:nvPr/>
          </p:nvSpPr>
          <p:spPr bwMode="auto">
            <a:xfrm>
              <a:off x="384" y="3552"/>
              <a:ext cx="1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533400" indent="-533400">
                <a:spcBef>
                  <a:spcPct val="20000"/>
                </a:spcBef>
                <a:buFont typeface="Wingdings" pitchFamily="2" charset="2"/>
                <a:buChar char="Ø"/>
              </a:pP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输出结果：</a:t>
              </a:r>
              <a:endParaRPr kumimoji="1" lang="en-US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3014" name="Rectangle 11"/>
            <p:cNvSpPr>
              <a:spLocks noChangeArrowheads="1"/>
            </p:cNvSpPr>
            <p:nvPr/>
          </p:nvSpPr>
          <p:spPr bwMode="auto">
            <a:xfrm>
              <a:off x="1680" y="3312"/>
              <a:ext cx="3552" cy="816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75000"/>
                </a:lnSpc>
              </a:pPr>
              <a:r>
                <a:rPr kumimoji="1" lang="en-US" altLang="zh-CN" sz="2000" b="1">
                  <a:latin typeface="Courier New" pitchFamily="49" charset="0"/>
                </a:rPr>
                <a:t>i=20 i2=21</a:t>
              </a:r>
            </a:p>
            <a:p>
              <a:pPr>
                <a:lnSpc>
                  <a:spcPct val="75000"/>
                </a:lnSpc>
              </a:pPr>
              <a:r>
                <a:rPr kumimoji="1" lang="en-US" altLang="zh-CN" sz="2000" b="1">
                  <a:latin typeface="Courier New" pitchFamily="49" charset="0"/>
                </a:rPr>
                <a:t>i=22 i2=22</a:t>
              </a:r>
            </a:p>
            <a:p>
              <a:pPr>
                <a:lnSpc>
                  <a:spcPct val="75000"/>
                </a:lnSpc>
              </a:pPr>
              <a:r>
                <a:rPr kumimoji="1" lang="en-US" altLang="zh-CN" sz="2000" b="1">
                  <a:latin typeface="Courier New" pitchFamily="49" charset="0"/>
                </a:rPr>
                <a:t>i=9 i1=9</a:t>
              </a:r>
            </a:p>
            <a:p>
              <a:pPr>
                <a:lnSpc>
                  <a:spcPct val="75000"/>
                </a:lnSpc>
              </a:pPr>
              <a:r>
                <a:rPr kumimoji="1" lang="en-US" altLang="zh-CN" sz="2000" b="1">
                  <a:latin typeface="Courier New" pitchFamily="49" charset="0"/>
                </a:rPr>
                <a:t>i=9 i1=8</a:t>
              </a:r>
              <a:endParaRPr kumimoji="1" lang="zh-CN" altLang="en-US" sz="2000" b="1">
                <a:latin typeface="Courier New" pitchFamily="49" charset="0"/>
              </a:endParaRPr>
            </a:p>
          </p:txBody>
        </p:sp>
      </p:grpSp>
      <p:sp>
        <p:nvSpPr>
          <p:cNvPr id="43012" name="Rectangle 13"/>
          <p:cNvSpPr>
            <a:spLocks noChangeArrowheads="1"/>
          </p:cNvSpPr>
          <p:nvPr/>
        </p:nvSpPr>
        <p:spPr bwMode="auto">
          <a:xfrm>
            <a:off x="609600" y="2487613"/>
            <a:ext cx="7620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just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注意：</a:t>
            </a:r>
          </a:p>
          <a:p>
            <a:pPr marL="914400" lvl="1" indent="-457200" algn="just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++(- -)在前时先运算再取值。</a:t>
            </a:r>
          </a:p>
          <a:p>
            <a:pPr marL="914400" lvl="1" indent="-457200" algn="just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++(- -)在后时先取值再运算。</a:t>
            </a:r>
          </a:p>
          <a:p>
            <a:pPr marL="914400" lvl="1" indent="-457200" algn="just">
              <a:spcBef>
                <a:spcPct val="20000"/>
              </a:spcBef>
              <a:buFont typeface="Wingdings" pitchFamily="2" charset="2"/>
              <a:buChar char="§"/>
            </a:pPr>
            <a:endParaRPr kumimoji="1" lang="zh-CN" altLang="en-US" sz="2400" b="1">
              <a:solidFill>
                <a:srgbClr val="663300"/>
              </a:solidFill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逻辑运算符</a:t>
            </a:r>
          </a:p>
        </p:txBody>
      </p:sp>
      <p:sp>
        <p:nvSpPr>
          <p:cNvPr id="44035" name="Rectangle 14"/>
          <p:cNvSpPr>
            <a:spLocks noGrp="1" noChangeArrowheads="1"/>
          </p:cNvSpPr>
          <p:nvPr>
            <p:ph idx="1"/>
          </p:nvPr>
        </p:nvSpPr>
        <p:spPr>
          <a:xfrm>
            <a:off x="779463" y="1768475"/>
            <a:ext cx="7100887" cy="1779588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800" b="1" smtClean="0">
                <a:ea typeface="楷体_GB2312" pitchFamily="49" charset="-122"/>
              </a:rPr>
              <a:t>逻辑运算符功能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400" smtClean="0"/>
              <a:t>	</a:t>
            </a:r>
            <a:r>
              <a:rPr lang="zh-CN" altLang="en-US" sz="2400" b="1" smtClean="0"/>
              <a:t>！－ 逻辑非		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smtClean="0"/>
              <a:t>    &amp;&amp;－ 短路与           || － 短路或</a:t>
            </a:r>
            <a:endParaRPr lang="en-US" altLang="zh-CN" sz="2400" b="1" smtClean="0"/>
          </a:p>
          <a:p>
            <a:pPr>
              <a:lnSpc>
                <a:spcPct val="80000"/>
              </a:lnSpc>
              <a:spcBef>
                <a:spcPct val="6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逻辑运算符功能说明:</a:t>
            </a:r>
          </a:p>
        </p:txBody>
      </p:sp>
      <p:graphicFrame>
        <p:nvGraphicFramePr>
          <p:cNvPr id="293035" name="Group 171"/>
          <p:cNvGraphicFramePr>
            <a:graphicFrameLocks noGrp="1"/>
          </p:cNvGraphicFramePr>
          <p:nvPr/>
        </p:nvGraphicFramePr>
        <p:xfrm>
          <a:off x="1042988" y="3789363"/>
          <a:ext cx="4524375" cy="1828800"/>
        </p:xfrm>
        <a:graphic>
          <a:graphicData uri="http://schemas.openxmlformats.org/drawingml/2006/table">
            <a:tbl>
              <a:tblPr/>
              <a:tblGrid>
                <a:gridCol w="904875"/>
                <a:gridCol w="904875"/>
                <a:gridCol w="904875"/>
                <a:gridCol w="904875"/>
                <a:gridCol w="904875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!a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a&amp;&amp;b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a||b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true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逻辑运算符</a:t>
            </a:r>
          </a:p>
        </p:txBody>
      </p:sp>
      <p:sp>
        <p:nvSpPr>
          <p:cNvPr id="45059" name="Rectangle 10"/>
          <p:cNvSpPr>
            <a:spLocks noGrp="1" noChangeArrowheads="1"/>
          </p:cNvSpPr>
          <p:nvPr>
            <p:ph idx="1"/>
          </p:nvPr>
        </p:nvSpPr>
        <p:spPr>
          <a:xfrm>
            <a:off x="538163" y="1600200"/>
            <a:ext cx="8067675" cy="2430463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smtClean="0">
                <a:ea typeface="楷体_GB2312" pitchFamily="49" charset="-122"/>
              </a:rPr>
              <a:t>短路逻辑运算符应用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smtClean="0"/>
              <a:t>	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&amp;&amp; － 第一个操作数为假则不判断第二个操作数。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	|| － 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第一个操作数为真则不判断第二个操作数。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smtClean="0">
                <a:ea typeface="楷体_GB2312" pitchFamily="49" charset="-122"/>
              </a:rPr>
              <a:t>例如：</a:t>
            </a:r>
          </a:p>
        </p:txBody>
      </p:sp>
      <p:sp>
        <p:nvSpPr>
          <p:cNvPr id="45060" name="Rectangle 11"/>
          <p:cNvSpPr>
            <a:spLocks noChangeArrowheads="1"/>
          </p:cNvSpPr>
          <p:nvPr/>
        </p:nvSpPr>
        <p:spPr bwMode="auto">
          <a:xfrm>
            <a:off x="990600" y="3500438"/>
            <a:ext cx="7543800" cy="25273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void main(String args[])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int i=1,j=2;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boolean flag1 = (i&gt;3)&amp;&amp;((i+j)&gt;5);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//</a:t>
            </a: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第二个操作数将不再计算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boolean flag2 = (i&lt;2)||((i+j)&lt;6);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//</a:t>
            </a: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第二个操作数将不再计算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赋值运算符</a:t>
            </a:r>
          </a:p>
        </p:txBody>
      </p:sp>
      <p:sp>
        <p:nvSpPr>
          <p:cNvPr id="46083" name="Rectangle 17"/>
          <p:cNvSpPr>
            <a:spLocks noGrp="1" noChangeArrowheads="1"/>
          </p:cNvSpPr>
          <p:nvPr>
            <p:ph idx="1"/>
          </p:nvPr>
        </p:nvSpPr>
        <p:spPr>
          <a:xfrm>
            <a:off x="762000" y="1196975"/>
            <a:ext cx="7772400" cy="4419600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赋值运算符 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(=)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2400" b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zh-CN" altLang="en-US" sz="2400" b="1" smtClean="0">
                <a:solidFill>
                  <a:srgbClr val="663300"/>
                </a:solidFill>
                <a:latin typeface="Arial" pitchFamily="34" charset="0"/>
                <a:ea typeface="楷体_GB2312" pitchFamily="49" charset="-122"/>
              </a:rPr>
              <a:t>“</a:t>
            </a:r>
            <a:r>
              <a:rPr lang="zh-CN" altLang="en-US" sz="2400" b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400" b="1" smtClean="0">
                <a:solidFill>
                  <a:srgbClr val="663300"/>
                </a:solidFill>
                <a:latin typeface="Arial" pitchFamily="34" charset="0"/>
                <a:ea typeface="楷体_GB2312" pitchFamily="49" charset="-122"/>
              </a:rPr>
              <a:t>”</a:t>
            </a:r>
            <a:r>
              <a:rPr lang="zh-CN" altLang="en-US" sz="2400" b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两侧的数据类型不一致时，可以适用默认类型转换或使用强制类型转换原则进行处理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		        </a:t>
            </a:r>
            <a:r>
              <a:rPr lang="en-US" altLang="zh-CN" sz="2000" b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long l = 100;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          int i = (int)l;</a:t>
            </a:r>
          </a:p>
          <a:p>
            <a:pPr lvl="1" algn="just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en-US" sz="2400" b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注意：可以将整型常量直接赋值给</a:t>
            </a:r>
            <a:r>
              <a:rPr lang="en-US" altLang="zh-CN" sz="2400" b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byte, short, char</a:t>
            </a:r>
            <a:r>
              <a:rPr lang="zh-CN" altLang="en-US" sz="2400" b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等类型变量，而不需要进行强制类型转换，只要不超出其表数范围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		   </a:t>
            </a:r>
            <a:r>
              <a:rPr lang="en-US" altLang="zh-CN" sz="2000" b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byte b = 12; char c = 100;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000" b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    byte bb = 256;//error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000" b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    short s = -32769;//</a:t>
            </a:r>
            <a:r>
              <a:rPr lang="en-US" altLang="zh-CN" sz="2400" b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error</a:t>
            </a:r>
            <a:endParaRPr lang="zh-CN" altLang="en-US" sz="2400" b="1" smtClean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扩展赋值运算符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609600" y="1268413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扩展运算符的使用与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语言类似：</a:t>
            </a:r>
          </a:p>
        </p:txBody>
      </p:sp>
      <p:graphicFrame>
        <p:nvGraphicFramePr>
          <p:cNvPr id="298118" name="Group 134"/>
          <p:cNvGraphicFramePr>
            <a:graphicFrameLocks noGrp="1"/>
          </p:cNvGraphicFramePr>
          <p:nvPr/>
        </p:nvGraphicFramePr>
        <p:xfrm>
          <a:off x="1905000" y="1989138"/>
          <a:ext cx="5334000" cy="3542030"/>
        </p:xfrm>
        <a:graphic>
          <a:graphicData uri="http://schemas.openxmlformats.org/drawingml/2006/table">
            <a:tbl>
              <a:tblPr/>
              <a:tblGrid>
                <a:gridCol w="1441450"/>
                <a:gridCol w="1946275"/>
                <a:gridCol w="1946275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运算符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用法举例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等效的表达式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+=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  a += b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  a = a+b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-=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  a -= b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  a = a-b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*=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  a *= b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  a = a*b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/=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  a /= b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  a = a/b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%=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  a %= b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  a = a%b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&amp;=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  a &amp;= b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  a = a&amp;b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|=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  a |= b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  a = a|b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^=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  a ^= b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  a = a^b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&lt;&lt;=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  a &lt;&lt;= b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  a = a&lt;&lt;b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&gt;&gt;=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  a &gt;&gt;= b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  a = a&gt;&gt;b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&gt;&gt;&gt;=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  a &gt;&gt;&gt;= b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  a = a&gt;&gt;&gt;b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标识符</a:t>
            </a:r>
          </a:p>
        </p:txBody>
      </p:sp>
      <p:graphicFrame>
        <p:nvGraphicFramePr>
          <p:cNvPr id="253020" name="Group 92"/>
          <p:cNvGraphicFramePr>
            <a:graphicFrameLocks noGrp="1"/>
          </p:cNvGraphicFramePr>
          <p:nvPr>
            <p:ph type="tbl" idx="1"/>
          </p:nvPr>
        </p:nvGraphicFramePr>
        <p:xfrm>
          <a:off x="1362075" y="2171700"/>
          <a:ext cx="5783263" cy="2003426"/>
        </p:xfrm>
        <a:graphic>
          <a:graphicData uri="http://schemas.openxmlformats.org/drawingml/2006/table">
            <a:tbl>
              <a:tblPr/>
              <a:tblGrid>
                <a:gridCol w="2892425"/>
                <a:gridCol w="2890838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合法的标识符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不合法的标识符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HelloWorld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DataClass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DataClass#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_983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9aaa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$bS5_c7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Hell World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0501" name="Rectangle 12"/>
          <p:cNvSpPr>
            <a:spLocks noChangeArrowheads="1"/>
          </p:cNvSpPr>
          <p:nvPr/>
        </p:nvSpPr>
        <p:spPr bwMode="auto">
          <a:xfrm>
            <a:off x="539750" y="1341438"/>
            <a:ext cx="792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Times New Roman" pitchFamily="18" charset="0"/>
              </a:rPr>
              <a:t>标识符举例：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字符串连接运算符</a:t>
            </a:r>
            <a:r>
              <a:rPr lang="zh-CN" altLang="en-US" b="1" smtClean="0">
                <a:solidFill>
                  <a:srgbClr val="663300"/>
                </a:solidFill>
                <a:ea typeface="隶书" pitchFamily="49" charset="-122"/>
              </a:rPr>
              <a:t> 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924800" cy="3505200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smtClean="0">
                <a:latin typeface="Arial" pitchFamily="34" charset="0"/>
                <a:ea typeface="楷体_GB2312" pitchFamily="49" charset="-122"/>
              </a:rPr>
              <a:t>“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400" b="1" smtClean="0">
                <a:latin typeface="Arial" pitchFamily="34" charset="0"/>
                <a:ea typeface="楷体_GB2312" pitchFamily="49" charset="-122"/>
              </a:rPr>
              <a:t>”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 除用于算术加法运算外，还可用于对字符串进行连接操作</a:t>
            </a:r>
          </a:p>
          <a:p>
            <a:pPr algn="just">
              <a:spcBef>
                <a:spcPct val="1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		int id = 800 + 90;</a:t>
            </a:r>
          </a:p>
          <a:p>
            <a:pPr algn="just">
              <a:spcBef>
                <a:spcPct val="1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		String s = "hello" + "world";</a:t>
            </a:r>
          </a:p>
          <a:p>
            <a:pPr algn="just"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smtClean="0">
                <a:latin typeface="Arial" pitchFamily="34" charset="0"/>
                <a:ea typeface="楷体_GB2312" pitchFamily="49" charset="-122"/>
              </a:rPr>
              <a:t>“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400" b="1" smtClean="0">
                <a:latin typeface="Arial" pitchFamily="34" charset="0"/>
                <a:ea typeface="楷体_GB2312" pitchFamily="49" charset="-122"/>
              </a:rPr>
              <a:t>”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运算符两侧的操作数中只要有一个是字符串(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String)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类型，系统会自动将另一个操作数转换为字符串然后再进行连接。</a:t>
            </a:r>
          </a:p>
          <a:p>
            <a:pPr algn="just">
              <a:spcBef>
                <a:spcPct val="1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000" b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int c = 12;</a:t>
            </a:r>
          </a:p>
          <a:p>
            <a:pPr algn="just">
              <a:spcBef>
                <a:spcPct val="1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		System.out.println("c=" + c);</a:t>
            </a:r>
            <a:endParaRPr lang="zh-CN" altLang="en-US" sz="2000" b="1" smtClean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zh-CN" altLang="en-US" sz="4000" dirty="0" smtClean="0">
                <a:latin typeface="楷体_GB2312" pitchFamily="49" charset="-122"/>
                <a:ea typeface="楷体_GB2312" pitchFamily="49" charset="-122"/>
              </a:rPr>
              <a:t>表达式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8229600" cy="4191000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Arial" pitchFamily="34" charset="0"/>
                <a:ea typeface="楷体_GB2312" pitchFamily="49" charset="-122"/>
              </a:rPr>
              <a:t>“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zh-CN" altLang="en-US" sz="2400" b="1" dirty="0" smtClean="0">
                <a:latin typeface="Arial" pitchFamily="34" charset="0"/>
                <a:ea typeface="楷体_GB2312" pitchFamily="49" charset="-122"/>
              </a:rPr>
              <a:t>”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是符合一定语法规则的运算符和操作数的序列 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		a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5.0 + a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(a-b)*c-4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000" b="1" dirty="0" err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0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&lt;30 &amp;&amp; i%10!=0 </a:t>
            </a:r>
            <a:endParaRPr lang="zh-CN" altLang="en-US" sz="2000" b="1" dirty="0" smtClean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表达式的类型和值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2000" b="1" dirty="0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对表达式中操作数进行运算得到的结果称为表达式的值。</a:t>
            </a:r>
            <a:r>
              <a:rPr lang="zh-CN" altLang="en-US" sz="20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20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表达式的值的数据类型即为表达式的类型 。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2000" b="1" dirty="0" smtClean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赋值表达式的值即为赋值运算符（＝）右边的值。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表达式的运算顺序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20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应按照运算符的优先级从高到低的顺序进行。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20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优先级相同的运算符按照事先约定的结合方向进行。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运算符优先级</a:t>
            </a:r>
          </a:p>
        </p:txBody>
      </p:sp>
      <p:graphicFrame>
        <p:nvGraphicFramePr>
          <p:cNvPr id="304341" name="Group 213"/>
          <p:cNvGraphicFramePr>
            <a:graphicFrameLocks noGrp="1"/>
          </p:cNvGraphicFramePr>
          <p:nvPr/>
        </p:nvGraphicFramePr>
        <p:xfrm>
          <a:off x="1219200" y="1412875"/>
          <a:ext cx="6400800" cy="365760"/>
        </p:xfrm>
        <a:graphic>
          <a:graphicData uri="http://schemas.openxmlformats.org/drawingml/2006/table">
            <a:tbl>
              <a:tblPr/>
              <a:tblGrid>
                <a:gridCol w="1250950"/>
                <a:gridCol w="514985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.  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 )   { }   ;   ,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4342" name="Group 214"/>
          <p:cNvGraphicFramePr>
            <a:graphicFrameLocks noGrp="1"/>
          </p:cNvGraphicFramePr>
          <p:nvPr/>
        </p:nvGraphicFramePr>
        <p:xfrm>
          <a:off x="1219200" y="1844675"/>
          <a:ext cx="6400800" cy="4261104"/>
        </p:xfrm>
        <a:graphic>
          <a:graphicData uri="http://schemas.openxmlformats.org/drawingml/2006/table">
            <a:tbl>
              <a:tblPr/>
              <a:tblGrid>
                <a:gridCol w="1279525"/>
                <a:gridCol w="5121275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 to L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++ --   ~ ! (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data type)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 to R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 to R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 to R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&lt;&lt; &gt;&gt; &gt;&gt;&gt;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 to R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  &gt;  &lt;=  &gt;= 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instanceof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 to R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== !=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 to R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 to R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 to R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 to R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 to R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 to L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 to L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=   *=   /=   %=   +=   -=   &lt;&lt;=   &gt;&gt;=   &gt;&gt;&gt;=   &amp;=   ^=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pSp>
        <p:nvGrpSpPr>
          <p:cNvPr id="50224" name="Group 168"/>
          <p:cNvGrpSpPr>
            <a:grpSpLocks/>
          </p:cNvGrpSpPr>
          <p:nvPr/>
        </p:nvGrpSpPr>
        <p:grpSpPr bwMode="auto">
          <a:xfrm>
            <a:off x="7848600" y="1549400"/>
            <a:ext cx="457200" cy="4206875"/>
            <a:chOff x="4992" y="1104"/>
            <a:chExt cx="322" cy="2746"/>
          </a:xfrm>
        </p:grpSpPr>
        <p:sp>
          <p:nvSpPr>
            <p:cNvPr id="50225" name="AutoShape 162"/>
            <p:cNvSpPr>
              <a:spLocks noChangeArrowheads="1"/>
            </p:cNvSpPr>
            <p:nvPr/>
          </p:nvSpPr>
          <p:spPr bwMode="auto">
            <a:xfrm>
              <a:off x="4992" y="1440"/>
              <a:ext cx="288" cy="2016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226" name="Text Box 164"/>
            <p:cNvSpPr txBox="1">
              <a:spLocks noChangeArrowheads="1"/>
            </p:cNvSpPr>
            <p:nvPr/>
          </p:nvSpPr>
          <p:spPr bwMode="auto">
            <a:xfrm>
              <a:off x="4992" y="3552"/>
              <a:ext cx="32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FF66"/>
                  </a:solidFill>
                  <a:latin typeface="Times New Roman" pitchFamily="18" charset="0"/>
                </a:rPr>
                <a:t>低</a:t>
              </a:r>
            </a:p>
          </p:txBody>
        </p:sp>
        <p:sp>
          <p:nvSpPr>
            <p:cNvPr id="50227" name="Text Box 167"/>
            <p:cNvSpPr txBox="1">
              <a:spLocks noChangeArrowheads="1"/>
            </p:cNvSpPr>
            <p:nvPr/>
          </p:nvSpPr>
          <p:spPr bwMode="auto">
            <a:xfrm>
              <a:off x="4992" y="1104"/>
              <a:ext cx="32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FF66"/>
                  </a:solidFill>
                  <a:latin typeface="Times New Roman" pitchFamily="18" charset="0"/>
                </a:rPr>
                <a:t>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三目条件运算符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924800" cy="3505200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Arial" pitchFamily="34" charset="0"/>
                <a:ea typeface="楷体_GB2312" pitchFamily="49" charset="-122"/>
              </a:rPr>
              <a:t>“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三目条件运算符，语法格式：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x ? y : z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其中 </a:t>
            </a:r>
            <a:r>
              <a:rPr lang="en-US" altLang="zh-CN" sz="2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1" dirty="0" smtClean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为 </a:t>
            </a:r>
            <a:r>
              <a:rPr lang="en-US" altLang="zh-CN" sz="2400" b="1" dirty="0" err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boolean</a:t>
            </a:r>
            <a:r>
              <a:rPr lang="en-US" altLang="zh-CN" sz="2400" b="1" dirty="0" smtClean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类型表达式，先计算 </a:t>
            </a:r>
            <a:r>
              <a:rPr lang="en-US" altLang="zh-CN" sz="2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1" dirty="0" smtClean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的值，若为</a:t>
            </a:r>
            <a:r>
              <a:rPr lang="en-US" altLang="zh-CN" sz="2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true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则整个三目运算的结果为表达式 </a:t>
            </a:r>
            <a:r>
              <a:rPr lang="en-US" altLang="zh-CN" sz="2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的值，否则整个运算结果为表达式 </a:t>
            </a:r>
            <a:r>
              <a:rPr lang="en-US" altLang="zh-CN" sz="2400" b="1" dirty="0" smtClean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z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的值。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举例：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0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b="1" dirty="0" err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score = 80; </a:t>
            </a:r>
            <a:r>
              <a:rPr lang="en-US" altLang="zh-CN" sz="2400" b="1" dirty="0" err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x = -100;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		String type = score &lt; 60 ? "</a:t>
            </a:r>
            <a:r>
              <a:rPr lang="zh-CN" altLang="en-US" sz="2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不及格" : "及格";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400" b="1" dirty="0" err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flag = x &gt; 0 ? 1 : (x == 0 ? 0 : -1);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400" b="1" dirty="0" err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System.out.println</a:t>
            </a:r>
            <a:r>
              <a:rPr lang="en-US" altLang="zh-CN" sz="2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("type= " + type);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400" b="1" dirty="0" err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System.out.println</a:t>
            </a:r>
            <a:r>
              <a:rPr lang="en-US" altLang="zh-CN" sz="2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("flag= "+ flag);</a:t>
            </a:r>
          </a:p>
        </p:txBody>
      </p:sp>
      <p:grpSp>
        <p:nvGrpSpPr>
          <p:cNvPr id="51204" name="Group 7"/>
          <p:cNvGrpSpPr>
            <a:grpSpLocks/>
          </p:cNvGrpSpPr>
          <p:nvPr/>
        </p:nvGrpSpPr>
        <p:grpSpPr bwMode="auto">
          <a:xfrm>
            <a:off x="1651000" y="5373688"/>
            <a:ext cx="5283200" cy="609600"/>
            <a:chOff x="1008" y="3696"/>
            <a:chExt cx="3328" cy="336"/>
          </a:xfrm>
        </p:grpSpPr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1008" y="3696"/>
              <a:ext cx="1295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533400" indent="-533400">
                <a:spcBef>
                  <a:spcPct val="20000"/>
                </a:spcBef>
                <a:buFont typeface="Wingdings" pitchFamily="2" charset="2"/>
                <a:buChar char="Ø"/>
              </a:pPr>
              <a:r>
                <a:rPr kumimoji="1" lang="zh-CN" altLang="en-US" sz="2000" b="1">
                  <a:latin typeface="Times New Roman" pitchFamily="18" charset="0"/>
                  <a:ea typeface="楷体_GB2312" pitchFamily="49" charset="-122"/>
                </a:rPr>
                <a:t>输出结果</a:t>
              </a:r>
              <a:r>
                <a:rPr kumimoji="1" lang="zh-CN" altLang="en-US" sz="2400" b="1">
                  <a:latin typeface="Times New Roman" pitchFamily="18" charset="0"/>
                </a:rPr>
                <a:t>：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51206" name="Rectangle 6"/>
            <p:cNvSpPr>
              <a:spLocks noChangeArrowheads="1"/>
            </p:cNvSpPr>
            <p:nvPr/>
          </p:nvSpPr>
          <p:spPr bwMode="auto">
            <a:xfrm>
              <a:off x="2208" y="3696"/>
              <a:ext cx="2128" cy="336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75000"/>
                </a:lnSpc>
              </a:pPr>
              <a:r>
                <a:rPr kumimoji="1" lang="en-US" altLang="zh-CN" sz="2000" b="1">
                  <a:latin typeface="Courier New" pitchFamily="49" charset="0"/>
                </a:rPr>
                <a:t>type= </a:t>
              </a:r>
              <a:r>
                <a:rPr kumimoji="1" lang="zh-CN" altLang="en-US" sz="2000" b="1">
                  <a:latin typeface="Courier New" pitchFamily="49" charset="0"/>
                </a:rPr>
                <a:t>及格</a:t>
              </a:r>
            </a:p>
            <a:p>
              <a:pPr>
                <a:lnSpc>
                  <a:spcPct val="75000"/>
                </a:lnSpc>
              </a:pPr>
              <a:r>
                <a:rPr kumimoji="1" lang="en-US" altLang="zh-CN" sz="2000" b="1">
                  <a:latin typeface="Courier New" pitchFamily="49" charset="0"/>
                </a:rPr>
                <a:t>flag= -1</a:t>
              </a:r>
              <a:endParaRPr kumimoji="1" lang="zh-CN" altLang="en-US" sz="2000" b="1"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8"/>
          <p:cNvSpPr>
            <a:spLocks noChangeArrowheads="1"/>
          </p:cNvSpPr>
          <p:nvPr/>
        </p:nvSpPr>
        <p:spPr bwMode="auto">
          <a:xfrm>
            <a:off x="609600" y="1196975"/>
            <a:ext cx="8153400" cy="4968875"/>
          </a:xfrm>
          <a:prstGeom prst="rect">
            <a:avLst/>
          </a:prstGeom>
          <a:solidFill>
            <a:srgbClr val="CCFFCC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kumimoji="1" lang="zh-CN" altLang="en-US" sz="2000" b="1">
              <a:solidFill>
                <a:srgbClr val="660066"/>
              </a:solidFill>
              <a:latin typeface="Courier New" pitchFamily="49" charset="0"/>
            </a:endParaRPr>
          </a:p>
        </p:txBody>
      </p:sp>
      <p:sp>
        <p:nvSpPr>
          <p:cNvPr id="52227" name="Rectangle 51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课 堂 练 习</a:t>
            </a:r>
          </a:p>
        </p:txBody>
      </p:sp>
      <p:sp>
        <p:nvSpPr>
          <p:cNvPr id="52228" name="Text Box 53"/>
          <p:cNvSpPr txBox="1">
            <a:spLocks noChangeArrowheads="1"/>
          </p:cNvSpPr>
          <p:nvPr/>
        </p:nvSpPr>
        <p:spPr bwMode="auto">
          <a:xfrm>
            <a:off x="6172200" y="3124200"/>
            <a:ext cx="2073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52229" name="Text Box 54"/>
          <p:cNvSpPr txBox="1">
            <a:spLocks noChangeArrowheads="1"/>
          </p:cNvSpPr>
          <p:nvPr/>
        </p:nvSpPr>
        <p:spPr bwMode="auto">
          <a:xfrm>
            <a:off x="900113" y="1628775"/>
            <a:ext cx="7710487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说出下面表达式的值及其类型</a:t>
            </a:r>
          </a:p>
          <a:p>
            <a:pPr marL="457200" indent="-457200">
              <a:buFontTx/>
              <a:buAutoNum type="arabicPeriod"/>
            </a:pPr>
            <a:endParaRPr kumimoji="1" lang="zh-CN" altLang="en-US" sz="2400" b="1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Tx/>
              <a:buAutoNum type="arabicPeriod"/>
            </a:pPr>
            <a:endParaRPr kumimoji="1" lang="zh-CN" altLang="en-US" sz="2400" b="1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Tx/>
              <a:buAutoNum type="arabicPeriod"/>
            </a:pPr>
            <a:endParaRPr kumimoji="1" lang="zh-CN" altLang="en-US" sz="2400" b="1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Tx/>
              <a:buAutoNum type="arabicPeriod"/>
            </a:pPr>
            <a:endParaRPr kumimoji="1" lang="zh-CN" altLang="en-US" sz="2400" b="1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Tx/>
              <a:buAutoNum type="arabicPeriod"/>
            </a:pP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说出执行玩下列语句后，</a:t>
            </a:r>
            <a:r>
              <a:rPr kumimoji="1" lang="en-US" altLang="zh-CN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f1，f2，f3，f4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kumimoji="1" lang="en-US" altLang="zh-CN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的值</a:t>
            </a:r>
          </a:p>
          <a:p>
            <a:pPr marL="457200" indent="-457200">
              <a:buFontTx/>
              <a:buAutoNum type="arabicPeriod"/>
            </a:pPr>
            <a:endParaRPr kumimoji="1" lang="en-US" altLang="zh-CN" sz="2400" b="1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Tx/>
              <a:buAutoNum type="arabicPeriod"/>
            </a:pP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FontTx/>
              <a:buAutoNum type="arabicPeriod"/>
            </a:pPr>
            <a:endParaRPr kumimoji="1" lang="en-US" altLang="zh-CN" sz="2400" b="1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Tx/>
              <a:buAutoNum type="arabicPeriod"/>
            </a:pPr>
            <a:endParaRPr kumimoji="1" lang="en-US" altLang="zh-CN" sz="2400" b="1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Tx/>
              <a:buAutoNum type="arabicPeriod"/>
            </a:pPr>
            <a:endParaRPr kumimoji="1" lang="en-US" altLang="zh-CN" sz="24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230" name="Rectangle 56"/>
          <p:cNvSpPr>
            <a:spLocks noChangeArrowheads="1"/>
          </p:cNvSpPr>
          <p:nvPr/>
        </p:nvSpPr>
        <p:spPr bwMode="auto">
          <a:xfrm>
            <a:off x="1447800" y="2286000"/>
            <a:ext cx="6753225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itchFamily="49" charset="0"/>
              </a:rPr>
              <a:t>10/4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itchFamily="49" charset="0"/>
              </a:rPr>
              <a:t>10%4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itchFamily="49" charset="0"/>
              </a:rPr>
              <a:t>10.0/4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00"/>
                </a:solidFill>
                <a:latin typeface="Courier New" pitchFamily="49" charset="0"/>
              </a:rPr>
              <a:t>2&gt;3&amp;&amp;6&lt;9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00"/>
                </a:solidFill>
                <a:latin typeface="Courier New" pitchFamily="49" charset="0"/>
              </a:rPr>
              <a:t>!(4&lt;7)</a:t>
            </a:r>
          </a:p>
        </p:txBody>
      </p:sp>
      <p:sp>
        <p:nvSpPr>
          <p:cNvPr id="52231" name="Rectangle 57"/>
          <p:cNvSpPr>
            <a:spLocks noChangeArrowheads="1"/>
          </p:cNvSpPr>
          <p:nvPr/>
        </p:nvSpPr>
        <p:spPr bwMode="auto">
          <a:xfrm>
            <a:off x="971550" y="4149725"/>
            <a:ext cx="7575550" cy="14922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… … …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int i = 2;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boolean f1 = (2==(--i)) &amp;&amp; (1==(i++));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boolean f2 = (1==i++)  &amp; (2==(++i));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boolean f3 = (1==(i/=2)) || (3==(i*=2));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boolean f4 = (1==i) | (3==(i+=2));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9"/>
          <p:cNvSpPr>
            <a:spLocks noChangeArrowheads="1"/>
          </p:cNvSpPr>
          <p:nvPr/>
        </p:nvSpPr>
        <p:spPr bwMode="auto">
          <a:xfrm>
            <a:off x="539750" y="1989138"/>
            <a:ext cx="7848600" cy="41036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程序结构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533400" y="1412875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任何高级语言都支持三种基本程序结构：</a:t>
            </a:r>
          </a:p>
        </p:txBody>
      </p:sp>
      <p:grpSp>
        <p:nvGrpSpPr>
          <p:cNvPr id="53253" name="Group 4"/>
          <p:cNvGrpSpPr>
            <a:grpSpLocks/>
          </p:cNvGrpSpPr>
          <p:nvPr/>
        </p:nvGrpSpPr>
        <p:grpSpPr bwMode="auto">
          <a:xfrm>
            <a:off x="2155825" y="2209800"/>
            <a:ext cx="1273175" cy="1470025"/>
            <a:chOff x="956" y="1618"/>
            <a:chExt cx="802" cy="926"/>
          </a:xfrm>
        </p:grpSpPr>
        <p:pic>
          <p:nvPicPr>
            <p:cNvPr id="53266" name="Picture 5" descr="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56" y="1860"/>
              <a:ext cx="678" cy="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267" name="Text Box 6"/>
            <p:cNvSpPr txBox="1">
              <a:spLocks noChangeArrowheads="1"/>
            </p:cNvSpPr>
            <p:nvPr/>
          </p:nvSpPr>
          <p:spPr bwMode="auto">
            <a:xfrm>
              <a:off x="998" y="1618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3366"/>
                  </a:solidFill>
                  <a:latin typeface="Times New Roman" pitchFamily="18" charset="0"/>
                  <a:ea typeface="楷体_GB2312" pitchFamily="49" charset="-122"/>
                </a:rPr>
                <a:t>顺序结构</a:t>
              </a:r>
            </a:p>
          </p:txBody>
        </p:sp>
      </p:grpSp>
      <p:grpSp>
        <p:nvGrpSpPr>
          <p:cNvPr id="53254" name="Group 7"/>
          <p:cNvGrpSpPr>
            <a:grpSpLocks/>
          </p:cNvGrpSpPr>
          <p:nvPr/>
        </p:nvGrpSpPr>
        <p:grpSpPr bwMode="auto">
          <a:xfrm>
            <a:off x="1295400" y="3733800"/>
            <a:ext cx="2390775" cy="1581150"/>
            <a:chOff x="3744" y="1728"/>
            <a:chExt cx="1506" cy="996"/>
          </a:xfrm>
        </p:grpSpPr>
        <p:pic>
          <p:nvPicPr>
            <p:cNvPr id="53264" name="Picture 8" descr="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44" y="1872"/>
              <a:ext cx="1506" cy="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265" name="Text Box 9"/>
            <p:cNvSpPr txBox="1">
              <a:spLocks noChangeArrowheads="1"/>
            </p:cNvSpPr>
            <p:nvPr/>
          </p:nvSpPr>
          <p:spPr bwMode="auto">
            <a:xfrm>
              <a:off x="4224" y="1728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3366"/>
                  </a:solidFill>
                  <a:latin typeface="Times New Roman" pitchFamily="18" charset="0"/>
                </a:rPr>
                <a:t>分支结构</a:t>
              </a:r>
            </a:p>
          </p:txBody>
        </p:sp>
      </p:grpSp>
      <p:grpSp>
        <p:nvGrpSpPr>
          <p:cNvPr id="53255" name="Group 10"/>
          <p:cNvGrpSpPr>
            <a:grpSpLocks/>
          </p:cNvGrpSpPr>
          <p:nvPr/>
        </p:nvGrpSpPr>
        <p:grpSpPr bwMode="auto">
          <a:xfrm>
            <a:off x="4495800" y="2133600"/>
            <a:ext cx="2971800" cy="3429000"/>
            <a:chOff x="2832" y="1488"/>
            <a:chExt cx="1872" cy="2160"/>
          </a:xfrm>
        </p:grpSpPr>
        <p:sp>
          <p:nvSpPr>
            <p:cNvPr id="53256" name="Rectangle 11"/>
            <p:cNvSpPr>
              <a:spLocks noChangeArrowheads="1"/>
            </p:cNvSpPr>
            <p:nvPr/>
          </p:nvSpPr>
          <p:spPr bwMode="auto">
            <a:xfrm>
              <a:off x="2832" y="1488"/>
              <a:ext cx="1872" cy="2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3257" name="Group 12"/>
            <p:cNvGrpSpPr>
              <a:grpSpLocks/>
            </p:cNvGrpSpPr>
            <p:nvPr/>
          </p:nvGrpSpPr>
          <p:grpSpPr bwMode="auto">
            <a:xfrm>
              <a:off x="2928" y="1776"/>
              <a:ext cx="1590" cy="960"/>
              <a:chOff x="3792" y="2688"/>
              <a:chExt cx="1590" cy="960"/>
            </a:xfrm>
          </p:grpSpPr>
          <p:pic>
            <p:nvPicPr>
              <p:cNvPr id="53262" name="Picture 13" descr="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792" y="2880"/>
                <a:ext cx="1590" cy="768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</p:pic>
          <p:sp>
            <p:nvSpPr>
              <p:cNvPr id="53263" name="Text Box 14"/>
              <p:cNvSpPr txBox="1">
                <a:spLocks noChangeArrowheads="1"/>
              </p:cNvSpPr>
              <p:nvPr/>
            </p:nvSpPr>
            <p:spPr bwMode="auto">
              <a:xfrm>
                <a:off x="4272" y="2688"/>
                <a:ext cx="605" cy="256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chemeClr val="accent2"/>
                    </a:solidFill>
                    <a:latin typeface="Times New Roman" pitchFamily="18" charset="0"/>
                  </a:rPr>
                  <a:t>当循环</a:t>
                </a:r>
              </a:p>
            </p:txBody>
          </p:sp>
        </p:grpSp>
        <p:grpSp>
          <p:nvGrpSpPr>
            <p:cNvPr id="53258" name="Group 15"/>
            <p:cNvGrpSpPr>
              <a:grpSpLocks/>
            </p:cNvGrpSpPr>
            <p:nvPr/>
          </p:nvGrpSpPr>
          <p:grpSpPr bwMode="auto">
            <a:xfrm>
              <a:off x="2964" y="2640"/>
              <a:ext cx="1596" cy="990"/>
              <a:chOff x="2064" y="2688"/>
              <a:chExt cx="1596" cy="990"/>
            </a:xfrm>
          </p:grpSpPr>
          <p:pic>
            <p:nvPicPr>
              <p:cNvPr id="53260" name="Picture 16" descr="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64" y="2880"/>
                <a:ext cx="1596" cy="798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</p:pic>
          <p:sp>
            <p:nvSpPr>
              <p:cNvPr id="53261" name="Text Box 17"/>
              <p:cNvSpPr txBox="1">
                <a:spLocks noChangeArrowheads="1"/>
              </p:cNvSpPr>
              <p:nvPr/>
            </p:nvSpPr>
            <p:spPr bwMode="auto">
              <a:xfrm>
                <a:off x="2496" y="2688"/>
                <a:ext cx="766" cy="256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chemeClr val="accent2"/>
                    </a:solidFill>
                    <a:latin typeface="Times New Roman" pitchFamily="18" charset="0"/>
                  </a:rPr>
                  <a:t>直到循环</a:t>
                </a:r>
              </a:p>
            </p:txBody>
          </p:sp>
        </p:grpSp>
        <p:sp>
          <p:nvSpPr>
            <p:cNvPr id="53259" name="Text Box 18"/>
            <p:cNvSpPr txBox="1">
              <a:spLocks noChangeArrowheads="1"/>
            </p:cNvSpPr>
            <p:nvPr/>
          </p:nvSpPr>
          <p:spPr bwMode="auto">
            <a:xfrm>
              <a:off x="3312" y="1488"/>
              <a:ext cx="766" cy="256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3366"/>
                  </a:solidFill>
                  <a:latin typeface="Times New Roman" pitchFamily="18" charset="0"/>
                </a:rPr>
                <a:t>循环结构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分支语句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685800" y="1268413"/>
            <a:ext cx="77724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分支语句实现程序流程控制的功能 ，即根据一定的条件有选择地执行或跳过特定的语句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支持两种类型的分支语句：</a:t>
            </a:r>
            <a:endParaRPr kumimoji="1" lang="zh-CN" altLang="en-US" sz="2400" b="1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spcBef>
                <a:spcPct val="50000"/>
              </a:spcBef>
              <a:buClr>
                <a:srgbClr val="FFFF99"/>
              </a:buClr>
              <a:buSzPct val="50000"/>
              <a:buFont typeface="Wingdings" pitchFamily="2" charset="2"/>
              <a:buChar char="n"/>
            </a:pP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if-else 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</a:p>
          <a:p>
            <a:pPr lvl="1">
              <a:spcBef>
                <a:spcPct val="50000"/>
              </a:spcBef>
              <a:buClr>
                <a:srgbClr val="FFFF99"/>
              </a:buClr>
              <a:buSzPct val="50000"/>
              <a:buFont typeface="Wingdings" pitchFamily="2" charset="2"/>
              <a:buChar char="n"/>
            </a:pP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switch 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</a:p>
          <a:p>
            <a:pPr>
              <a:spcBef>
                <a:spcPct val="50000"/>
              </a:spcBef>
            </a:pPr>
            <a:endParaRPr kumimoji="1" lang="zh-CN" altLang="en-US" sz="2400" b="1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if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语句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533400" y="1341438"/>
            <a:ext cx="7924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if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语句有三种常用格式：</a:t>
            </a:r>
          </a:p>
          <a:p>
            <a:pPr marL="914400" lvl="1" indent="-457200">
              <a:lnSpc>
                <a:spcPct val="60000"/>
              </a:lnSpc>
              <a:spcBef>
                <a:spcPct val="50000"/>
              </a:spcBef>
              <a:buClr>
                <a:srgbClr val="FFFF99"/>
              </a:buClr>
              <a:buFont typeface="Wingdings" pitchFamily="2" charset="2"/>
              <a:buChar char="§"/>
            </a:pP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if(boolean</a:t>
            </a:r>
            <a:r>
              <a:rPr kumimoji="1" lang="zh-CN" altLang="en-US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表达式){</a:t>
            </a:r>
            <a:r>
              <a:rPr kumimoji="1" lang="zh-CN" altLang="en-US" sz="2000" b="1">
                <a:solidFill>
                  <a:srgbClr val="663300"/>
                </a:solidFill>
                <a:latin typeface="Courier New" pitchFamily="49" charset="0"/>
                <a:ea typeface="楷体_GB2312" pitchFamily="49" charset="-122"/>
              </a:rPr>
              <a:t>…</a:t>
            </a:r>
            <a:r>
              <a:rPr kumimoji="1" lang="zh-CN" altLang="en-US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 marL="914400" lvl="1" indent="-457200">
              <a:lnSpc>
                <a:spcPct val="60000"/>
              </a:lnSpc>
              <a:spcBef>
                <a:spcPct val="50000"/>
              </a:spcBef>
              <a:buClr>
                <a:srgbClr val="003366"/>
              </a:buClr>
              <a:buFont typeface="Wingdings" pitchFamily="2" charset="2"/>
              <a:buChar char="§"/>
            </a:pPr>
            <a:endParaRPr kumimoji="1" lang="zh-CN" altLang="en-US" sz="2000" b="1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lnSpc>
                <a:spcPct val="60000"/>
              </a:lnSpc>
              <a:spcBef>
                <a:spcPct val="50000"/>
              </a:spcBef>
              <a:buClr>
                <a:srgbClr val="FFFF99"/>
              </a:buClr>
              <a:buFont typeface="Wingdings" pitchFamily="2" charset="2"/>
              <a:buChar char="§"/>
            </a:pP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if(boolean</a:t>
            </a:r>
            <a:r>
              <a:rPr kumimoji="1" lang="zh-CN" altLang="en-US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){</a:t>
            </a: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  <a:ea typeface="楷体_GB2312" pitchFamily="49" charset="-122"/>
              </a:rPr>
              <a:t>…</a:t>
            </a: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 marL="914400" lvl="1" indent="-457200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else{</a:t>
            </a: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  <a:ea typeface="楷体_GB2312" pitchFamily="49" charset="-122"/>
              </a:rPr>
              <a:t>…</a:t>
            </a: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 marL="914400" lvl="1" indent="-457200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endParaRPr kumimoji="1" lang="en-US" altLang="zh-CN" sz="2000" b="1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lnSpc>
                <a:spcPct val="60000"/>
              </a:lnSpc>
              <a:spcBef>
                <a:spcPct val="50000"/>
              </a:spcBef>
              <a:buClr>
                <a:srgbClr val="FFFF99"/>
              </a:buClr>
              <a:buFont typeface="Wingdings" pitchFamily="2" charset="2"/>
              <a:buChar char="§"/>
            </a:pP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if(boolean</a:t>
            </a:r>
            <a:r>
              <a:rPr kumimoji="1" lang="zh-CN" altLang="en-US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){</a:t>
            </a: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  <a:ea typeface="楷体_GB2312" pitchFamily="49" charset="-122"/>
              </a:rPr>
              <a:t>…</a:t>
            </a: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 marL="914400" lvl="1" indent="-457200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else if (boolean</a:t>
            </a:r>
            <a:r>
              <a:rPr kumimoji="1" lang="zh-CN" altLang="en-US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表达式1</a:t>
            </a: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){</a:t>
            </a: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  <a:ea typeface="楷体_GB2312" pitchFamily="49" charset="-122"/>
              </a:rPr>
              <a:t>…</a:t>
            </a: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 marL="914400" lvl="1" indent="-457200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else if (boolean</a:t>
            </a:r>
            <a:r>
              <a:rPr kumimoji="1" lang="zh-CN" altLang="en-US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表达式2</a:t>
            </a: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){</a:t>
            </a: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  <a:ea typeface="楷体_GB2312" pitchFamily="49" charset="-122"/>
              </a:rPr>
              <a:t>…</a:t>
            </a: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 marL="914400" lvl="1" indent="-457200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  <a:ea typeface="楷体_GB2312" pitchFamily="49" charset="-122"/>
              </a:rPr>
              <a:t>…</a:t>
            </a: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  <a:ea typeface="楷体_GB2312" pitchFamily="49" charset="-122"/>
              </a:rPr>
              <a:t>…</a:t>
            </a: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  <a:ea typeface="楷体_GB2312" pitchFamily="49" charset="-122"/>
              </a:rPr>
              <a:t>…</a:t>
            </a:r>
            <a:endParaRPr kumimoji="1" lang="en-US" altLang="zh-CN" sz="2000" b="1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else{</a:t>
            </a: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  <a:ea typeface="楷体_GB2312" pitchFamily="49" charset="-122"/>
              </a:rPr>
              <a:t>…</a:t>
            </a: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 marL="914400" lvl="1" indent="-45720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endParaRPr kumimoji="1" lang="zh-CN" altLang="en-US" sz="2000" b="1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if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语句</a:t>
            </a:r>
          </a:p>
        </p:txBody>
      </p:sp>
      <p:sp>
        <p:nvSpPr>
          <p:cNvPr id="56323" name="Rectangle 28"/>
          <p:cNvSpPr>
            <a:spLocks noChangeArrowheads="1"/>
          </p:cNvSpPr>
          <p:nvPr/>
        </p:nvSpPr>
        <p:spPr bwMode="auto">
          <a:xfrm>
            <a:off x="1001713" y="1828800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324" name="Group 71"/>
          <p:cNvGrpSpPr>
            <a:grpSpLocks/>
          </p:cNvGrpSpPr>
          <p:nvPr/>
        </p:nvGrpSpPr>
        <p:grpSpPr bwMode="auto">
          <a:xfrm>
            <a:off x="1390650" y="1916113"/>
            <a:ext cx="2190750" cy="3124200"/>
            <a:chOff x="336" y="1296"/>
            <a:chExt cx="1380" cy="1968"/>
          </a:xfrm>
        </p:grpSpPr>
        <p:sp>
          <p:nvSpPr>
            <p:cNvPr id="56339" name="Text Box 16"/>
            <p:cNvSpPr txBox="1">
              <a:spLocks noChangeArrowheads="1"/>
            </p:cNvSpPr>
            <p:nvPr/>
          </p:nvSpPr>
          <p:spPr bwMode="auto">
            <a:xfrm>
              <a:off x="1200" y="1536"/>
              <a:ext cx="5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latin typeface="Times New Roman" pitchFamily="18" charset="0"/>
                </a:rPr>
                <a:t>=</a:t>
              </a:r>
              <a:r>
                <a:rPr kumimoji="1" lang="en-US" altLang="zh-CN" sz="20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6340" name="Text Box 17"/>
            <p:cNvSpPr txBox="1">
              <a:spLocks noChangeArrowheads="1"/>
            </p:cNvSpPr>
            <p:nvPr/>
          </p:nvSpPr>
          <p:spPr bwMode="auto">
            <a:xfrm>
              <a:off x="576" y="1968"/>
              <a:ext cx="38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latin typeface="Times New Roman" pitchFamily="18" charset="0"/>
                  <a:sym typeface="Symbol" pitchFamily="18" charset="2"/>
                </a:rPr>
                <a:t>=</a:t>
              </a:r>
              <a:r>
                <a:rPr kumimoji="1" lang="en-US" altLang="zh-CN" sz="2000" b="1">
                  <a:latin typeface="Times New Roman" pitchFamily="18" charset="0"/>
                  <a:sym typeface="Symbol" pitchFamily="18" charset="2"/>
                </a:rPr>
                <a:t>T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56341" name="AutoShape 9"/>
            <p:cNvSpPr>
              <a:spLocks noChangeArrowheads="1"/>
            </p:cNvSpPr>
            <p:nvPr/>
          </p:nvSpPr>
          <p:spPr bwMode="auto">
            <a:xfrm>
              <a:off x="369" y="1584"/>
              <a:ext cx="1087" cy="448"/>
            </a:xfrm>
            <a:prstGeom prst="diamond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zh-CN" altLang="en-US" sz="2000" b="1">
                  <a:solidFill>
                    <a:schemeClr val="bg2"/>
                  </a:solidFill>
                  <a:latin typeface="Times New Roman" pitchFamily="18" charset="0"/>
                </a:rPr>
                <a:t>表达式</a:t>
              </a:r>
            </a:p>
          </p:txBody>
        </p:sp>
        <p:sp>
          <p:nvSpPr>
            <p:cNvPr id="56342" name="Rectangle 22"/>
            <p:cNvSpPr>
              <a:spLocks noChangeArrowheads="1"/>
            </p:cNvSpPr>
            <p:nvPr/>
          </p:nvSpPr>
          <p:spPr bwMode="auto">
            <a:xfrm>
              <a:off x="410" y="2256"/>
              <a:ext cx="1008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zh-CN" sz="2000" b="1">
                  <a:solidFill>
                    <a:schemeClr val="bg2"/>
                  </a:solidFill>
                  <a:latin typeface="Times New Roman" pitchFamily="18" charset="0"/>
                </a:rPr>
                <a:t>语句</a:t>
              </a:r>
              <a:r>
                <a:rPr kumimoji="1" lang="en-US" altLang="zh-CN" sz="2000" b="1">
                  <a:solidFill>
                    <a:schemeClr val="bg2"/>
                  </a:solidFill>
                  <a:latin typeface="Times New Roman" pitchFamily="18" charset="0"/>
                </a:rPr>
                <a:t>A</a:t>
              </a:r>
              <a:endParaRPr kumimoji="1" lang="zh-CN" altLang="en-US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cxnSp>
          <p:nvCxnSpPr>
            <p:cNvPr id="56343" name="AutoShape 26"/>
            <p:cNvCxnSpPr>
              <a:cxnSpLocks noChangeShapeType="1"/>
              <a:stCxn id="56341" idx="2"/>
              <a:endCxn id="56342" idx="0"/>
            </p:cNvCxnSpPr>
            <p:nvPr/>
          </p:nvCxnSpPr>
          <p:spPr bwMode="auto">
            <a:xfrm>
              <a:off x="913" y="2032"/>
              <a:ext cx="1" cy="2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6344" name="Rectangle 27"/>
            <p:cNvSpPr>
              <a:spLocks noChangeArrowheads="1"/>
            </p:cNvSpPr>
            <p:nvPr/>
          </p:nvSpPr>
          <p:spPr bwMode="auto">
            <a:xfrm>
              <a:off x="624" y="3120"/>
              <a:ext cx="57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6345" name="AutoShape 29"/>
            <p:cNvCxnSpPr>
              <a:cxnSpLocks noChangeShapeType="1"/>
              <a:stCxn id="56323" idx="2"/>
              <a:endCxn id="56341" idx="0"/>
            </p:cNvCxnSpPr>
            <p:nvPr/>
          </p:nvCxnSpPr>
          <p:spPr bwMode="auto">
            <a:xfrm flipH="1">
              <a:off x="913" y="1296"/>
              <a:ext cx="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346" name="AutoShape 30"/>
            <p:cNvCxnSpPr>
              <a:cxnSpLocks noChangeShapeType="1"/>
              <a:stCxn id="56341" idx="3"/>
              <a:endCxn id="56348" idx="3"/>
            </p:cNvCxnSpPr>
            <p:nvPr/>
          </p:nvCxnSpPr>
          <p:spPr bwMode="auto">
            <a:xfrm flipH="1">
              <a:off x="912" y="1808"/>
              <a:ext cx="544" cy="1000"/>
            </a:xfrm>
            <a:prstGeom prst="bentConnector3">
              <a:avLst>
                <a:gd name="adj1" fmla="val -2647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6347" name="AutoShape 31"/>
            <p:cNvCxnSpPr>
              <a:cxnSpLocks noChangeShapeType="1"/>
              <a:stCxn id="56342" idx="2"/>
              <a:endCxn id="56344" idx="0"/>
            </p:cNvCxnSpPr>
            <p:nvPr/>
          </p:nvCxnSpPr>
          <p:spPr bwMode="auto">
            <a:xfrm flipH="1">
              <a:off x="912" y="2544"/>
              <a:ext cx="2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6348" name="Rectangle 32"/>
            <p:cNvSpPr>
              <a:spLocks noChangeArrowheads="1"/>
            </p:cNvSpPr>
            <p:nvPr/>
          </p:nvSpPr>
          <p:spPr bwMode="auto">
            <a:xfrm>
              <a:off x="336" y="2736"/>
              <a:ext cx="57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325" name="Rectangle 61"/>
          <p:cNvSpPr>
            <a:spLocks noChangeArrowheads="1"/>
          </p:cNvSpPr>
          <p:nvPr/>
        </p:nvSpPr>
        <p:spPr bwMode="auto">
          <a:xfrm>
            <a:off x="5562600" y="5194300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6" name="Rectangle 68"/>
          <p:cNvSpPr>
            <a:spLocks noChangeArrowheads="1"/>
          </p:cNvSpPr>
          <p:nvPr/>
        </p:nvSpPr>
        <p:spPr bwMode="auto">
          <a:xfrm>
            <a:off x="5621338" y="2133600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7" name="AutoShape 55"/>
          <p:cNvSpPr>
            <a:spLocks noChangeArrowheads="1"/>
          </p:cNvSpPr>
          <p:nvPr/>
        </p:nvSpPr>
        <p:spPr bwMode="auto">
          <a:xfrm>
            <a:off x="5208588" y="2667000"/>
            <a:ext cx="1725612" cy="711200"/>
          </a:xfrm>
          <a:prstGeom prst="diamond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1" lang="zh-CN" altLang="en-US" sz="2000" b="1">
                <a:solidFill>
                  <a:schemeClr val="bg2"/>
                </a:solidFill>
                <a:latin typeface="Times New Roman" pitchFamily="18" charset="0"/>
              </a:rPr>
              <a:t>表达式</a:t>
            </a:r>
          </a:p>
        </p:txBody>
      </p:sp>
      <p:sp>
        <p:nvSpPr>
          <p:cNvPr id="56328" name="Rectangle 56"/>
          <p:cNvSpPr>
            <a:spLocks noChangeArrowheads="1"/>
          </p:cNvSpPr>
          <p:nvPr/>
        </p:nvSpPr>
        <p:spPr bwMode="auto">
          <a:xfrm>
            <a:off x="4495800" y="4203700"/>
            <a:ext cx="990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zh-CN" sz="2000" b="1">
                <a:solidFill>
                  <a:schemeClr val="bg2"/>
                </a:solidFill>
                <a:latin typeface="Times New Roman" pitchFamily="18" charset="0"/>
              </a:rPr>
              <a:t>语句</a:t>
            </a: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A</a:t>
            </a:r>
            <a:endParaRPr kumimoji="1" lang="zh-CN" altLang="en-US" sz="20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56329" name="Rectangle 57"/>
          <p:cNvSpPr>
            <a:spLocks noChangeArrowheads="1"/>
          </p:cNvSpPr>
          <p:nvPr/>
        </p:nvSpPr>
        <p:spPr bwMode="auto">
          <a:xfrm>
            <a:off x="6705600" y="4267200"/>
            <a:ext cx="990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zh-CN" sz="2000" b="1">
                <a:solidFill>
                  <a:schemeClr val="bg2"/>
                </a:solidFill>
                <a:latin typeface="Times New Roman" pitchFamily="18" charset="0"/>
              </a:rPr>
              <a:t>语句</a:t>
            </a:r>
            <a:r>
              <a:rPr kumimoji="1" lang="zh-CN" altLang="en-US" sz="2000" b="1">
                <a:solidFill>
                  <a:schemeClr val="bg2"/>
                </a:solidFill>
                <a:latin typeface="Times New Roman" pitchFamily="18" charset="0"/>
              </a:rPr>
              <a:t>B</a:t>
            </a:r>
            <a:endParaRPr kumimoji="1" lang="en-US" altLang="zh-CN" sz="2000" b="1">
              <a:solidFill>
                <a:schemeClr val="bg2"/>
              </a:solidFill>
              <a:latin typeface="Times New Roman" pitchFamily="18" charset="0"/>
            </a:endParaRPr>
          </a:p>
        </p:txBody>
      </p:sp>
      <p:cxnSp>
        <p:nvCxnSpPr>
          <p:cNvPr id="56330" name="AutoShape 58"/>
          <p:cNvCxnSpPr>
            <a:cxnSpLocks noChangeShapeType="1"/>
            <a:stCxn id="56327" idx="1"/>
            <a:endCxn id="56328" idx="0"/>
          </p:cNvCxnSpPr>
          <p:nvPr/>
        </p:nvCxnSpPr>
        <p:spPr bwMode="auto">
          <a:xfrm rot="10800000" flipV="1">
            <a:off x="4991100" y="3022600"/>
            <a:ext cx="217488" cy="1181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6331" name="AutoShape 59"/>
          <p:cNvCxnSpPr>
            <a:cxnSpLocks noChangeShapeType="1"/>
            <a:stCxn id="56327" idx="3"/>
            <a:endCxn id="56329" idx="0"/>
          </p:cNvCxnSpPr>
          <p:nvPr/>
        </p:nvCxnSpPr>
        <p:spPr bwMode="auto">
          <a:xfrm>
            <a:off x="6934200" y="3022600"/>
            <a:ext cx="266700" cy="1244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6332" name="AutoShape 60"/>
          <p:cNvCxnSpPr>
            <a:cxnSpLocks noChangeShapeType="1"/>
          </p:cNvCxnSpPr>
          <p:nvPr/>
        </p:nvCxnSpPr>
        <p:spPr bwMode="auto">
          <a:xfrm rot="16200000" flipH="1">
            <a:off x="5238750" y="4400550"/>
            <a:ext cx="533400" cy="1028700"/>
          </a:xfrm>
          <a:prstGeom prst="bentConnector3">
            <a:avLst>
              <a:gd name="adj1" fmla="val 4702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6333" name="AutoShape 63"/>
          <p:cNvCxnSpPr>
            <a:cxnSpLocks noChangeShapeType="1"/>
            <a:stCxn id="56329" idx="2"/>
            <a:endCxn id="56325" idx="0"/>
          </p:cNvCxnSpPr>
          <p:nvPr/>
        </p:nvCxnSpPr>
        <p:spPr bwMode="auto">
          <a:xfrm rot="5400000">
            <a:off x="6375400" y="4368800"/>
            <a:ext cx="469900" cy="1181100"/>
          </a:xfrm>
          <a:prstGeom prst="bentConnector3">
            <a:avLst>
              <a:gd name="adj1" fmla="val 3378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6334" name="Text Box 64"/>
          <p:cNvSpPr txBox="1">
            <a:spLocks noChangeArrowheads="1"/>
          </p:cNvSpPr>
          <p:nvPr/>
        </p:nvSpPr>
        <p:spPr bwMode="auto">
          <a:xfrm>
            <a:off x="5029200" y="2590800"/>
            <a:ext cx="612775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=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T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56335" name="Text Box 65"/>
          <p:cNvSpPr txBox="1">
            <a:spLocks noChangeArrowheads="1"/>
          </p:cNvSpPr>
          <p:nvPr/>
        </p:nvSpPr>
        <p:spPr bwMode="auto">
          <a:xfrm>
            <a:off x="6626225" y="2590800"/>
            <a:ext cx="612775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=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F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cxnSp>
        <p:nvCxnSpPr>
          <p:cNvPr id="56336" name="AutoShape 69"/>
          <p:cNvCxnSpPr>
            <a:cxnSpLocks noChangeShapeType="1"/>
            <a:stCxn id="56326" idx="2"/>
            <a:endCxn id="56327" idx="0"/>
          </p:cNvCxnSpPr>
          <p:nvPr/>
        </p:nvCxnSpPr>
        <p:spPr bwMode="auto">
          <a:xfrm flipH="1">
            <a:off x="6072188" y="2362200"/>
            <a:ext cx="635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37" name="Rectangle 72"/>
          <p:cNvSpPr>
            <a:spLocks noChangeArrowheads="1"/>
          </p:cNvSpPr>
          <p:nvPr/>
        </p:nvSpPr>
        <p:spPr bwMode="auto">
          <a:xfrm>
            <a:off x="609600" y="1412875"/>
            <a:ext cx="3541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lnSpc>
                <a:spcPct val="60000"/>
              </a:lnSpc>
              <a:spcBef>
                <a:spcPct val="50000"/>
              </a:spcBef>
              <a:buClr>
                <a:srgbClr val="003366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if(boolean</a:t>
            </a:r>
            <a:r>
              <a:rPr kumimoji="1" lang="zh-CN" altLang="en-US" sz="2000" b="1">
                <a:solidFill>
                  <a:srgbClr val="663300"/>
                </a:solidFill>
                <a:latin typeface="Courier New" pitchFamily="49" charset="0"/>
              </a:rPr>
              <a:t>表达式){…}</a:t>
            </a:r>
          </a:p>
        </p:txBody>
      </p:sp>
      <p:sp>
        <p:nvSpPr>
          <p:cNvPr id="56338" name="Rectangle 74"/>
          <p:cNvSpPr>
            <a:spLocks noChangeArrowheads="1"/>
          </p:cNvSpPr>
          <p:nvPr/>
        </p:nvSpPr>
        <p:spPr bwMode="auto">
          <a:xfrm>
            <a:off x="4343400" y="1450975"/>
            <a:ext cx="457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6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if(boolean</a:t>
            </a:r>
            <a:r>
              <a:rPr kumimoji="1" lang="zh-CN" altLang="en-US" sz="2000" b="1">
                <a:solidFill>
                  <a:srgbClr val="663300"/>
                </a:solidFill>
                <a:latin typeface="Courier New" pitchFamily="49" charset="0"/>
              </a:rPr>
              <a:t>表达式</a:t>
            </a: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){…}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   else{…}</a:t>
            </a:r>
            <a:endParaRPr kumimoji="1" lang="zh-CN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if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语句</a:t>
            </a:r>
          </a:p>
        </p:txBody>
      </p:sp>
      <p:sp>
        <p:nvSpPr>
          <p:cNvPr id="57347" name="Rectangle 1064"/>
          <p:cNvSpPr>
            <a:spLocks noChangeArrowheads="1"/>
          </p:cNvSpPr>
          <p:nvPr/>
        </p:nvSpPr>
        <p:spPr bwMode="auto">
          <a:xfrm>
            <a:off x="3048000" y="449262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Rectangle 1073"/>
          <p:cNvSpPr>
            <a:spLocks noChangeArrowheads="1"/>
          </p:cNvSpPr>
          <p:nvPr/>
        </p:nvSpPr>
        <p:spPr bwMode="auto">
          <a:xfrm>
            <a:off x="762000" y="4545013"/>
            <a:ext cx="5257800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Clr>
                <a:srgbClr val="003366"/>
              </a:buClr>
              <a:buFont typeface="Wingdings" pitchFamily="2" charset="2"/>
              <a:buNone/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if(boolean</a:t>
            </a:r>
            <a:r>
              <a:rPr kumimoji="1" lang="zh-CN" altLang="en-US" b="1">
                <a:solidFill>
                  <a:srgbClr val="663300"/>
                </a:solidFill>
                <a:latin typeface="Courier New" pitchFamily="49" charset="0"/>
              </a:rPr>
              <a:t>表达式1</a:t>
            </a: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){…}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else if (boolean</a:t>
            </a:r>
            <a:r>
              <a:rPr kumimoji="1" lang="zh-CN" altLang="en-US" b="1">
                <a:solidFill>
                  <a:srgbClr val="663300"/>
                </a:solidFill>
                <a:latin typeface="Courier New" pitchFamily="49" charset="0"/>
              </a:rPr>
              <a:t>表达式2</a:t>
            </a: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){…}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else if (boolean</a:t>
            </a:r>
            <a:r>
              <a:rPr kumimoji="1" lang="zh-CN" altLang="en-US" b="1">
                <a:solidFill>
                  <a:srgbClr val="663300"/>
                </a:solidFill>
                <a:latin typeface="Courier New" pitchFamily="49" charset="0"/>
              </a:rPr>
              <a:t>表达式3</a:t>
            </a: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){…}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   … … …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b="1">
                <a:solidFill>
                  <a:srgbClr val="663300"/>
                </a:solidFill>
                <a:latin typeface="Courier New" pitchFamily="49" charset="0"/>
              </a:rPr>
              <a:t>else {…}</a:t>
            </a:r>
          </a:p>
        </p:txBody>
      </p:sp>
      <p:grpSp>
        <p:nvGrpSpPr>
          <p:cNvPr id="57349" name="Group 1083"/>
          <p:cNvGrpSpPr>
            <a:grpSpLocks/>
          </p:cNvGrpSpPr>
          <p:nvPr/>
        </p:nvGrpSpPr>
        <p:grpSpPr bwMode="auto">
          <a:xfrm>
            <a:off x="615950" y="1743075"/>
            <a:ext cx="1981200" cy="990600"/>
            <a:chOff x="384" y="1200"/>
            <a:chExt cx="1248" cy="624"/>
          </a:xfrm>
        </p:grpSpPr>
        <p:sp>
          <p:nvSpPr>
            <p:cNvPr id="57377" name="Text Box 1028"/>
            <p:cNvSpPr txBox="1">
              <a:spLocks noChangeArrowheads="1"/>
            </p:cNvSpPr>
            <p:nvPr/>
          </p:nvSpPr>
          <p:spPr bwMode="auto">
            <a:xfrm>
              <a:off x="1264" y="1200"/>
              <a:ext cx="3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>
                  <a:latin typeface="Times New Roman" pitchFamily="18" charset="0"/>
                </a:rPr>
                <a:t>=</a:t>
              </a:r>
              <a:r>
                <a:rPr kumimoji="1" lang="en-US" altLang="zh-CN" sz="16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7378" name="Text Box 1029"/>
            <p:cNvSpPr txBox="1">
              <a:spLocks noChangeArrowheads="1"/>
            </p:cNvSpPr>
            <p:nvPr/>
          </p:nvSpPr>
          <p:spPr bwMode="auto">
            <a:xfrm>
              <a:off x="672" y="1612"/>
              <a:ext cx="2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>
                  <a:latin typeface="Times New Roman" pitchFamily="18" charset="0"/>
                  <a:sym typeface="Symbol" pitchFamily="18" charset="2"/>
                </a:rPr>
                <a:t>=</a:t>
              </a:r>
              <a:r>
                <a:rPr kumimoji="1" lang="en-US" altLang="zh-CN" sz="1600" b="1">
                  <a:latin typeface="Times New Roman" pitchFamily="18" charset="0"/>
                  <a:sym typeface="Symbol" pitchFamily="18" charset="2"/>
                </a:rPr>
                <a:t>T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57379" name="AutoShape 1030"/>
            <p:cNvSpPr>
              <a:spLocks noChangeArrowheads="1"/>
            </p:cNvSpPr>
            <p:nvPr/>
          </p:nvSpPr>
          <p:spPr bwMode="auto">
            <a:xfrm>
              <a:off x="384" y="1248"/>
              <a:ext cx="1135" cy="411"/>
            </a:xfrm>
            <a:prstGeom prst="diamond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zh-CN" altLang="en-US" b="1">
                  <a:solidFill>
                    <a:schemeClr val="bg2"/>
                  </a:solidFill>
                  <a:latin typeface="Times New Roman" pitchFamily="18" charset="0"/>
                </a:rPr>
                <a:t>表达式1</a:t>
              </a:r>
            </a:p>
          </p:txBody>
        </p:sp>
      </p:grpSp>
      <p:sp>
        <p:nvSpPr>
          <p:cNvPr id="57350" name="Text Box 1042"/>
          <p:cNvSpPr txBox="1">
            <a:spLocks noChangeArrowheads="1"/>
          </p:cNvSpPr>
          <p:nvPr/>
        </p:nvSpPr>
        <p:spPr bwMode="auto">
          <a:xfrm>
            <a:off x="4705350" y="18605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…</a:t>
            </a:r>
          </a:p>
        </p:txBody>
      </p:sp>
      <p:sp>
        <p:nvSpPr>
          <p:cNvPr id="57351" name="Rectangle 1055"/>
          <p:cNvSpPr>
            <a:spLocks noChangeArrowheads="1"/>
          </p:cNvSpPr>
          <p:nvPr/>
        </p:nvSpPr>
        <p:spPr bwMode="auto">
          <a:xfrm>
            <a:off x="949325" y="3121025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zh-CN" sz="2000" b="1">
                <a:solidFill>
                  <a:schemeClr val="bg2"/>
                </a:solidFill>
                <a:latin typeface="Times New Roman" pitchFamily="18" charset="0"/>
              </a:rPr>
              <a:t>语句</a:t>
            </a: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1</a:t>
            </a:r>
            <a:endParaRPr kumimoji="1" lang="zh-CN" altLang="en-US" sz="20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57352" name="Text Box 1063"/>
          <p:cNvSpPr txBox="1">
            <a:spLocks noChangeArrowheads="1"/>
          </p:cNvSpPr>
          <p:nvPr/>
        </p:nvSpPr>
        <p:spPr bwMode="auto">
          <a:xfrm>
            <a:off x="4648200" y="3121025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… </a:t>
            </a:r>
          </a:p>
        </p:txBody>
      </p:sp>
      <p:grpSp>
        <p:nvGrpSpPr>
          <p:cNvPr id="57353" name="Group 1084"/>
          <p:cNvGrpSpPr>
            <a:grpSpLocks/>
          </p:cNvGrpSpPr>
          <p:nvPr/>
        </p:nvGrpSpPr>
        <p:grpSpPr bwMode="auto">
          <a:xfrm>
            <a:off x="2660650" y="1684338"/>
            <a:ext cx="1981200" cy="990600"/>
            <a:chOff x="384" y="1200"/>
            <a:chExt cx="1248" cy="624"/>
          </a:xfrm>
        </p:grpSpPr>
        <p:sp>
          <p:nvSpPr>
            <p:cNvPr id="57374" name="Text Box 1085"/>
            <p:cNvSpPr txBox="1">
              <a:spLocks noChangeArrowheads="1"/>
            </p:cNvSpPr>
            <p:nvPr/>
          </p:nvSpPr>
          <p:spPr bwMode="auto">
            <a:xfrm>
              <a:off x="1264" y="1200"/>
              <a:ext cx="3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>
                  <a:latin typeface="Times New Roman" pitchFamily="18" charset="0"/>
                </a:rPr>
                <a:t>=</a:t>
              </a:r>
              <a:r>
                <a:rPr kumimoji="1" lang="en-US" altLang="zh-CN" sz="16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7375" name="Text Box 1086"/>
            <p:cNvSpPr txBox="1">
              <a:spLocks noChangeArrowheads="1"/>
            </p:cNvSpPr>
            <p:nvPr/>
          </p:nvSpPr>
          <p:spPr bwMode="auto">
            <a:xfrm>
              <a:off x="672" y="1612"/>
              <a:ext cx="2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>
                  <a:latin typeface="Times New Roman" pitchFamily="18" charset="0"/>
                  <a:sym typeface="Symbol" pitchFamily="18" charset="2"/>
                </a:rPr>
                <a:t>=</a:t>
              </a:r>
              <a:r>
                <a:rPr kumimoji="1" lang="en-US" altLang="zh-CN" sz="1600" b="1">
                  <a:latin typeface="Times New Roman" pitchFamily="18" charset="0"/>
                  <a:sym typeface="Symbol" pitchFamily="18" charset="2"/>
                </a:rPr>
                <a:t>T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57376" name="AutoShape 1087"/>
            <p:cNvSpPr>
              <a:spLocks noChangeArrowheads="1"/>
            </p:cNvSpPr>
            <p:nvPr/>
          </p:nvSpPr>
          <p:spPr bwMode="auto">
            <a:xfrm>
              <a:off x="384" y="1248"/>
              <a:ext cx="1135" cy="411"/>
            </a:xfrm>
            <a:prstGeom prst="diamond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zh-CN" altLang="en-US" b="1">
                  <a:solidFill>
                    <a:schemeClr val="bg2"/>
                  </a:solidFill>
                  <a:latin typeface="Times New Roman" pitchFamily="18" charset="0"/>
                </a:rPr>
                <a:t>表达式2</a:t>
              </a:r>
            </a:p>
          </p:txBody>
        </p:sp>
      </p:grpSp>
      <p:grpSp>
        <p:nvGrpSpPr>
          <p:cNvPr id="57354" name="Group 1088"/>
          <p:cNvGrpSpPr>
            <a:grpSpLocks/>
          </p:cNvGrpSpPr>
          <p:nvPr/>
        </p:nvGrpSpPr>
        <p:grpSpPr bwMode="auto">
          <a:xfrm>
            <a:off x="5367338" y="1684338"/>
            <a:ext cx="2076450" cy="990600"/>
            <a:chOff x="417" y="1200"/>
            <a:chExt cx="1215" cy="624"/>
          </a:xfrm>
        </p:grpSpPr>
        <p:sp>
          <p:nvSpPr>
            <p:cNvPr id="57371" name="Text Box 1089"/>
            <p:cNvSpPr txBox="1">
              <a:spLocks noChangeArrowheads="1"/>
            </p:cNvSpPr>
            <p:nvPr/>
          </p:nvSpPr>
          <p:spPr bwMode="auto">
            <a:xfrm>
              <a:off x="1264" y="1200"/>
              <a:ext cx="3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>
                  <a:latin typeface="Times New Roman" pitchFamily="18" charset="0"/>
                </a:rPr>
                <a:t>=</a:t>
              </a:r>
              <a:r>
                <a:rPr kumimoji="1" lang="en-US" altLang="zh-CN" sz="16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7372" name="Text Box 1090"/>
            <p:cNvSpPr txBox="1">
              <a:spLocks noChangeArrowheads="1"/>
            </p:cNvSpPr>
            <p:nvPr/>
          </p:nvSpPr>
          <p:spPr bwMode="auto">
            <a:xfrm>
              <a:off x="672" y="1612"/>
              <a:ext cx="2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>
                  <a:latin typeface="Times New Roman" pitchFamily="18" charset="0"/>
                  <a:sym typeface="Symbol" pitchFamily="18" charset="2"/>
                </a:rPr>
                <a:t>=</a:t>
              </a:r>
              <a:r>
                <a:rPr kumimoji="1" lang="en-US" altLang="zh-CN" sz="1600" b="1">
                  <a:latin typeface="Times New Roman" pitchFamily="18" charset="0"/>
                  <a:sym typeface="Symbol" pitchFamily="18" charset="2"/>
                </a:rPr>
                <a:t>T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57373" name="AutoShape 1091"/>
            <p:cNvSpPr>
              <a:spLocks noChangeArrowheads="1"/>
            </p:cNvSpPr>
            <p:nvPr/>
          </p:nvSpPr>
          <p:spPr bwMode="auto">
            <a:xfrm>
              <a:off x="417" y="1248"/>
              <a:ext cx="1069" cy="411"/>
            </a:xfrm>
            <a:prstGeom prst="diamond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zh-CN" altLang="en-US" b="1">
                  <a:solidFill>
                    <a:schemeClr val="bg2"/>
                  </a:solidFill>
                  <a:latin typeface="Times New Roman" pitchFamily="18" charset="0"/>
                </a:rPr>
                <a:t>表达式</a:t>
              </a:r>
              <a:r>
                <a:rPr kumimoji="1" lang="en-US" altLang="zh-CN" b="1">
                  <a:solidFill>
                    <a:schemeClr val="bg2"/>
                  </a:solidFill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57355" name="Rectangle 1093"/>
          <p:cNvSpPr>
            <a:spLocks noChangeArrowheads="1"/>
          </p:cNvSpPr>
          <p:nvPr/>
        </p:nvSpPr>
        <p:spPr bwMode="auto">
          <a:xfrm>
            <a:off x="1143000" y="1268413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57356" name="AutoShape 1094"/>
          <p:cNvCxnSpPr>
            <a:cxnSpLocks noChangeShapeType="1"/>
            <a:stCxn id="57355" idx="2"/>
            <a:endCxn id="57379" idx="0"/>
          </p:cNvCxnSpPr>
          <p:nvPr/>
        </p:nvCxnSpPr>
        <p:spPr bwMode="auto">
          <a:xfrm flipH="1">
            <a:off x="1517650" y="1497013"/>
            <a:ext cx="635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7357" name="AutoShape 1095"/>
          <p:cNvCxnSpPr>
            <a:cxnSpLocks noChangeShapeType="1"/>
            <a:stCxn id="57379" idx="3"/>
            <a:endCxn id="57376" idx="1"/>
          </p:cNvCxnSpPr>
          <p:nvPr/>
        </p:nvCxnSpPr>
        <p:spPr bwMode="auto">
          <a:xfrm flipV="1">
            <a:off x="2417763" y="2087563"/>
            <a:ext cx="242887" cy="58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7358" name="AutoShape 1096"/>
          <p:cNvCxnSpPr>
            <a:cxnSpLocks noChangeShapeType="1"/>
            <a:stCxn id="57376" idx="3"/>
            <a:endCxn id="57350" idx="1"/>
          </p:cNvCxnSpPr>
          <p:nvPr/>
        </p:nvCxnSpPr>
        <p:spPr bwMode="auto">
          <a:xfrm>
            <a:off x="4462463" y="2087563"/>
            <a:ext cx="2428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7359" name="AutoShape 1097"/>
          <p:cNvCxnSpPr>
            <a:cxnSpLocks noChangeShapeType="1"/>
            <a:stCxn id="57350" idx="3"/>
            <a:endCxn id="57373" idx="1"/>
          </p:cNvCxnSpPr>
          <p:nvPr/>
        </p:nvCxnSpPr>
        <p:spPr bwMode="auto">
          <a:xfrm flipV="1">
            <a:off x="5041900" y="2087563"/>
            <a:ext cx="32543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7360" name="Rectangle 1098"/>
          <p:cNvSpPr>
            <a:spLocks noChangeArrowheads="1"/>
          </p:cNvSpPr>
          <p:nvPr/>
        </p:nvSpPr>
        <p:spPr bwMode="auto">
          <a:xfrm>
            <a:off x="2995613" y="3121025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zh-CN" sz="2000" b="1">
                <a:solidFill>
                  <a:schemeClr val="bg2"/>
                </a:solidFill>
                <a:latin typeface="Times New Roman" pitchFamily="18" charset="0"/>
              </a:rPr>
              <a:t>语句</a:t>
            </a: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2</a:t>
            </a:r>
            <a:endParaRPr kumimoji="1" lang="zh-CN" altLang="en-US" sz="20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57361" name="Rectangle 1100"/>
          <p:cNvSpPr>
            <a:spLocks noChangeArrowheads="1"/>
          </p:cNvSpPr>
          <p:nvPr/>
        </p:nvSpPr>
        <p:spPr bwMode="auto">
          <a:xfrm>
            <a:off x="5708650" y="3121025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zh-CN" sz="2000" b="1">
                <a:solidFill>
                  <a:schemeClr val="bg2"/>
                </a:solidFill>
                <a:latin typeface="Times New Roman" pitchFamily="18" charset="0"/>
              </a:rPr>
              <a:t>语句</a:t>
            </a: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n</a:t>
            </a:r>
            <a:endParaRPr kumimoji="1" lang="zh-CN" altLang="en-US" sz="2000" b="1">
              <a:solidFill>
                <a:schemeClr val="bg2"/>
              </a:solidFill>
              <a:latin typeface="Times New Roman" pitchFamily="18" charset="0"/>
            </a:endParaRPr>
          </a:p>
        </p:txBody>
      </p:sp>
      <p:cxnSp>
        <p:nvCxnSpPr>
          <p:cNvPr id="57362" name="AutoShape 1101"/>
          <p:cNvCxnSpPr>
            <a:cxnSpLocks noChangeShapeType="1"/>
            <a:stCxn id="57379" idx="2"/>
            <a:endCxn id="57351" idx="0"/>
          </p:cNvCxnSpPr>
          <p:nvPr/>
        </p:nvCxnSpPr>
        <p:spPr bwMode="auto">
          <a:xfrm>
            <a:off x="1517650" y="2471738"/>
            <a:ext cx="3175" cy="649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7363" name="AutoShape 1102"/>
          <p:cNvCxnSpPr>
            <a:cxnSpLocks noChangeShapeType="1"/>
            <a:stCxn id="57376" idx="2"/>
            <a:endCxn id="57360" idx="0"/>
          </p:cNvCxnSpPr>
          <p:nvPr/>
        </p:nvCxnSpPr>
        <p:spPr bwMode="auto">
          <a:xfrm>
            <a:off x="3562350" y="2413000"/>
            <a:ext cx="4763" cy="708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7364" name="AutoShape 1103"/>
          <p:cNvCxnSpPr>
            <a:cxnSpLocks noChangeShapeType="1"/>
            <a:stCxn id="57373" idx="2"/>
            <a:endCxn id="57361" idx="0"/>
          </p:cNvCxnSpPr>
          <p:nvPr/>
        </p:nvCxnSpPr>
        <p:spPr bwMode="auto">
          <a:xfrm flipH="1">
            <a:off x="6280150" y="2413000"/>
            <a:ext cx="1588" cy="708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7365" name="AutoShape 1104"/>
          <p:cNvCxnSpPr>
            <a:cxnSpLocks noChangeShapeType="1"/>
            <a:stCxn id="57373" idx="3"/>
            <a:endCxn id="57370" idx="0"/>
          </p:cNvCxnSpPr>
          <p:nvPr/>
        </p:nvCxnSpPr>
        <p:spPr bwMode="auto">
          <a:xfrm>
            <a:off x="7194550" y="2087563"/>
            <a:ext cx="692150" cy="10858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7366" name="AutoShape 1109"/>
          <p:cNvCxnSpPr>
            <a:cxnSpLocks noChangeShapeType="1"/>
            <a:stCxn id="57351" idx="2"/>
            <a:endCxn id="57347" idx="0"/>
          </p:cNvCxnSpPr>
          <p:nvPr/>
        </p:nvCxnSpPr>
        <p:spPr bwMode="auto">
          <a:xfrm rot="16200000" flipH="1">
            <a:off x="2551113" y="2547937"/>
            <a:ext cx="914400" cy="29749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7367" name="AutoShape 1111"/>
          <p:cNvCxnSpPr>
            <a:cxnSpLocks noChangeShapeType="1"/>
            <a:stCxn id="57360" idx="2"/>
            <a:endCxn id="57347" idx="0"/>
          </p:cNvCxnSpPr>
          <p:nvPr/>
        </p:nvCxnSpPr>
        <p:spPr bwMode="auto">
          <a:xfrm rot="16200000" flipH="1">
            <a:off x="3574257" y="3571081"/>
            <a:ext cx="914400" cy="9286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7368" name="AutoShape 1113"/>
          <p:cNvCxnSpPr>
            <a:cxnSpLocks noChangeShapeType="1"/>
            <a:stCxn id="57361" idx="2"/>
          </p:cNvCxnSpPr>
          <p:nvPr/>
        </p:nvCxnSpPr>
        <p:spPr bwMode="auto">
          <a:xfrm rot="5400000">
            <a:off x="5159375" y="2914650"/>
            <a:ext cx="457200" cy="17843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7369" name="AutoShape 1115"/>
          <p:cNvCxnSpPr>
            <a:cxnSpLocks noChangeShapeType="1"/>
          </p:cNvCxnSpPr>
          <p:nvPr/>
        </p:nvCxnSpPr>
        <p:spPr bwMode="auto">
          <a:xfrm rot="5400000">
            <a:off x="5760244" y="2077244"/>
            <a:ext cx="862012" cy="3390900"/>
          </a:xfrm>
          <a:prstGeom prst="bentConnector3">
            <a:avLst>
              <a:gd name="adj1" fmla="val 8121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57370" name="Rectangle 1099"/>
          <p:cNvSpPr>
            <a:spLocks noChangeArrowheads="1"/>
          </p:cNvSpPr>
          <p:nvPr/>
        </p:nvSpPr>
        <p:spPr bwMode="auto">
          <a:xfrm>
            <a:off x="7315200" y="3173413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zh-CN" sz="2000" b="1">
                <a:solidFill>
                  <a:schemeClr val="bg2"/>
                </a:solidFill>
                <a:latin typeface="Times New Roman" pitchFamily="18" charset="0"/>
              </a:rPr>
              <a:t>语句</a:t>
            </a: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n+1</a:t>
            </a:r>
            <a:endParaRPr kumimoji="1" lang="zh-CN" altLang="en-US" sz="2000" b="1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关键字</a:t>
            </a:r>
            <a:endParaRPr lang="en-US" altLang="zh-CN" sz="40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507" name="Rectangle 20"/>
          <p:cNvSpPr>
            <a:spLocks noChangeArrowheads="1"/>
          </p:cNvSpPr>
          <p:nvPr/>
        </p:nvSpPr>
        <p:spPr bwMode="auto">
          <a:xfrm>
            <a:off x="533400" y="1412875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中一些赋以特定的含义，用做专门用途的字符串称为关键字（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keyword）。</a:t>
            </a:r>
          </a:p>
          <a:p>
            <a:pPr marL="533400" indent="-53340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所有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关键字都是小写英文字符串，不同于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C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语言中的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TRUE、FALSE、NULL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等。</a:t>
            </a:r>
          </a:p>
          <a:p>
            <a:pPr marL="533400" indent="-5334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goto</a:t>
            </a:r>
            <a:r>
              <a:rPr kumimoji="1" lang="en-US" altLang="zh-CN" sz="24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const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虽然从未使用，但也作被为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关键字保留。</a:t>
            </a:r>
          </a:p>
          <a:p>
            <a:pPr marL="533400" indent="-5334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true，false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虽被用做专门用途，但不是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关键字。</a:t>
            </a:r>
            <a:r>
              <a:rPr kumimoji="1" lang="zh-CN" altLang="en-US" sz="2400" b="1">
                <a:latin typeface="Times New Roman" pitchFamily="18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if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语句举例（1）</a:t>
            </a:r>
            <a:endParaRPr lang="en-US" altLang="zh-CN" sz="40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990600" y="1412875"/>
            <a:ext cx="7467600" cy="48831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void main(String args[])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int score = 70;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if (score &lt; 60){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System.out.println("D");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else if (score &lt; 75)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System.out.println("C");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else if (score &lt; 90)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System.out.println("B");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else{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System.out.println("A");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if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语句举例（2）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533400" y="1828800"/>
            <a:ext cx="7924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endParaRPr kumimoji="1" lang="en-US" altLang="zh-CN" sz="2400" b="1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762000" y="1341438"/>
            <a:ext cx="7696200" cy="48164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void main(String args[])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int a = 6, b = 3, c = 9;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if(a &gt; b){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int temp = a; a = b; b = temp;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if(b &gt; c){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int temp = b; b = c; c = temp;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if(a &gt; C){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int temp = a; a = c; c = temp;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System.out.println(""+a+","+b+","+c);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switch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语句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533400" y="1828800"/>
            <a:ext cx="7924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533400" y="1828800"/>
            <a:ext cx="7924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533400" y="1341438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switch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语句有如下格式：</a:t>
            </a:r>
          </a:p>
          <a:p>
            <a:pPr marL="914400" lvl="1" indent="-457200">
              <a:lnSpc>
                <a:spcPct val="30000"/>
              </a:lnSpc>
              <a:spcBef>
                <a:spcPct val="50000"/>
              </a:spcBef>
              <a:buFont typeface="Wingdings" pitchFamily="2" charset="2"/>
              <a:buNone/>
            </a:pPr>
            <a:endParaRPr kumimoji="1" lang="en-US" altLang="zh-CN" sz="2000" b="1" dirty="0">
              <a:solidFill>
                <a:srgbClr val="7F0055"/>
              </a:solidFill>
              <a:latin typeface="Courier New" pitchFamily="49" charset="0"/>
            </a:endParaRPr>
          </a:p>
          <a:p>
            <a:pPr marL="914400" lvl="1" indent="-457200">
              <a:lnSpc>
                <a:spcPct val="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663300"/>
                </a:solidFill>
                <a:latin typeface="Courier New" pitchFamily="49" charset="0"/>
              </a:rPr>
              <a:t>switch( </a:t>
            </a:r>
            <a:r>
              <a:rPr kumimoji="1" lang="en-US" altLang="zh-CN" sz="2000" b="1" dirty="0" err="1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kumimoji="1" lang="zh-CN" altLang="en-US" sz="2000" b="1" dirty="0">
                <a:solidFill>
                  <a:srgbClr val="663300"/>
                </a:solidFill>
                <a:latin typeface="Courier New" pitchFamily="49" charset="0"/>
              </a:rPr>
              <a:t>表达式 ) {</a:t>
            </a:r>
          </a:p>
          <a:p>
            <a:pPr marL="914400" lvl="1" indent="-457200">
              <a:lnSpc>
                <a:spcPct val="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663300"/>
                </a:solidFill>
                <a:latin typeface="Courier New" pitchFamily="49" charset="0"/>
              </a:rPr>
              <a:t>    case const1:</a:t>
            </a:r>
          </a:p>
          <a:p>
            <a:pPr marL="914400" lvl="1" indent="-457200">
              <a:lnSpc>
                <a:spcPct val="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663300"/>
                </a:solidFill>
                <a:latin typeface="Courier New" pitchFamily="49" charset="0"/>
              </a:rPr>
              <a:t>        statement1;</a:t>
            </a:r>
          </a:p>
          <a:p>
            <a:pPr marL="914400" lvl="1" indent="-457200">
              <a:lnSpc>
                <a:spcPct val="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663300"/>
                </a:solidFill>
                <a:latin typeface="Courier New" pitchFamily="49" charset="0"/>
              </a:rPr>
              <a:t>        break;</a:t>
            </a:r>
          </a:p>
          <a:p>
            <a:pPr marL="914400" lvl="1" indent="-457200">
              <a:lnSpc>
                <a:spcPct val="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663300"/>
                </a:solidFill>
                <a:latin typeface="Courier New" pitchFamily="49" charset="0"/>
              </a:rPr>
              <a:t>    case const2:</a:t>
            </a:r>
          </a:p>
          <a:p>
            <a:pPr marL="914400" lvl="1" indent="-457200">
              <a:lnSpc>
                <a:spcPct val="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663300"/>
                </a:solidFill>
                <a:latin typeface="Courier New" pitchFamily="49" charset="0"/>
              </a:rPr>
              <a:t>        statement2;</a:t>
            </a:r>
          </a:p>
          <a:p>
            <a:pPr marL="914400" lvl="1" indent="-457200">
              <a:lnSpc>
                <a:spcPct val="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663300"/>
                </a:solidFill>
                <a:latin typeface="Courier New" pitchFamily="49" charset="0"/>
              </a:rPr>
              <a:t>        break;</a:t>
            </a:r>
          </a:p>
          <a:p>
            <a:pPr marL="914400" lvl="1" indent="-457200">
              <a:lnSpc>
                <a:spcPct val="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663300"/>
                </a:solidFill>
                <a:latin typeface="Courier New" pitchFamily="49" charset="0"/>
              </a:rPr>
              <a:t>          … … …</a:t>
            </a:r>
          </a:p>
          <a:p>
            <a:pPr marL="914400" lvl="1" indent="-457200">
              <a:lnSpc>
                <a:spcPct val="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663300"/>
                </a:solidFill>
                <a:latin typeface="Courier New" pitchFamily="49" charset="0"/>
              </a:rPr>
              <a:t>    case </a:t>
            </a:r>
            <a:r>
              <a:rPr kumimoji="1" lang="en-US" altLang="zh-CN" sz="2000" b="1" dirty="0" err="1">
                <a:solidFill>
                  <a:srgbClr val="663300"/>
                </a:solidFill>
                <a:latin typeface="Courier New" pitchFamily="49" charset="0"/>
              </a:rPr>
              <a:t>constN</a:t>
            </a:r>
            <a:r>
              <a:rPr kumimoji="1" lang="en-US" altLang="zh-CN" sz="2000" b="1" dirty="0">
                <a:solidFill>
                  <a:srgbClr val="663300"/>
                </a:solidFill>
                <a:latin typeface="Courier New" pitchFamily="49" charset="0"/>
              </a:rPr>
              <a:t>:</a:t>
            </a:r>
          </a:p>
          <a:p>
            <a:pPr marL="914400" lvl="1" indent="-457200">
              <a:lnSpc>
                <a:spcPct val="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663300"/>
                </a:solidFill>
                <a:latin typeface="Courier New" pitchFamily="49" charset="0"/>
              </a:rPr>
              <a:t>        </a:t>
            </a:r>
            <a:r>
              <a:rPr kumimoji="1" lang="en-US" altLang="zh-CN" sz="2000" b="1" dirty="0" err="1">
                <a:solidFill>
                  <a:srgbClr val="663300"/>
                </a:solidFill>
                <a:latin typeface="Courier New" pitchFamily="49" charset="0"/>
              </a:rPr>
              <a:t>statementN</a:t>
            </a:r>
            <a:r>
              <a:rPr kumimoji="1" lang="en-US" altLang="zh-CN" sz="2000" b="1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pPr marL="914400" lvl="1" indent="-457200">
              <a:lnSpc>
                <a:spcPct val="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663300"/>
                </a:solidFill>
                <a:latin typeface="Courier New" pitchFamily="49" charset="0"/>
              </a:rPr>
              <a:t>        break;</a:t>
            </a:r>
          </a:p>
          <a:p>
            <a:pPr marL="914400" lvl="1" indent="-457200">
              <a:lnSpc>
                <a:spcPct val="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663300"/>
                </a:solidFill>
                <a:latin typeface="Courier New" pitchFamily="49" charset="0"/>
              </a:rPr>
              <a:t>    [default:</a:t>
            </a:r>
          </a:p>
          <a:p>
            <a:pPr marL="914400" lvl="1" indent="-457200">
              <a:lnSpc>
                <a:spcPct val="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663300"/>
                </a:solidFill>
                <a:latin typeface="Courier New" pitchFamily="49" charset="0"/>
              </a:rPr>
              <a:t>        </a:t>
            </a:r>
            <a:r>
              <a:rPr kumimoji="1" lang="en-US" altLang="zh-CN" sz="2000" b="1" dirty="0" err="1">
                <a:solidFill>
                  <a:srgbClr val="663300"/>
                </a:solidFill>
                <a:latin typeface="Courier New" pitchFamily="49" charset="0"/>
              </a:rPr>
              <a:t>statement_dafault</a:t>
            </a:r>
            <a:r>
              <a:rPr kumimoji="1" lang="en-US" altLang="zh-CN" sz="2000" b="1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pPr marL="914400" lvl="1" indent="-457200">
              <a:lnSpc>
                <a:spcPct val="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663300"/>
                </a:solidFill>
                <a:latin typeface="Courier New" pitchFamily="49" charset="0"/>
              </a:rPr>
              <a:t>        break;]</a:t>
            </a:r>
          </a:p>
          <a:p>
            <a:pPr marL="914400" lvl="1" indent="-457200">
              <a:lnSpc>
                <a:spcPct val="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663300"/>
                </a:solidFill>
                <a:latin typeface="Courier New" pitchFamily="49" charset="0"/>
              </a:rPr>
              <a:t>}</a:t>
            </a:r>
            <a:r>
              <a:rPr kumimoji="1" lang="en-US" altLang="zh-CN" sz="2000" b="1" dirty="0">
                <a:solidFill>
                  <a:srgbClr val="9933FF"/>
                </a:solidFill>
                <a:latin typeface="Courier New" pitchFamily="49" charset="0"/>
              </a:rPr>
              <a:t> </a:t>
            </a:r>
            <a:endParaRPr kumimoji="1" lang="zh-CN" altLang="en-US" sz="2000" b="1" dirty="0">
              <a:solidFill>
                <a:srgbClr val="9933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switch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语句举例（1）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762000" y="1412875"/>
            <a:ext cx="7772400" cy="485616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void main(String args[])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int i = 1;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switch (i)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case 0 :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System.out.println("zero");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break;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case 1 :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System.out.println("one");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break;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case 2 :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System.out.println("two");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break;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default :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System.out.println("default");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switch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语句规则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533400" y="1341438"/>
            <a:ext cx="7924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表达式的返回值必须是下述几种类型之一：</a:t>
            </a:r>
          </a:p>
          <a:p>
            <a:pPr marL="533400" indent="-5334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        int，byte，char，short</a:t>
            </a:r>
          </a:p>
          <a:p>
            <a:pPr marL="533400" indent="-5334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  <a:r>
              <a:rPr kumimoji="1" lang="en-US" altLang="zh-CN" sz="2400" b="1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子句中的值 必须是常量，且所有</a:t>
            </a: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子句中的值应是不同的。</a:t>
            </a:r>
          </a:p>
          <a:p>
            <a:pPr marL="533400" indent="-5334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default</a:t>
            </a:r>
            <a:r>
              <a:rPr kumimoji="1" lang="en-US" altLang="zh-CN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子句是任选的。</a:t>
            </a:r>
          </a:p>
          <a:p>
            <a:pPr marL="533400" indent="-5334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break</a:t>
            </a:r>
            <a:r>
              <a:rPr kumimoji="1" lang="en-US" altLang="zh-CN" sz="2400" b="1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语句用来在执行完一个 </a:t>
            </a: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  <a:r>
              <a:rPr kumimoji="1" lang="en-US" altLang="zh-CN" sz="2400" b="1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分支后使程序跳出</a:t>
            </a: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语句块。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None/>
            </a:pPr>
            <a:endParaRPr kumimoji="1" lang="en-US" altLang="zh-CN" sz="2800" b="1">
              <a:latin typeface="Times New Roman" pitchFamily="18" charset="0"/>
            </a:endParaRP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endParaRPr kumimoji="1" lang="en-US" altLang="zh-CN" sz="2400" b="1">
              <a:solidFill>
                <a:srgbClr val="0033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switch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语句举例 （2）</a:t>
            </a:r>
            <a:endParaRPr lang="en-US" altLang="zh-CN" sz="40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685800" y="1412875"/>
            <a:ext cx="7848600" cy="4968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void main(String args[])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char grade = 'B';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switch (grade)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case 'A' :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System.out.println("85~100"); 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break;    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case 'B' :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System.out.println("70~84");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break;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case 'C' :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System.out.println("60~69");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break;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case 'D' :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System.out.println("&lt;60");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break;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default :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System.out.println("error");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9"/>
          <p:cNvSpPr>
            <a:spLocks noChangeArrowheads="1"/>
          </p:cNvSpPr>
          <p:nvPr/>
        </p:nvSpPr>
        <p:spPr bwMode="auto">
          <a:xfrm>
            <a:off x="609600" y="1524000"/>
            <a:ext cx="8153400" cy="44196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kumimoji="1" lang="zh-CN" altLang="en-US" sz="2000" b="1">
              <a:solidFill>
                <a:srgbClr val="660066"/>
              </a:solidFill>
              <a:latin typeface="Courier New" pitchFamily="49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课 堂 练 习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172200" y="3124200"/>
            <a:ext cx="2073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900113" y="1828800"/>
            <a:ext cx="7710487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编写程序判断某一年是否为闰年。</a:t>
            </a:r>
          </a:p>
          <a:p>
            <a:pPr marL="457200" indent="-457200">
              <a:spcBef>
                <a:spcPct val="2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算法: 根据闰年的判断条件</a:t>
            </a: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当年号能被4整除但不能被100整除时, 为闰年。</a:t>
            </a:r>
          </a:p>
          <a:p>
            <a:pPr marL="914400" lvl="1" indent="-457200">
              <a:lnSpc>
                <a:spcPct val="140000"/>
              </a:lnSpc>
              <a:spcBef>
                <a:spcPct val="50000"/>
              </a:spcBef>
              <a:buFont typeface="Wingdings" pitchFamily="2" charset="2"/>
              <a:buAutoNum type="arabicPeriod"/>
            </a:pP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当年号能被400整除时, 为闰年。</a:t>
            </a:r>
            <a:endParaRPr kumimoji="1" lang="zh-CN" altLang="en-US" sz="2400" b="1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40000"/>
              </a:lnSpc>
              <a:spcBef>
                <a:spcPct val="50000"/>
              </a:spcBef>
              <a:buFont typeface="Wingdings" pitchFamily="2" charset="2"/>
              <a:buChar char="v"/>
            </a:pPr>
            <a:endParaRPr kumimoji="1" lang="en-US" altLang="zh-CN" sz="2400" b="1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关键字</a:t>
            </a:r>
            <a:endParaRPr lang="en-US" altLang="zh-CN" sz="400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下面为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语言定义的关键字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1" lang="zh-CN" altLang="en-US" sz="2400" b="1">
              <a:solidFill>
                <a:srgbClr val="663300"/>
              </a:solidFill>
              <a:latin typeface="Times New Roman" pitchFamily="18" charset="0"/>
            </a:endParaRPr>
          </a:p>
        </p:txBody>
      </p:sp>
      <p:grpSp>
        <p:nvGrpSpPr>
          <p:cNvPr id="22532" name="Group 160"/>
          <p:cNvGrpSpPr>
            <a:grpSpLocks/>
          </p:cNvGrpSpPr>
          <p:nvPr/>
        </p:nvGrpSpPr>
        <p:grpSpPr bwMode="auto">
          <a:xfrm>
            <a:off x="762000" y="1927225"/>
            <a:ext cx="7543800" cy="3733800"/>
            <a:chOff x="-3" y="-3"/>
            <a:chExt cx="3144" cy="4038"/>
          </a:xfrm>
        </p:grpSpPr>
        <p:grpSp>
          <p:nvGrpSpPr>
            <p:cNvPr id="22533" name="Group 158"/>
            <p:cNvGrpSpPr>
              <a:grpSpLocks/>
            </p:cNvGrpSpPr>
            <p:nvPr/>
          </p:nvGrpSpPr>
          <p:grpSpPr bwMode="auto">
            <a:xfrm>
              <a:off x="0" y="0"/>
              <a:ext cx="3138" cy="4032"/>
              <a:chOff x="0" y="0"/>
              <a:chExt cx="3138" cy="4032"/>
            </a:xfrm>
          </p:grpSpPr>
          <p:grpSp>
            <p:nvGrpSpPr>
              <p:cNvPr id="22535" name="Group 59"/>
              <p:cNvGrpSpPr>
                <a:grpSpLocks/>
              </p:cNvGrpSpPr>
              <p:nvPr/>
            </p:nvGrpSpPr>
            <p:grpSpPr bwMode="auto">
              <a:xfrm>
                <a:off x="0" y="0"/>
                <a:ext cx="627" cy="480"/>
                <a:chOff x="0" y="0"/>
                <a:chExt cx="627" cy="480"/>
              </a:xfrm>
            </p:grpSpPr>
            <p:sp>
              <p:nvSpPr>
                <p:cNvPr id="22683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41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abstract  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84" name="Rectangle 5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27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36" name="Group 61"/>
              <p:cNvGrpSpPr>
                <a:grpSpLocks/>
              </p:cNvGrpSpPr>
              <p:nvPr/>
            </p:nvGrpSpPr>
            <p:grpSpPr bwMode="auto">
              <a:xfrm>
                <a:off x="627" y="0"/>
                <a:ext cx="628" cy="480"/>
                <a:chOff x="627" y="0"/>
                <a:chExt cx="628" cy="480"/>
              </a:xfrm>
            </p:grpSpPr>
            <p:sp>
              <p:nvSpPr>
                <p:cNvPr id="22681" name="Rectangle 9"/>
                <p:cNvSpPr>
                  <a:spLocks noChangeArrowheads="1"/>
                </p:cNvSpPr>
                <p:nvPr/>
              </p:nvSpPr>
              <p:spPr bwMode="auto">
                <a:xfrm>
                  <a:off x="670" y="0"/>
                  <a:ext cx="542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default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82" name="Rectangle 60"/>
                <p:cNvSpPr>
                  <a:spLocks noChangeArrowheads="1"/>
                </p:cNvSpPr>
                <p:nvPr/>
              </p:nvSpPr>
              <p:spPr bwMode="auto">
                <a:xfrm>
                  <a:off x="627" y="0"/>
                  <a:ext cx="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37" name="Group 63"/>
              <p:cNvGrpSpPr>
                <a:grpSpLocks/>
              </p:cNvGrpSpPr>
              <p:nvPr/>
            </p:nvGrpSpPr>
            <p:grpSpPr bwMode="auto">
              <a:xfrm>
                <a:off x="1255" y="0"/>
                <a:ext cx="627" cy="480"/>
                <a:chOff x="1255" y="0"/>
                <a:chExt cx="627" cy="480"/>
              </a:xfrm>
            </p:grpSpPr>
            <p:sp>
              <p:nvSpPr>
                <p:cNvPr id="22679" name="Rectangle 10"/>
                <p:cNvSpPr>
                  <a:spLocks noChangeArrowheads="1"/>
                </p:cNvSpPr>
                <p:nvPr/>
              </p:nvSpPr>
              <p:spPr bwMode="auto">
                <a:xfrm>
                  <a:off x="1298" y="0"/>
                  <a:ext cx="541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zh-CN" altLang="en-US" b="1">
                      <a:solidFill>
                        <a:srgbClr val="663300"/>
                      </a:solidFill>
                      <a:latin typeface="Times New Roman" pitchFamily="18" charset="0"/>
                    </a:rPr>
                    <a:t>  </a:t>
                  </a:r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if	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80" name="Rectangle 62"/>
                <p:cNvSpPr>
                  <a:spLocks noChangeArrowheads="1"/>
                </p:cNvSpPr>
                <p:nvPr/>
              </p:nvSpPr>
              <p:spPr bwMode="auto">
                <a:xfrm>
                  <a:off x="1255" y="0"/>
                  <a:ext cx="627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38" name="Group 65"/>
              <p:cNvGrpSpPr>
                <a:grpSpLocks/>
              </p:cNvGrpSpPr>
              <p:nvPr/>
            </p:nvGrpSpPr>
            <p:grpSpPr bwMode="auto">
              <a:xfrm>
                <a:off x="1882" y="0"/>
                <a:ext cx="628" cy="480"/>
                <a:chOff x="1882" y="0"/>
                <a:chExt cx="628" cy="480"/>
              </a:xfrm>
            </p:grpSpPr>
            <p:sp>
              <p:nvSpPr>
                <p:cNvPr id="22677" name="Rectangle 11"/>
                <p:cNvSpPr>
                  <a:spLocks noChangeArrowheads="1"/>
                </p:cNvSpPr>
                <p:nvPr/>
              </p:nvSpPr>
              <p:spPr bwMode="auto">
                <a:xfrm>
                  <a:off x="1925" y="0"/>
                  <a:ext cx="542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private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78" name="Rectangle 64"/>
                <p:cNvSpPr>
                  <a:spLocks noChangeArrowheads="1"/>
                </p:cNvSpPr>
                <p:nvPr/>
              </p:nvSpPr>
              <p:spPr bwMode="auto">
                <a:xfrm>
                  <a:off x="1882" y="0"/>
                  <a:ext cx="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39" name="Group 67"/>
              <p:cNvGrpSpPr>
                <a:grpSpLocks/>
              </p:cNvGrpSpPr>
              <p:nvPr/>
            </p:nvGrpSpPr>
            <p:grpSpPr bwMode="auto">
              <a:xfrm>
                <a:off x="2510" y="0"/>
                <a:ext cx="628" cy="480"/>
                <a:chOff x="2510" y="0"/>
                <a:chExt cx="628" cy="480"/>
              </a:xfrm>
            </p:grpSpPr>
            <p:sp>
              <p:nvSpPr>
                <p:cNvPr id="22675" name="Rectangle 12"/>
                <p:cNvSpPr>
                  <a:spLocks noChangeArrowheads="1"/>
                </p:cNvSpPr>
                <p:nvPr/>
              </p:nvSpPr>
              <p:spPr bwMode="auto">
                <a:xfrm>
                  <a:off x="2553" y="0"/>
                  <a:ext cx="542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this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76" name="Rectangle 66"/>
                <p:cNvSpPr>
                  <a:spLocks noChangeArrowheads="1"/>
                </p:cNvSpPr>
                <p:nvPr/>
              </p:nvSpPr>
              <p:spPr bwMode="auto">
                <a:xfrm>
                  <a:off x="2510" y="0"/>
                  <a:ext cx="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40" name="Group 69"/>
              <p:cNvGrpSpPr>
                <a:grpSpLocks/>
              </p:cNvGrpSpPr>
              <p:nvPr/>
            </p:nvGrpSpPr>
            <p:grpSpPr bwMode="auto">
              <a:xfrm>
                <a:off x="0" y="480"/>
                <a:ext cx="627" cy="384"/>
                <a:chOff x="0" y="480"/>
                <a:chExt cx="627" cy="384"/>
              </a:xfrm>
            </p:grpSpPr>
            <p:sp>
              <p:nvSpPr>
                <p:cNvPr id="22673" name="Rectangle 13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54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boolean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74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41" name="Group 71"/>
              <p:cNvGrpSpPr>
                <a:grpSpLocks/>
              </p:cNvGrpSpPr>
              <p:nvPr/>
            </p:nvGrpSpPr>
            <p:grpSpPr bwMode="auto">
              <a:xfrm>
                <a:off x="627" y="480"/>
                <a:ext cx="628" cy="384"/>
                <a:chOff x="627" y="480"/>
                <a:chExt cx="628" cy="384"/>
              </a:xfrm>
            </p:grpSpPr>
            <p:sp>
              <p:nvSpPr>
                <p:cNvPr id="22671" name="Rectangle 14"/>
                <p:cNvSpPr>
                  <a:spLocks noChangeArrowheads="1"/>
                </p:cNvSpPr>
                <p:nvPr/>
              </p:nvSpPr>
              <p:spPr bwMode="auto">
                <a:xfrm>
                  <a:off x="670" y="480"/>
                  <a:ext cx="54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do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72" name="Rectangle 70"/>
                <p:cNvSpPr>
                  <a:spLocks noChangeArrowheads="1"/>
                </p:cNvSpPr>
                <p:nvPr/>
              </p:nvSpPr>
              <p:spPr bwMode="auto">
                <a:xfrm>
                  <a:off x="627" y="480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42" name="Group 73"/>
              <p:cNvGrpSpPr>
                <a:grpSpLocks/>
              </p:cNvGrpSpPr>
              <p:nvPr/>
            </p:nvGrpSpPr>
            <p:grpSpPr bwMode="auto">
              <a:xfrm>
                <a:off x="1255" y="480"/>
                <a:ext cx="627" cy="384"/>
                <a:chOff x="1255" y="480"/>
                <a:chExt cx="627" cy="384"/>
              </a:xfrm>
            </p:grpSpPr>
            <p:sp>
              <p:nvSpPr>
                <p:cNvPr id="22669" name="Rectangle 15"/>
                <p:cNvSpPr>
                  <a:spLocks noChangeArrowheads="1"/>
                </p:cNvSpPr>
                <p:nvPr/>
              </p:nvSpPr>
              <p:spPr bwMode="auto">
                <a:xfrm>
                  <a:off x="1298" y="480"/>
                  <a:ext cx="54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implements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70" name="Rectangle 72"/>
                <p:cNvSpPr>
                  <a:spLocks noChangeArrowheads="1"/>
                </p:cNvSpPr>
                <p:nvPr/>
              </p:nvSpPr>
              <p:spPr bwMode="auto">
                <a:xfrm>
                  <a:off x="1255" y="480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43" name="Group 75"/>
              <p:cNvGrpSpPr>
                <a:grpSpLocks/>
              </p:cNvGrpSpPr>
              <p:nvPr/>
            </p:nvGrpSpPr>
            <p:grpSpPr bwMode="auto">
              <a:xfrm>
                <a:off x="1882" y="480"/>
                <a:ext cx="628" cy="384"/>
                <a:chOff x="1882" y="480"/>
                <a:chExt cx="628" cy="384"/>
              </a:xfrm>
            </p:grpSpPr>
            <p:sp>
              <p:nvSpPr>
                <p:cNvPr id="22667" name="Rectangle 16"/>
                <p:cNvSpPr>
                  <a:spLocks noChangeArrowheads="1"/>
                </p:cNvSpPr>
                <p:nvPr/>
              </p:nvSpPr>
              <p:spPr bwMode="auto">
                <a:xfrm>
                  <a:off x="1925" y="480"/>
                  <a:ext cx="54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protected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68" name="Rectangle 74"/>
                <p:cNvSpPr>
                  <a:spLocks noChangeArrowheads="1"/>
                </p:cNvSpPr>
                <p:nvPr/>
              </p:nvSpPr>
              <p:spPr bwMode="auto">
                <a:xfrm>
                  <a:off x="1882" y="480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44" name="Group 77"/>
              <p:cNvGrpSpPr>
                <a:grpSpLocks/>
              </p:cNvGrpSpPr>
              <p:nvPr/>
            </p:nvGrpSpPr>
            <p:grpSpPr bwMode="auto">
              <a:xfrm>
                <a:off x="2510" y="480"/>
                <a:ext cx="628" cy="384"/>
                <a:chOff x="2510" y="480"/>
                <a:chExt cx="628" cy="384"/>
              </a:xfrm>
            </p:grpSpPr>
            <p:sp>
              <p:nvSpPr>
                <p:cNvPr id="22665" name="Rectangle 17"/>
                <p:cNvSpPr>
                  <a:spLocks noChangeArrowheads="1"/>
                </p:cNvSpPr>
                <p:nvPr/>
              </p:nvSpPr>
              <p:spPr bwMode="auto">
                <a:xfrm>
                  <a:off x="2553" y="480"/>
                  <a:ext cx="54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throw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66" name="Rectangle 76"/>
                <p:cNvSpPr>
                  <a:spLocks noChangeArrowheads="1"/>
                </p:cNvSpPr>
                <p:nvPr/>
              </p:nvSpPr>
              <p:spPr bwMode="auto">
                <a:xfrm>
                  <a:off x="2510" y="480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45" name="Group 79"/>
              <p:cNvGrpSpPr>
                <a:grpSpLocks/>
              </p:cNvGrpSpPr>
              <p:nvPr/>
            </p:nvGrpSpPr>
            <p:grpSpPr bwMode="auto">
              <a:xfrm>
                <a:off x="0" y="864"/>
                <a:ext cx="627" cy="384"/>
                <a:chOff x="0" y="864"/>
                <a:chExt cx="627" cy="384"/>
              </a:xfrm>
            </p:grpSpPr>
            <p:sp>
              <p:nvSpPr>
                <p:cNvPr id="22663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54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break   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64" name="Rectangle 78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46" name="Group 81"/>
              <p:cNvGrpSpPr>
                <a:grpSpLocks/>
              </p:cNvGrpSpPr>
              <p:nvPr/>
            </p:nvGrpSpPr>
            <p:grpSpPr bwMode="auto">
              <a:xfrm>
                <a:off x="627" y="864"/>
                <a:ext cx="628" cy="384"/>
                <a:chOff x="627" y="864"/>
                <a:chExt cx="628" cy="384"/>
              </a:xfrm>
            </p:grpSpPr>
            <p:sp>
              <p:nvSpPr>
                <p:cNvPr id="22661" name="Rectangle 19"/>
                <p:cNvSpPr>
                  <a:spLocks noChangeArrowheads="1"/>
                </p:cNvSpPr>
                <p:nvPr/>
              </p:nvSpPr>
              <p:spPr bwMode="auto">
                <a:xfrm>
                  <a:off x="670" y="864"/>
                  <a:ext cx="54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double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62" name="Rectangle 80"/>
                <p:cNvSpPr>
                  <a:spLocks noChangeArrowheads="1"/>
                </p:cNvSpPr>
                <p:nvPr/>
              </p:nvSpPr>
              <p:spPr bwMode="auto">
                <a:xfrm>
                  <a:off x="627" y="864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47" name="Group 83"/>
              <p:cNvGrpSpPr>
                <a:grpSpLocks/>
              </p:cNvGrpSpPr>
              <p:nvPr/>
            </p:nvGrpSpPr>
            <p:grpSpPr bwMode="auto">
              <a:xfrm>
                <a:off x="1255" y="864"/>
                <a:ext cx="627" cy="384"/>
                <a:chOff x="1255" y="864"/>
                <a:chExt cx="627" cy="384"/>
              </a:xfrm>
            </p:grpSpPr>
            <p:sp>
              <p:nvSpPr>
                <p:cNvPr id="22659" name="Rectangle 20"/>
                <p:cNvSpPr>
                  <a:spLocks noChangeArrowheads="1"/>
                </p:cNvSpPr>
                <p:nvPr/>
              </p:nvSpPr>
              <p:spPr bwMode="auto">
                <a:xfrm>
                  <a:off x="1298" y="864"/>
                  <a:ext cx="54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import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60" name="Rectangle 82"/>
                <p:cNvSpPr>
                  <a:spLocks noChangeArrowheads="1"/>
                </p:cNvSpPr>
                <p:nvPr/>
              </p:nvSpPr>
              <p:spPr bwMode="auto">
                <a:xfrm>
                  <a:off x="1255" y="864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48" name="Group 85"/>
              <p:cNvGrpSpPr>
                <a:grpSpLocks/>
              </p:cNvGrpSpPr>
              <p:nvPr/>
            </p:nvGrpSpPr>
            <p:grpSpPr bwMode="auto">
              <a:xfrm>
                <a:off x="1882" y="864"/>
                <a:ext cx="628" cy="384"/>
                <a:chOff x="1882" y="864"/>
                <a:chExt cx="628" cy="384"/>
              </a:xfrm>
            </p:grpSpPr>
            <p:sp>
              <p:nvSpPr>
                <p:cNvPr id="22657" name="Rectangle 21"/>
                <p:cNvSpPr>
                  <a:spLocks noChangeArrowheads="1"/>
                </p:cNvSpPr>
                <p:nvPr/>
              </p:nvSpPr>
              <p:spPr bwMode="auto">
                <a:xfrm>
                  <a:off x="1925" y="864"/>
                  <a:ext cx="54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public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58" name="Rectangle 84"/>
                <p:cNvSpPr>
                  <a:spLocks noChangeArrowheads="1"/>
                </p:cNvSpPr>
                <p:nvPr/>
              </p:nvSpPr>
              <p:spPr bwMode="auto">
                <a:xfrm>
                  <a:off x="1882" y="864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49" name="Group 87"/>
              <p:cNvGrpSpPr>
                <a:grpSpLocks/>
              </p:cNvGrpSpPr>
              <p:nvPr/>
            </p:nvGrpSpPr>
            <p:grpSpPr bwMode="auto">
              <a:xfrm>
                <a:off x="2510" y="864"/>
                <a:ext cx="628" cy="384"/>
                <a:chOff x="2510" y="864"/>
                <a:chExt cx="628" cy="384"/>
              </a:xfrm>
            </p:grpSpPr>
            <p:sp>
              <p:nvSpPr>
                <p:cNvPr id="22655" name="Rectangle 22"/>
                <p:cNvSpPr>
                  <a:spLocks noChangeArrowheads="1"/>
                </p:cNvSpPr>
                <p:nvPr/>
              </p:nvSpPr>
              <p:spPr bwMode="auto">
                <a:xfrm>
                  <a:off x="2553" y="864"/>
                  <a:ext cx="54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throws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56" name="Rectangle 86"/>
                <p:cNvSpPr>
                  <a:spLocks noChangeArrowheads="1"/>
                </p:cNvSpPr>
                <p:nvPr/>
              </p:nvSpPr>
              <p:spPr bwMode="auto">
                <a:xfrm>
                  <a:off x="2510" y="864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50" name="Group 89"/>
              <p:cNvGrpSpPr>
                <a:grpSpLocks/>
              </p:cNvGrpSpPr>
              <p:nvPr/>
            </p:nvGrpSpPr>
            <p:grpSpPr bwMode="auto">
              <a:xfrm>
                <a:off x="0" y="1248"/>
                <a:ext cx="627" cy="384"/>
                <a:chOff x="0" y="1248"/>
                <a:chExt cx="627" cy="384"/>
              </a:xfrm>
            </p:grpSpPr>
            <p:sp>
              <p:nvSpPr>
                <p:cNvPr id="22653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1248"/>
                  <a:ext cx="54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byte</a:t>
                  </a:r>
                </a:p>
                <a:p>
                  <a:pPr algn="just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54" name="Rectangle 88"/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51" name="Group 91"/>
              <p:cNvGrpSpPr>
                <a:grpSpLocks/>
              </p:cNvGrpSpPr>
              <p:nvPr/>
            </p:nvGrpSpPr>
            <p:grpSpPr bwMode="auto">
              <a:xfrm>
                <a:off x="627" y="1248"/>
                <a:ext cx="628" cy="384"/>
                <a:chOff x="627" y="1248"/>
                <a:chExt cx="628" cy="384"/>
              </a:xfrm>
            </p:grpSpPr>
            <p:sp>
              <p:nvSpPr>
                <p:cNvPr id="22651" name="Rectangle 24"/>
                <p:cNvSpPr>
                  <a:spLocks noChangeArrowheads="1"/>
                </p:cNvSpPr>
                <p:nvPr/>
              </p:nvSpPr>
              <p:spPr bwMode="auto">
                <a:xfrm>
                  <a:off x="670" y="1248"/>
                  <a:ext cx="54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else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52" name="Rectangle 90"/>
                <p:cNvSpPr>
                  <a:spLocks noChangeArrowheads="1"/>
                </p:cNvSpPr>
                <p:nvPr/>
              </p:nvSpPr>
              <p:spPr bwMode="auto">
                <a:xfrm>
                  <a:off x="627" y="1248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52" name="Group 93"/>
              <p:cNvGrpSpPr>
                <a:grpSpLocks/>
              </p:cNvGrpSpPr>
              <p:nvPr/>
            </p:nvGrpSpPr>
            <p:grpSpPr bwMode="auto">
              <a:xfrm>
                <a:off x="1255" y="1248"/>
                <a:ext cx="627" cy="384"/>
                <a:chOff x="1255" y="1248"/>
                <a:chExt cx="627" cy="384"/>
              </a:xfrm>
            </p:grpSpPr>
            <p:sp>
              <p:nvSpPr>
                <p:cNvPr id="22649" name="Rectangle 25"/>
                <p:cNvSpPr>
                  <a:spLocks noChangeArrowheads="1"/>
                </p:cNvSpPr>
                <p:nvPr/>
              </p:nvSpPr>
              <p:spPr bwMode="auto">
                <a:xfrm>
                  <a:off x="1298" y="1248"/>
                  <a:ext cx="54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 dirty="0" err="1">
                      <a:solidFill>
                        <a:srgbClr val="663300"/>
                      </a:solidFill>
                      <a:latin typeface="Times New Roman" pitchFamily="18" charset="0"/>
                    </a:rPr>
                    <a:t>instanceof</a:t>
                  </a:r>
                  <a:endParaRPr kumimoji="1" lang="en-US" altLang="zh-CN" b="1" dirty="0">
                    <a:solidFill>
                      <a:srgbClr val="663300"/>
                    </a:solidFill>
                    <a:latin typeface="Times New Roman" pitchFamily="18" charset="0"/>
                  </a:endParaRPr>
                </a:p>
                <a:p>
                  <a:pPr algn="just" eaLnBrk="0" hangingPunct="0"/>
                  <a:endParaRPr kumimoji="1" lang="en-US" altLang="zh-CN" b="1" dirty="0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50" name="Rectangle 92"/>
                <p:cNvSpPr>
                  <a:spLocks noChangeArrowheads="1"/>
                </p:cNvSpPr>
                <p:nvPr/>
              </p:nvSpPr>
              <p:spPr bwMode="auto">
                <a:xfrm>
                  <a:off x="1255" y="1248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53" name="Group 95"/>
              <p:cNvGrpSpPr>
                <a:grpSpLocks/>
              </p:cNvGrpSpPr>
              <p:nvPr/>
            </p:nvGrpSpPr>
            <p:grpSpPr bwMode="auto">
              <a:xfrm>
                <a:off x="1882" y="1248"/>
                <a:ext cx="628" cy="384"/>
                <a:chOff x="1882" y="1248"/>
                <a:chExt cx="628" cy="384"/>
              </a:xfrm>
            </p:grpSpPr>
            <p:sp>
              <p:nvSpPr>
                <p:cNvPr id="22647" name="Rectangle 26"/>
                <p:cNvSpPr>
                  <a:spLocks noChangeArrowheads="1"/>
                </p:cNvSpPr>
                <p:nvPr/>
              </p:nvSpPr>
              <p:spPr bwMode="auto">
                <a:xfrm>
                  <a:off x="1925" y="1248"/>
                  <a:ext cx="54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return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48" name="Rectangle 94"/>
                <p:cNvSpPr>
                  <a:spLocks noChangeArrowheads="1"/>
                </p:cNvSpPr>
                <p:nvPr/>
              </p:nvSpPr>
              <p:spPr bwMode="auto">
                <a:xfrm>
                  <a:off x="1882" y="1248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54" name="Group 97"/>
              <p:cNvGrpSpPr>
                <a:grpSpLocks/>
              </p:cNvGrpSpPr>
              <p:nvPr/>
            </p:nvGrpSpPr>
            <p:grpSpPr bwMode="auto">
              <a:xfrm>
                <a:off x="2510" y="1248"/>
                <a:ext cx="628" cy="384"/>
                <a:chOff x="2510" y="1248"/>
                <a:chExt cx="628" cy="384"/>
              </a:xfrm>
            </p:grpSpPr>
            <p:sp>
              <p:nvSpPr>
                <p:cNvPr id="22645" name="Rectangle 27"/>
                <p:cNvSpPr>
                  <a:spLocks noChangeArrowheads="1"/>
                </p:cNvSpPr>
                <p:nvPr/>
              </p:nvSpPr>
              <p:spPr bwMode="auto">
                <a:xfrm>
                  <a:off x="2553" y="1248"/>
                  <a:ext cx="54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transient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46" name="Rectangle 96"/>
                <p:cNvSpPr>
                  <a:spLocks noChangeArrowheads="1"/>
                </p:cNvSpPr>
                <p:nvPr/>
              </p:nvSpPr>
              <p:spPr bwMode="auto">
                <a:xfrm>
                  <a:off x="2510" y="1248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55" name="Group 99"/>
              <p:cNvGrpSpPr>
                <a:grpSpLocks/>
              </p:cNvGrpSpPr>
              <p:nvPr/>
            </p:nvGrpSpPr>
            <p:grpSpPr bwMode="auto">
              <a:xfrm>
                <a:off x="0" y="1632"/>
                <a:ext cx="627" cy="384"/>
                <a:chOff x="0" y="1632"/>
                <a:chExt cx="627" cy="384"/>
              </a:xfrm>
            </p:grpSpPr>
            <p:sp>
              <p:nvSpPr>
                <p:cNvPr id="22643" name="Rectangle 28"/>
                <p:cNvSpPr>
                  <a:spLocks noChangeArrowheads="1"/>
                </p:cNvSpPr>
                <p:nvPr/>
              </p:nvSpPr>
              <p:spPr bwMode="auto">
                <a:xfrm>
                  <a:off x="43" y="1632"/>
                  <a:ext cx="54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case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44" name="Rectangle 98"/>
                <p:cNvSpPr>
                  <a:spLocks noChangeArrowheads="1"/>
                </p:cNvSpPr>
                <p:nvPr/>
              </p:nvSpPr>
              <p:spPr bwMode="auto">
                <a:xfrm>
                  <a:off x="0" y="1632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56" name="Group 101"/>
              <p:cNvGrpSpPr>
                <a:grpSpLocks/>
              </p:cNvGrpSpPr>
              <p:nvPr/>
            </p:nvGrpSpPr>
            <p:grpSpPr bwMode="auto">
              <a:xfrm>
                <a:off x="627" y="1632"/>
                <a:ext cx="628" cy="384"/>
                <a:chOff x="627" y="1632"/>
                <a:chExt cx="628" cy="384"/>
              </a:xfrm>
            </p:grpSpPr>
            <p:sp>
              <p:nvSpPr>
                <p:cNvPr id="22641" name="Rectangle 29"/>
                <p:cNvSpPr>
                  <a:spLocks noChangeArrowheads="1"/>
                </p:cNvSpPr>
                <p:nvPr/>
              </p:nvSpPr>
              <p:spPr bwMode="auto">
                <a:xfrm>
                  <a:off x="670" y="1632"/>
                  <a:ext cx="54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extends</a:t>
                  </a:r>
                </a:p>
                <a:p>
                  <a:pPr algn="just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42" name="Rectangle 100"/>
                <p:cNvSpPr>
                  <a:spLocks noChangeArrowheads="1"/>
                </p:cNvSpPr>
                <p:nvPr/>
              </p:nvSpPr>
              <p:spPr bwMode="auto">
                <a:xfrm>
                  <a:off x="627" y="1632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57" name="Group 103"/>
              <p:cNvGrpSpPr>
                <a:grpSpLocks/>
              </p:cNvGrpSpPr>
              <p:nvPr/>
            </p:nvGrpSpPr>
            <p:grpSpPr bwMode="auto">
              <a:xfrm>
                <a:off x="1255" y="1632"/>
                <a:ext cx="627" cy="384"/>
                <a:chOff x="1255" y="1632"/>
                <a:chExt cx="627" cy="384"/>
              </a:xfrm>
            </p:grpSpPr>
            <p:sp>
              <p:nvSpPr>
                <p:cNvPr id="22639" name="Rectangle 30"/>
                <p:cNvSpPr>
                  <a:spLocks noChangeArrowheads="1"/>
                </p:cNvSpPr>
                <p:nvPr/>
              </p:nvSpPr>
              <p:spPr bwMode="auto">
                <a:xfrm>
                  <a:off x="1298" y="1632"/>
                  <a:ext cx="54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int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40" name="Rectangle 102"/>
                <p:cNvSpPr>
                  <a:spLocks noChangeArrowheads="1"/>
                </p:cNvSpPr>
                <p:nvPr/>
              </p:nvSpPr>
              <p:spPr bwMode="auto">
                <a:xfrm>
                  <a:off x="1255" y="1632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58" name="Group 105"/>
              <p:cNvGrpSpPr>
                <a:grpSpLocks/>
              </p:cNvGrpSpPr>
              <p:nvPr/>
            </p:nvGrpSpPr>
            <p:grpSpPr bwMode="auto">
              <a:xfrm>
                <a:off x="1882" y="1632"/>
                <a:ext cx="628" cy="384"/>
                <a:chOff x="1882" y="1632"/>
                <a:chExt cx="628" cy="384"/>
              </a:xfrm>
            </p:grpSpPr>
            <p:sp>
              <p:nvSpPr>
                <p:cNvPr id="22637" name="Rectangle 31"/>
                <p:cNvSpPr>
                  <a:spLocks noChangeArrowheads="1"/>
                </p:cNvSpPr>
                <p:nvPr/>
              </p:nvSpPr>
              <p:spPr bwMode="auto">
                <a:xfrm>
                  <a:off x="1925" y="1632"/>
                  <a:ext cx="54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short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38" name="Rectangle 104"/>
                <p:cNvSpPr>
                  <a:spLocks noChangeArrowheads="1"/>
                </p:cNvSpPr>
                <p:nvPr/>
              </p:nvSpPr>
              <p:spPr bwMode="auto">
                <a:xfrm>
                  <a:off x="1882" y="1632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59" name="Group 107"/>
              <p:cNvGrpSpPr>
                <a:grpSpLocks/>
              </p:cNvGrpSpPr>
              <p:nvPr/>
            </p:nvGrpSpPr>
            <p:grpSpPr bwMode="auto">
              <a:xfrm>
                <a:off x="2510" y="1632"/>
                <a:ext cx="628" cy="384"/>
                <a:chOff x="2510" y="1632"/>
                <a:chExt cx="628" cy="384"/>
              </a:xfrm>
            </p:grpSpPr>
            <p:sp>
              <p:nvSpPr>
                <p:cNvPr id="22635" name="Rectangle 32"/>
                <p:cNvSpPr>
                  <a:spLocks noChangeArrowheads="1"/>
                </p:cNvSpPr>
                <p:nvPr/>
              </p:nvSpPr>
              <p:spPr bwMode="auto">
                <a:xfrm>
                  <a:off x="2553" y="1632"/>
                  <a:ext cx="54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try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36" name="Rectangle 106"/>
                <p:cNvSpPr>
                  <a:spLocks noChangeArrowheads="1"/>
                </p:cNvSpPr>
                <p:nvPr/>
              </p:nvSpPr>
              <p:spPr bwMode="auto">
                <a:xfrm>
                  <a:off x="2510" y="1632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60" name="Group 109"/>
              <p:cNvGrpSpPr>
                <a:grpSpLocks/>
              </p:cNvGrpSpPr>
              <p:nvPr/>
            </p:nvGrpSpPr>
            <p:grpSpPr bwMode="auto">
              <a:xfrm>
                <a:off x="0" y="2016"/>
                <a:ext cx="627" cy="384"/>
                <a:chOff x="0" y="2016"/>
                <a:chExt cx="627" cy="384"/>
              </a:xfrm>
            </p:grpSpPr>
            <p:sp>
              <p:nvSpPr>
                <p:cNvPr id="22633" name="Rectangle 33"/>
                <p:cNvSpPr>
                  <a:spLocks noChangeArrowheads="1"/>
                </p:cNvSpPr>
                <p:nvPr/>
              </p:nvSpPr>
              <p:spPr bwMode="auto">
                <a:xfrm>
                  <a:off x="43" y="2016"/>
                  <a:ext cx="54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catch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34" name="Rectangle 108"/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61" name="Group 111"/>
              <p:cNvGrpSpPr>
                <a:grpSpLocks/>
              </p:cNvGrpSpPr>
              <p:nvPr/>
            </p:nvGrpSpPr>
            <p:grpSpPr bwMode="auto">
              <a:xfrm>
                <a:off x="627" y="2016"/>
                <a:ext cx="628" cy="384"/>
                <a:chOff x="627" y="2016"/>
                <a:chExt cx="628" cy="384"/>
              </a:xfrm>
            </p:grpSpPr>
            <p:sp>
              <p:nvSpPr>
                <p:cNvPr id="22631" name="Rectangle 34"/>
                <p:cNvSpPr>
                  <a:spLocks noChangeArrowheads="1"/>
                </p:cNvSpPr>
                <p:nvPr/>
              </p:nvSpPr>
              <p:spPr bwMode="auto">
                <a:xfrm>
                  <a:off x="670" y="2016"/>
                  <a:ext cx="54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final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32" name="Rectangle 110"/>
                <p:cNvSpPr>
                  <a:spLocks noChangeArrowheads="1"/>
                </p:cNvSpPr>
                <p:nvPr/>
              </p:nvSpPr>
              <p:spPr bwMode="auto">
                <a:xfrm>
                  <a:off x="627" y="2016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62" name="Group 113"/>
              <p:cNvGrpSpPr>
                <a:grpSpLocks/>
              </p:cNvGrpSpPr>
              <p:nvPr/>
            </p:nvGrpSpPr>
            <p:grpSpPr bwMode="auto">
              <a:xfrm>
                <a:off x="1255" y="2016"/>
                <a:ext cx="627" cy="384"/>
                <a:chOff x="1255" y="2016"/>
                <a:chExt cx="627" cy="384"/>
              </a:xfrm>
            </p:grpSpPr>
            <p:sp>
              <p:nvSpPr>
                <p:cNvPr id="22629" name="Rectangle 35"/>
                <p:cNvSpPr>
                  <a:spLocks noChangeArrowheads="1"/>
                </p:cNvSpPr>
                <p:nvPr/>
              </p:nvSpPr>
              <p:spPr bwMode="auto">
                <a:xfrm>
                  <a:off x="1298" y="2016"/>
                  <a:ext cx="54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interface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30" name="Rectangle 112"/>
                <p:cNvSpPr>
                  <a:spLocks noChangeArrowheads="1"/>
                </p:cNvSpPr>
                <p:nvPr/>
              </p:nvSpPr>
              <p:spPr bwMode="auto">
                <a:xfrm>
                  <a:off x="1255" y="2016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63" name="Group 115"/>
              <p:cNvGrpSpPr>
                <a:grpSpLocks/>
              </p:cNvGrpSpPr>
              <p:nvPr/>
            </p:nvGrpSpPr>
            <p:grpSpPr bwMode="auto">
              <a:xfrm>
                <a:off x="1882" y="2016"/>
                <a:ext cx="628" cy="384"/>
                <a:chOff x="1882" y="2016"/>
                <a:chExt cx="628" cy="384"/>
              </a:xfrm>
            </p:grpSpPr>
            <p:sp>
              <p:nvSpPr>
                <p:cNvPr id="22627" name="Rectangle 36"/>
                <p:cNvSpPr>
                  <a:spLocks noChangeArrowheads="1"/>
                </p:cNvSpPr>
                <p:nvPr/>
              </p:nvSpPr>
              <p:spPr bwMode="auto">
                <a:xfrm>
                  <a:off x="1925" y="2016"/>
                  <a:ext cx="54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static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28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82" y="2016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64" name="Group 117"/>
              <p:cNvGrpSpPr>
                <a:grpSpLocks/>
              </p:cNvGrpSpPr>
              <p:nvPr/>
            </p:nvGrpSpPr>
            <p:grpSpPr bwMode="auto">
              <a:xfrm>
                <a:off x="2510" y="2016"/>
                <a:ext cx="628" cy="384"/>
                <a:chOff x="2510" y="2016"/>
                <a:chExt cx="628" cy="384"/>
              </a:xfrm>
            </p:grpSpPr>
            <p:sp>
              <p:nvSpPr>
                <p:cNvPr id="22625" name="Rectangle 37"/>
                <p:cNvSpPr>
                  <a:spLocks noChangeArrowheads="1"/>
                </p:cNvSpPr>
                <p:nvPr/>
              </p:nvSpPr>
              <p:spPr bwMode="auto">
                <a:xfrm>
                  <a:off x="2553" y="2016"/>
                  <a:ext cx="54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void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26" name="Rectangle 116"/>
                <p:cNvSpPr>
                  <a:spLocks noChangeArrowheads="1"/>
                </p:cNvSpPr>
                <p:nvPr/>
              </p:nvSpPr>
              <p:spPr bwMode="auto">
                <a:xfrm>
                  <a:off x="2510" y="2016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65" name="Group 119"/>
              <p:cNvGrpSpPr>
                <a:grpSpLocks/>
              </p:cNvGrpSpPr>
              <p:nvPr/>
            </p:nvGrpSpPr>
            <p:grpSpPr bwMode="auto">
              <a:xfrm>
                <a:off x="0" y="2400"/>
                <a:ext cx="627" cy="384"/>
                <a:chOff x="0" y="2400"/>
                <a:chExt cx="627" cy="384"/>
              </a:xfrm>
            </p:grpSpPr>
            <p:sp>
              <p:nvSpPr>
                <p:cNvPr id="22623" name="Rectangle 38"/>
                <p:cNvSpPr>
                  <a:spLocks noChangeArrowheads="1"/>
                </p:cNvSpPr>
                <p:nvPr/>
              </p:nvSpPr>
              <p:spPr bwMode="auto">
                <a:xfrm>
                  <a:off x="43" y="2400"/>
                  <a:ext cx="54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char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24" name="Rectangle 118"/>
                <p:cNvSpPr>
                  <a:spLocks noChangeArrowheads="1"/>
                </p:cNvSpPr>
                <p:nvPr/>
              </p:nvSpPr>
              <p:spPr bwMode="auto">
                <a:xfrm>
                  <a:off x="0" y="2400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66" name="Group 121"/>
              <p:cNvGrpSpPr>
                <a:grpSpLocks/>
              </p:cNvGrpSpPr>
              <p:nvPr/>
            </p:nvGrpSpPr>
            <p:grpSpPr bwMode="auto">
              <a:xfrm>
                <a:off x="627" y="2400"/>
                <a:ext cx="628" cy="384"/>
                <a:chOff x="627" y="2400"/>
                <a:chExt cx="628" cy="384"/>
              </a:xfrm>
            </p:grpSpPr>
            <p:sp>
              <p:nvSpPr>
                <p:cNvPr id="22621" name="Rectangle 39"/>
                <p:cNvSpPr>
                  <a:spLocks noChangeArrowheads="1"/>
                </p:cNvSpPr>
                <p:nvPr/>
              </p:nvSpPr>
              <p:spPr bwMode="auto">
                <a:xfrm>
                  <a:off x="670" y="2400"/>
                  <a:ext cx="54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finally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22" name="Rectangle 120"/>
                <p:cNvSpPr>
                  <a:spLocks noChangeArrowheads="1"/>
                </p:cNvSpPr>
                <p:nvPr/>
              </p:nvSpPr>
              <p:spPr bwMode="auto">
                <a:xfrm>
                  <a:off x="627" y="2400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67" name="Group 123"/>
              <p:cNvGrpSpPr>
                <a:grpSpLocks/>
              </p:cNvGrpSpPr>
              <p:nvPr/>
            </p:nvGrpSpPr>
            <p:grpSpPr bwMode="auto">
              <a:xfrm>
                <a:off x="1255" y="2400"/>
                <a:ext cx="627" cy="384"/>
                <a:chOff x="1255" y="2400"/>
                <a:chExt cx="627" cy="384"/>
              </a:xfrm>
            </p:grpSpPr>
            <p:sp>
              <p:nvSpPr>
                <p:cNvPr id="22619" name="Rectangle 40"/>
                <p:cNvSpPr>
                  <a:spLocks noChangeArrowheads="1"/>
                </p:cNvSpPr>
                <p:nvPr/>
              </p:nvSpPr>
              <p:spPr bwMode="auto">
                <a:xfrm>
                  <a:off x="1298" y="2400"/>
                  <a:ext cx="54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long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20" name="Rectangle 122"/>
                <p:cNvSpPr>
                  <a:spLocks noChangeArrowheads="1"/>
                </p:cNvSpPr>
                <p:nvPr/>
              </p:nvSpPr>
              <p:spPr bwMode="auto">
                <a:xfrm>
                  <a:off x="1255" y="2400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68" name="Group 125"/>
              <p:cNvGrpSpPr>
                <a:grpSpLocks/>
              </p:cNvGrpSpPr>
              <p:nvPr/>
            </p:nvGrpSpPr>
            <p:grpSpPr bwMode="auto">
              <a:xfrm>
                <a:off x="1882" y="2400"/>
                <a:ext cx="628" cy="384"/>
                <a:chOff x="1882" y="2400"/>
                <a:chExt cx="628" cy="384"/>
              </a:xfrm>
            </p:grpSpPr>
            <p:sp>
              <p:nvSpPr>
                <p:cNvPr id="22617" name="Rectangle 41"/>
                <p:cNvSpPr>
                  <a:spLocks noChangeArrowheads="1"/>
                </p:cNvSpPr>
                <p:nvPr/>
              </p:nvSpPr>
              <p:spPr bwMode="auto">
                <a:xfrm>
                  <a:off x="1925" y="2400"/>
                  <a:ext cx="54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strictfp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18" name="Rectangle 124"/>
                <p:cNvSpPr>
                  <a:spLocks noChangeArrowheads="1"/>
                </p:cNvSpPr>
                <p:nvPr/>
              </p:nvSpPr>
              <p:spPr bwMode="auto">
                <a:xfrm>
                  <a:off x="1882" y="2400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69" name="Group 127"/>
              <p:cNvGrpSpPr>
                <a:grpSpLocks/>
              </p:cNvGrpSpPr>
              <p:nvPr/>
            </p:nvGrpSpPr>
            <p:grpSpPr bwMode="auto">
              <a:xfrm>
                <a:off x="2510" y="2400"/>
                <a:ext cx="628" cy="384"/>
                <a:chOff x="2510" y="2400"/>
                <a:chExt cx="628" cy="384"/>
              </a:xfrm>
            </p:grpSpPr>
            <p:sp>
              <p:nvSpPr>
                <p:cNvPr id="22615" name="Rectangle 42"/>
                <p:cNvSpPr>
                  <a:spLocks noChangeArrowheads="1"/>
                </p:cNvSpPr>
                <p:nvPr/>
              </p:nvSpPr>
              <p:spPr bwMode="auto">
                <a:xfrm>
                  <a:off x="2553" y="2400"/>
                  <a:ext cx="54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volatile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16" name="Rectangle 126"/>
                <p:cNvSpPr>
                  <a:spLocks noChangeArrowheads="1"/>
                </p:cNvSpPr>
                <p:nvPr/>
              </p:nvSpPr>
              <p:spPr bwMode="auto">
                <a:xfrm>
                  <a:off x="2510" y="2400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70" name="Group 129"/>
              <p:cNvGrpSpPr>
                <a:grpSpLocks/>
              </p:cNvGrpSpPr>
              <p:nvPr/>
            </p:nvGrpSpPr>
            <p:grpSpPr bwMode="auto">
              <a:xfrm>
                <a:off x="0" y="2784"/>
                <a:ext cx="627" cy="384"/>
                <a:chOff x="0" y="2784"/>
                <a:chExt cx="627" cy="384"/>
              </a:xfrm>
            </p:grpSpPr>
            <p:sp>
              <p:nvSpPr>
                <p:cNvPr id="22613" name="Rectangle 43"/>
                <p:cNvSpPr>
                  <a:spLocks noChangeArrowheads="1"/>
                </p:cNvSpPr>
                <p:nvPr/>
              </p:nvSpPr>
              <p:spPr bwMode="auto">
                <a:xfrm>
                  <a:off x="43" y="2784"/>
                  <a:ext cx="54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class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14" name="Rectangle 128"/>
                <p:cNvSpPr>
                  <a:spLocks noChangeArrowheads="1"/>
                </p:cNvSpPr>
                <p:nvPr/>
              </p:nvSpPr>
              <p:spPr bwMode="auto">
                <a:xfrm>
                  <a:off x="0" y="2784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71" name="Group 131"/>
              <p:cNvGrpSpPr>
                <a:grpSpLocks/>
              </p:cNvGrpSpPr>
              <p:nvPr/>
            </p:nvGrpSpPr>
            <p:grpSpPr bwMode="auto">
              <a:xfrm>
                <a:off x="627" y="2784"/>
                <a:ext cx="628" cy="384"/>
                <a:chOff x="627" y="2784"/>
                <a:chExt cx="628" cy="384"/>
              </a:xfrm>
            </p:grpSpPr>
            <p:sp>
              <p:nvSpPr>
                <p:cNvPr id="22611" name="Rectangle 44"/>
                <p:cNvSpPr>
                  <a:spLocks noChangeArrowheads="1"/>
                </p:cNvSpPr>
                <p:nvPr/>
              </p:nvSpPr>
              <p:spPr bwMode="auto">
                <a:xfrm>
                  <a:off x="670" y="2784"/>
                  <a:ext cx="54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float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12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2784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72" name="Group 133"/>
              <p:cNvGrpSpPr>
                <a:grpSpLocks/>
              </p:cNvGrpSpPr>
              <p:nvPr/>
            </p:nvGrpSpPr>
            <p:grpSpPr bwMode="auto">
              <a:xfrm>
                <a:off x="1255" y="2784"/>
                <a:ext cx="627" cy="384"/>
                <a:chOff x="1255" y="2784"/>
                <a:chExt cx="627" cy="384"/>
              </a:xfrm>
            </p:grpSpPr>
            <p:sp>
              <p:nvSpPr>
                <p:cNvPr id="22609" name="Rectangle 45"/>
                <p:cNvSpPr>
                  <a:spLocks noChangeArrowheads="1"/>
                </p:cNvSpPr>
                <p:nvPr/>
              </p:nvSpPr>
              <p:spPr bwMode="auto">
                <a:xfrm>
                  <a:off x="1298" y="2784"/>
                  <a:ext cx="54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native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10" name="Rectangle 132"/>
                <p:cNvSpPr>
                  <a:spLocks noChangeArrowheads="1"/>
                </p:cNvSpPr>
                <p:nvPr/>
              </p:nvSpPr>
              <p:spPr bwMode="auto">
                <a:xfrm>
                  <a:off x="1255" y="2784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73" name="Group 135"/>
              <p:cNvGrpSpPr>
                <a:grpSpLocks/>
              </p:cNvGrpSpPr>
              <p:nvPr/>
            </p:nvGrpSpPr>
            <p:grpSpPr bwMode="auto">
              <a:xfrm>
                <a:off x="1882" y="2784"/>
                <a:ext cx="628" cy="384"/>
                <a:chOff x="1882" y="2784"/>
                <a:chExt cx="628" cy="384"/>
              </a:xfrm>
            </p:grpSpPr>
            <p:sp>
              <p:nvSpPr>
                <p:cNvPr id="22607" name="Rectangle 46"/>
                <p:cNvSpPr>
                  <a:spLocks noChangeArrowheads="1"/>
                </p:cNvSpPr>
                <p:nvPr/>
              </p:nvSpPr>
              <p:spPr bwMode="auto">
                <a:xfrm>
                  <a:off x="1925" y="2784"/>
                  <a:ext cx="54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super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08" name="Rectangle 134"/>
                <p:cNvSpPr>
                  <a:spLocks noChangeArrowheads="1"/>
                </p:cNvSpPr>
                <p:nvPr/>
              </p:nvSpPr>
              <p:spPr bwMode="auto">
                <a:xfrm>
                  <a:off x="1882" y="2784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74" name="Group 137"/>
              <p:cNvGrpSpPr>
                <a:grpSpLocks/>
              </p:cNvGrpSpPr>
              <p:nvPr/>
            </p:nvGrpSpPr>
            <p:grpSpPr bwMode="auto">
              <a:xfrm>
                <a:off x="2510" y="2784"/>
                <a:ext cx="628" cy="384"/>
                <a:chOff x="2510" y="2784"/>
                <a:chExt cx="628" cy="384"/>
              </a:xfrm>
            </p:grpSpPr>
            <p:sp>
              <p:nvSpPr>
                <p:cNvPr id="22605" name="Rectangle 47"/>
                <p:cNvSpPr>
                  <a:spLocks noChangeArrowheads="1"/>
                </p:cNvSpPr>
                <p:nvPr/>
              </p:nvSpPr>
              <p:spPr bwMode="auto">
                <a:xfrm>
                  <a:off x="2553" y="2784"/>
                  <a:ext cx="54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while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06" name="Rectangle 136"/>
                <p:cNvSpPr>
                  <a:spLocks noChangeArrowheads="1"/>
                </p:cNvSpPr>
                <p:nvPr/>
              </p:nvSpPr>
              <p:spPr bwMode="auto">
                <a:xfrm>
                  <a:off x="2510" y="2784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75" name="Group 139"/>
              <p:cNvGrpSpPr>
                <a:grpSpLocks/>
              </p:cNvGrpSpPr>
              <p:nvPr/>
            </p:nvGrpSpPr>
            <p:grpSpPr bwMode="auto">
              <a:xfrm>
                <a:off x="0" y="3168"/>
                <a:ext cx="627" cy="384"/>
                <a:chOff x="0" y="3168"/>
                <a:chExt cx="627" cy="384"/>
              </a:xfrm>
            </p:grpSpPr>
            <p:sp>
              <p:nvSpPr>
                <p:cNvPr id="22603" name="Rectangle 48"/>
                <p:cNvSpPr>
                  <a:spLocks noChangeArrowheads="1"/>
                </p:cNvSpPr>
                <p:nvPr/>
              </p:nvSpPr>
              <p:spPr bwMode="auto">
                <a:xfrm>
                  <a:off x="43" y="3168"/>
                  <a:ext cx="54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const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04" name="Rectangle 138"/>
                <p:cNvSpPr>
                  <a:spLocks noChangeArrowheads="1"/>
                </p:cNvSpPr>
                <p:nvPr/>
              </p:nvSpPr>
              <p:spPr bwMode="auto">
                <a:xfrm>
                  <a:off x="0" y="3168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76" name="Group 141"/>
              <p:cNvGrpSpPr>
                <a:grpSpLocks/>
              </p:cNvGrpSpPr>
              <p:nvPr/>
            </p:nvGrpSpPr>
            <p:grpSpPr bwMode="auto">
              <a:xfrm>
                <a:off x="627" y="3168"/>
                <a:ext cx="628" cy="384"/>
                <a:chOff x="627" y="3168"/>
                <a:chExt cx="628" cy="384"/>
              </a:xfrm>
            </p:grpSpPr>
            <p:sp>
              <p:nvSpPr>
                <p:cNvPr id="22601" name="Rectangle 49"/>
                <p:cNvSpPr>
                  <a:spLocks noChangeArrowheads="1"/>
                </p:cNvSpPr>
                <p:nvPr/>
              </p:nvSpPr>
              <p:spPr bwMode="auto">
                <a:xfrm>
                  <a:off x="670" y="3168"/>
                  <a:ext cx="54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for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02" name="Rectangle 140"/>
                <p:cNvSpPr>
                  <a:spLocks noChangeArrowheads="1"/>
                </p:cNvSpPr>
                <p:nvPr/>
              </p:nvSpPr>
              <p:spPr bwMode="auto">
                <a:xfrm>
                  <a:off x="627" y="3168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77" name="Group 143"/>
              <p:cNvGrpSpPr>
                <a:grpSpLocks/>
              </p:cNvGrpSpPr>
              <p:nvPr/>
            </p:nvGrpSpPr>
            <p:grpSpPr bwMode="auto">
              <a:xfrm>
                <a:off x="1255" y="3168"/>
                <a:ext cx="627" cy="384"/>
                <a:chOff x="1255" y="3168"/>
                <a:chExt cx="627" cy="384"/>
              </a:xfrm>
            </p:grpSpPr>
            <p:sp>
              <p:nvSpPr>
                <p:cNvPr id="22599" name="Rectangle 50"/>
                <p:cNvSpPr>
                  <a:spLocks noChangeArrowheads="1"/>
                </p:cNvSpPr>
                <p:nvPr/>
              </p:nvSpPr>
              <p:spPr bwMode="auto">
                <a:xfrm>
                  <a:off x="1298" y="3168"/>
                  <a:ext cx="54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new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00" name="Rectangle 142"/>
                <p:cNvSpPr>
                  <a:spLocks noChangeArrowheads="1"/>
                </p:cNvSpPr>
                <p:nvPr/>
              </p:nvSpPr>
              <p:spPr bwMode="auto">
                <a:xfrm>
                  <a:off x="1255" y="3168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78" name="Group 145"/>
              <p:cNvGrpSpPr>
                <a:grpSpLocks/>
              </p:cNvGrpSpPr>
              <p:nvPr/>
            </p:nvGrpSpPr>
            <p:grpSpPr bwMode="auto">
              <a:xfrm>
                <a:off x="1882" y="3168"/>
                <a:ext cx="628" cy="384"/>
                <a:chOff x="1882" y="3168"/>
                <a:chExt cx="628" cy="384"/>
              </a:xfrm>
            </p:grpSpPr>
            <p:sp>
              <p:nvSpPr>
                <p:cNvPr id="22597" name="Rectangle 51"/>
                <p:cNvSpPr>
                  <a:spLocks noChangeArrowheads="1"/>
                </p:cNvSpPr>
                <p:nvPr/>
              </p:nvSpPr>
              <p:spPr bwMode="auto">
                <a:xfrm>
                  <a:off x="1925" y="3168"/>
                  <a:ext cx="54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switch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598" name="Rectangle 144"/>
                <p:cNvSpPr>
                  <a:spLocks noChangeArrowheads="1"/>
                </p:cNvSpPr>
                <p:nvPr/>
              </p:nvSpPr>
              <p:spPr bwMode="auto">
                <a:xfrm>
                  <a:off x="1882" y="3168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79" name="Group 147"/>
              <p:cNvGrpSpPr>
                <a:grpSpLocks/>
              </p:cNvGrpSpPr>
              <p:nvPr/>
            </p:nvGrpSpPr>
            <p:grpSpPr bwMode="auto">
              <a:xfrm>
                <a:off x="2510" y="3168"/>
                <a:ext cx="628" cy="384"/>
                <a:chOff x="2510" y="3168"/>
                <a:chExt cx="628" cy="384"/>
              </a:xfrm>
            </p:grpSpPr>
            <p:sp>
              <p:nvSpPr>
                <p:cNvPr id="22595" name="Rectangle 52"/>
                <p:cNvSpPr>
                  <a:spLocks noChangeArrowheads="1"/>
                </p:cNvSpPr>
                <p:nvPr/>
              </p:nvSpPr>
              <p:spPr bwMode="auto">
                <a:xfrm>
                  <a:off x="2553" y="3168"/>
                  <a:ext cx="54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null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59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510" y="3168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80" name="Group 149"/>
              <p:cNvGrpSpPr>
                <a:grpSpLocks/>
              </p:cNvGrpSpPr>
              <p:nvPr/>
            </p:nvGrpSpPr>
            <p:grpSpPr bwMode="auto">
              <a:xfrm>
                <a:off x="0" y="3552"/>
                <a:ext cx="627" cy="480"/>
                <a:chOff x="0" y="3552"/>
                <a:chExt cx="627" cy="480"/>
              </a:xfrm>
            </p:grpSpPr>
            <p:sp>
              <p:nvSpPr>
                <p:cNvPr id="22593" name="Rectangle 53"/>
                <p:cNvSpPr>
                  <a:spLocks noChangeArrowheads="1"/>
                </p:cNvSpPr>
                <p:nvPr/>
              </p:nvSpPr>
              <p:spPr bwMode="auto">
                <a:xfrm>
                  <a:off x="43" y="3552"/>
                  <a:ext cx="541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continue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594" name="Rectangle 148"/>
                <p:cNvSpPr>
                  <a:spLocks noChangeArrowheads="1"/>
                </p:cNvSpPr>
                <p:nvPr/>
              </p:nvSpPr>
              <p:spPr bwMode="auto">
                <a:xfrm>
                  <a:off x="0" y="3552"/>
                  <a:ext cx="627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81" name="Group 151"/>
              <p:cNvGrpSpPr>
                <a:grpSpLocks/>
              </p:cNvGrpSpPr>
              <p:nvPr/>
            </p:nvGrpSpPr>
            <p:grpSpPr bwMode="auto">
              <a:xfrm>
                <a:off x="627" y="3552"/>
                <a:ext cx="628" cy="480"/>
                <a:chOff x="627" y="3552"/>
                <a:chExt cx="628" cy="480"/>
              </a:xfrm>
            </p:grpSpPr>
            <p:sp>
              <p:nvSpPr>
                <p:cNvPr id="22591" name="Rectangle 54"/>
                <p:cNvSpPr>
                  <a:spLocks noChangeArrowheads="1"/>
                </p:cNvSpPr>
                <p:nvPr/>
              </p:nvSpPr>
              <p:spPr bwMode="auto">
                <a:xfrm>
                  <a:off x="670" y="3552"/>
                  <a:ext cx="542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goto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592" name="Rectangle 150"/>
                <p:cNvSpPr>
                  <a:spLocks noChangeArrowheads="1"/>
                </p:cNvSpPr>
                <p:nvPr/>
              </p:nvSpPr>
              <p:spPr bwMode="auto">
                <a:xfrm>
                  <a:off x="627" y="3552"/>
                  <a:ext cx="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82" name="Group 153"/>
              <p:cNvGrpSpPr>
                <a:grpSpLocks/>
              </p:cNvGrpSpPr>
              <p:nvPr/>
            </p:nvGrpSpPr>
            <p:grpSpPr bwMode="auto">
              <a:xfrm>
                <a:off x="1255" y="3552"/>
                <a:ext cx="627" cy="480"/>
                <a:chOff x="1255" y="3552"/>
                <a:chExt cx="627" cy="480"/>
              </a:xfrm>
            </p:grpSpPr>
            <p:sp>
              <p:nvSpPr>
                <p:cNvPr id="22589" name="Rectangle 55"/>
                <p:cNvSpPr>
                  <a:spLocks noChangeArrowheads="1"/>
                </p:cNvSpPr>
                <p:nvPr/>
              </p:nvSpPr>
              <p:spPr bwMode="auto">
                <a:xfrm>
                  <a:off x="1298" y="3552"/>
                  <a:ext cx="541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package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590" name="Rectangle 152"/>
                <p:cNvSpPr>
                  <a:spLocks noChangeArrowheads="1"/>
                </p:cNvSpPr>
                <p:nvPr/>
              </p:nvSpPr>
              <p:spPr bwMode="auto">
                <a:xfrm>
                  <a:off x="1255" y="3552"/>
                  <a:ext cx="627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83" name="Group 155"/>
              <p:cNvGrpSpPr>
                <a:grpSpLocks/>
              </p:cNvGrpSpPr>
              <p:nvPr/>
            </p:nvGrpSpPr>
            <p:grpSpPr bwMode="auto">
              <a:xfrm>
                <a:off x="1882" y="3552"/>
                <a:ext cx="628" cy="480"/>
                <a:chOff x="1882" y="3552"/>
                <a:chExt cx="628" cy="480"/>
              </a:xfrm>
            </p:grpSpPr>
            <p:sp>
              <p:nvSpPr>
                <p:cNvPr id="22587" name="Rectangle 56"/>
                <p:cNvSpPr>
                  <a:spLocks noChangeArrowheads="1"/>
                </p:cNvSpPr>
                <p:nvPr/>
              </p:nvSpPr>
              <p:spPr bwMode="auto">
                <a:xfrm>
                  <a:off x="1925" y="3552"/>
                  <a:ext cx="542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en-US" altLang="zh-CN" b="1">
                      <a:solidFill>
                        <a:srgbClr val="663300"/>
                      </a:solidFill>
                      <a:latin typeface="Times New Roman" pitchFamily="18" charset="0"/>
                    </a:rPr>
                    <a:t>synchronized</a:t>
                  </a:r>
                </a:p>
                <a:p>
                  <a:pPr algn="just" eaLnBrk="0" hangingPunct="0"/>
                  <a:endParaRPr kumimoji="1" lang="en-US" altLang="zh-CN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588" name="Rectangle 154"/>
                <p:cNvSpPr>
                  <a:spLocks noChangeArrowheads="1"/>
                </p:cNvSpPr>
                <p:nvPr/>
              </p:nvSpPr>
              <p:spPr bwMode="auto">
                <a:xfrm>
                  <a:off x="1882" y="3552"/>
                  <a:ext cx="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84" name="Group 157"/>
              <p:cNvGrpSpPr>
                <a:grpSpLocks/>
              </p:cNvGrpSpPr>
              <p:nvPr/>
            </p:nvGrpSpPr>
            <p:grpSpPr bwMode="auto">
              <a:xfrm>
                <a:off x="2510" y="3552"/>
                <a:ext cx="628" cy="480"/>
                <a:chOff x="2510" y="3552"/>
                <a:chExt cx="628" cy="480"/>
              </a:xfrm>
            </p:grpSpPr>
            <p:sp>
              <p:nvSpPr>
                <p:cNvPr id="22585" name="Rectangle 57"/>
                <p:cNvSpPr>
                  <a:spLocks noChangeArrowheads="1"/>
                </p:cNvSpPr>
                <p:nvPr/>
              </p:nvSpPr>
              <p:spPr bwMode="auto">
                <a:xfrm>
                  <a:off x="2553" y="3552"/>
                  <a:ext cx="542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pPr algn="just"/>
                  <a:r>
                    <a:rPr kumimoji="1" lang="zh-CN" altLang="en-US" b="1">
                      <a:solidFill>
                        <a:srgbClr val="663300"/>
                      </a:solidFill>
                      <a:latin typeface="Times New Roman" pitchFamily="18" charset="0"/>
                    </a:rPr>
                    <a:t> </a:t>
                  </a:r>
                </a:p>
                <a:p>
                  <a:pPr algn="just" eaLnBrk="0" hangingPunct="0"/>
                  <a:endParaRPr kumimoji="1" lang="zh-CN" altLang="en-US" b="1">
                    <a:solidFill>
                      <a:srgbClr val="66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586" name="Rectangle 156"/>
                <p:cNvSpPr>
                  <a:spLocks noChangeArrowheads="1"/>
                </p:cNvSpPr>
                <p:nvPr/>
              </p:nvSpPr>
              <p:spPr bwMode="auto">
                <a:xfrm>
                  <a:off x="2510" y="3552"/>
                  <a:ext cx="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2534" name="Rectangle 159"/>
            <p:cNvSpPr>
              <a:spLocks noChangeArrowheads="1"/>
            </p:cNvSpPr>
            <p:nvPr/>
          </p:nvSpPr>
          <p:spPr bwMode="auto">
            <a:xfrm>
              <a:off x="-3" y="-3"/>
              <a:ext cx="3144" cy="4038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endParaRPr lang="zh-CN" altLang="en-US">
                <a:solidFill>
                  <a:srgbClr val="6633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常量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33400" y="1271588"/>
            <a:ext cx="7924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的常量值用字符串表示，区分不同的数据类型，如整型常量 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123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，实型常量 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3.14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，字符常量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</a:rPr>
              <a:t>‘</a:t>
            </a: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2400" b="1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</a:rPr>
              <a:t>’</a:t>
            </a: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逻辑常量</a:t>
            </a:r>
            <a:r>
              <a:rPr kumimoji="1"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true、false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等。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语言中可以通过 </a:t>
            </a: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final</a:t>
            </a:r>
            <a:r>
              <a:rPr kumimoji="1" lang="en-US" altLang="zh-CN" sz="24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关键字声明常量值，例如：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None/>
            </a:pPr>
            <a:endParaRPr kumimoji="1" lang="en-US" altLang="zh-CN" sz="2400" b="1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20000"/>
              </a:spcBef>
              <a:buFont typeface="Wingdings" pitchFamily="2" charset="2"/>
              <a:buNone/>
            </a:pPr>
            <a:endParaRPr kumimoji="1" lang="zh-CN" altLang="en-US" sz="2800" b="1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endParaRPr kumimoji="1" lang="en-US" altLang="zh-CN" sz="2400" b="1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751013" y="3222625"/>
            <a:ext cx="6781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final double PI = 3.1415926;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final int HEIGHT = 100;</a:t>
            </a:r>
            <a:endParaRPr kumimoji="1" lang="zh-CN" altLang="en-US" sz="2400" b="1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变量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533400" y="1341438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变量是程序中最基本的存储单元，其要素包括变量名，变量类型和作用域。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程序中每一个变量都属于特定的数据类型，在使用前必须对其声明，声明格式为：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1" lang="en-US" altLang="zh-CN" sz="20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type varName [=value][{,varName[=value]}]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例如：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None/>
            </a:pPr>
            <a:endParaRPr kumimoji="1" lang="en-US" altLang="zh-CN" sz="24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20000"/>
              </a:spcBef>
              <a:buFont typeface="Wingdings" pitchFamily="2" charset="2"/>
              <a:buNone/>
            </a:pP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endParaRPr kumimoji="1" lang="en-US" altLang="zh-CN" sz="2400" b="1">
              <a:solidFill>
                <a:srgbClr val="0033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246188" y="4005263"/>
            <a:ext cx="67818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float fff = 1.0f;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int i = 100;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float f = 12.3f;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663300"/>
                </a:solidFill>
                <a:latin typeface="Courier New" pitchFamily="49" charset="0"/>
              </a:rPr>
              <a:t>double d1, d2, d3 = 0.123;</a:t>
            </a:r>
            <a:endParaRPr kumimoji="1" lang="zh-CN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变量的分类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33400" y="1412875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宋体" pitchFamily="2" charset="-122"/>
                <a:ea typeface="楷体_GB2312" pitchFamily="49" charset="-122"/>
              </a:rPr>
              <a:t>按所属的数据类型划分：</a:t>
            </a: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rgbClr val="663300"/>
                </a:solidFill>
                <a:latin typeface="宋体" pitchFamily="2" charset="-122"/>
                <a:ea typeface="楷体_GB2312" pitchFamily="49" charset="-122"/>
              </a:rPr>
              <a:t>基本数据类型变量</a:t>
            </a: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rgbClr val="663300"/>
                </a:solidFill>
                <a:latin typeface="宋体" pitchFamily="2" charset="-122"/>
                <a:ea typeface="楷体_GB2312" pitchFamily="49" charset="-122"/>
              </a:rPr>
              <a:t>引用数据类型变量</a:t>
            </a:r>
          </a:p>
          <a:p>
            <a:pPr marL="533400" indent="-533400">
              <a:spcBef>
                <a:spcPct val="4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宋体" pitchFamily="2" charset="-122"/>
                <a:ea typeface="楷体_GB2312" pitchFamily="49" charset="-122"/>
              </a:rPr>
              <a:t>按被声明的位置划分</a:t>
            </a:r>
            <a:r>
              <a:rPr kumimoji="1" lang="zh-CN" altLang="en-US" sz="2800" b="1">
                <a:latin typeface="宋体" pitchFamily="2" charset="-122"/>
                <a:ea typeface="楷体_GB2312" pitchFamily="49" charset="-122"/>
              </a:rPr>
              <a:t>：</a:t>
            </a: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rgbClr val="663300"/>
                </a:solidFill>
                <a:latin typeface="宋体" pitchFamily="2" charset="-122"/>
                <a:ea typeface="楷体_GB2312" pitchFamily="49" charset="-122"/>
              </a:rPr>
              <a:t>局部变量：方法或语句块内部定义的变量</a:t>
            </a: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rgbClr val="663300"/>
                </a:solidFill>
                <a:latin typeface="宋体" pitchFamily="2" charset="-122"/>
                <a:ea typeface="楷体_GB2312" pitchFamily="49" charset="-122"/>
              </a:rPr>
              <a:t>成员变量</a:t>
            </a:r>
            <a:r>
              <a:rPr kumimoji="1" lang="zh-CN" altLang="en-US" sz="2400" b="1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</a:rPr>
              <a:t>：方法外部、类的内部定义的变量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45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局部变量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33400" y="1341438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变量使用前必须先声明和初始化(赋初值)</a:t>
            </a: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3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变量声明和初始化举例</a:t>
            </a:r>
            <a:r>
              <a:rPr kumimoji="1" lang="zh-CN" altLang="en-US" sz="2800">
                <a:latin typeface="Times New Roman" pitchFamily="18" charset="0"/>
              </a:rPr>
              <a:t>：</a:t>
            </a:r>
          </a:p>
          <a:p>
            <a:pPr marL="533400" indent="-533400">
              <a:buFont typeface="Wingdings" pitchFamily="2" charset="2"/>
              <a:buNone/>
            </a:pPr>
            <a:r>
              <a:rPr kumimoji="1" lang="zh-CN" altLang="en-US" sz="2000">
                <a:solidFill>
                  <a:schemeClr val="accent2"/>
                </a:solidFill>
                <a:latin typeface="Times New Roman" pitchFamily="18" charset="0"/>
              </a:rPr>
              <a:t>		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1066800" y="2492375"/>
            <a:ext cx="7467600" cy="1871663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endParaRPr kumimoji="1" lang="en-US" altLang="zh-CN" sz="2000" b="1" dirty="0">
              <a:solidFill>
                <a:srgbClr val="7F0055"/>
              </a:solidFill>
              <a:latin typeface="Courier New" pitchFamily="49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             … … …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public void method(){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i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j = i+5 ; // </a:t>
            </a:r>
            <a:r>
              <a:rPr kumimoji="1" lang="zh-CN" altLang="en-US" sz="2000" b="1" dirty="0">
                <a:solidFill>
                  <a:schemeClr val="accent2"/>
                </a:solidFill>
                <a:latin typeface="Courier New" pitchFamily="49" charset="0"/>
              </a:rPr>
              <a:t>编译出错，变量</a:t>
            </a:r>
            <a:r>
              <a:rPr kumimoji="1" lang="en-US" altLang="zh-CN" sz="2000" b="1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kumimoji="1" lang="zh-CN" altLang="en-US" sz="2000" b="1" dirty="0">
                <a:solidFill>
                  <a:schemeClr val="accent2"/>
                </a:solidFill>
                <a:latin typeface="Courier New" pitchFamily="49" charset="0"/>
              </a:rPr>
              <a:t>还未被初始化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double d = 3.14;   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 dirty="0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模板">
  <a:themeElements>
    <a:clrScheme name="Java模板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Java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Java模板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模板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模板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模板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模板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模板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附件2：中科天地课件模板1">
  <a:themeElements>
    <a:clrScheme name="1_附件2：中科天地课件模板1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1_附件2：中科天地课件模板1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附件2：中科天地课件模板1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附件2：中科天地课件模板1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附件2：中科天地课件模板1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附件2：中科天地课件模板1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附件2：中科天地课件模板1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附件2：中科天地课件模板1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casoft</Template>
  <TotalTime>3960</TotalTime>
  <Words>3126</Words>
  <Application>Microsoft Office PowerPoint</Application>
  <PresentationFormat>全屏显示(4:3)</PresentationFormat>
  <Paragraphs>664</Paragraphs>
  <Slides>46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49" baseType="lpstr">
      <vt:lpstr>Java模板</vt:lpstr>
      <vt:lpstr>1_附件2：中科天地课件模板1</vt:lpstr>
      <vt:lpstr>主题1</vt:lpstr>
      <vt:lpstr>本章内容</vt:lpstr>
      <vt:lpstr>标识符</vt:lpstr>
      <vt:lpstr>标识符</vt:lpstr>
      <vt:lpstr>关键字</vt:lpstr>
      <vt:lpstr>关键字</vt:lpstr>
      <vt:lpstr>Java 常量</vt:lpstr>
      <vt:lpstr>Java 变量</vt:lpstr>
      <vt:lpstr>Java 变量的分类</vt:lpstr>
      <vt:lpstr>Java 局部变量</vt:lpstr>
      <vt:lpstr>Java数据类型的划分</vt:lpstr>
      <vt:lpstr>Java基本数据类型</vt:lpstr>
      <vt:lpstr>逻辑型（boolean）</vt:lpstr>
      <vt:lpstr>字符型（char）</vt:lpstr>
      <vt:lpstr>整数类型</vt:lpstr>
      <vt:lpstr>整数类型</vt:lpstr>
      <vt:lpstr>浮点类型</vt:lpstr>
      <vt:lpstr>浮点类型</vt:lpstr>
      <vt:lpstr>变量的声明与赋值</vt:lpstr>
      <vt:lpstr>基本数据类型转换</vt:lpstr>
      <vt:lpstr>基本数据类型转换</vt:lpstr>
      <vt:lpstr>基本数据类型转换</vt:lpstr>
      <vt:lpstr>课 堂 练 习</vt:lpstr>
      <vt:lpstr>运算符</vt:lpstr>
      <vt:lpstr>自加和自减运算符</vt:lpstr>
      <vt:lpstr>自加和自减运算符</vt:lpstr>
      <vt:lpstr>逻辑运算符</vt:lpstr>
      <vt:lpstr>逻辑运算符</vt:lpstr>
      <vt:lpstr>赋值运算符</vt:lpstr>
      <vt:lpstr>扩展赋值运算符</vt:lpstr>
      <vt:lpstr>字符串连接运算符 </vt:lpstr>
      <vt:lpstr>表达式</vt:lpstr>
      <vt:lpstr>运算符优先级</vt:lpstr>
      <vt:lpstr>三目条件运算符</vt:lpstr>
      <vt:lpstr>课 堂 练 习</vt:lpstr>
      <vt:lpstr>程序结构</vt:lpstr>
      <vt:lpstr>分支语句</vt:lpstr>
      <vt:lpstr>if 语句</vt:lpstr>
      <vt:lpstr>if 语句</vt:lpstr>
      <vt:lpstr>if 语句</vt:lpstr>
      <vt:lpstr>if 语句举例（1）</vt:lpstr>
      <vt:lpstr>if 语句举例（2）</vt:lpstr>
      <vt:lpstr>switch 语句</vt:lpstr>
      <vt:lpstr>switch 语句举例（1）</vt:lpstr>
      <vt:lpstr>switch 语句规则</vt:lpstr>
      <vt:lpstr>switch 语句举例 （2）</vt:lpstr>
      <vt:lpstr>课 堂 练 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</dc:creator>
  <cp:lastModifiedBy>58</cp:lastModifiedBy>
  <cp:revision>218</cp:revision>
  <dcterms:created xsi:type="dcterms:W3CDTF">2003-01-04T05:12:16Z</dcterms:created>
  <dcterms:modified xsi:type="dcterms:W3CDTF">2014-08-13T04:34:11Z</dcterms:modified>
</cp:coreProperties>
</file>