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3659" r:id="rId4"/>
    <p:sldMasterId id="2147483713" r:id="rId5"/>
  </p:sldMasterIdLst>
  <p:sldIdLst>
    <p:sldId id="289" r:id="rId6"/>
    <p:sldId id="290" r:id="rId7"/>
    <p:sldId id="291" r:id="rId8"/>
    <p:sldId id="292" r:id="rId9"/>
    <p:sldId id="293" r:id="rId10"/>
    <p:sldId id="294" r:id="rId11"/>
    <p:sldId id="313" r:id="rId12"/>
    <p:sldId id="314" r:id="rId13"/>
    <p:sldId id="368" r:id="rId14"/>
    <p:sldId id="369" r:id="rId15"/>
    <p:sldId id="370" r:id="rId16"/>
    <p:sldId id="371" r:id="rId17"/>
    <p:sldId id="351" r:id="rId18"/>
    <p:sldId id="352" r:id="rId19"/>
    <p:sldId id="353" r:id="rId20"/>
    <p:sldId id="354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46" r:id="rId34"/>
    <p:sldId id="347" r:id="rId35"/>
    <p:sldId id="348" r:id="rId36"/>
    <p:sldId id="349" r:id="rId37"/>
    <p:sldId id="350" r:id="rId38"/>
    <p:sldId id="342" r:id="rId39"/>
    <p:sldId id="343" r:id="rId40"/>
    <p:sldId id="344" r:id="rId41"/>
    <p:sldId id="345" r:id="rId42"/>
    <p:sldId id="322" r:id="rId43"/>
    <p:sldId id="341" r:id="rId44"/>
    <p:sldId id="372" r:id="rId45"/>
    <p:sldId id="32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0000"/>
    <a:srgbClr val="FFFF99"/>
    <a:srgbClr val="000066"/>
    <a:srgbClr val="000099"/>
    <a:srgbClr val="FFFFCC"/>
    <a:srgbClr val="80008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76" d="100"/>
          <a:sy n="76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25.xml"/><Relationship Id="rId18" Type="http://schemas.openxmlformats.org/officeDocument/2006/relationships/slide" Target="slides/slide35.xml"/><Relationship Id="rId3" Type="http://schemas.openxmlformats.org/officeDocument/2006/relationships/slide" Target="slides/slide15.xml"/><Relationship Id="rId7" Type="http://schemas.openxmlformats.org/officeDocument/2006/relationships/slide" Target="slides/slide19.xml"/><Relationship Id="rId12" Type="http://schemas.openxmlformats.org/officeDocument/2006/relationships/slide" Target="slides/slide24.xml"/><Relationship Id="rId17" Type="http://schemas.openxmlformats.org/officeDocument/2006/relationships/slide" Target="slides/slide34.xml"/><Relationship Id="rId2" Type="http://schemas.openxmlformats.org/officeDocument/2006/relationships/slide" Target="slides/slide14.xml"/><Relationship Id="rId16" Type="http://schemas.openxmlformats.org/officeDocument/2006/relationships/slide" Target="slides/slide28.xml"/><Relationship Id="rId1" Type="http://schemas.openxmlformats.org/officeDocument/2006/relationships/slide" Target="slides/slide13.xml"/><Relationship Id="rId6" Type="http://schemas.openxmlformats.org/officeDocument/2006/relationships/slide" Target="slides/slide18.xml"/><Relationship Id="rId11" Type="http://schemas.openxmlformats.org/officeDocument/2006/relationships/slide" Target="slides/slide23.xml"/><Relationship Id="rId5" Type="http://schemas.openxmlformats.org/officeDocument/2006/relationships/slide" Target="slides/slide17.xml"/><Relationship Id="rId15" Type="http://schemas.openxmlformats.org/officeDocument/2006/relationships/slide" Target="slides/slide27.xml"/><Relationship Id="rId10" Type="http://schemas.openxmlformats.org/officeDocument/2006/relationships/slide" Target="slides/slide22.xml"/><Relationship Id="rId19" Type="http://schemas.openxmlformats.org/officeDocument/2006/relationships/slide" Target="slides/slide36.xml"/><Relationship Id="rId4" Type="http://schemas.openxmlformats.org/officeDocument/2006/relationships/slide" Target="slides/slide16.xml"/><Relationship Id="rId9" Type="http://schemas.openxmlformats.org/officeDocument/2006/relationships/slide" Target="slides/slide21.xml"/><Relationship Id="rId14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367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727D1B2A-3D11-48EF-AC89-6C0896D29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776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728698BA-6FF0-4F11-81D5-861152BEF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/>
              <a:t>教师名称</a:t>
            </a:r>
          </a:p>
          <a:p>
            <a:pPr>
              <a:defRPr/>
            </a:pPr>
            <a:r>
              <a:rPr lang="en-US" altLang="zh-CN"/>
              <a:t>Email</a:t>
            </a:r>
            <a:r>
              <a:rPr lang="zh-CN" altLang="en-US"/>
              <a:t>地址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A3438E-BA4C-4A59-8761-0A19F8E6C2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9F3E03-D32C-463F-A550-8979E3E2A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592D3E-239B-423A-9AF4-30F2DFBB33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5E33BF-9D49-4C0E-8E3A-132EA0F522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DB3B9-5970-4D29-AF9C-C3FED6A40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973C6-0274-4084-B99F-3975B1F3A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A4B7B-655D-4204-8AB2-4A6751D8E6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A2A74D-CF6A-4A0A-9320-FC4E7078CD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70F41F-C134-49A2-AFF6-86995773A2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EBF43-1141-4B61-A284-D0594139F7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AA0785-6414-4B28-9A9B-6A373F6BC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10C767C8-42F1-4142-B8C9-9A6D32D82771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A65C1C33-300E-4B90-886A-F76310944703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0A30F180-754D-4224-9F2E-97AD5E56E0E4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76895DE-C6CC-47C1-8A58-F8C889464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979488" y="1685925"/>
            <a:ext cx="7318375" cy="4406900"/>
          </a:xfrm>
        </p:spPr>
        <p:txBody>
          <a:bodyPr/>
          <a:lstStyle/>
          <a:p>
            <a:pPr marL="533400" indent="-533400" algn="just">
              <a:spcBef>
                <a:spcPct val="40000"/>
              </a:spcBef>
              <a:buClr>
                <a:srgbClr val="FFFF00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对象和引用</a:t>
            </a:r>
          </a:p>
          <a:p>
            <a:pPr marL="533400" indent="-533400" algn="just">
              <a:spcBef>
                <a:spcPct val="40000"/>
              </a:spcBef>
              <a:buClr>
                <a:srgbClr val="FFFF00"/>
              </a:buClr>
              <a:buFont typeface="Wingdings" pitchFamily="2" charset="2"/>
              <a:buChar char="q"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类的定义</a:t>
            </a:r>
          </a:p>
          <a:p>
            <a:pPr marL="533400" indent="-533400" algn="just">
              <a:spcBef>
                <a:spcPct val="40000"/>
              </a:spcBef>
              <a:buClr>
                <a:srgbClr val="FFFF00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构造函数</a:t>
            </a:r>
          </a:p>
          <a:p>
            <a:pPr marL="533400" indent="-533400" algn="just">
              <a:spcBef>
                <a:spcPct val="40000"/>
              </a:spcBef>
              <a:buClr>
                <a:srgbClr val="FFFF00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对象的创建和使用</a:t>
            </a:r>
          </a:p>
          <a:p>
            <a:pPr marL="533400" indent="-533400" algn="just">
              <a:spcBef>
                <a:spcPct val="40000"/>
              </a:spcBef>
              <a:buClr>
                <a:srgbClr val="FFFF00"/>
              </a:buClr>
              <a:buFont typeface="Wingdings" pitchFamily="2" charset="2"/>
              <a:buChar char="q"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package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import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语句 </a:t>
            </a:r>
          </a:p>
          <a:p>
            <a:pPr marL="533400" indent="-533400" algn="just">
              <a:spcBef>
                <a:spcPct val="40000"/>
              </a:spcBef>
              <a:buClr>
                <a:srgbClr val="FFFF00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访问控制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构造函数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5800" y="1981200"/>
            <a:ext cx="7696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  Person tom = new Person(1,25);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  Person john = new Person(2,27);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800080"/>
              </a:solidFill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13716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创建对象时，使用构造函数初始化对象的成员变量。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616325" y="3657600"/>
            <a:ext cx="3317875" cy="18859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908675" y="5183188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676400" y="4076700"/>
            <a:ext cx="1098550" cy="419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***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4038600" y="3810000"/>
            <a:ext cx="914400" cy="628650"/>
            <a:chOff x="2677" y="2688"/>
            <a:chExt cx="720" cy="576"/>
          </a:xfrm>
        </p:grpSpPr>
        <p:sp>
          <p:nvSpPr>
            <p:cNvPr id="30737" name="Rectangle 9"/>
            <p:cNvSpPr>
              <a:spLocks noChangeArrowheads="1"/>
            </p:cNvSpPr>
            <p:nvPr/>
          </p:nvSpPr>
          <p:spPr bwMode="auto">
            <a:xfrm>
              <a:off x="2677" y="2688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38" name="Rectangle 10"/>
            <p:cNvSpPr>
              <a:spLocks noChangeArrowheads="1"/>
            </p:cNvSpPr>
            <p:nvPr/>
          </p:nvSpPr>
          <p:spPr bwMode="auto">
            <a:xfrm>
              <a:off x="2677" y="2976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25</a:t>
              </a:r>
            </a:p>
          </p:txBody>
        </p:sp>
      </p:grpSp>
      <p:grpSp>
        <p:nvGrpSpPr>
          <p:cNvPr id="30729" name="Group 11"/>
          <p:cNvGrpSpPr>
            <a:grpSpLocks/>
          </p:cNvGrpSpPr>
          <p:nvPr/>
        </p:nvGrpSpPr>
        <p:grpSpPr bwMode="auto">
          <a:xfrm>
            <a:off x="4054475" y="4600575"/>
            <a:ext cx="939800" cy="628650"/>
            <a:chOff x="2677" y="2688"/>
            <a:chExt cx="720" cy="576"/>
          </a:xfrm>
        </p:grpSpPr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2677" y="2688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36" name="Rectangle 13"/>
            <p:cNvSpPr>
              <a:spLocks noChangeArrowheads="1"/>
            </p:cNvSpPr>
            <p:nvPr/>
          </p:nvSpPr>
          <p:spPr bwMode="auto">
            <a:xfrm>
              <a:off x="2677" y="2976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27</a:t>
              </a:r>
            </a:p>
          </p:txBody>
        </p:sp>
      </p:grp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1676400" y="4862513"/>
            <a:ext cx="1098550" cy="419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###</a:t>
            </a:r>
          </a:p>
        </p:txBody>
      </p:sp>
      <p:cxnSp>
        <p:nvCxnSpPr>
          <p:cNvPr id="30731" name="AutoShape 15"/>
          <p:cNvCxnSpPr>
            <a:cxnSpLocks noChangeShapeType="1"/>
            <a:stCxn id="30727" idx="3"/>
            <a:endCxn id="30738" idx="1"/>
          </p:cNvCxnSpPr>
          <p:nvPr/>
        </p:nvCxnSpPr>
        <p:spPr bwMode="auto">
          <a:xfrm flipV="1">
            <a:off x="2774950" y="4281488"/>
            <a:ext cx="126365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2" name="AutoShape 16"/>
          <p:cNvCxnSpPr>
            <a:cxnSpLocks noChangeShapeType="1"/>
            <a:stCxn id="30730" idx="3"/>
            <a:endCxn id="30736" idx="1"/>
          </p:cNvCxnSpPr>
          <p:nvPr/>
        </p:nvCxnSpPr>
        <p:spPr bwMode="auto">
          <a:xfrm>
            <a:off x="2774950" y="5072063"/>
            <a:ext cx="1279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33" name="Text Box 17"/>
          <p:cNvSpPr txBox="1">
            <a:spLocks noChangeArrowheads="1"/>
          </p:cNvSpPr>
          <p:nvPr/>
        </p:nvSpPr>
        <p:spPr bwMode="auto">
          <a:xfrm>
            <a:off x="1143000" y="3657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tom</a:t>
            </a:r>
          </a:p>
        </p:txBody>
      </p:sp>
      <p:sp>
        <p:nvSpPr>
          <p:cNvPr id="30734" name="Text Box 18"/>
          <p:cNvSpPr txBox="1">
            <a:spLocks noChangeArrowheads="1"/>
          </p:cNvSpPr>
          <p:nvPr/>
        </p:nvSpPr>
        <p:spPr bwMode="auto">
          <a:xfrm>
            <a:off x="1219200" y="4479925"/>
            <a:ext cx="835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john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构造函数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1188" y="1196975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当没有指定构造函数时，编译器为类自动添加形如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     类名( ) { }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的构造函数。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例如：</a:t>
            </a:r>
            <a:endParaRPr kumimoji="1" lang="zh-CN" altLang="en-US" sz="20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16013" y="2708275"/>
            <a:ext cx="69342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class Point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int x;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int y;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         … … …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Point p = new Point();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         … … …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800080"/>
              </a:solidFill>
              <a:latin typeface="Courier New" pitchFamily="49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105400" y="4724400"/>
            <a:ext cx="3317875" cy="1276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391400" y="5486400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堆内存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638800" y="5029200"/>
            <a:ext cx="939800" cy="628650"/>
            <a:chOff x="2677" y="2688"/>
            <a:chExt cx="720" cy="576"/>
          </a:xfrm>
        </p:grpSpPr>
        <p:sp>
          <p:nvSpPr>
            <p:cNvPr id="31755" name="Rectangle 8"/>
            <p:cNvSpPr>
              <a:spLocks noChangeArrowheads="1"/>
            </p:cNvSpPr>
            <p:nvPr/>
          </p:nvSpPr>
          <p:spPr bwMode="auto">
            <a:xfrm>
              <a:off x="2677" y="2688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756" name="Rectangle 9"/>
            <p:cNvSpPr>
              <a:spLocks noChangeArrowheads="1"/>
            </p:cNvSpPr>
            <p:nvPr/>
          </p:nvSpPr>
          <p:spPr bwMode="auto">
            <a:xfrm>
              <a:off x="2677" y="2976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2514600" y="4876800"/>
            <a:ext cx="1098550" cy="419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###</a:t>
            </a:r>
          </a:p>
        </p:txBody>
      </p:sp>
      <p:cxnSp>
        <p:nvCxnSpPr>
          <p:cNvPr id="31753" name="AutoShape 11"/>
          <p:cNvCxnSpPr>
            <a:cxnSpLocks noChangeShapeType="1"/>
            <a:stCxn id="31752" idx="3"/>
            <a:endCxn id="31756" idx="1"/>
          </p:cNvCxnSpPr>
          <p:nvPr/>
        </p:nvCxnSpPr>
        <p:spPr bwMode="auto">
          <a:xfrm>
            <a:off x="3613150" y="5086350"/>
            <a:ext cx="2025650" cy="4143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1828800" y="4876800"/>
            <a:ext cx="77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778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zh-CN" altLang="en-US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定义一个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点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Point）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类用来表示三维空间中的点（有三个坐标）。要求如下：</a:t>
            </a:r>
          </a:p>
          <a:p>
            <a:pPr marL="457200" indent="-457200"/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可以生成具有特定坐标的点对象。</a:t>
            </a:r>
          </a:p>
          <a:p>
            <a:pPr marL="914400" lvl="1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提供可以计算该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点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距原点距离平方的方法。</a:t>
            </a:r>
          </a:p>
          <a:p>
            <a:pPr marL="914400" lvl="1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编写程序验证上述条件。</a:t>
            </a:r>
          </a:p>
          <a:p>
            <a:pPr marL="1371600" lvl="2" indent="-457200">
              <a:buFontTx/>
              <a:buAutoNum type="arabicPeriod"/>
            </a:pPr>
            <a:endParaRPr kumimoji="1" lang="zh-CN" altLang="en-US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    法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9600" y="15240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语言的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类似于其它语言的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，是一段用来完成特定功能的代码片段，其一般格式如下：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[修饰符1  修饰符2  </a:t>
            </a:r>
            <a:r>
              <a:rPr kumimoji="1" lang="zh-CN" altLang="en-US" sz="2000" b="1">
                <a:solidFill>
                  <a:srgbClr val="0000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] 返回值类型 方法名(形式参数列表){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1" lang="en-US" altLang="zh-CN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语句；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2000" b="1">
                <a:solidFill>
                  <a:srgbClr val="0000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endParaRPr kumimoji="1" lang="zh-CN" altLang="en-US" sz="20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}	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方法是类的动态性能，描述了该类事物所共有的功能或行为。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    法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形式参数：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在方法被调用时用于接收外界输入的数据</a:t>
            </a:r>
            <a:r>
              <a:rPr kumimoji="1" lang="zh-CN" altLang="en-US" sz="24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实参：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调用方法时实际传给方法的数据。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返回值：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方法在执行完毕后返还给调用它的环境的数据。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返回值类型：</a:t>
            </a:r>
          </a:p>
          <a:p>
            <a:pPr marL="533400" indent="-533400">
              <a:spcBef>
                <a:spcPct val="20000"/>
              </a:spcBef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事先约定的返回值的数据类型，如无返回值，在</a:t>
            </a:r>
            <a:r>
              <a:rPr kumimoji="1" lang="en-US" altLang="zh-CN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中也必须给出返回值数据类型为</a:t>
            </a:r>
            <a:r>
              <a:rPr kumimoji="1" lang="en-US" altLang="zh-CN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void。</a:t>
            </a:r>
            <a:endParaRPr kumimoji="1" lang="zh-CN" altLang="en-US" sz="240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1371600"/>
            <a:ext cx="76962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int max(int a, int b)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return a &gt; b ? a : b;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int min(int a, int b)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return a &lt; b ? a : b;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Test t = new Test();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System.out.println("Max = "+t.max(3,4));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System.out.println("Min = "+t.min(3,4));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注意形参列表格式：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数据类型1  参数名1，数据类型2  参数名2，…</a:t>
            </a:r>
          </a:p>
          <a:p>
            <a:pPr>
              <a:lnSpc>
                <a:spcPct val="90000"/>
              </a:lnSpc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方法的调用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600200"/>
            <a:ext cx="8001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语言中使用下述形式调用方法：	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对象名.方法名(实参列表)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实参的数目、数据类型和次序必须和所调用方法声明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的形参列表匹配，实参列表格式如下：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参数1， 参数2，</a:t>
            </a:r>
            <a:r>
              <a:rPr kumimoji="1" lang="zh-CN" altLang="en-US" sz="2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kumimoji="1" lang="zh-CN" altLang="en-US" sz="2000" b="1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语句用于终止方法的运行并指定要返回的数据。</a:t>
            </a:r>
            <a:endParaRPr kumimoji="1" lang="zh-CN" altLang="en-US" sz="2400" b="1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实  例（1）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9600" y="1219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定义如下类：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5800" y="1676400"/>
            <a:ext cx="7620000" cy="4340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BirthDate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day;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month;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year;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BirthDate(int d, int m, int y)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day = d; month = m; year = y;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setDay(int d) {day = d;}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setMonth(int m) {month = m;}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setYear(int y) {year = y;}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getDay() {return day;}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getMonth() {return month;}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getYear() {return year;}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display()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(day + " - " + month + " - " + year);}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实  例（2）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09600" y="1066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运行如下程序：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1524000"/>
            <a:ext cx="7620000" cy="48291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BirthDate d1=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BirthDate d2=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System.out.println("date=" + 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d1.display();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d2.display();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change1(int i){i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调用过程演示（1）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39967" name="Text Box 1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39968" name="Text Box 1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69" name="Text Box 1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9950" name="Group 17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39964" name="Text Box 1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39965" name="Text Box 1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9966" name="Text Box 2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9951" name="Text Box 21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latin typeface="Times New Roman" pitchFamily="18" charset="0"/>
            </a:endParaRPr>
          </a:p>
        </p:txBody>
      </p:sp>
      <p:cxnSp>
        <p:nvCxnSpPr>
          <p:cNvPr id="39952" name="AutoShape 22"/>
          <p:cNvCxnSpPr>
            <a:cxnSpLocks noChangeShapeType="1"/>
            <a:stCxn id="39942" idx="3"/>
            <a:endCxn id="39951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53" name="AutoShape 23"/>
          <p:cNvCxnSpPr>
            <a:cxnSpLocks noChangeShapeType="1"/>
            <a:stCxn id="39944" idx="3"/>
            <a:endCxn id="39966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54" name="AutoShape 24"/>
          <p:cNvCxnSpPr>
            <a:cxnSpLocks noChangeShapeType="1"/>
            <a:stCxn id="39945" idx="3"/>
            <a:endCxn id="39969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955" name="Rectangle 25"/>
          <p:cNvSpPr>
            <a:spLocks noChangeArrowheads="1"/>
          </p:cNvSpPr>
          <p:nvPr/>
        </p:nvSpPr>
        <p:spPr bwMode="auto">
          <a:xfrm>
            <a:off x="4419600" y="1676400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39956" name="AutoShape 26"/>
          <p:cNvSpPr>
            <a:spLocks noChangeArrowheads="1"/>
          </p:cNvSpPr>
          <p:nvPr/>
        </p:nvSpPr>
        <p:spPr bwMode="auto">
          <a:xfrm>
            <a:off x="8077200" y="26670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AutoShape 2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Text Box 28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39959" name="Text Box 29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39960" name="Text Box 30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39961" name="Text Box 31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39962" name="Text Box 32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39963" name="Text Box 33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对    象</a:t>
            </a:r>
          </a:p>
        </p:txBody>
      </p:sp>
      <p:sp>
        <p:nvSpPr>
          <p:cNvPr id="22531" name="Rectangle 21"/>
          <p:cNvSpPr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程序的核心，在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程序中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万事万物皆对象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对象可以看成是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静态属性（成员变量）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动态属性（方法）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的封装体。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是用来创建同一类型的对象的</a:t>
            </a:r>
            <a:r>
              <a:rPr kumimoji="1" lang="zh-CN" altLang="en-US" sz="24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模板</a:t>
            </a:r>
            <a:r>
              <a:rPr kumimoji="1" lang="zh-CN" altLang="en-US" sz="24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，在一个类中定义了该类对象所应具有的成员变量以及方法。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程序可以看成是一系列对象的创建以及它们之间的消息通讯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提供了很多类供编程人员使用，编程人员也可定义自己的类。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调用过程演示（2）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7" name="AutoShape 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0980" name="Group 23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0992" name="Text Box 2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0993" name="Text Box 2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94" name="Text Box 2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0981" name="Text Box 2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0982" name="AutoShape 28"/>
          <p:cNvCxnSpPr>
            <a:cxnSpLocks noChangeShapeType="1"/>
            <a:stCxn id="40968" idx="3"/>
            <a:endCxn id="40981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83" name="AutoShape 29"/>
          <p:cNvCxnSpPr>
            <a:cxnSpLocks noChangeShapeType="1"/>
            <a:stCxn id="40970" idx="3"/>
            <a:endCxn id="40994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84" name="AutoShape 30"/>
          <p:cNvCxnSpPr>
            <a:cxnSpLocks noChangeShapeType="1"/>
            <a:stCxn id="40974" idx="3"/>
            <a:endCxn id="40997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985" name="Rectangle 31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    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0986" name="AutoShape 32"/>
          <p:cNvSpPr>
            <a:spLocks noChangeArrowheads="1"/>
          </p:cNvSpPr>
          <p:nvPr/>
        </p:nvSpPr>
        <p:spPr bwMode="auto">
          <a:xfrm>
            <a:off x="4759325" y="400367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Text Box 33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0988" name="Text Box 34"/>
          <p:cNvSpPr txBox="1">
            <a:spLocks noChangeArrowheads="1"/>
          </p:cNvSpPr>
          <p:nvPr/>
        </p:nvSpPr>
        <p:spPr bwMode="auto">
          <a:xfrm>
            <a:off x="2286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change1</a:t>
            </a:r>
          </a:p>
        </p:txBody>
      </p:sp>
      <p:sp>
        <p:nvSpPr>
          <p:cNvPr id="40989" name="Text Box 35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i</a:t>
            </a:r>
          </a:p>
        </p:txBody>
      </p:sp>
      <p:sp>
        <p:nvSpPr>
          <p:cNvPr id="40990" name="Line 36"/>
          <p:cNvSpPr>
            <a:spLocks noChangeShapeType="1"/>
          </p:cNvSpPr>
          <p:nvPr/>
        </p:nvSpPr>
        <p:spPr bwMode="auto">
          <a:xfrm>
            <a:off x="1254125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7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调用过程演示（3）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52600" y="4562475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1234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3124200" y="1981200"/>
            <a:ext cx="838200" cy="828675"/>
            <a:chOff x="3504" y="2688"/>
            <a:chExt cx="624" cy="609"/>
          </a:xfrm>
        </p:grpSpPr>
        <p:sp>
          <p:nvSpPr>
            <p:cNvPr id="42019" name="Text Box 2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2020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21" name="Text Box 2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2004" name="Group 23"/>
          <p:cNvGrpSpPr>
            <a:grpSpLocks/>
          </p:cNvGrpSpPr>
          <p:nvPr/>
        </p:nvGrpSpPr>
        <p:grpSpPr bwMode="auto">
          <a:xfrm>
            <a:off x="3124200" y="2895600"/>
            <a:ext cx="838200" cy="828675"/>
            <a:chOff x="3504" y="2688"/>
            <a:chExt cx="624" cy="609"/>
          </a:xfrm>
        </p:grpSpPr>
        <p:sp>
          <p:nvSpPr>
            <p:cNvPr id="42016" name="Text Box 2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2017" name="Text Box 2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2018" name="Text Box 2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2005" name="Text Box 2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2006" name="AutoShape 28"/>
          <p:cNvCxnSpPr>
            <a:cxnSpLocks noChangeShapeType="1"/>
            <a:stCxn id="41992" idx="3"/>
            <a:endCxn id="42005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69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007" name="AutoShape 29"/>
          <p:cNvCxnSpPr>
            <a:cxnSpLocks noChangeShapeType="1"/>
            <a:stCxn id="41994" idx="3"/>
            <a:endCxn id="42018" idx="3"/>
          </p:cNvCxnSpPr>
          <p:nvPr/>
        </p:nvCxnSpPr>
        <p:spPr bwMode="auto">
          <a:xfrm flipV="1">
            <a:off x="2743200" y="3305175"/>
            <a:ext cx="1219200" cy="203358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008" name="AutoShape 30"/>
          <p:cNvCxnSpPr>
            <a:cxnSpLocks noChangeShapeType="1"/>
            <a:stCxn id="41998" idx="3"/>
            <a:endCxn id="42021" idx="1"/>
          </p:cNvCxnSpPr>
          <p:nvPr/>
        </p:nvCxnSpPr>
        <p:spPr bwMode="auto">
          <a:xfrm flipV="1">
            <a:off x="2743200" y="2390775"/>
            <a:ext cx="381000" cy="2643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009" name="Rectangle 31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2010" name="AutoShape 32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Text Box 33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2012" name="Text Box 34"/>
          <p:cNvSpPr txBox="1">
            <a:spLocks noChangeArrowheads="1"/>
          </p:cNvSpPr>
          <p:nvPr/>
        </p:nvSpPr>
        <p:spPr bwMode="auto">
          <a:xfrm>
            <a:off x="762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change1</a:t>
            </a:r>
          </a:p>
        </p:txBody>
      </p:sp>
      <p:sp>
        <p:nvSpPr>
          <p:cNvPr id="42013" name="Text Box 35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i</a:t>
            </a:r>
          </a:p>
        </p:txBody>
      </p:sp>
      <p:sp>
        <p:nvSpPr>
          <p:cNvPr id="42014" name="Line 36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Text Box 37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调用过程演示（4）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1447800"/>
            <a:ext cx="3886200" cy="2744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3124200" y="1981200"/>
            <a:ext cx="838200" cy="828675"/>
            <a:chOff x="3504" y="2688"/>
            <a:chExt cx="624" cy="609"/>
          </a:xfrm>
        </p:grpSpPr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3040" name="Text Box 1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1" name="Text Box 1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3022" name="Group 17"/>
          <p:cNvGrpSpPr>
            <a:grpSpLocks/>
          </p:cNvGrpSpPr>
          <p:nvPr/>
        </p:nvGrpSpPr>
        <p:grpSpPr bwMode="auto">
          <a:xfrm>
            <a:off x="3124200" y="2895600"/>
            <a:ext cx="838200" cy="828675"/>
            <a:chOff x="3504" y="2688"/>
            <a:chExt cx="624" cy="609"/>
          </a:xfrm>
        </p:grpSpPr>
        <p:sp>
          <p:nvSpPr>
            <p:cNvPr id="43036" name="Text Box 1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3037" name="Text Box 1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3038" name="Text Box 2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3023" name="Text Box 21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3024" name="AutoShape 22"/>
          <p:cNvCxnSpPr>
            <a:cxnSpLocks noChangeShapeType="1"/>
            <a:stCxn id="43014" idx="3"/>
            <a:endCxn id="43023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322000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23"/>
          <p:cNvCxnSpPr>
            <a:cxnSpLocks noChangeShapeType="1"/>
            <a:stCxn id="43016" idx="3"/>
            <a:endCxn id="43038" idx="3"/>
          </p:cNvCxnSpPr>
          <p:nvPr/>
        </p:nvCxnSpPr>
        <p:spPr bwMode="auto">
          <a:xfrm flipV="1">
            <a:off x="2743200" y="3305175"/>
            <a:ext cx="1219200" cy="203358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6" name="AutoShape 24"/>
          <p:cNvCxnSpPr>
            <a:cxnSpLocks noChangeShapeType="1"/>
            <a:stCxn id="43017" idx="3"/>
            <a:endCxn id="43041" idx="1"/>
          </p:cNvCxnSpPr>
          <p:nvPr/>
        </p:nvCxnSpPr>
        <p:spPr bwMode="auto">
          <a:xfrm flipV="1">
            <a:off x="2743200" y="2390775"/>
            <a:ext cx="381000" cy="2643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27" name="Rectangle 25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3028" name="AutoShape 26"/>
          <p:cNvSpPr>
            <a:spLocks noChangeArrowheads="1"/>
          </p:cNvSpPr>
          <p:nvPr/>
        </p:nvSpPr>
        <p:spPr bwMode="auto">
          <a:xfrm>
            <a:off x="7162800" y="28956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AutoShape 2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Text Box 28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3031" name="Text Box 29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3032" name="Text Box 30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3033" name="Text Box 31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3034" name="Text Box 32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3035" name="Text Box 33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调用过程演示（5）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9" name="AutoShape 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3124200" y="1981200"/>
            <a:ext cx="838200" cy="828675"/>
            <a:chOff x="3504" y="2688"/>
            <a:chExt cx="624" cy="609"/>
          </a:xfrm>
        </p:grpSpPr>
        <p:sp>
          <p:nvSpPr>
            <p:cNvPr id="44068" name="Text Box 2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4069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70" name="Text Box 2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4052" name="Group 23"/>
          <p:cNvGrpSpPr>
            <a:grpSpLocks/>
          </p:cNvGrpSpPr>
          <p:nvPr/>
        </p:nvGrpSpPr>
        <p:grpSpPr bwMode="auto">
          <a:xfrm>
            <a:off x="3124200" y="2895600"/>
            <a:ext cx="838200" cy="828675"/>
            <a:chOff x="3504" y="2688"/>
            <a:chExt cx="624" cy="609"/>
          </a:xfrm>
        </p:grpSpPr>
        <p:sp>
          <p:nvSpPr>
            <p:cNvPr id="44065" name="Text Box 2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4066" name="Text Box 2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067" name="Text Box 2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4053" name="Text Box 2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4054" name="AutoShape 28"/>
          <p:cNvCxnSpPr>
            <a:cxnSpLocks noChangeShapeType="1"/>
            <a:stCxn id="44040" idx="3"/>
            <a:endCxn id="44053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4055" name="AutoShape 29"/>
          <p:cNvCxnSpPr>
            <a:cxnSpLocks noChangeShapeType="1"/>
            <a:stCxn id="44042" idx="3"/>
            <a:endCxn id="44067" idx="3"/>
          </p:cNvCxnSpPr>
          <p:nvPr/>
        </p:nvCxnSpPr>
        <p:spPr bwMode="auto">
          <a:xfrm flipV="1">
            <a:off x="2743200" y="3305175"/>
            <a:ext cx="1219200" cy="203358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4056" name="AutoShape 30"/>
          <p:cNvCxnSpPr>
            <a:cxnSpLocks noChangeShapeType="1"/>
            <a:stCxn id="44046" idx="3"/>
            <a:endCxn id="44070" idx="1"/>
          </p:cNvCxnSpPr>
          <p:nvPr/>
        </p:nvCxnSpPr>
        <p:spPr bwMode="auto">
          <a:xfrm flipV="1">
            <a:off x="2743200" y="2390775"/>
            <a:ext cx="381000" cy="2643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4057" name="Rectangle 31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4058" name="AutoShape 32"/>
          <p:cNvSpPr>
            <a:spLocks noChangeArrowheads="1"/>
          </p:cNvSpPr>
          <p:nvPr/>
        </p:nvSpPr>
        <p:spPr bwMode="auto">
          <a:xfrm>
            <a:off x="4267200" y="4443413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Text Box 33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4060" name="Text Box 34"/>
          <p:cNvSpPr txBox="1">
            <a:spLocks noChangeArrowheads="1"/>
          </p:cNvSpPr>
          <p:nvPr/>
        </p:nvSpPr>
        <p:spPr bwMode="auto">
          <a:xfrm>
            <a:off x="76200" y="48609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change2</a:t>
            </a:r>
          </a:p>
        </p:txBody>
      </p:sp>
      <p:sp>
        <p:nvSpPr>
          <p:cNvPr id="44061" name="Text Box 35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4062" name="Line 36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63" name="AutoShape 37"/>
          <p:cNvCxnSpPr>
            <a:cxnSpLocks noChangeShapeType="1"/>
            <a:stCxn id="44035" idx="3"/>
            <a:endCxn id="44065" idx="2"/>
          </p:cNvCxnSpPr>
          <p:nvPr/>
        </p:nvCxnSpPr>
        <p:spPr bwMode="auto">
          <a:xfrm flipV="1">
            <a:off x="2743200" y="3724275"/>
            <a:ext cx="800100" cy="10048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4064" name="Text Box 38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调用过程演示（6）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AutoShape 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5096" name="Text Box 2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5097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098" name="Text Box 2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5076" name="Group 23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5093" name="Text Box 2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5094" name="Text Box 2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5095" name="Text Box 2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5077" name="Text Box 2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5078" name="AutoShape 28"/>
          <p:cNvCxnSpPr>
            <a:cxnSpLocks noChangeShapeType="1"/>
            <a:stCxn id="45064" idx="3"/>
            <a:endCxn id="45077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5079" name="AutoShape 29"/>
          <p:cNvCxnSpPr>
            <a:cxnSpLocks noChangeShapeType="1"/>
            <a:stCxn id="45066" idx="3"/>
            <a:endCxn id="45095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5080" name="AutoShape 30"/>
          <p:cNvCxnSpPr>
            <a:cxnSpLocks noChangeShapeType="1"/>
            <a:stCxn id="45070" idx="3"/>
            <a:endCxn id="45098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81" name="Rectangle 31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5082" name="AutoShape 32"/>
          <p:cNvSpPr>
            <a:spLocks noChangeArrowheads="1"/>
          </p:cNvSpPr>
          <p:nvPr/>
        </p:nvSpPr>
        <p:spPr bwMode="auto">
          <a:xfrm>
            <a:off x="8739188" y="445452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33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5084" name="Text Box 34"/>
          <p:cNvSpPr txBox="1">
            <a:spLocks noChangeArrowheads="1"/>
          </p:cNvSpPr>
          <p:nvPr/>
        </p:nvSpPr>
        <p:spPr bwMode="auto">
          <a:xfrm>
            <a:off x="76200" y="48609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change2</a:t>
            </a:r>
          </a:p>
        </p:txBody>
      </p:sp>
      <p:sp>
        <p:nvSpPr>
          <p:cNvPr id="45085" name="Text Box 35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5086" name="Line 36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87" name="Group 37"/>
          <p:cNvGrpSpPr>
            <a:grpSpLocks/>
          </p:cNvGrpSpPr>
          <p:nvPr/>
        </p:nvGrpSpPr>
        <p:grpSpPr bwMode="auto">
          <a:xfrm>
            <a:off x="457200" y="3048000"/>
            <a:ext cx="838200" cy="814388"/>
            <a:chOff x="3504" y="2688"/>
            <a:chExt cx="624" cy="616"/>
          </a:xfrm>
        </p:grpSpPr>
        <p:sp>
          <p:nvSpPr>
            <p:cNvPr id="45090" name="Text Box 3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2004</a:t>
              </a:r>
            </a:p>
          </p:txBody>
        </p:sp>
        <p:sp>
          <p:nvSpPr>
            <p:cNvPr id="45091" name="Text Box 3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5092" name="Text Box 4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cxnSp>
        <p:nvCxnSpPr>
          <p:cNvPr id="45088" name="AutoShape 41"/>
          <p:cNvCxnSpPr>
            <a:cxnSpLocks noChangeShapeType="1"/>
          </p:cNvCxnSpPr>
          <p:nvPr/>
        </p:nvCxnSpPr>
        <p:spPr bwMode="auto">
          <a:xfrm flipH="1" flipV="1">
            <a:off x="838200" y="3886200"/>
            <a:ext cx="1866900" cy="866775"/>
          </a:xfrm>
          <a:prstGeom prst="bentConnector4">
            <a:avLst>
              <a:gd name="adj1" fmla="val -19898"/>
              <a:gd name="adj2" fmla="val 551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89" name="Text Box 42"/>
          <p:cNvSpPr txBox="1">
            <a:spLocks noChangeArrowheads="1"/>
          </p:cNvSpPr>
          <p:nvPr/>
        </p:nvSpPr>
        <p:spPr bwMode="auto">
          <a:xfrm>
            <a:off x="228600" y="44958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调用过程演示（7）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6111" name="Text Box 1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6112" name="Text Box 1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13" name="Text Box 1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6094" name="Group 17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6108" name="Text Box 1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6109" name="Text Box 1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6110" name="Text Box 2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6095" name="Text Box 21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6096" name="AutoShape 22"/>
          <p:cNvCxnSpPr>
            <a:cxnSpLocks noChangeShapeType="1"/>
            <a:stCxn id="46086" idx="3"/>
            <a:endCxn id="46095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097" name="AutoShape 23"/>
          <p:cNvCxnSpPr>
            <a:cxnSpLocks noChangeShapeType="1"/>
            <a:stCxn id="46088" idx="3"/>
            <a:endCxn id="46110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098" name="AutoShape 24"/>
          <p:cNvCxnSpPr>
            <a:cxnSpLocks noChangeShapeType="1"/>
            <a:stCxn id="46089" idx="3"/>
            <a:endCxn id="46113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9" name="Rectangle 25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6100" name="AutoShape 26"/>
          <p:cNvSpPr>
            <a:spLocks noChangeArrowheads="1"/>
          </p:cNvSpPr>
          <p:nvPr/>
        </p:nvSpPr>
        <p:spPr bwMode="auto">
          <a:xfrm>
            <a:off x="6858000" y="31242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AutoShape 2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6103" name="Text Box 29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6104" name="Text Box 30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6105" name="Text Box 31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6106" name="Text Box 32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6107" name="Text Box 33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调用过程演示（8）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1" name="AutoShape 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7140" name="Text Box 2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7141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42" name="Text Box 2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7124" name="Group 23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7137" name="Text Box 2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7138" name="Text Box 2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139" name="Text Box 2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7125" name="Text Box 2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7126" name="AutoShape 28"/>
          <p:cNvCxnSpPr>
            <a:cxnSpLocks noChangeShapeType="1"/>
            <a:stCxn id="47112" idx="3"/>
            <a:endCxn id="47125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127" name="AutoShape 29"/>
          <p:cNvCxnSpPr>
            <a:cxnSpLocks noChangeShapeType="1"/>
            <a:stCxn id="47114" idx="3"/>
            <a:endCxn id="47139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128" name="AutoShape 30"/>
          <p:cNvCxnSpPr>
            <a:cxnSpLocks noChangeShapeType="1"/>
            <a:stCxn id="47118" idx="3"/>
            <a:endCxn id="47142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7129" name="Rectangle 31"/>
          <p:cNvSpPr>
            <a:spLocks noChangeArrowheads="1"/>
          </p:cNvSpPr>
          <p:nvPr/>
        </p:nvSpPr>
        <p:spPr bwMode="auto">
          <a:xfrm>
            <a:off x="4419600" y="1654175"/>
            <a:ext cx="44958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b="1">
              <a:latin typeface="Courier New" pitchFamily="49" charset="0"/>
            </a:endParaRPr>
          </a:p>
        </p:txBody>
      </p:sp>
      <p:sp>
        <p:nvSpPr>
          <p:cNvPr id="47130" name="AutoShape 3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33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7132" name="Text Box 34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7133" name="Line 35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7134" name="AutoShape 36"/>
          <p:cNvCxnSpPr>
            <a:cxnSpLocks noChangeShapeType="1"/>
            <a:stCxn id="47107" idx="3"/>
            <a:endCxn id="47142" idx="3"/>
          </p:cNvCxnSpPr>
          <p:nvPr/>
        </p:nvCxnSpPr>
        <p:spPr bwMode="auto">
          <a:xfrm flipV="1">
            <a:off x="2743200" y="2384425"/>
            <a:ext cx="1219200" cy="2344738"/>
          </a:xfrm>
          <a:prstGeom prst="bentConnector3">
            <a:avLst>
              <a:gd name="adj1" fmla="val 1274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7135" name="Text Box 37"/>
          <p:cNvSpPr txBox="1">
            <a:spLocks noChangeArrowheads="1"/>
          </p:cNvSpPr>
          <p:nvPr/>
        </p:nvSpPr>
        <p:spPr bwMode="auto">
          <a:xfrm>
            <a:off x="762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change3</a:t>
            </a:r>
          </a:p>
        </p:txBody>
      </p:sp>
      <p:sp>
        <p:nvSpPr>
          <p:cNvPr id="47136" name="Text Box 38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调用过程演示（9）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752600" y="45720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7" name="Group 19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8164" name="Text Box 20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8165" name="Text Box 21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8166" name="Text Box 22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8148" name="Group 23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8161" name="Text Box 2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8162" name="Text Box 2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163" name="Text Box 2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8149" name="Text Box 27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8150" name="AutoShape 28"/>
          <p:cNvCxnSpPr>
            <a:cxnSpLocks noChangeShapeType="1"/>
            <a:stCxn id="48136" idx="3"/>
            <a:endCxn id="48149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151" name="AutoShape 29"/>
          <p:cNvCxnSpPr>
            <a:cxnSpLocks noChangeShapeType="1"/>
            <a:stCxn id="48138" idx="3"/>
            <a:endCxn id="48163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152" name="AutoShape 30"/>
          <p:cNvCxnSpPr>
            <a:cxnSpLocks noChangeShapeType="1"/>
            <a:stCxn id="48142" idx="3"/>
            <a:endCxn id="48166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53" name="Rectangle 31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8154" name="AutoShape 32"/>
          <p:cNvSpPr>
            <a:spLocks noChangeArrowheads="1"/>
          </p:cNvSpPr>
          <p:nvPr/>
        </p:nvSpPr>
        <p:spPr bwMode="auto">
          <a:xfrm>
            <a:off x="6594475" y="488315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Text Box 33"/>
          <p:cNvSpPr txBox="1">
            <a:spLocks noChangeArrowheads="1"/>
          </p:cNvSpPr>
          <p:nvPr/>
        </p:nvSpPr>
        <p:spPr bwMode="auto">
          <a:xfrm>
            <a:off x="1524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8156" name="Text Box 34"/>
          <p:cNvSpPr txBox="1">
            <a:spLocks noChangeArrowheads="1"/>
          </p:cNvSpPr>
          <p:nvPr/>
        </p:nvSpPr>
        <p:spPr bwMode="auto">
          <a:xfrm>
            <a:off x="1066800" y="4572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48157" name="Line 35"/>
          <p:cNvSpPr>
            <a:spLocks noChangeShapeType="1"/>
          </p:cNvSpPr>
          <p:nvPr/>
        </p:nvSpPr>
        <p:spPr bwMode="auto">
          <a:xfrm>
            <a:off x="1143000" y="4759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8158" name="AutoShape 36"/>
          <p:cNvCxnSpPr>
            <a:cxnSpLocks noChangeShapeType="1"/>
            <a:stCxn id="48131" idx="3"/>
            <a:endCxn id="48166" idx="3"/>
          </p:cNvCxnSpPr>
          <p:nvPr/>
        </p:nvCxnSpPr>
        <p:spPr bwMode="auto">
          <a:xfrm flipV="1">
            <a:off x="2743200" y="2384425"/>
            <a:ext cx="1219200" cy="2344738"/>
          </a:xfrm>
          <a:prstGeom prst="bentConnector3">
            <a:avLst>
              <a:gd name="adj1" fmla="val 131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59" name="Text Box 37"/>
          <p:cNvSpPr txBox="1">
            <a:spLocks noChangeArrowheads="1"/>
          </p:cNvSpPr>
          <p:nvPr/>
        </p:nvSpPr>
        <p:spPr bwMode="auto">
          <a:xfrm>
            <a:off x="76200" y="4556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change3</a:t>
            </a:r>
          </a:p>
        </p:txBody>
      </p:sp>
      <p:sp>
        <p:nvSpPr>
          <p:cNvPr id="48160" name="Text Box 38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调用过程演示（10）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1447800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110925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587934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752600" y="4876800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354752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5" name="Group 13"/>
          <p:cNvGrpSpPr>
            <a:grpSpLocks/>
          </p:cNvGrpSpPr>
          <p:nvPr/>
        </p:nvGrpSpPr>
        <p:grpSpPr bwMode="auto">
          <a:xfrm>
            <a:off x="3124200" y="1981200"/>
            <a:ext cx="838200" cy="814388"/>
            <a:chOff x="3504" y="2688"/>
            <a:chExt cx="624" cy="616"/>
          </a:xfrm>
        </p:grpSpPr>
        <p:sp>
          <p:nvSpPr>
            <p:cNvPr id="49183" name="Text Box 14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9184" name="Text Box 15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9166" name="Group 17"/>
          <p:cNvGrpSpPr>
            <a:grpSpLocks/>
          </p:cNvGrpSpPr>
          <p:nvPr/>
        </p:nvGrpSpPr>
        <p:grpSpPr bwMode="auto">
          <a:xfrm>
            <a:off x="3124200" y="2895600"/>
            <a:ext cx="838200" cy="814388"/>
            <a:chOff x="3504" y="2688"/>
            <a:chExt cx="624" cy="616"/>
          </a:xfrm>
        </p:grpSpPr>
        <p:sp>
          <p:nvSpPr>
            <p:cNvPr id="49180" name="Text Box 18"/>
            <p:cNvSpPr txBox="1">
              <a:spLocks noChangeArrowheads="1"/>
            </p:cNvSpPr>
            <p:nvPr/>
          </p:nvSpPr>
          <p:spPr bwMode="auto">
            <a:xfrm>
              <a:off x="3504" y="3066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1970</a:t>
              </a:r>
            </a:p>
          </p:txBody>
        </p:sp>
        <p:sp>
          <p:nvSpPr>
            <p:cNvPr id="49181" name="Text Box 19"/>
            <p:cNvSpPr txBox="1">
              <a:spLocks noChangeArrowheads="1"/>
            </p:cNvSpPr>
            <p:nvPr/>
          </p:nvSpPr>
          <p:spPr bwMode="auto">
            <a:xfrm>
              <a:off x="3504" y="2688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182" name="Text Box 20"/>
            <p:cNvSpPr txBox="1">
              <a:spLocks noChangeArrowheads="1"/>
            </p:cNvSpPr>
            <p:nvPr/>
          </p:nvSpPr>
          <p:spPr bwMode="auto">
            <a:xfrm>
              <a:off x="3504" y="2874"/>
              <a:ext cx="624" cy="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9167" name="Text Box 21"/>
          <p:cNvSpPr txBox="1">
            <a:spLocks noChangeArrowheads="1"/>
          </p:cNvSpPr>
          <p:nvPr/>
        </p:nvSpPr>
        <p:spPr bwMode="auto">
          <a:xfrm>
            <a:off x="1905000" y="36576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9168" name="AutoShape 22"/>
          <p:cNvCxnSpPr>
            <a:cxnSpLocks noChangeShapeType="1"/>
            <a:stCxn id="49158" idx="3"/>
            <a:endCxn id="49167" idx="3"/>
          </p:cNvCxnSpPr>
          <p:nvPr/>
        </p:nvCxnSpPr>
        <p:spPr bwMode="auto">
          <a:xfrm flipV="1">
            <a:off x="2743200" y="3814763"/>
            <a:ext cx="1588" cy="2133600"/>
          </a:xfrm>
          <a:prstGeom prst="bentConnector3">
            <a:avLst>
              <a:gd name="adj1" fmla="val 403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69" name="AutoShape 23"/>
          <p:cNvCxnSpPr>
            <a:cxnSpLocks noChangeShapeType="1"/>
            <a:stCxn id="49160" idx="3"/>
            <a:endCxn id="49182" idx="3"/>
          </p:cNvCxnSpPr>
          <p:nvPr/>
        </p:nvCxnSpPr>
        <p:spPr bwMode="auto">
          <a:xfrm flipV="1">
            <a:off x="2743200" y="3298825"/>
            <a:ext cx="1219200" cy="2039938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70" name="AutoShape 24"/>
          <p:cNvCxnSpPr>
            <a:cxnSpLocks noChangeShapeType="1"/>
            <a:stCxn id="49161" idx="3"/>
            <a:endCxn id="49185" idx="1"/>
          </p:cNvCxnSpPr>
          <p:nvPr/>
        </p:nvCxnSpPr>
        <p:spPr bwMode="auto">
          <a:xfrm flipV="1">
            <a:off x="2743200" y="2384425"/>
            <a:ext cx="381000" cy="264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9171" name="Rectangle 25"/>
          <p:cNvSpPr>
            <a:spLocks noChangeArrowheads="1"/>
          </p:cNvSpPr>
          <p:nvPr/>
        </p:nvSpPr>
        <p:spPr bwMode="auto">
          <a:xfrm>
            <a:off x="4419600" y="1654175"/>
            <a:ext cx="4495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 test = new Test();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 date = 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d1=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BirthDate(7,7,1970);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BirthDate d2=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new BirthDate(1,1,2000);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test.change1(date);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test.change2(d1);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test.change3(d2);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… … 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change1(int i)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{i = 1234;}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change2(BirthDate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 = new BirthDate(22,2,2004);}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void change3(BirthDate b)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{b.setDay(22);}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49172" name="AutoShape 26"/>
          <p:cNvSpPr>
            <a:spLocks noChangeArrowheads="1"/>
          </p:cNvSpPr>
          <p:nvPr/>
        </p:nvSpPr>
        <p:spPr bwMode="auto">
          <a:xfrm>
            <a:off x="6858000" y="3317875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AutoShape 27"/>
          <p:cNvSpPr>
            <a:spLocks/>
          </p:cNvSpPr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4" name="Text Box 28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test</a:t>
            </a:r>
          </a:p>
        </p:txBody>
      </p:sp>
      <p:sp>
        <p:nvSpPr>
          <p:cNvPr id="49175" name="Text Box 29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date</a:t>
            </a:r>
          </a:p>
        </p:txBody>
      </p:sp>
      <p:sp>
        <p:nvSpPr>
          <p:cNvPr id="49176" name="Text Box 30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d1</a:t>
            </a:r>
          </a:p>
        </p:txBody>
      </p:sp>
      <p:sp>
        <p:nvSpPr>
          <p:cNvPr id="49177" name="Text Box 31"/>
          <p:cNvSpPr txBox="1">
            <a:spLocks noChangeArrowheads="1"/>
          </p:cNvSpPr>
          <p:nvPr/>
        </p:nvSpPr>
        <p:spPr bwMode="auto">
          <a:xfrm>
            <a:off x="1066800" y="4800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d2</a:t>
            </a:r>
          </a:p>
        </p:txBody>
      </p:sp>
      <p:sp>
        <p:nvSpPr>
          <p:cNvPr id="49178" name="Text Box 32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main</a:t>
            </a:r>
          </a:p>
        </p:txBody>
      </p:sp>
      <p:sp>
        <p:nvSpPr>
          <p:cNvPr id="49179" name="Text Box 33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对象的创建和使用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9600" y="1447800"/>
            <a:ext cx="784860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必须使用 </a:t>
            </a:r>
            <a:r>
              <a:rPr kumimoji="1" lang="en-US" altLang="zh-CN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new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关键字创建对象。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使用</a:t>
            </a:r>
            <a:r>
              <a:rPr kumimoji="1" lang="zh-CN" altLang="en-US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对象引用.成员变量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或来引用对象的成员变量。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使用</a:t>
            </a:r>
            <a:r>
              <a:rPr kumimoji="1" lang="zh-CN" altLang="en-US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对象引用.方法（参数列表）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来调用对象的方法。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同一类的每个对象有不同的成员变量存储空间。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同一类的每个对象共享该类的方法。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引    用</a:t>
            </a:r>
          </a:p>
        </p:txBody>
      </p:sp>
      <p:sp>
        <p:nvSpPr>
          <p:cNvPr id="23555" name="Rectangle 18"/>
          <p:cNvSpPr>
            <a:spLocks noChangeArrowheads="1"/>
          </p:cNvSpPr>
          <p:nvPr/>
        </p:nvSpPr>
        <p:spPr bwMode="auto">
          <a:xfrm>
            <a:off x="685800" y="1447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语言中除基本类型之外的变量类型都称之为引用类型。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中的对象是通过引用对其操作的。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1" lang="en-US" altLang="zh-CN" sz="2000" b="1">
                <a:solidFill>
                  <a:srgbClr val="3F7F5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Rectangle 20"/>
          <p:cNvSpPr>
            <a:spLocks noChangeArrowheads="1"/>
          </p:cNvSpPr>
          <p:nvPr/>
        </p:nvSpPr>
        <p:spPr bwMode="auto">
          <a:xfrm>
            <a:off x="1219200" y="3276600"/>
            <a:ext cx="7467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* 声明了一个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类型的引用变量，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* 但并没有使它指向一个对象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*/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String s;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* 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语句创建了一个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类型的对象并用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指向它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* 以后可以通过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完成对其的操作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*/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s = new String("hello world!");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举   例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62000" y="1371600"/>
            <a:ext cx="7696200" cy="3749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Point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double x;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double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Point(double x1, double y1) {x = x1; y = y1;}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double getX() {return x;}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double getY() {return y;}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setX(double i) {x = i;}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setY(double i) {y = i;}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举   例（续1）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62000" y="1219200"/>
            <a:ext cx="7848600" cy="48561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Circle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Point o;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double radius;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Circle(Point p, double r) {o = p; radius = r;}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Circle(double r)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o = new Point(0.0, 0.0);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radius = r;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setO(double x, double y)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o.setX(x); o.setY(y);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Point getO() { return o;}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double getRadius() { return radius;}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setRadius(double r) { radius = r;}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double area() {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3.14 * radius * radius;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57200" y="1295400"/>
            <a:ext cx="8458200" cy="5073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Circle c1 = new Circle(new Point(1.0,2.0),2.0);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Circle c2 = new Circle(5.0);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System.out.println("c1:("+c1.getO().getX()+","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+c1.getO().getY()+"),"+c1.getRadius());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System.out.println("c2:("+c2.getO().getX()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+","+c2.getO().getY()+"),"+c2.getRadius());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 area = "+c1.area());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 area = "+c2.area());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c1.setO(5,6);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c2.setRadius(9.0);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System.out.println("c1:("+c1.getO().getX()+","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+c1.getO().getY()+"),"+c1.getRadius());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System.out.println("c2:("+c2.getO().getX()+","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+c2.getO().getY()+"),"+c2.getRadius());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 area = "+c1.area());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System.out.println("c1 area = "+c2.area());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举   例（续2）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7778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为上述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Cricle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类添加一个方法，计算一个点（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对象）是否在圆（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Cricle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对象）内。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package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import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15240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为便于管理大型软件系统中数目众多的类，解决类的命名冲突问题，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引入包（</a:t>
            </a:r>
            <a:r>
              <a:rPr lang="en-US" altLang="zh-CN" sz="24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package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机制，提供类的多重类命名空间。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4000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3429000"/>
            <a:ext cx="6553200" cy="2514600"/>
          </a:xfrm>
          <a:prstGeom prst="rect">
            <a:avLst/>
          </a:prstGeom>
          <a:solidFill>
            <a:srgbClr val="FFFFCC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447800" y="3048000"/>
            <a:ext cx="1066800" cy="38100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47800" y="2946400"/>
            <a:ext cx="1219200" cy="479425"/>
          </a:xfrm>
          <a:prstGeom prst="rect">
            <a:avLst/>
          </a:prstGeom>
          <a:solidFill>
            <a:srgbClr val="FFFFCC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</a:rPr>
              <a:t>java</a:t>
            </a:r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1676400" y="3581400"/>
            <a:ext cx="1219200" cy="762000"/>
            <a:chOff x="1200" y="2832"/>
            <a:chExt cx="768" cy="480"/>
          </a:xfrm>
        </p:grpSpPr>
        <p:sp>
          <p:nvSpPr>
            <p:cNvPr id="55315" name="Rectangle 8"/>
            <p:cNvSpPr>
              <a:spLocks noChangeArrowheads="1"/>
            </p:cNvSpPr>
            <p:nvPr/>
          </p:nvSpPr>
          <p:spPr bwMode="auto">
            <a:xfrm>
              <a:off x="1200" y="2928"/>
              <a:ext cx="768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Rectangle 9"/>
            <p:cNvSpPr>
              <a:spLocks noChangeArrowheads="1"/>
            </p:cNvSpPr>
            <p:nvPr/>
          </p:nvSpPr>
          <p:spPr bwMode="auto">
            <a:xfrm>
              <a:off x="1200" y="2832"/>
              <a:ext cx="240" cy="9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Text Box 10"/>
            <p:cNvSpPr txBox="1">
              <a:spLocks noChangeArrowheads="1"/>
            </p:cNvSpPr>
            <p:nvPr/>
          </p:nvSpPr>
          <p:spPr bwMode="auto">
            <a:xfrm>
              <a:off x="1200" y="297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     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io</a:t>
              </a:r>
            </a:p>
          </p:txBody>
        </p:sp>
      </p:grpSp>
      <p:sp>
        <p:nvSpPr>
          <p:cNvPr id="55304" name="Text Box 11"/>
          <p:cNvSpPr txBox="1">
            <a:spLocks noChangeArrowheads="1"/>
          </p:cNvSpPr>
          <p:nvPr/>
        </p:nvSpPr>
        <p:spPr bwMode="auto">
          <a:xfrm>
            <a:off x="4038600" y="3505200"/>
            <a:ext cx="12192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</a:rPr>
              <a:t>lang</a:t>
            </a:r>
          </a:p>
        </p:txBody>
      </p:sp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4038600" y="3962400"/>
            <a:ext cx="3581400" cy="167640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4038600" y="3581400"/>
            <a:ext cx="1143000" cy="38100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Text Box 14"/>
          <p:cNvSpPr txBox="1">
            <a:spLocks noChangeArrowheads="1"/>
          </p:cNvSpPr>
          <p:nvPr/>
        </p:nvSpPr>
        <p:spPr bwMode="auto">
          <a:xfrm>
            <a:off x="4419600" y="4191000"/>
            <a:ext cx="12192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System</a:t>
            </a:r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>
            <a:off x="6011863" y="4221163"/>
            <a:ext cx="12192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String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>
            <a:off x="4427538" y="5013325"/>
            <a:ext cx="12192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Object</a:t>
            </a:r>
          </a:p>
        </p:txBody>
      </p:sp>
      <p:grpSp>
        <p:nvGrpSpPr>
          <p:cNvPr id="55310" name="Group 17"/>
          <p:cNvGrpSpPr>
            <a:grpSpLocks/>
          </p:cNvGrpSpPr>
          <p:nvPr/>
        </p:nvGrpSpPr>
        <p:grpSpPr bwMode="auto">
          <a:xfrm>
            <a:off x="1676400" y="4495800"/>
            <a:ext cx="1219200" cy="762000"/>
            <a:chOff x="1200" y="2832"/>
            <a:chExt cx="768" cy="480"/>
          </a:xfrm>
        </p:grpSpPr>
        <p:sp>
          <p:nvSpPr>
            <p:cNvPr id="55312" name="Rectangle 18"/>
            <p:cNvSpPr>
              <a:spLocks noChangeArrowheads="1"/>
            </p:cNvSpPr>
            <p:nvPr/>
          </p:nvSpPr>
          <p:spPr bwMode="auto">
            <a:xfrm>
              <a:off x="1200" y="2928"/>
              <a:ext cx="768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Rectangle 19"/>
            <p:cNvSpPr>
              <a:spLocks noChangeArrowheads="1"/>
            </p:cNvSpPr>
            <p:nvPr/>
          </p:nvSpPr>
          <p:spPr bwMode="auto">
            <a:xfrm>
              <a:off x="1200" y="2832"/>
              <a:ext cx="240" cy="9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20"/>
            <p:cNvSpPr txBox="1">
              <a:spLocks noChangeArrowheads="1"/>
            </p:cNvSpPr>
            <p:nvPr/>
          </p:nvSpPr>
          <p:spPr bwMode="auto">
            <a:xfrm>
              <a:off x="1200" y="297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    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util</a:t>
              </a:r>
            </a:p>
          </p:txBody>
        </p:sp>
      </p:grpSp>
      <p:sp>
        <p:nvSpPr>
          <p:cNvPr id="55311" name="Text Box 21"/>
          <p:cNvSpPr txBox="1">
            <a:spLocks noChangeArrowheads="1"/>
          </p:cNvSpPr>
          <p:nvPr/>
        </p:nvSpPr>
        <p:spPr bwMode="auto">
          <a:xfrm>
            <a:off x="1676400" y="5334000"/>
            <a:ext cx="125095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… …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package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import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0386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package</a:t>
            </a:r>
            <a:r>
              <a:rPr lang="en-US" altLang="zh-CN" sz="24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语句作为 </a:t>
            </a: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en-US" altLang="zh-CN" sz="2400" b="1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源文件的第一条语句，指明该文件中定义的类所在的包。（若缺省该语句，则指定为无名包）。它的格式为：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	         </a:t>
            </a: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package pkg1[.pkg2[.pkg3</a:t>
            </a:r>
            <a:r>
              <a:rPr lang="en-US" altLang="zh-CN" sz="2000" b="1" smtClean="0">
                <a:solidFill>
                  <a:srgbClr val="80008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]];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编译器把包对应于文件系统的目录管理，</a:t>
            </a: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package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语句中，用</a:t>
            </a: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‘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.</a:t>
            </a: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’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来指明包(目录)的层次，例如使用语句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package com.steven;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则该文件中所以的类位于</a:t>
            </a:r>
            <a:r>
              <a:rPr lang="zh-CN" altLang="en-US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.\</a:t>
            </a:r>
            <a:r>
              <a:rPr lang="en-US" altLang="zh-CN" sz="2000" b="1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com\steven</a:t>
            </a:r>
            <a:r>
              <a:rPr lang="en-US" altLang="zh-CN" sz="24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目录下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//package 0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个，必须放在文件开始</a:t>
            </a:r>
            <a:endParaRPr lang="en-US" altLang="zh-CN" sz="24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package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import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77200" cy="44196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如果将一个类打包，则使用该类时，必须使用该类的全名（例如：</a:t>
            </a:r>
            <a:r>
              <a:rPr kumimoji="1" lang="en-US" altLang="zh-CN" sz="2000" b="1" smtClean="0">
                <a:solidFill>
                  <a:srgbClr val="800080"/>
                </a:solidFill>
                <a:latin typeface="Courier New" pitchFamily="49" charset="0"/>
              </a:rPr>
              <a:t>com.steven.MyClass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，Java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编译器才会在找到该类。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也可以使用 </a:t>
            </a:r>
            <a:r>
              <a:rPr kumimoji="1" lang="en-US" altLang="zh-CN" sz="2000" b="1" smtClean="0">
                <a:solidFill>
                  <a:srgbClr val="800080"/>
                </a:solidFill>
                <a:latin typeface="Courier New" pitchFamily="49" charset="0"/>
              </a:rPr>
              <a:t>import</a:t>
            </a:r>
            <a:r>
              <a:rPr lang="en-US" altLang="zh-CN" sz="2400" b="1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在文件的开头引入要使用到的类；例如：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可以不需要用</a:t>
            </a:r>
            <a:r>
              <a:rPr kumimoji="1" lang="en-US" altLang="zh-CN" sz="2000" b="1" smtClean="0">
                <a:solidFill>
                  <a:srgbClr val="800080"/>
                </a:solidFill>
                <a:latin typeface="Courier New" pitchFamily="49" charset="0"/>
              </a:rPr>
              <a:t>import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语句直接使用 </a:t>
            </a:r>
            <a:r>
              <a:rPr kumimoji="1" lang="en-US" altLang="zh-CN" sz="2000" b="1" smtClean="0">
                <a:solidFill>
                  <a:srgbClr val="800080"/>
                </a:solidFill>
                <a:latin typeface="Courier New" pitchFamily="49" charset="0"/>
              </a:rPr>
              <a:t>java.lang</a:t>
            </a:r>
            <a:r>
              <a:rPr kumimoji="1" lang="en-US" altLang="zh-CN" sz="2000" b="1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包中的类。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 //import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语句 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或多个，必须放在所有类定义之前</a:t>
            </a:r>
            <a:endParaRPr lang="zh-CN" altLang="en-US" sz="20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914400" y="3567113"/>
            <a:ext cx="8001000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import com.steven.MyClass;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import java.util.*;//</a:t>
            </a: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引入</a:t>
            </a: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java.util</a:t>
            </a: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包中所有的类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       ... ... ...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MyClass myClass = new MyClass(); //</a:t>
            </a: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可以直接使用类名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       ... ...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altLang="zh-CN" sz="4000" dirty="0" smtClean="0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中主要的包介绍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1196975"/>
            <a:ext cx="78486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 err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java.lang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包含一些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语言的核心类，如</a:t>
            </a:r>
            <a:r>
              <a:rPr kumimoji="1" lang="en-US" altLang="zh-CN" sz="2400" b="1" dirty="0" err="1">
                <a:latin typeface="楷体_GB2312" pitchFamily="49" charset="-122"/>
                <a:ea typeface="楷体_GB2312" pitchFamily="49" charset="-122"/>
              </a:rPr>
              <a:t>String、Math、Integer、System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Thread，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提供常用功能。</a:t>
            </a:r>
          </a:p>
          <a:p>
            <a:pPr marL="457200" indent="-4572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java.awt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包含了构成抽象窗口工具集（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abstract window toolkits）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的多个类，这些类被用来构建和管理应用程序的图形用户界面(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GUI)。</a:t>
            </a:r>
          </a:p>
          <a:p>
            <a:pPr marL="457200" indent="-4572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 err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java.applet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applet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运行所需的一些类。</a:t>
            </a:r>
          </a:p>
          <a:p>
            <a:pPr marL="457200" indent="-4572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java.net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包含执行与网络相关的操作的类。</a:t>
            </a: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java.io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包含能提供多种输入/输出功能的类。</a:t>
            </a:r>
          </a:p>
          <a:p>
            <a:pPr marL="457200" indent="-4572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 err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java.util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包含一些实用工具类，如定义系统特性、使用与日期日历相关的函数。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访问控制</a:t>
            </a:r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685800" y="1371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权限修饰符 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public protected private</a:t>
            </a:r>
            <a:r>
              <a:rPr kumimoji="1" lang="en-US" altLang="zh-CN" sz="2000" b="1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置于类的成员定义前，用来限定其他对象对该类对象成员的访问权限。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class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的权限修饰只可以用 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kumimoji="1" lang="en-US" altLang="zh-CN" sz="2000" b="1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87302" name="Group 262"/>
          <p:cNvGraphicFramePr>
            <a:graphicFrameLocks noGrp="1"/>
          </p:cNvGraphicFramePr>
          <p:nvPr/>
        </p:nvGraphicFramePr>
        <p:xfrm>
          <a:off x="1371600" y="2746375"/>
          <a:ext cx="6775450" cy="1828800"/>
        </p:xfrm>
        <a:graphic>
          <a:graphicData uri="http://schemas.openxmlformats.org/drawingml/2006/table">
            <a:tbl>
              <a:tblPr/>
              <a:tblGrid>
                <a:gridCol w="1417638"/>
                <a:gridCol w="1417637"/>
                <a:gridCol w="1104900"/>
                <a:gridCol w="1417638"/>
                <a:gridCol w="14176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修饰符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类内部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同一个包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任何地方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default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访问控制举例</a:t>
            </a:r>
          </a:p>
        </p:txBody>
      </p:sp>
      <p:sp>
        <p:nvSpPr>
          <p:cNvPr id="60419" name="Rectangle 51"/>
          <p:cNvSpPr>
            <a:spLocks noChangeArrowheads="1"/>
          </p:cNvSpPr>
          <p:nvPr/>
        </p:nvSpPr>
        <p:spPr bwMode="auto">
          <a:xfrm>
            <a:off x="762000" y="1412875"/>
            <a:ext cx="76962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class Person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private int age;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void setAge(int i)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if (i &lt; 0) return;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age = i;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public int getAge() {return age;}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public static void main(String args[])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Person b = new Person();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b.age = -1000;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b.setAge(16);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 System.out.println(b.getAge());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800080"/>
              </a:solidFill>
              <a:latin typeface="Courier New" pitchFamily="49" charset="0"/>
            </a:endParaRPr>
          </a:p>
        </p:txBody>
      </p:sp>
      <p:pic>
        <p:nvPicPr>
          <p:cNvPr id="60420" name="Picture 53" descr="err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221163"/>
            <a:ext cx="3048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8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引    用</a:t>
            </a:r>
          </a:p>
        </p:txBody>
      </p:sp>
      <p:sp>
        <p:nvSpPr>
          <p:cNvPr id="24579" name="Rectangle 29"/>
          <p:cNvSpPr>
            <a:spLocks noChangeArrowheads="1"/>
          </p:cNvSpPr>
          <p:nvPr/>
        </p:nvSpPr>
        <p:spPr bwMode="auto">
          <a:xfrm>
            <a:off x="2438400" y="1676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Courier New" pitchFamily="49" charset="0"/>
              </a:rPr>
              <a:t>Integer i;</a:t>
            </a:r>
          </a:p>
        </p:txBody>
      </p:sp>
      <p:sp>
        <p:nvSpPr>
          <p:cNvPr id="24580" name="Rectangle 30"/>
          <p:cNvSpPr>
            <a:spLocks noChangeArrowheads="1"/>
          </p:cNvSpPr>
          <p:nvPr/>
        </p:nvSpPr>
        <p:spPr bwMode="auto">
          <a:xfrm>
            <a:off x="990600" y="1600200"/>
            <a:ext cx="1265238" cy="533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4581" name="Rectangle 31"/>
          <p:cNvSpPr>
            <a:spLocks noChangeArrowheads="1"/>
          </p:cNvSpPr>
          <p:nvPr/>
        </p:nvSpPr>
        <p:spPr bwMode="auto">
          <a:xfrm>
            <a:off x="2570163" y="2971800"/>
            <a:ext cx="4017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Courier New" pitchFamily="49" charset="0"/>
              </a:rPr>
              <a:t>i = new Integer(100);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24582" name="Rectangle 36"/>
          <p:cNvSpPr>
            <a:spLocks noChangeArrowheads="1"/>
          </p:cNvSpPr>
          <p:nvPr/>
        </p:nvSpPr>
        <p:spPr bwMode="auto">
          <a:xfrm>
            <a:off x="990600" y="2895600"/>
            <a:ext cx="1336675" cy="609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0x3a123b</a:t>
            </a:r>
          </a:p>
        </p:txBody>
      </p:sp>
      <p:sp>
        <p:nvSpPr>
          <p:cNvPr id="24583" name="Rectangle 38"/>
          <p:cNvSpPr>
            <a:spLocks noChangeArrowheads="1"/>
          </p:cNvSpPr>
          <p:nvPr/>
        </p:nvSpPr>
        <p:spPr bwMode="auto">
          <a:xfrm>
            <a:off x="4114800" y="3810000"/>
            <a:ext cx="4038600" cy="2133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84" name="Rectangle 39"/>
          <p:cNvSpPr>
            <a:spLocks noChangeArrowheads="1"/>
          </p:cNvSpPr>
          <p:nvPr/>
        </p:nvSpPr>
        <p:spPr bwMode="auto">
          <a:xfrm>
            <a:off x="4572000" y="4267200"/>
            <a:ext cx="11430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… … …</a:t>
            </a:r>
          </a:p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… … …</a:t>
            </a:r>
          </a:p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… … …</a:t>
            </a:r>
          </a:p>
        </p:txBody>
      </p:sp>
      <p:cxnSp>
        <p:nvCxnSpPr>
          <p:cNvPr id="24585" name="AutoShape 44"/>
          <p:cNvCxnSpPr>
            <a:cxnSpLocks noChangeShapeType="1"/>
            <a:stCxn id="24582" idx="2"/>
            <a:endCxn id="24584" idx="1"/>
          </p:cNvCxnSpPr>
          <p:nvPr/>
        </p:nvCxnSpPr>
        <p:spPr bwMode="auto">
          <a:xfrm rot="16200000" flipH="1">
            <a:off x="2486819" y="2677319"/>
            <a:ext cx="1257300" cy="2913062"/>
          </a:xfrm>
          <a:prstGeom prst="bentConnector2">
            <a:avLst/>
          </a:prstGeom>
          <a:noFill/>
          <a:ln w="25400">
            <a:solidFill>
              <a:srgbClr val="FFFF00"/>
            </a:solidFill>
            <a:miter lim="800000"/>
            <a:headEnd/>
            <a:tailEnd type="triangle" w="med" len="med"/>
          </a:ln>
        </p:spPr>
      </p:cxnSp>
      <p:sp>
        <p:nvSpPr>
          <p:cNvPr id="24586" name="Text Box 46"/>
          <p:cNvSpPr txBox="1">
            <a:spLocks noChangeArrowheads="1"/>
          </p:cNvSpPr>
          <p:nvPr/>
        </p:nvSpPr>
        <p:spPr bwMode="auto">
          <a:xfrm>
            <a:off x="5791200" y="4114800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Times New Roman" pitchFamily="18" charset="0"/>
              </a:rPr>
              <a:t>0x3a123b</a:t>
            </a:r>
            <a:endParaRPr kumimoji="1" lang="zh-CN" altLang="en-US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4587" name="Text Box 48"/>
          <p:cNvSpPr txBox="1">
            <a:spLocks noChangeArrowheads="1"/>
          </p:cNvSpPr>
          <p:nvPr/>
        </p:nvSpPr>
        <p:spPr bwMode="auto">
          <a:xfrm>
            <a:off x="6932613" y="5334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堆内存</a:t>
            </a:r>
          </a:p>
        </p:txBody>
      </p:sp>
    </p:spTree>
  </p:cSld>
  <p:clrMapOvr>
    <a:masterClrMapping/>
  </p:clrMapOvr>
  <p:transition advTm="20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smtClean="0"/>
              <a:t>P 2;</a:t>
            </a:r>
          </a:p>
          <a:p>
            <a:r>
              <a:rPr lang="en-US" altLang="zh-CN" sz="1800" b="1" dirty="0" smtClean="0"/>
              <a:t>public </a:t>
            </a:r>
            <a:r>
              <a:rPr lang="en-US" altLang="zh-CN" sz="1800" b="1" dirty="0" smtClean="0"/>
              <a:t>class Test{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private 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 </a:t>
            </a:r>
            <a:r>
              <a:rPr lang="en-US" altLang="zh-CN" sz="1800" b="1" dirty="0" err="1" smtClean="0"/>
              <a:t>n_private</a:t>
            </a:r>
            <a:r>
              <a:rPr lang="en-US" altLang="zh-CN" sz="1800" b="1" dirty="0" smtClean="0"/>
              <a:t> =1;</a:t>
            </a:r>
          </a:p>
          <a:p>
            <a:r>
              <a:rPr lang="en-US" altLang="zh-CN" sz="1800" dirty="0" smtClean="0"/>
              <a:t>            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 </a:t>
            </a:r>
            <a:r>
              <a:rPr lang="en-US" altLang="zh-CN" sz="1800" b="1" dirty="0" err="1" smtClean="0"/>
              <a:t>n_friendly</a:t>
            </a:r>
            <a:r>
              <a:rPr lang="en-US" altLang="zh-CN" sz="1800" b="1" dirty="0" smtClean="0"/>
              <a:t> = 2;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protected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 </a:t>
            </a:r>
            <a:r>
              <a:rPr lang="en-US" altLang="zh-CN" sz="1800" b="1" dirty="0" err="1" smtClean="0"/>
              <a:t>n_protected</a:t>
            </a:r>
            <a:r>
              <a:rPr lang="en-US" altLang="zh-CN" sz="1800" b="1" dirty="0" smtClean="0"/>
              <a:t> = 3;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public  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 </a:t>
            </a:r>
            <a:r>
              <a:rPr lang="en-US" altLang="zh-CN" sz="1800" b="1" dirty="0" err="1" smtClean="0"/>
              <a:t>n_public</a:t>
            </a:r>
            <a:r>
              <a:rPr lang="en-US" altLang="zh-CN" sz="1800" b="1" dirty="0" smtClean="0"/>
              <a:t> = 4;</a:t>
            </a:r>
          </a:p>
          <a:p>
            <a:r>
              <a:rPr lang="en-US" altLang="zh-CN" sz="1800" dirty="0" smtClean="0"/>
              <a:t>}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P 1;</a:t>
            </a:r>
          </a:p>
          <a:p>
            <a:r>
              <a:rPr lang="en-US" altLang="zh-CN" sz="1800" b="1" dirty="0" smtClean="0"/>
              <a:t>class Child extends Test {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public void f(){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n_private</a:t>
            </a:r>
            <a:r>
              <a:rPr lang="en-US" altLang="zh-CN" sz="1800" dirty="0" smtClean="0"/>
              <a:t> =10;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n_friendly</a:t>
            </a:r>
            <a:r>
              <a:rPr lang="en-US" altLang="zh-CN" sz="1800" dirty="0" smtClean="0"/>
              <a:t> = 20;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n_protected</a:t>
            </a:r>
            <a:r>
              <a:rPr lang="en-US" altLang="zh-CN" sz="1800" dirty="0" smtClean="0"/>
              <a:t> = 30;</a:t>
            </a:r>
          </a:p>
          <a:p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n_public</a:t>
            </a:r>
            <a:r>
              <a:rPr lang="en-US" altLang="zh-CN" sz="1800" dirty="0" smtClean="0"/>
              <a:t> = 40;</a:t>
            </a:r>
          </a:p>
          <a:p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778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设计一个复数类，提供复数的加减法，乘法，取模等运算；编写一个程序进行验证。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类的定义</a:t>
            </a:r>
          </a:p>
        </p:txBody>
      </p:sp>
      <p:sp>
        <p:nvSpPr>
          <p:cNvPr id="25603" name="Rectangle 10"/>
          <p:cNvSpPr>
            <a:spLocks noChangeArrowheads="1"/>
          </p:cNvSpPr>
          <p:nvPr/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关键字定义一个类，例如：</a:t>
            </a:r>
          </a:p>
        </p:txBody>
      </p:sp>
      <p:sp>
        <p:nvSpPr>
          <p:cNvPr id="25604" name="Rectangle 24"/>
          <p:cNvSpPr>
            <a:spLocks noChangeArrowheads="1"/>
          </p:cNvSpPr>
          <p:nvPr/>
        </p:nvSpPr>
        <p:spPr bwMode="auto">
          <a:xfrm>
            <a:off x="1219200" y="1828800"/>
            <a:ext cx="6858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class Person </a:t>
            </a: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  Person(String 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	new Person();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	new </a:t>
            </a: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Person</a:t>
            </a:r>
            <a:r>
              <a:rPr kumimoji="1" lang="en-US" altLang="zh-CN" sz="2000" b="1" dirty="0" smtClean="0">
                <a:solidFill>
                  <a:srgbClr val="800080"/>
                </a:solidFill>
                <a:latin typeface="Courier New" pitchFamily="49" charset="0"/>
              </a:rPr>
              <a:t>(“”);</a:t>
            </a:r>
            <a:endParaRPr kumimoji="1" lang="en-US" altLang="zh-CN" sz="2000" b="1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FFFF00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 smtClean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kumimoji="1" lang="zh-CN" alt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成员变量定义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FFFF00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private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id;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 private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age = 20;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  //</a:t>
            </a:r>
            <a:r>
              <a:rPr kumimoji="1" lang="zh-CN" altLang="en-US" sz="2000" b="1" dirty="0">
                <a:solidFill>
                  <a:schemeClr val="accent1"/>
                </a:solidFill>
                <a:latin typeface="Courier New" pitchFamily="49" charset="0"/>
              </a:rPr>
              <a:t>方法定义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FF00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getAge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() {return age;}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 public void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setAge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) {age =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;}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 public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800080"/>
                </a:solidFill>
                <a:latin typeface="Courier New" pitchFamily="49" charset="0"/>
              </a:rPr>
              <a:t>getId</a:t>
            </a: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() {return id;}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rgbClr val="80008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8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类的定义</a:t>
            </a:r>
          </a:p>
        </p:txBody>
      </p:sp>
      <p:sp>
        <p:nvSpPr>
          <p:cNvPr id="26627" name="Rectangle 25"/>
          <p:cNvSpPr>
            <a:spLocks noChangeArrowheads="1"/>
          </p:cNvSpPr>
          <p:nvPr/>
        </p:nvSpPr>
        <p:spPr bwMode="auto">
          <a:xfrm>
            <a:off x="684213" y="1371600"/>
            <a:ext cx="8231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类的定义主要有两方面组成－</a:t>
            </a:r>
            <a:r>
              <a:rPr kumimoji="1" lang="zh-CN" altLang="en-US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成员变量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声明成员变量的格式为：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[&lt; modifiers&gt;]type&lt; 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attr_name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&gt;[=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defaultValue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];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例如：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private 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 id;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         private 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 age = 20;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声明方法的格式为：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1" dirty="0">
                <a:solidFill>
                  <a:srgbClr val="800080"/>
                </a:solidFill>
                <a:latin typeface="Courier New" pitchFamily="49" charset="0"/>
              </a:rPr>
              <a:t>[&lt; 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modifiers&gt;] &lt; modifiers&gt; &lt;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return_type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&gt; &lt;name&gt;([&lt; 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argu_list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&gt;]) {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  	         [&lt; statements&gt;]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    } </a:t>
            </a:r>
            <a:endParaRPr kumimoji="1" lang="zh-CN" altLang="en-US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例如： 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kumimoji="1" lang="en-US" altLang="zh-CN" b="1" dirty="0" err="1">
                <a:solidFill>
                  <a:srgbClr val="800080"/>
                </a:solidFill>
                <a:latin typeface="Courier New" pitchFamily="49" charset="0"/>
              </a:rPr>
              <a:t>getAge</a:t>
            </a:r>
            <a:r>
              <a:rPr kumimoji="1" lang="en-US" altLang="zh-CN" b="1" dirty="0">
                <a:solidFill>
                  <a:srgbClr val="800080"/>
                </a:solidFill>
                <a:latin typeface="Courier New" pitchFamily="49" charset="0"/>
              </a:rPr>
              <a:t>() {return age;}</a:t>
            </a:r>
            <a:endParaRPr kumimoji="1" lang="zh-CN" altLang="en-US" b="1" dirty="0">
              <a:solidFill>
                <a:srgbClr val="80008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成员变量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371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成员变量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可以使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语言中任何一种数据类型（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包括基本类型和引用类型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在定义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成员变量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时可以对其初始化，如果不对其初始化，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使用默认的之对其初始化。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成员变量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的作用范围为整个类体。</a:t>
            </a:r>
            <a:endParaRPr kumimoji="1" lang="zh-CN" altLang="en-US" sz="20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 </a:t>
            </a: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成员变量的默认初始化</a:t>
            </a:r>
          </a:p>
        </p:txBody>
      </p:sp>
      <p:graphicFrame>
        <p:nvGraphicFramePr>
          <p:cNvPr id="76883" name="Group 83"/>
          <p:cNvGraphicFramePr>
            <a:graphicFrameLocks noGrp="1"/>
          </p:cNvGraphicFramePr>
          <p:nvPr/>
        </p:nvGraphicFramePr>
        <p:xfrm>
          <a:off x="1981200" y="2057400"/>
          <a:ext cx="5257800" cy="3683953"/>
        </p:xfrm>
        <a:graphic>
          <a:graphicData uri="http://schemas.openxmlformats.org/drawingml/2006/table">
            <a:tbl>
              <a:tblPr/>
              <a:tblGrid>
                <a:gridCol w="2667000"/>
                <a:gridCol w="2590800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成员变量类型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取值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'\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u0000'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false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所有引用类型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8708" name="Rectangle 48"/>
          <p:cNvSpPr>
            <a:spLocks noChangeArrowheads="1"/>
          </p:cNvSpPr>
          <p:nvPr/>
        </p:nvSpPr>
        <p:spPr bwMode="auto">
          <a:xfrm>
            <a:off x="609600" y="1243013"/>
            <a:ext cx="546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成员变量按下表取默认的初始化值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构造方法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371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 </a:t>
            </a:r>
            <a:r>
              <a:rPr kumimoji="1" lang="en-US" altLang="zh-CN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new </a:t>
            </a:r>
            <a:r>
              <a:rPr kumimoji="1" lang="zh-CN" altLang="en-US" sz="2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+ 构造方法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创建一个新的对象。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构造函数是定义在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类中的一个用来初始化对象的函数。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构造函数与类同名且没有返回值。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例如：为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Person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类定义构造函数：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476375" y="3733800"/>
            <a:ext cx="60483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   … … 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Person(int n, int i){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id = n;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    age = i;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80"/>
                </a:solidFill>
                <a:latin typeface="Courier New" pitchFamily="49" charset="0"/>
              </a:rPr>
              <a:t>       … …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Java模板">
  <a:themeElements>
    <a:clrScheme name="1_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Java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附件2：中科天地课件模板1">
  <a:themeElements>
    <a:clrScheme name="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D:\Java基础标准教学课件v1.0\Java模板.pot</Template>
  <TotalTime>3779</TotalTime>
  <Words>3038</Words>
  <Application>Microsoft Office PowerPoint</Application>
  <PresentationFormat>全屏显示(4:3)</PresentationFormat>
  <Paragraphs>748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Java模板</vt:lpstr>
      <vt:lpstr>1_附件2：中科天地课件模板1</vt:lpstr>
      <vt:lpstr>1_Java模板</vt:lpstr>
      <vt:lpstr>附件2：中科天地课件模板1</vt:lpstr>
      <vt:lpstr>主题1</vt:lpstr>
      <vt:lpstr>本章内容</vt:lpstr>
      <vt:lpstr>对    象</vt:lpstr>
      <vt:lpstr>引    用</vt:lpstr>
      <vt:lpstr>引    用</vt:lpstr>
      <vt:lpstr>Java 类的定义</vt:lpstr>
      <vt:lpstr>Java 类的定义</vt:lpstr>
      <vt:lpstr>成员变量</vt:lpstr>
      <vt:lpstr>成员变量的默认初始化</vt:lpstr>
      <vt:lpstr>构造方法</vt:lpstr>
      <vt:lpstr>构造函数</vt:lpstr>
      <vt:lpstr>构造函数</vt:lpstr>
      <vt:lpstr>课 堂 练 习</vt:lpstr>
      <vt:lpstr>方    法</vt:lpstr>
      <vt:lpstr>方    法</vt:lpstr>
      <vt:lpstr>方法举例</vt:lpstr>
      <vt:lpstr>方法的调用</vt:lpstr>
      <vt:lpstr>实  例（1）</vt:lpstr>
      <vt:lpstr>实  例（2）</vt:lpstr>
      <vt:lpstr>调用过程演示（1）</vt:lpstr>
      <vt:lpstr>调用过程演示（2）</vt:lpstr>
      <vt:lpstr>调用过程演示（3）</vt:lpstr>
      <vt:lpstr>调用过程演示（4）</vt:lpstr>
      <vt:lpstr>调用过程演示（5）</vt:lpstr>
      <vt:lpstr>调用过程演示（6）</vt:lpstr>
      <vt:lpstr>调用过程演示（7）</vt:lpstr>
      <vt:lpstr>调用过程演示（8）</vt:lpstr>
      <vt:lpstr>调用过程演示（9）</vt:lpstr>
      <vt:lpstr>调用过程演示（10）</vt:lpstr>
      <vt:lpstr>对象的创建和使用</vt:lpstr>
      <vt:lpstr>举   例</vt:lpstr>
      <vt:lpstr>举   例（续1）</vt:lpstr>
      <vt:lpstr>举   例（续2）</vt:lpstr>
      <vt:lpstr>课 堂 练 习</vt:lpstr>
      <vt:lpstr>package 和 import语句</vt:lpstr>
      <vt:lpstr>package 和 import语句</vt:lpstr>
      <vt:lpstr>package 和 import语句</vt:lpstr>
      <vt:lpstr>J2SDK中主要的包介绍</vt:lpstr>
      <vt:lpstr>访问控制</vt:lpstr>
      <vt:lpstr>访问控制举例</vt:lpstr>
      <vt:lpstr>幻灯片 40</vt:lpstr>
      <vt:lpstr>课 堂 练 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212</cp:revision>
  <dcterms:created xsi:type="dcterms:W3CDTF">2003-01-04T05:12:16Z</dcterms:created>
  <dcterms:modified xsi:type="dcterms:W3CDTF">2014-09-04T02:25:34Z</dcterms:modified>
</cp:coreProperties>
</file>