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9" r:id="rId2"/>
  </p:sldMasterIdLst>
  <p:sldIdLst>
    <p:sldId id="297" r:id="rId3"/>
    <p:sldId id="298" r:id="rId4"/>
    <p:sldId id="299" r:id="rId5"/>
    <p:sldId id="316" r:id="rId6"/>
    <p:sldId id="300" r:id="rId7"/>
    <p:sldId id="302" r:id="rId8"/>
    <p:sldId id="301" r:id="rId9"/>
    <p:sldId id="303" r:id="rId10"/>
    <p:sldId id="309" r:id="rId11"/>
    <p:sldId id="310" r:id="rId12"/>
    <p:sldId id="311" r:id="rId13"/>
    <p:sldId id="31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000000"/>
    <a:srgbClr val="FFFF99"/>
    <a:srgbClr val="000066"/>
    <a:srgbClr val="000099"/>
    <a:srgbClr val="FFFFCC"/>
    <a:srgbClr val="80008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60" autoAdjust="0"/>
  </p:normalViewPr>
  <p:slideViewPr>
    <p:cSldViewPr>
      <p:cViewPr varScale="1">
        <p:scale>
          <a:sx n="45" d="100"/>
          <a:sy n="45" d="100"/>
        </p:scale>
        <p:origin x="-10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2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298450"/>
            <a:ext cx="1954212" cy="6083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98450"/>
            <a:ext cx="5710238" cy="6083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B3DD22-5831-4599-9E03-46E9F2B6EF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3ED513-2072-4CC6-B969-563CAD96F5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18D28F-CB7F-4768-BF9E-029AEF1F3B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2EAC81-7B62-4B13-95BF-F46D379820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D175F0-D071-4149-91FD-A2550BA16E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B1DC47-3A8A-4041-B298-9DA60F511D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E73F5B-B4C6-4D9D-A163-B1C44FE6B1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DAD0AE-19FF-446A-AAB5-7C42640841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237E0D-FA98-42E2-A6CA-CB37C207F1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5CD598-791E-44D3-8AB4-3E916A55E8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C22CBF-C957-4D78-93C0-56BE43D48B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96975"/>
            <a:ext cx="7772400" cy="51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98450"/>
            <a:ext cx="753903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幻灯片标题</a:t>
            </a:r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3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2448EA8-B867-4DB4-80A3-2FD1C88BC2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mtClean="0">
                <a:latin typeface="楷体_GB2312" pitchFamily="49" charset="-122"/>
              </a:rPr>
              <a:t>方法的重载</a:t>
            </a:r>
          </a:p>
        </p:txBody>
      </p:sp>
      <p:sp>
        <p:nvSpPr>
          <p:cNvPr id="15363" name="Rectangle 13"/>
          <p:cNvSpPr>
            <a:spLocks noChangeArrowheads="1"/>
          </p:cNvSpPr>
          <p:nvPr/>
        </p:nvSpPr>
        <p:spPr bwMode="auto">
          <a:xfrm>
            <a:off x="609600" y="1447800"/>
            <a:ext cx="78486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方法的</a:t>
            </a:r>
            <a:r>
              <a:rPr kumimoji="1" lang="zh-CN" altLang="en-US" sz="2400" b="1">
                <a:solidFill>
                  <a:srgbClr val="000099"/>
                </a:solidFill>
                <a:latin typeface="Courier New" pitchFamily="49" charset="0"/>
              </a:rPr>
              <a:t>重载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是指一个类中可以定义有相同的名字和返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 回值类型，但参数不同的多个方法。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调用时，会根据不同的参数表选择对应的方法。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例如：在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Person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类中添加如下方法：</a:t>
            </a:r>
          </a:p>
        </p:txBody>
      </p:sp>
      <p:sp>
        <p:nvSpPr>
          <p:cNvPr id="15364" name="Rectangle 14"/>
          <p:cNvSpPr>
            <a:spLocks noChangeArrowheads="1"/>
          </p:cNvSpPr>
          <p:nvPr/>
        </p:nvSpPr>
        <p:spPr bwMode="auto">
          <a:xfrm>
            <a:off x="1219200" y="3505200"/>
            <a:ext cx="731520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void info()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System.out.println("My id is "+id);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void info(String t)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System.out.println(t+" "+id+" "+age);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rgbClr val="000099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楷体_GB2312" pitchFamily="49" charset="-122"/>
              </a:rPr>
              <a:t>this </a:t>
            </a:r>
            <a:r>
              <a:rPr lang="zh-CN" altLang="en-US" smtClean="0">
                <a:latin typeface="楷体_GB2312" pitchFamily="49" charset="-122"/>
              </a:rPr>
              <a:t>关键字举例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62000" y="2133600"/>
            <a:ext cx="777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AutoNum type="arabicPeriod"/>
            </a:pPr>
            <a:endParaRPr kumimoji="1" lang="zh-CN" altLang="en-US" sz="2000">
              <a:latin typeface="Times New Roman" pitchFamily="18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838200" y="1295400"/>
            <a:ext cx="7696200" cy="51149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Leaf{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int i = 0;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Leaf(int i)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this.i = i;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Leaf increament(){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i++;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return this;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void print(){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System.out.println("i = "+i);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main(String[] args){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Leaf leaf = new Leaf(100);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leaf.increament().increament().print();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7772400" cy="782637"/>
          </a:xfrm>
        </p:spPr>
        <p:txBody>
          <a:bodyPr/>
          <a:lstStyle/>
          <a:p>
            <a:r>
              <a:rPr lang="en-US" altLang="zh-CN" smtClean="0">
                <a:latin typeface="楷体_GB2312" pitchFamily="49" charset="-122"/>
              </a:rPr>
              <a:t>static </a:t>
            </a:r>
            <a:r>
              <a:rPr lang="zh-CN" altLang="en-US" smtClean="0">
                <a:latin typeface="楷体_GB2312" pitchFamily="49" charset="-122"/>
              </a:rPr>
              <a:t>关键字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304800" y="1447800"/>
            <a:ext cx="86868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在类中，用</a:t>
            </a:r>
            <a:r>
              <a:rPr kumimoji="1"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static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声明的成员变量为静态成员变量，它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为该类的公用变量，在第一次使用时被初始化，对于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该类的所以对象来说，</a:t>
            </a:r>
            <a:r>
              <a:rPr kumimoji="1"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static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成员变量只有一份。用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static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声明的方法为静态方法，在调用该方法时，不会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将对象的引用传递给它，所以在</a:t>
            </a:r>
            <a:r>
              <a:rPr kumimoji="1"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static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方法中不可以访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问</a:t>
            </a:r>
            <a:r>
              <a:rPr kumimoji="1"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非</a:t>
            </a:r>
            <a:r>
              <a:rPr kumimoji="1"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static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的成员。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可以通过对象引用和类名（不需要实例化）访问静态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成员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r>
              <a:rPr lang="en-US" altLang="zh-CN" smtClean="0">
                <a:latin typeface="楷体_GB2312" pitchFamily="49" charset="-122"/>
              </a:rPr>
              <a:t>static </a:t>
            </a:r>
            <a:r>
              <a:rPr lang="zh-CN" altLang="en-US" smtClean="0">
                <a:latin typeface="楷体_GB2312" pitchFamily="49" charset="-122"/>
              </a:rPr>
              <a:t>关键字举例</a:t>
            </a:r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762000" y="1196975"/>
            <a:ext cx="7772400" cy="4584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Cat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private static int sid = 0;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private String name; int id;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Cat(String name)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this.name = name; 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	  id = sid++;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void info(){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System.out.println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("My name is "+name+" No."+id);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 arg[]){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Cat.sid = 100;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Cat c1 = new Cat(</a:t>
            </a:r>
            <a:r>
              <a:rPr kumimoji="1" lang="en-US" altLang="zh-CN" sz="2000" b="1">
                <a:solidFill>
                  <a:schemeClr val="bg2"/>
                </a:solidFill>
              </a:rPr>
              <a:t>"</a:t>
            </a: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name1");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Cat c2 = new Cat(</a:t>
            </a:r>
            <a:r>
              <a:rPr kumimoji="1" lang="en-US" altLang="zh-CN" sz="2000" b="1">
                <a:solidFill>
                  <a:schemeClr val="bg2"/>
                </a:solidFill>
              </a:rPr>
              <a:t>"</a:t>
            </a: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name2");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c1.info(); c2.info();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26628" name="Rectangle 8"/>
          <p:cNvSpPr>
            <a:spLocks noChangeArrowheads="1"/>
          </p:cNvSpPr>
          <p:nvPr/>
        </p:nvSpPr>
        <p:spPr bwMode="auto">
          <a:xfrm>
            <a:off x="2520950" y="5680075"/>
            <a:ext cx="5638800" cy="609600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My name is name1 No.100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My name is name2 No.101</a:t>
            </a:r>
            <a:endParaRPr kumimoji="1" lang="zh-CN" altLang="en-US" sz="2000" b="1">
              <a:latin typeface="Courier New" pitchFamily="49" charset="0"/>
            </a:endParaRPr>
          </a:p>
        </p:txBody>
      </p:sp>
      <p:sp>
        <p:nvSpPr>
          <p:cNvPr id="26629" name="Rectangle 9"/>
          <p:cNvSpPr>
            <a:spLocks noChangeArrowheads="1"/>
          </p:cNvSpPr>
          <p:nvPr/>
        </p:nvSpPr>
        <p:spPr bwMode="auto">
          <a:xfrm>
            <a:off x="533400" y="5708650"/>
            <a:ext cx="21336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000" b="1">
                <a:latin typeface="Times New Roman" pitchFamily="18" charset="0"/>
              </a:rPr>
              <a:t>输出结果</a:t>
            </a:r>
            <a:r>
              <a:rPr kumimoji="1" lang="zh-CN" altLang="en-US" sz="2400" b="1">
                <a:latin typeface="Times New Roman" pitchFamily="18" charset="0"/>
              </a:rPr>
              <a:t>：</a:t>
            </a:r>
            <a:endParaRPr kumimoji="1" lang="en-US" altLang="zh-CN" sz="24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mtClean="0">
                <a:latin typeface="楷体_GB2312" pitchFamily="49" charset="-122"/>
              </a:rPr>
              <a:t>方法的重载</a:t>
            </a:r>
          </a:p>
        </p:txBody>
      </p:sp>
      <p:sp>
        <p:nvSpPr>
          <p:cNvPr id="16387" name="Rectangle 11"/>
          <p:cNvSpPr>
            <a:spLocks noChangeArrowheads="1"/>
          </p:cNvSpPr>
          <p:nvPr/>
        </p:nvSpPr>
        <p:spPr bwMode="auto">
          <a:xfrm>
            <a:off x="609600" y="14478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运行如下程序：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88" name="Rectangle 12"/>
          <p:cNvSpPr>
            <a:spLocks noChangeArrowheads="1"/>
          </p:cNvSpPr>
          <p:nvPr/>
        </p:nvSpPr>
        <p:spPr bwMode="auto">
          <a:xfrm>
            <a:off x="1066800" y="2057400"/>
            <a:ext cx="73914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public static void main(String args[]) {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    Person p = new Person(1,20);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    p.info();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    p.info("hello");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rgbClr val="000099"/>
              </a:solidFill>
              <a:latin typeface="Courier New" pitchFamily="49" charset="0"/>
            </a:endParaRPr>
          </a:p>
        </p:txBody>
      </p:sp>
      <p:sp>
        <p:nvSpPr>
          <p:cNvPr id="16389" name="Rectangle 13"/>
          <p:cNvSpPr>
            <a:spLocks noChangeArrowheads="1"/>
          </p:cNvSpPr>
          <p:nvPr/>
        </p:nvSpPr>
        <p:spPr bwMode="auto">
          <a:xfrm>
            <a:off x="533400" y="4983163"/>
            <a:ext cx="24542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</a:rPr>
              <a:t>输出结果：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6390" name="Rectangle 14"/>
          <p:cNvSpPr>
            <a:spLocks noChangeArrowheads="1"/>
          </p:cNvSpPr>
          <p:nvPr/>
        </p:nvSpPr>
        <p:spPr bwMode="auto">
          <a:xfrm>
            <a:off x="2605088" y="5013325"/>
            <a:ext cx="5638800" cy="573088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My id is 1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hello 1 20</a:t>
            </a:r>
            <a:endParaRPr kumimoji="1" lang="zh-CN" altLang="en-US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mtClean="0">
                <a:latin typeface="楷体_GB2312" pitchFamily="49" charset="-122"/>
              </a:rPr>
              <a:t>构造方法的重载</a:t>
            </a:r>
          </a:p>
        </p:txBody>
      </p:sp>
      <p:sp>
        <p:nvSpPr>
          <p:cNvPr id="17411" name="Rectangle 11"/>
          <p:cNvSpPr>
            <a:spLocks noChangeArrowheads="1"/>
          </p:cNvSpPr>
          <p:nvPr/>
        </p:nvSpPr>
        <p:spPr bwMode="auto">
          <a:xfrm>
            <a:off x="609600" y="1447800"/>
            <a:ext cx="78486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与普通方法一样，构造方法也可以重载：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例如：修改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Person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类的构造方法为：</a:t>
            </a:r>
          </a:p>
        </p:txBody>
      </p:sp>
      <p:sp>
        <p:nvSpPr>
          <p:cNvPr id="17412" name="Rectangle 12"/>
          <p:cNvSpPr>
            <a:spLocks noChangeArrowheads="1"/>
          </p:cNvSpPr>
          <p:nvPr/>
        </p:nvSpPr>
        <p:spPr bwMode="auto">
          <a:xfrm>
            <a:off x="1295400" y="2667000"/>
            <a:ext cx="6629400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id = 0;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age = 20;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Person(int i)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id = 0;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age = i;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Person(int n,int i){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id = n;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age = i;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55"/>
          <p:cNvSpPr>
            <a:spLocks noChangeArrowheads="1"/>
          </p:cNvSpPr>
          <p:nvPr/>
        </p:nvSpPr>
        <p:spPr bwMode="auto">
          <a:xfrm>
            <a:off x="609600" y="1371600"/>
            <a:ext cx="8153400" cy="47244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zh-CN" altLang="en-US" sz="2000" b="1">
              <a:solidFill>
                <a:srgbClr val="660066"/>
              </a:solidFill>
              <a:latin typeface="Courier New" pitchFamily="49" charset="0"/>
            </a:endParaRPr>
          </a:p>
        </p:txBody>
      </p:sp>
      <p:sp>
        <p:nvSpPr>
          <p:cNvPr id="1843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  <a:noFill/>
        </p:spPr>
        <p:txBody>
          <a:bodyPr/>
          <a:lstStyle/>
          <a:p>
            <a:r>
              <a:rPr lang="zh-CN" altLang="en-US" smtClean="0">
                <a:latin typeface="楷体_GB2312" pitchFamily="49" charset="-122"/>
              </a:rPr>
              <a:t>课 堂 练 习</a:t>
            </a:r>
          </a:p>
        </p:txBody>
      </p:sp>
      <p:sp>
        <p:nvSpPr>
          <p:cNvPr id="18436" name="Text Box 1028"/>
          <p:cNvSpPr txBox="1">
            <a:spLocks noChangeArrowheads="1"/>
          </p:cNvSpPr>
          <p:nvPr/>
        </p:nvSpPr>
        <p:spPr bwMode="auto">
          <a:xfrm>
            <a:off x="6172200" y="3124200"/>
            <a:ext cx="207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8437" name="Text Box 1029"/>
          <p:cNvSpPr txBox="1">
            <a:spLocks noChangeArrowheads="1"/>
          </p:cNvSpPr>
          <p:nvPr/>
        </p:nvSpPr>
        <p:spPr bwMode="auto">
          <a:xfrm>
            <a:off x="684213" y="1557338"/>
            <a:ext cx="78501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利用修改过后的 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Person 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类；编写程序，分别用三种构造方法创建三个 </a:t>
            </a:r>
            <a:r>
              <a:rPr kumimoji="1" lang="en-US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person </a:t>
            </a:r>
            <a:r>
              <a:rPr kumimoji="1"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对象，如下图所示</a:t>
            </a:r>
          </a:p>
        </p:txBody>
      </p:sp>
      <p:sp>
        <p:nvSpPr>
          <p:cNvPr id="18438" name="Rectangle 1057"/>
          <p:cNvSpPr>
            <a:spLocks noChangeArrowheads="1"/>
          </p:cNvSpPr>
          <p:nvPr/>
        </p:nvSpPr>
        <p:spPr bwMode="auto">
          <a:xfrm>
            <a:off x="5105400" y="2895600"/>
            <a:ext cx="3317875" cy="264795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18439" name="Group 1059"/>
          <p:cNvGrpSpPr>
            <a:grpSpLocks/>
          </p:cNvGrpSpPr>
          <p:nvPr/>
        </p:nvGrpSpPr>
        <p:grpSpPr bwMode="auto">
          <a:xfrm>
            <a:off x="5638800" y="4730750"/>
            <a:ext cx="939800" cy="628650"/>
            <a:chOff x="2677" y="2688"/>
            <a:chExt cx="720" cy="576"/>
          </a:xfrm>
        </p:grpSpPr>
        <p:sp>
          <p:nvSpPr>
            <p:cNvPr id="18455" name="Rectangle 1060"/>
            <p:cNvSpPr>
              <a:spLocks noChangeArrowheads="1"/>
            </p:cNvSpPr>
            <p:nvPr/>
          </p:nvSpPr>
          <p:spPr bwMode="auto">
            <a:xfrm>
              <a:off x="2677" y="2688"/>
              <a:ext cx="720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2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8456" name="Rectangle 1061"/>
            <p:cNvSpPr>
              <a:spLocks noChangeArrowheads="1"/>
            </p:cNvSpPr>
            <p:nvPr/>
          </p:nvSpPr>
          <p:spPr bwMode="auto">
            <a:xfrm>
              <a:off x="2677" y="2976"/>
              <a:ext cx="720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2"/>
                  </a:solidFill>
                  <a:latin typeface="Times New Roman" pitchFamily="18" charset="0"/>
                </a:rPr>
                <a:t>25</a:t>
              </a:r>
            </a:p>
          </p:txBody>
        </p:sp>
      </p:grpSp>
      <p:sp>
        <p:nvSpPr>
          <p:cNvPr id="18440" name="Rectangle 1062"/>
          <p:cNvSpPr>
            <a:spLocks noChangeArrowheads="1"/>
          </p:cNvSpPr>
          <p:nvPr/>
        </p:nvSpPr>
        <p:spPr bwMode="auto">
          <a:xfrm>
            <a:off x="2895600" y="4991100"/>
            <a:ext cx="1098550" cy="4191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###</a:t>
            </a:r>
          </a:p>
        </p:txBody>
      </p:sp>
      <p:sp>
        <p:nvSpPr>
          <p:cNvPr id="18441" name="Text Box 1063"/>
          <p:cNvSpPr txBox="1">
            <a:spLocks noChangeArrowheads="1"/>
          </p:cNvSpPr>
          <p:nvPr/>
        </p:nvSpPr>
        <p:spPr bwMode="auto">
          <a:xfrm>
            <a:off x="2144713" y="4976813"/>
            <a:ext cx="77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p3</a:t>
            </a:r>
          </a:p>
        </p:txBody>
      </p:sp>
      <p:cxnSp>
        <p:nvCxnSpPr>
          <p:cNvPr id="18442" name="AutoShape 1064"/>
          <p:cNvCxnSpPr>
            <a:cxnSpLocks noChangeShapeType="1"/>
            <a:stCxn id="18440" idx="3"/>
            <a:endCxn id="18456" idx="1"/>
          </p:cNvCxnSpPr>
          <p:nvPr/>
        </p:nvCxnSpPr>
        <p:spPr bwMode="auto">
          <a:xfrm>
            <a:off x="3994150" y="5200650"/>
            <a:ext cx="1644650" cy="1588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</p:cxnSp>
      <p:grpSp>
        <p:nvGrpSpPr>
          <p:cNvPr id="18443" name="Group 1066"/>
          <p:cNvGrpSpPr>
            <a:grpSpLocks/>
          </p:cNvGrpSpPr>
          <p:nvPr/>
        </p:nvGrpSpPr>
        <p:grpSpPr bwMode="auto">
          <a:xfrm>
            <a:off x="5627688" y="3968750"/>
            <a:ext cx="939800" cy="628650"/>
            <a:chOff x="2677" y="2688"/>
            <a:chExt cx="720" cy="576"/>
          </a:xfrm>
        </p:grpSpPr>
        <p:sp>
          <p:nvSpPr>
            <p:cNvPr id="18453" name="Rectangle 1067"/>
            <p:cNvSpPr>
              <a:spLocks noChangeArrowheads="1"/>
            </p:cNvSpPr>
            <p:nvPr/>
          </p:nvSpPr>
          <p:spPr bwMode="auto">
            <a:xfrm>
              <a:off x="2677" y="2688"/>
              <a:ext cx="720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8454" name="Rectangle 1068"/>
            <p:cNvSpPr>
              <a:spLocks noChangeArrowheads="1"/>
            </p:cNvSpPr>
            <p:nvPr/>
          </p:nvSpPr>
          <p:spPr bwMode="auto">
            <a:xfrm>
              <a:off x="2677" y="2976"/>
              <a:ext cx="720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2"/>
                  </a:solidFill>
                  <a:latin typeface="Times New Roman" pitchFamily="18" charset="0"/>
                </a:rPr>
                <a:t>23</a:t>
              </a:r>
            </a:p>
          </p:txBody>
        </p:sp>
      </p:grpSp>
      <p:sp>
        <p:nvSpPr>
          <p:cNvPr id="18444" name="Rectangle 1069"/>
          <p:cNvSpPr>
            <a:spLocks noChangeArrowheads="1"/>
          </p:cNvSpPr>
          <p:nvPr/>
        </p:nvSpPr>
        <p:spPr bwMode="auto">
          <a:xfrm>
            <a:off x="2884488" y="4233863"/>
            <a:ext cx="1098550" cy="4191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###</a:t>
            </a:r>
          </a:p>
        </p:txBody>
      </p:sp>
      <p:sp>
        <p:nvSpPr>
          <p:cNvPr id="18445" name="Text Box 1070"/>
          <p:cNvSpPr txBox="1">
            <a:spLocks noChangeArrowheads="1"/>
          </p:cNvSpPr>
          <p:nvPr/>
        </p:nvSpPr>
        <p:spPr bwMode="auto">
          <a:xfrm>
            <a:off x="2133600" y="4214813"/>
            <a:ext cx="77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p2</a:t>
            </a:r>
          </a:p>
        </p:txBody>
      </p:sp>
      <p:cxnSp>
        <p:nvCxnSpPr>
          <p:cNvPr id="18446" name="AutoShape 1071"/>
          <p:cNvCxnSpPr>
            <a:cxnSpLocks noChangeShapeType="1"/>
            <a:stCxn id="18444" idx="3"/>
            <a:endCxn id="18454" idx="1"/>
          </p:cNvCxnSpPr>
          <p:nvPr/>
        </p:nvCxnSpPr>
        <p:spPr bwMode="auto">
          <a:xfrm flipV="1">
            <a:off x="3983038" y="4440238"/>
            <a:ext cx="1644650" cy="3175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</p:cxnSp>
      <p:grpSp>
        <p:nvGrpSpPr>
          <p:cNvPr id="18447" name="Group 1073"/>
          <p:cNvGrpSpPr>
            <a:grpSpLocks/>
          </p:cNvGrpSpPr>
          <p:nvPr/>
        </p:nvGrpSpPr>
        <p:grpSpPr bwMode="auto">
          <a:xfrm>
            <a:off x="5613400" y="3130550"/>
            <a:ext cx="939800" cy="628650"/>
            <a:chOff x="2677" y="2688"/>
            <a:chExt cx="720" cy="576"/>
          </a:xfrm>
        </p:grpSpPr>
        <p:sp>
          <p:nvSpPr>
            <p:cNvPr id="18451" name="Rectangle 1074"/>
            <p:cNvSpPr>
              <a:spLocks noChangeArrowheads="1"/>
            </p:cNvSpPr>
            <p:nvPr/>
          </p:nvSpPr>
          <p:spPr bwMode="auto">
            <a:xfrm>
              <a:off x="2677" y="2688"/>
              <a:ext cx="720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8452" name="Rectangle 1075"/>
            <p:cNvSpPr>
              <a:spLocks noChangeArrowheads="1"/>
            </p:cNvSpPr>
            <p:nvPr/>
          </p:nvSpPr>
          <p:spPr bwMode="auto">
            <a:xfrm>
              <a:off x="2677" y="2976"/>
              <a:ext cx="720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chemeClr val="bg2"/>
                  </a:solidFill>
                  <a:latin typeface="Times New Roman" pitchFamily="18" charset="0"/>
                </a:rPr>
                <a:t>20</a:t>
              </a:r>
            </a:p>
          </p:txBody>
        </p:sp>
      </p:grpSp>
      <p:sp>
        <p:nvSpPr>
          <p:cNvPr id="18448" name="Rectangle 1076"/>
          <p:cNvSpPr>
            <a:spLocks noChangeArrowheads="1"/>
          </p:cNvSpPr>
          <p:nvPr/>
        </p:nvSpPr>
        <p:spPr bwMode="auto">
          <a:xfrm>
            <a:off x="2870200" y="3390900"/>
            <a:ext cx="1098550" cy="4191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0066"/>
                </a:solidFill>
                <a:latin typeface="Times New Roman" pitchFamily="18" charset="0"/>
              </a:rPr>
              <a:t>###</a:t>
            </a:r>
          </a:p>
        </p:txBody>
      </p:sp>
      <p:sp>
        <p:nvSpPr>
          <p:cNvPr id="18449" name="Text Box 1077"/>
          <p:cNvSpPr txBox="1">
            <a:spLocks noChangeArrowheads="1"/>
          </p:cNvSpPr>
          <p:nvPr/>
        </p:nvSpPr>
        <p:spPr bwMode="auto">
          <a:xfrm>
            <a:off x="2119313" y="3376613"/>
            <a:ext cx="77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p1</a:t>
            </a:r>
          </a:p>
        </p:txBody>
      </p:sp>
      <p:cxnSp>
        <p:nvCxnSpPr>
          <p:cNvPr id="18450" name="AutoShape 1078"/>
          <p:cNvCxnSpPr>
            <a:cxnSpLocks noChangeShapeType="1"/>
            <a:stCxn id="18448" idx="3"/>
            <a:endCxn id="18452" idx="1"/>
          </p:cNvCxnSpPr>
          <p:nvPr/>
        </p:nvCxnSpPr>
        <p:spPr bwMode="auto">
          <a:xfrm>
            <a:off x="3968750" y="3600450"/>
            <a:ext cx="1644650" cy="1588"/>
          </a:xfrm>
          <a:prstGeom prst="straightConnector1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1143000"/>
          </a:xfrm>
          <a:noFill/>
        </p:spPr>
        <p:txBody>
          <a:bodyPr/>
          <a:lstStyle/>
          <a:p>
            <a:r>
              <a:rPr lang="zh-CN" altLang="en-US" smtClean="0">
                <a:latin typeface="楷体_GB2312" pitchFamily="49" charset="-122"/>
              </a:rPr>
              <a:t>示    例   （1）</a:t>
            </a:r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685800" y="1524000"/>
            <a:ext cx="7162800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public static void main(String args[])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    Person p1 = new Person(1, 22);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    Person p2 = new Person(2, 23);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    int age = 25;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    p1.setAge(age);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    p2.setAge(++age);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rgbClr val="000099"/>
              </a:solidFill>
              <a:latin typeface="Courier New" pitchFamily="49" charset="0"/>
            </a:endParaRPr>
          </a:p>
        </p:txBody>
      </p:sp>
      <p:sp>
        <p:nvSpPr>
          <p:cNvPr id="19460" name="Rectangle 12"/>
          <p:cNvSpPr>
            <a:spLocks noChangeArrowheads="1"/>
          </p:cNvSpPr>
          <p:nvPr/>
        </p:nvSpPr>
        <p:spPr bwMode="auto">
          <a:xfrm>
            <a:off x="4114800" y="3581400"/>
            <a:ext cx="3886200" cy="266700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Text Box 13"/>
          <p:cNvSpPr txBox="1">
            <a:spLocks noChangeArrowheads="1"/>
          </p:cNvSpPr>
          <p:nvPr/>
        </p:nvSpPr>
        <p:spPr bwMode="auto">
          <a:xfrm>
            <a:off x="6858000" y="5715000"/>
            <a:ext cx="1103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chemeClr val="bg2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19462" name="Line 14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3" name="Text Box 15"/>
          <p:cNvSpPr txBox="1">
            <a:spLocks noChangeArrowheads="1"/>
          </p:cNvSpPr>
          <p:nvPr/>
        </p:nvSpPr>
        <p:spPr bwMode="auto">
          <a:xfrm>
            <a:off x="1752600" y="5791200"/>
            <a:ext cx="990600" cy="31432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***</a:t>
            </a:r>
          </a:p>
        </p:txBody>
      </p:sp>
      <p:sp>
        <p:nvSpPr>
          <p:cNvPr id="19464" name="Text Box 16"/>
          <p:cNvSpPr txBox="1">
            <a:spLocks noChangeArrowheads="1"/>
          </p:cNvSpPr>
          <p:nvPr/>
        </p:nvSpPr>
        <p:spPr bwMode="auto">
          <a:xfrm>
            <a:off x="1752600" y="5486400"/>
            <a:ext cx="990600" cy="31432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***</a:t>
            </a:r>
          </a:p>
        </p:txBody>
      </p:sp>
      <p:sp>
        <p:nvSpPr>
          <p:cNvPr id="19465" name="Line 19"/>
          <p:cNvSpPr>
            <a:spLocks noChangeShapeType="1"/>
          </p:cNvSpPr>
          <p:nvPr/>
        </p:nvSpPr>
        <p:spPr bwMode="auto">
          <a:xfrm>
            <a:off x="1752600" y="4360863"/>
            <a:ext cx="0" cy="1752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6" name="Line 20"/>
          <p:cNvSpPr>
            <a:spLocks noChangeShapeType="1"/>
          </p:cNvSpPr>
          <p:nvPr/>
        </p:nvSpPr>
        <p:spPr bwMode="auto">
          <a:xfrm>
            <a:off x="2743200" y="4343400"/>
            <a:ext cx="0" cy="1752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7" name="Line 21"/>
          <p:cNvSpPr>
            <a:spLocks noChangeShapeType="1"/>
          </p:cNvSpPr>
          <p:nvPr/>
        </p:nvSpPr>
        <p:spPr bwMode="auto">
          <a:xfrm>
            <a:off x="1752600" y="6113463"/>
            <a:ext cx="990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468" name="Group 42"/>
          <p:cNvGrpSpPr>
            <a:grpSpLocks/>
          </p:cNvGrpSpPr>
          <p:nvPr/>
        </p:nvGrpSpPr>
        <p:grpSpPr bwMode="auto">
          <a:xfrm>
            <a:off x="4572000" y="5029200"/>
            <a:ext cx="838200" cy="568325"/>
            <a:chOff x="4176" y="2576"/>
            <a:chExt cx="528" cy="358"/>
          </a:xfrm>
        </p:grpSpPr>
        <p:sp>
          <p:nvSpPr>
            <p:cNvPr id="19478" name="Text Box 23"/>
            <p:cNvSpPr txBox="1">
              <a:spLocks noChangeArrowheads="1"/>
            </p:cNvSpPr>
            <p:nvPr/>
          </p:nvSpPr>
          <p:spPr bwMode="auto">
            <a:xfrm>
              <a:off x="4176" y="2736"/>
              <a:ext cx="528" cy="19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19479" name="Text Box 25"/>
            <p:cNvSpPr txBox="1">
              <a:spLocks noChangeArrowheads="1"/>
            </p:cNvSpPr>
            <p:nvPr/>
          </p:nvSpPr>
          <p:spPr bwMode="auto">
            <a:xfrm>
              <a:off x="4176" y="2576"/>
              <a:ext cx="528" cy="19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9469" name="Group 41"/>
          <p:cNvGrpSpPr>
            <a:grpSpLocks/>
          </p:cNvGrpSpPr>
          <p:nvPr/>
        </p:nvGrpSpPr>
        <p:grpSpPr bwMode="auto">
          <a:xfrm>
            <a:off x="4572000" y="4191000"/>
            <a:ext cx="838200" cy="568325"/>
            <a:chOff x="4176" y="3152"/>
            <a:chExt cx="528" cy="358"/>
          </a:xfrm>
        </p:grpSpPr>
        <p:sp>
          <p:nvSpPr>
            <p:cNvPr id="19476" name="Text Box 27"/>
            <p:cNvSpPr txBox="1">
              <a:spLocks noChangeArrowheads="1"/>
            </p:cNvSpPr>
            <p:nvPr/>
          </p:nvSpPr>
          <p:spPr bwMode="auto">
            <a:xfrm>
              <a:off x="4176" y="3312"/>
              <a:ext cx="528" cy="19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19477" name="Text Box 29"/>
            <p:cNvSpPr txBox="1">
              <a:spLocks noChangeArrowheads="1"/>
            </p:cNvSpPr>
            <p:nvPr/>
          </p:nvSpPr>
          <p:spPr bwMode="auto">
            <a:xfrm>
              <a:off x="4176" y="3152"/>
              <a:ext cx="528" cy="19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19470" name="Text Box 35"/>
          <p:cNvSpPr txBox="1">
            <a:spLocks noChangeArrowheads="1"/>
          </p:cNvSpPr>
          <p:nvPr/>
        </p:nvSpPr>
        <p:spPr bwMode="auto">
          <a:xfrm>
            <a:off x="1177925" y="577373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p1</a:t>
            </a:r>
          </a:p>
        </p:txBody>
      </p:sp>
      <p:sp>
        <p:nvSpPr>
          <p:cNvPr id="19471" name="Text Box 36"/>
          <p:cNvSpPr txBox="1">
            <a:spLocks noChangeArrowheads="1"/>
          </p:cNvSpPr>
          <p:nvPr/>
        </p:nvSpPr>
        <p:spPr bwMode="auto">
          <a:xfrm>
            <a:off x="938213" y="5486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p2</a:t>
            </a:r>
          </a:p>
        </p:txBody>
      </p:sp>
      <p:sp>
        <p:nvSpPr>
          <p:cNvPr id="19472" name="Text Box 40"/>
          <p:cNvSpPr txBox="1">
            <a:spLocks noChangeArrowheads="1"/>
          </p:cNvSpPr>
          <p:nvPr/>
        </p:nvSpPr>
        <p:spPr bwMode="auto">
          <a:xfrm>
            <a:off x="539750" y="4221163"/>
            <a:ext cx="1103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</a:rPr>
              <a:t>栈内存</a:t>
            </a:r>
          </a:p>
        </p:txBody>
      </p:sp>
      <p:cxnSp>
        <p:nvCxnSpPr>
          <p:cNvPr id="19473" name="AutoShape 43"/>
          <p:cNvCxnSpPr>
            <a:cxnSpLocks noChangeShapeType="1"/>
            <a:stCxn id="19463" idx="3"/>
            <a:endCxn id="19478" idx="1"/>
          </p:cNvCxnSpPr>
          <p:nvPr/>
        </p:nvCxnSpPr>
        <p:spPr bwMode="auto">
          <a:xfrm flipV="1">
            <a:off x="2743200" y="5440363"/>
            <a:ext cx="1828800" cy="508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19474" name="AutoShape 44"/>
          <p:cNvCxnSpPr>
            <a:cxnSpLocks noChangeShapeType="1"/>
            <a:stCxn id="19464" idx="3"/>
            <a:endCxn id="19476" idx="1"/>
          </p:cNvCxnSpPr>
          <p:nvPr/>
        </p:nvCxnSpPr>
        <p:spPr bwMode="auto">
          <a:xfrm flipV="1">
            <a:off x="2743200" y="4602163"/>
            <a:ext cx="1828800" cy="1041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</p:cxnSp>
      <p:sp>
        <p:nvSpPr>
          <p:cNvPr id="19475" name="AutoShape 45"/>
          <p:cNvSpPr>
            <a:spLocks noChangeArrowheads="1"/>
          </p:cNvSpPr>
          <p:nvPr/>
        </p:nvSpPr>
        <p:spPr bwMode="auto">
          <a:xfrm>
            <a:off x="6629400" y="2209800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mtClean="0">
                <a:latin typeface="楷体_GB2312" pitchFamily="49" charset="-122"/>
              </a:rPr>
              <a:t>示    例   （2）</a:t>
            </a:r>
          </a:p>
        </p:txBody>
      </p:sp>
      <p:sp>
        <p:nvSpPr>
          <p:cNvPr id="20483" name="Rectangle 7"/>
          <p:cNvSpPr>
            <a:spLocks noChangeArrowheads="1"/>
          </p:cNvSpPr>
          <p:nvPr/>
        </p:nvSpPr>
        <p:spPr bwMode="auto">
          <a:xfrm>
            <a:off x="685800" y="1524000"/>
            <a:ext cx="7162800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public static void main(String args[])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    Person p1 = new Person(1, 22);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    Person p2 = new Person(2, 23);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    int age = 25;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    p1.setAge(age);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    p2.setAge(++age);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rgbClr val="000099"/>
              </a:solidFill>
              <a:latin typeface="Courier New" pitchFamily="49" charset="0"/>
            </a:endParaRPr>
          </a:p>
        </p:txBody>
      </p:sp>
      <p:sp>
        <p:nvSpPr>
          <p:cNvPr id="20484" name="Rectangle 8"/>
          <p:cNvSpPr>
            <a:spLocks noChangeArrowheads="1"/>
          </p:cNvSpPr>
          <p:nvPr/>
        </p:nvSpPr>
        <p:spPr bwMode="auto">
          <a:xfrm>
            <a:off x="4114800" y="3581400"/>
            <a:ext cx="3886200" cy="266700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Text Box 9"/>
          <p:cNvSpPr txBox="1">
            <a:spLocks noChangeArrowheads="1"/>
          </p:cNvSpPr>
          <p:nvPr/>
        </p:nvSpPr>
        <p:spPr bwMode="auto">
          <a:xfrm>
            <a:off x="6858000" y="5715000"/>
            <a:ext cx="1103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chemeClr val="bg2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20486" name="Line 10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7" name="Text Box 11"/>
          <p:cNvSpPr txBox="1">
            <a:spLocks noChangeArrowheads="1"/>
          </p:cNvSpPr>
          <p:nvPr/>
        </p:nvSpPr>
        <p:spPr bwMode="auto">
          <a:xfrm>
            <a:off x="1752600" y="5791200"/>
            <a:ext cx="990600" cy="31432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***</a:t>
            </a:r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1752600" y="5486400"/>
            <a:ext cx="990600" cy="31432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***</a:t>
            </a:r>
          </a:p>
        </p:txBody>
      </p:sp>
      <p:sp>
        <p:nvSpPr>
          <p:cNvPr id="20489" name="Text Box 13"/>
          <p:cNvSpPr txBox="1">
            <a:spLocks noChangeArrowheads="1"/>
          </p:cNvSpPr>
          <p:nvPr/>
        </p:nvSpPr>
        <p:spPr bwMode="auto">
          <a:xfrm>
            <a:off x="1752600" y="5181600"/>
            <a:ext cx="990600" cy="31432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25</a:t>
            </a:r>
          </a:p>
        </p:txBody>
      </p:sp>
      <p:sp>
        <p:nvSpPr>
          <p:cNvPr id="20490" name="Line 14"/>
          <p:cNvSpPr>
            <a:spLocks noChangeShapeType="1"/>
          </p:cNvSpPr>
          <p:nvPr/>
        </p:nvSpPr>
        <p:spPr bwMode="auto">
          <a:xfrm>
            <a:off x="1752600" y="4360863"/>
            <a:ext cx="0" cy="1752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1" name="Line 15"/>
          <p:cNvSpPr>
            <a:spLocks noChangeShapeType="1"/>
          </p:cNvSpPr>
          <p:nvPr/>
        </p:nvSpPr>
        <p:spPr bwMode="auto">
          <a:xfrm>
            <a:off x="2743200" y="4343400"/>
            <a:ext cx="0" cy="1752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2" name="Line 16"/>
          <p:cNvSpPr>
            <a:spLocks noChangeShapeType="1"/>
          </p:cNvSpPr>
          <p:nvPr/>
        </p:nvSpPr>
        <p:spPr bwMode="auto">
          <a:xfrm>
            <a:off x="1752600" y="6113463"/>
            <a:ext cx="990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93" name="Group 17"/>
          <p:cNvGrpSpPr>
            <a:grpSpLocks/>
          </p:cNvGrpSpPr>
          <p:nvPr/>
        </p:nvGrpSpPr>
        <p:grpSpPr bwMode="auto">
          <a:xfrm>
            <a:off x="4572000" y="5029200"/>
            <a:ext cx="838200" cy="568325"/>
            <a:chOff x="4176" y="2576"/>
            <a:chExt cx="528" cy="358"/>
          </a:xfrm>
        </p:grpSpPr>
        <p:sp>
          <p:nvSpPr>
            <p:cNvPr id="20504" name="Text Box 18"/>
            <p:cNvSpPr txBox="1">
              <a:spLocks noChangeArrowheads="1"/>
            </p:cNvSpPr>
            <p:nvPr/>
          </p:nvSpPr>
          <p:spPr bwMode="auto">
            <a:xfrm>
              <a:off x="4176" y="2736"/>
              <a:ext cx="528" cy="19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20505" name="Text Box 19"/>
            <p:cNvSpPr txBox="1">
              <a:spLocks noChangeArrowheads="1"/>
            </p:cNvSpPr>
            <p:nvPr/>
          </p:nvSpPr>
          <p:spPr bwMode="auto">
            <a:xfrm>
              <a:off x="4176" y="2576"/>
              <a:ext cx="528" cy="19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0494" name="Group 20"/>
          <p:cNvGrpSpPr>
            <a:grpSpLocks/>
          </p:cNvGrpSpPr>
          <p:nvPr/>
        </p:nvGrpSpPr>
        <p:grpSpPr bwMode="auto">
          <a:xfrm>
            <a:off x="4572000" y="4191000"/>
            <a:ext cx="838200" cy="568325"/>
            <a:chOff x="4176" y="3152"/>
            <a:chExt cx="528" cy="358"/>
          </a:xfrm>
        </p:grpSpPr>
        <p:sp>
          <p:nvSpPr>
            <p:cNvPr id="20502" name="Text Box 21"/>
            <p:cNvSpPr txBox="1">
              <a:spLocks noChangeArrowheads="1"/>
            </p:cNvSpPr>
            <p:nvPr/>
          </p:nvSpPr>
          <p:spPr bwMode="auto">
            <a:xfrm>
              <a:off x="4176" y="3312"/>
              <a:ext cx="528" cy="19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20503" name="Text Box 22"/>
            <p:cNvSpPr txBox="1">
              <a:spLocks noChangeArrowheads="1"/>
            </p:cNvSpPr>
            <p:nvPr/>
          </p:nvSpPr>
          <p:spPr bwMode="auto">
            <a:xfrm>
              <a:off x="4176" y="3152"/>
              <a:ext cx="528" cy="19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0495" name="Text Box 24"/>
          <p:cNvSpPr txBox="1">
            <a:spLocks noChangeArrowheads="1"/>
          </p:cNvSpPr>
          <p:nvPr/>
        </p:nvSpPr>
        <p:spPr bwMode="auto">
          <a:xfrm>
            <a:off x="1177925" y="577373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p1</a:t>
            </a:r>
          </a:p>
        </p:txBody>
      </p:sp>
      <p:sp>
        <p:nvSpPr>
          <p:cNvPr id="20496" name="Text Box 25"/>
          <p:cNvSpPr txBox="1">
            <a:spLocks noChangeArrowheads="1"/>
          </p:cNvSpPr>
          <p:nvPr/>
        </p:nvSpPr>
        <p:spPr bwMode="auto">
          <a:xfrm>
            <a:off x="938213" y="5486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p2</a:t>
            </a:r>
          </a:p>
        </p:txBody>
      </p:sp>
      <p:sp>
        <p:nvSpPr>
          <p:cNvPr id="20497" name="Text Box 26"/>
          <p:cNvSpPr txBox="1">
            <a:spLocks noChangeArrowheads="1"/>
          </p:cNvSpPr>
          <p:nvPr/>
        </p:nvSpPr>
        <p:spPr bwMode="auto">
          <a:xfrm>
            <a:off x="1066800" y="5105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age</a:t>
            </a:r>
          </a:p>
        </p:txBody>
      </p:sp>
      <p:cxnSp>
        <p:nvCxnSpPr>
          <p:cNvPr id="20498" name="AutoShape 28"/>
          <p:cNvCxnSpPr>
            <a:cxnSpLocks noChangeShapeType="1"/>
            <a:stCxn id="20487" idx="3"/>
            <a:endCxn id="20504" idx="1"/>
          </p:cNvCxnSpPr>
          <p:nvPr/>
        </p:nvCxnSpPr>
        <p:spPr bwMode="auto">
          <a:xfrm flipV="1">
            <a:off x="2743200" y="5440363"/>
            <a:ext cx="1828800" cy="508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20499" name="AutoShape 29"/>
          <p:cNvCxnSpPr>
            <a:cxnSpLocks noChangeShapeType="1"/>
            <a:stCxn id="20488" idx="3"/>
            <a:endCxn id="20502" idx="1"/>
          </p:cNvCxnSpPr>
          <p:nvPr/>
        </p:nvCxnSpPr>
        <p:spPr bwMode="auto">
          <a:xfrm flipV="1">
            <a:off x="2743200" y="4602163"/>
            <a:ext cx="1828800" cy="1041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</p:cxnSp>
      <p:sp>
        <p:nvSpPr>
          <p:cNvPr id="20500" name="AutoShape 30"/>
          <p:cNvSpPr>
            <a:spLocks noChangeArrowheads="1"/>
          </p:cNvSpPr>
          <p:nvPr/>
        </p:nvSpPr>
        <p:spPr bwMode="auto">
          <a:xfrm>
            <a:off x="4038600" y="2438400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1" name="Text Box 31"/>
          <p:cNvSpPr txBox="1">
            <a:spLocks noChangeArrowheads="1"/>
          </p:cNvSpPr>
          <p:nvPr/>
        </p:nvSpPr>
        <p:spPr bwMode="auto">
          <a:xfrm>
            <a:off x="539750" y="4221163"/>
            <a:ext cx="1103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</a:rPr>
              <a:t>栈内存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1"/>
          <p:cNvSpPr txBox="1">
            <a:spLocks noChangeArrowheads="1"/>
          </p:cNvSpPr>
          <p:nvPr/>
        </p:nvSpPr>
        <p:spPr bwMode="auto">
          <a:xfrm>
            <a:off x="1752600" y="5181600"/>
            <a:ext cx="990600" cy="31432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25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mtClean="0">
                <a:latin typeface="楷体_GB2312" pitchFamily="49" charset="-122"/>
              </a:rPr>
              <a:t>示    例   （3）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685800" y="1524000"/>
            <a:ext cx="7162800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public static void main(String args[])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    Person p1 = new Person(1, 22);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    Person p2 = new Person(2, 23);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    int age = 25;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    p1.setAge(age);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    p2.setAge(++age);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rgbClr val="000099"/>
              </a:solidFill>
              <a:latin typeface="Courier New" pitchFamily="49" charset="0"/>
            </a:endParaRP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>
            <a:off x="4114800" y="3581400"/>
            <a:ext cx="3886200" cy="266700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Text Box 9"/>
          <p:cNvSpPr txBox="1">
            <a:spLocks noChangeArrowheads="1"/>
          </p:cNvSpPr>
          <p:nvPr/>
        </p:nvSpPr>
        <p:spPr bwMode="auto">
          <a:xfrm>
            <a:off x="6858000" y="5715000"/>
            <a:ext cx="1103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chemeClr val="bg2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21511" name="Line 10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2" name="Text Box 11"/>
          <p:cNvSpPr txBox="1">
            <a:spLocks noChangeArrowheads="1"/>
          </p:cNvSpPr>
          <p:nvPr/>
        </p:nvSpPr>
        <p:spPr bwMode="auto">
          <a:xfrm>
            <a:off x="1752600" y="5791200"/>
            <a:ext cx="990600" cy="31432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***</a:t>
            </a:r>
          </a:p>
        </p:txBody>
      </p:sp>
      <p:sp>
        <p:nvSpPr>
          <p:cNvPr id="21513" name="Text Box 12"/>
          <p:cNvSpPr txBox="1">
            <a:spLocks noChangeArrowheads="1"/>
          </p:cNvSpPr>
          <p:nvPr/>
        </p:nvSpPr>
        <p:spPr bwMode="auto">
          <a:xfrm>
            <a:off x="1752600" y="5486400"/>
            <a:ext cx="990600" cy="31432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***</a:t>
            </a:r>
          </a:p>
        </p:txBody>
      </p:sp>
      <p:sp>
        <p:nvSpPr>
          <p:cNvPr id="21514" name="Line 14"/>
          <p:cNvSpPr>
            <a:spLocks noChangeShapeType="1"/>
          </p:cNvSpPr>
          <p:nvPr/>
        </p:nvSpPr>
        <p:spPr bwMode="auto">
          <a:xfrm>
            <a:off x="1752600" y="4360863"/>
            <a:ext cx="0" cy="1752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5" name="Line 15"/>
          <p:cNvSpPr>
            <a:spLocks noChangeShapeType="1"/>
          </p:cNvSpPr>
          <p:nvPr/>
        </p:nvSpPr>
        <p:spPr bwMode="auto">
          <a:xfrm>
            <a:off x="2743200" y="4343400"/>
            <a:ext cx="0" cy="1752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6" name="Line 16"/>
          <p:cNvSpPr>
            <a:spLocks noChangeShapeType="1"/>
          </p:cNvSpPr>
          <p:nvPr/>
        </p:nvSpPr>
        <p:spPr bwMode="auto">
          <a:xfrm>
            <a:off x="1752600" y="6113463"/>
            <a:ext cx="990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17" name="Group 17"/>
          <p:cNvGrpSpPr>
            <a:grpSpLocks/>
          </p:cNvGrpSpPr>
          <p:nvPr/>
        </p:nvGrpSpPr>
        <p:grpSpPr bwMode="auto">
          <a:xfrm>
            <a:off x="4572000" y="5029200"/>
            <a:ext cx="838200" cy="568325"/>
            <a:chOff x="4176" y="2576"/>
            <a:chExt cx="528" cy="358"/>
          </a:xfrm>
        </p:grpSpPr>
        <p:sp>
          <p:nvSpPr>
            <p:cNvPr id="21528" name="Text Box 18"/>
            <p:cNvSpPr txBox="1">
              <a:spLocks noChangeArrowheads="1"/>
            </p:cNvSpPr>
            <p:nvPr/>
          </p:nvSpPr>
          <p:spPr bwMode="auto">
            <a:xfrm>
              <a:off x="4176" y="2736"/>
              <a:ext cx="528" cy="19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21529" name="Text Box 19"/>
            <p:cNvSpPr txBox="1">
              <a:spLocks noChangeArrowheads="1"/>
            </p:cNvSpPr>
            <p:nvPr/>
          </p:nvSpPr>
          <p:spPr bwMode="auto">
            <a:xfrm>
              <a:off x="4176" y="2576"/>
              <a:ext cx="528" cy="19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1518" name="Group 20"/>
          <p:cNvGrpSpPr>
            <a:grpSpLocks/>
          </p:cNvGrpSpPr>
          <p:nvPr/>
        </p:nvGrpSpPr>
        <p:grpSpPr bwMode="auto">
          <a:xfrm>
            <a:off x="4572000" y="4191000"/>
            <a:ext cx="838200" cy="568325"/>
            <a:chOff x="4176" y="3152"/>
            <a:chExt cx="528" cy="358"/>
          </a:xfrm>
        </p:grpSpPr>
        <p:sp>
          <p:nvSpPr>
            <p:cNvPr id="21526" name="Text Box 21"/>
            <p:cNvSpPr txBox="1">
              <a:spLocks noChangeArrowheads="1"/>
            </p:cNvSpPr>
            <p:nvPr/>
          </p:nvSpPr>
          <p:spPr bwMode="auto">
            <a:xfrm>
              <a:off x="4176" y="3312"/>
              <a:ext cx="528" cy="19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21527" name="Text Box 22"/>
            <p:cNvSpPr txBox="1">
              <a:spLocks noChangeArrowheads="1"/>
            </p:cNvSpPr>
            <p:nvPr/>
          </p:nvSpPr>
          <p:spPr bwMode="auto">
            <a:xfrm>
              <a:off x="4176" y="3152"/>
              <a:ext cx="528" cy="19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1519" name="Text Box 24"/>
          <p:cNvSpPr txBox="1">
            <a:spLocks noChangeArrowheads="1"/>
          </p:cNvSpPr>
          <p:nvPr/>
        </p:nvSpPr>
        <p:spPr bwMode="auto">
          <a:xfrm>
            <a:off x="1177925" y="577373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p1</a:t>
            </a:r>
          </a:p>
        </p:txBody>
      </p:sp>
      <p:sp>
        <p:nvSpPr>
          <p:cNvPr id="21520" name="Text Box 25"/>
          <p:cNvSpPr txBox="1">
            <a:spLocks noChangeArrowheads="1"/>
          </p:cNvSpPr>
          <p:nvPr/>
        </p:nvSpPr>
        <p:spPr bwMode="auto">
          <a:xfrm>
            <a:off x="938213" y="5486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p2</a:t>
            </a:r>
          </a:p>
        </p:txBody>
      </p:sp>
      <p:cxnSp>
        <p:nvCxnSpPr>
          <p:cNvPr id="21521" name="AutoShape 28"/>
          <p:cNvCxnSpPr>
            <a:cxnSpLocks noChangeShapeType="1"/>
            <a:stCxn id="21512" idx="3"/>
            <a:endCxn id="21528" idx="1"/>
          </p:cNvCxnSpPr>
          <p:nvPr/>
        </p:nvCxnSpPr>
        <p:spPr bwMode="auto">
          <a:xfrm flipV="1">
            <a:off x="2743200" y="5440363"/>
            <a:ext cx="1828800" cy="508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21522" name="AutoShape 29"/>
          <p:cNvCxnSpPr>
            <a:cxnSpLocks noChangeShapeType="1"/>
            <a:stCxn id="21513" idx="3"/>
            <a:endCxn id="21526" idx="1"/>
          </p:cNvCxnSpPr>
          <p:nvPr/>
        </p:nvCxnSpPr>
        <p:spPr bwMode="auto">
          <a:xfrm flipV="1">
            <a:off x="2743200" y="4602163"/>
            <a:ext cx="1828800" cy="1041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</p:cxnSp>
      <p:sp>
        <p:nvSpPr>
          <p:cNvPr id="21523" name="AutoShape 30"/>
          <p:cNvSpPr>
            <a:spLocks noChangeArrowheads="1"/>
          </p:cNvSpPr>
          <p:nvPr/>
        </p:nvSpPr>
        <p:spPr bwMode="auto">
          <a:xfrm>
            <a:off x="4267200" y="2667000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4" name="Text Box 32"/>
          <p:cNvSpPr txBox="1">
            <a:spLocks noChangeArrowheads="1"/>
          </p:cNvSpPr>
          <p:nvPr/>
        </p:nvSpPr>
        <p:spPr bwMode="auto">
          <a:xfrm>
            <a:off x="1066800" y="5105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age</a:t>
            </a:r>
          </a:p>
        </p:txBody>
      </p:sp>
      <p:sp>
        <p:nvSpPr>
          <p:cNvPr id="21525" name="Text Box 33"/>
          <p:cNvSpPr txBox="1">
            <a:spLocks noChangeArrowheads="1"/>
          </p:cNvSpPr>
          <p:nvPr/>
        </p:nvSpPr>
        <p:spPr bwMode="auto">
          <a:xfrm>
            <a:off x="539750" y="4221163"/>
            <a:ext cx="1103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</a:rPr>
              <a:t>栈内存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8"/>
          <p:cNvSpPr txBox="1">
            <a:spLocks noChangeArrowheads="1"/>
          </p:cNvSpPr>
          <p:nvPr/>
        </p:nvSpPr>
        <p:spPr bwMode="auto">
          <a:xfrm>
            <a:off x="1752600" y="5181600"/>
            <a:ext cx="990600" cy="31432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26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mtClean="0">
                <a:latin typeface="楷体_GB2312" pitchFamily="49" charset="-122"/>
              </a:rPr>
              <a:t>示    例   （4）</a:t>
            </a:r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685800" y="1524000"/>
            <a:ext cx="7162800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public static void main(String args[])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    Person p1 = new Person(1, 22);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    Person p2 = new Person(2, 23);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    int age = 25;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    p1.setAge(age);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    p2.setAge(++age);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99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rgbClr val="000099"/>
              </a:solidFill>
              <a:latin typeface="Courier New" pitchFamily="49" charset="0"/>
            </a:endParaRPr>
          </a:p>
        </p:txBody>
      </p:sp>
      <p:sp>
        <p:nvSpPr>
          <p:cNvPr id="22533" name="Rectangle 8"/>
          <p:cNvSpPr>
            <a:spLocks noChangeArrowheads="1"/>
          </p:cNvSpPr>
          <p:nvPr/>
        </p:nvSpPr>
        <p:spPr bwMode="auto">
          <a:xfrm>
            <a:off x="4114800" y="3581400"/>
            <a:ext cx="3886200" cy="266700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6858000" y="5715000"/>
            <a:ext cx="1103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chemeClr val="bg2"/>
                </a:solidFill>
                <a:latin typeface="Times New Roman" pitchFamily="18" charset="0"/>
              </a:rPr>
              <a:t>堆内存</a:t>
            </a:r>
          </a:p>
        </p:txBody>
      </p:sp>
      <p:sp>
        <p:nvSpPr>
          <p:cNvPr id="22535" name="Line 10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6" name="Text Box 11"/>
          <p:cNvSpPr txBox="1">
            <a:spLocks noChangeArrowheads="1"/>
          </p:cNvSpPr>
          <p:nvPr/>
        </p:nvSpPr>
        <p:spPr bwMode="auto">
          <a:xfrm>
            <a:off x="1752600" y="5791200"/>
            <a:ext cx="990600" cy="31432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***</a:t>
            </a:r>
          </a:p>
        </p:txBody>
      </p:sp>
      <p:sp>
        <p:nvSpPr>
          <p:cNvPr id="22537" name="Text Box 12"/>
          <p:cNvSpPr txBox="1">
            <a:spLocks noChangeArrowheads="1"/>
          </p:cNvSpPr>
          <p:nvPr/>
        </p:nvSpPr>
        <p:spPr bwMode="auto">
          <a:xfrm>
            <a:off x="1752600" y="5486400"/>
            <a:ext cx="990600" cy="31432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ctr"/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</a:rPr>
              <a:t>***</a:t>
            </a:r>
          </a:p>
        </p:txBody>
      </p:sp>
      <p:sp>
        <p:nvSpPr>
          <p:cNvPr id="22538" name="Line 13"/>
          <p:cNvSpPr>
            <a:spLocks noChangeShapeType="1"/>
          </p:cNvSpPr>
          <p:nvPr/>
        </p:nvSpPr>
        <p:spPr bwMode="auto">
          <a:xfrm>
            <a:off x="1752600" y="4360863"/>
            <a:ext cx="0" cy="1752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9" name="Line 14"/>
          <p:cNvSpPr>
            <a:spLocks noChangeShapeType="1"/>
          </p:cNvSpPr>
          <p:nvPr/>
        </p:nvSpPr>
        <p:spPr bwMode="auto">
          <a:xfrm>
            <a:off x="2743200" y="4343400"/>
            <a:ext cx="0" cy="1752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Line 15"/>
          <p:cNvSpPr>
            <a:spLocks noChangeShapeType="1"/>
          </p:cNvSpPr>
          <p:nvPr/>
        </p:nvSpPr>
        <p:spPr bwMode="auto">
          <a:xfrm>
            <a:off x="1752600" y="6113463"/>
            <a:ext cx="990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541" name="Group 16"/>
          <p:cNvGrpSpPr>
            <a:grpSpLocks/>
          </p:cNvGrpSpPr>
          <p:nvPr/>
        </p:nvGrpSpPr>
        <p:grpSpPr bwMode="auto">
          <a:xfrm>
            <a:off x="4572000" y="5029200"/>
            <a:ext cx="838200" cy="568325"/>
            <a:chOff x="4176" y="2576"/>
            <a:chExt cx="528" cy="358"/>
          </a:xfrm>
        </p:grpSpPr>
        <p:sp>
          <p:nvSpPr>
            <p:cNvPr id="22552" name="Text Box 17"/>
            <p:cNvSpPr txBox="1">
              <a:spLocks noChangeArrowheads="1"/>
            </p:cNvSpPr>
            <p:nvPr/>
          </p:nvSpPr>
          <p:spPr bwMode="auto">
            <a:xfrm>
              <a:off x="4176" y="2736"/>
              <a:ext cx="528" cy="19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22553" name="Text Box 18"/>
            <p:cNvSpPr txBox="1">
              <a:spLocks noChangeArrowheads="1"/>
            </p:cNvSpPr>
            <p:nvPr/>
          </p:nvSpPr>
          <p:spPr bwMode="auto">
            <a:xfrm>
              <a:off x="4176" y="2576"/>
              <a:ext cx="528" cy="19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2542" name="Group 19"/>
          <p:cNvGrpSpPr>
            <a:grpSpLocks/>
          </p:cNvGrpSpPr>
          <p:nvPr/>
        </p:nvGrpSpPr>
        <p:grpSpPr bwMode="auto">
          <a:xfrm>
            <a:off x="4572000" y="4191000"/>
            <a:ext cx="838200" cy="568325"/>
            <a:chOff x="4176" y="3152"/>
            <a:chExt cx="528" cy="358"/>
          </a:xfrm>
        </p:grpSpPr>
        <p:sp>
          <p:nvSpPr>
            <p:cNvPr id="22550" name="Text Box 20"/>
            <p:cNvSpPr txBox="1">
              <a:spLocks noChangeArrowheads="1"/>
            </p:cNvSpPr>
            <p:nvPr/>
          </p:nvSpPr>
          <p:spPr bwMode="auto">
            <a:xfrm>
              <a:off x="4176" y="3312"/>
              <a:ext cx="528" cy="19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26</a:t>
              </a:r>
            </a:p>
          </p:txBody>
        </p:sp>
        <p:sp>
          <p:nvSpPr>
            <p:cNvPr id="22551" name="Text Box 21"/>
            <p:cNvSpPr txBox="1">
              <a:spLocks noChangeArrowheads="1"/>
            </p:cNvSpPr>
            <p:nvPr/>
          </p:nvSpPr>
          <p:spPr bwMode="auto">
            <a:xfrm>
              <a:off x="4176" y="3152"/>
              <a:ext cx="528" cy="19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/>
              <a:r>
                <a:rPr kumimoji="1"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2543" name="Text Box 22"/>
          <p:cNvSpPr txBox="1">
            <a:spLocks noChangeArrowheads="1"/>
          </p:cNvSpPr>
          <p:nvPr/>
        </p:nvSpPr>
        <p:spPr bwMode="auto">
          <a:xfrm>
            <a:off x="1177925" y="577373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p1</a:t>
            </a:r>
          </a:p>
        </p:txBody>
      </p:sp>
      <p:sp>
        <p:nvSpPr>
          <p:cNvPr id="22544" name="Text Box 23"/>
          <p:cNvSpPr txBox="1">
            <a:spLocks noChangeArrowheads="1"/>
          </p:cNvSpPr>
          <p:nvPr/>
        </p:nvSpPr>
        <p:spPr bwMode="auto">
          <a:xfrm>
            <a:off x="938213" y="5486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p2</a:t>
            </a:r>
          </a:p>
        </p:txBody>
      </p:sp>
      <p:cxnSp>
        <p:nvCxnSpPr>
          <p:cNvPr id="22545" name="AutoShape 25"/>
          <p:cNvCxnSpPr>
            <a:cxnSpLocks noChangeShapeType="1"/>
            <a:stCxn id="22536" idx="3"/>
            <a:endCxn id="22552" idx="1"/>
          </p:cNvCxnSpPr>
          <p:nvPr/>
        </p:nvCxnSpPr>
        <p:spPr bwMode="auto">
          <a:xfrm flipV="1">
            <a:off x="2743200" y="5440363"/>
            <a:ext cx="1828800" cy="5080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</p:cxnSp>
      <p:cxnSp>
        <p:nvCxnSpPr>
          <p:cNvPr id="22546" name="AutoShape 26"/>
          <p:cNvCxnSpPr>
            <a:cxnSpLocks noChangeShapeType="1"/>
            <a:stCxn id="22537" idx="3"/>
            <a:endCxn id="22550" idx="1"/>
          </p:cNvCxnSpPr>
          <p:nvPr/>
        </p:nvCxnSpPr>
        <p:spPr bwMode="auto">
          <a:xfrm flipV="1">
            <a:off x="2743200" y="4602163"/>
            <a:ext cx="1828800" cy="10414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</p:cxnSp>
      <p:sp>
        <p:nvSpPr>
          <p:cNvPr id="22547" name="AutoShape 27"/>
          <p:cNvSpPr>
            <a:spLocks noChangeArrowheads="1"/>
          </p:cNvSpPr>
          <p:nvPr/>
        </p:nvSpPr>
        <p:spPr bwMode="auto">
          <a:xfrm>
            <a:off x="4648200" y="2919413"/>
            <a:ext cx="228600" cy="228600"/>
          </a:xfrm>
          <a:prstGeom prst="star8">
            <a:avLst>
              <a:gd name="adj" fmla="val 3825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2548" name="Text Box 29"/>
          <p:cNvSpPr txBox="1">
            <a:spLocks noChangeArrowheads="1"/>
          </p:cNvSpPr>
          <p:nvPr/>
        </p:nvSpPr>
        <p:spPr bwMode="auto">
          <a:xfrm>
            <a:off x="1066800" y="5105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algn="r"/>
            <a:r>
              <a:rPr kumimoji="1" lang="en-US" altLang="zh-CN" sz="2000" b="1">
                <a:latin typeface="Times New Roman" pitchFamily="18" charset="0"/>
              </a:rPr>
              <a:t>age</a:t>
            </a:r>
          </a:p>
        </p:txBody>
      </p:sp>
      <p:sp>
        <p:nvSpPr>
          <p:cNvPr id="22549" name="Text Box 30"/>
          <p:cNvSpPr txBox="1">
            <a:spLocks noChangeArrowheads="1"/>
          </p:cNvSpPr>
          <p:nvPr/>
        </p:nvSpPr>
        <p:spPr bwMode="auto">
          <a:xfrm>
            <a:off x="539750" y="4221163"/>
            <a:ext cx="1103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</a:rPr>
              <a:t>栈内存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楷体_GB2312" pitchFamily="49" charset="-122"/>
              </a:rPr>
              <a:t>this </a:t>
            </a:r>
            <a:r>
              <a:rPr lang="zh-CN" altLang="en-US" smtClean="0">
                <a:latin typeface="楷体_GB2312" pitchFamily="49" charset="-122"/>
              </a:rPr>
              <a:t>关键字</a:t>
            </a:r>
          </a:p>
        </p:txBody>
      </p:sp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684213" y="1447800"/>
            <a:ext cx="78486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在类的方法定义中使用的</a:t>
            </a: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this</a:t>
            </a:r>
            <a:r>
              <a:rPr kumimoji="1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关键字代表使用该方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法的对象的引用。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当必须指出当前使用方法的对象为何时要使用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this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有时使用</a:t>
            </a:r>
            <a:r>
              <a:rPr kumimoji="1" lang="en-US" altLang="zh-CN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this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可以处理方法中成员变量和参数重名的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情况。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附件2：中科天地课件模板1">
  <a:themeElements>
    <a:clrScheme name="1_附件2：中科天地课件模板1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1_附件2：中科天地课件模板1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附件2：中科天地课件模板1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附件2：中科天地课件模板1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附件2：中科天地课件模板1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D:\Java基础标准教学课件v1.0\Java模板.pot</Template>
  <TotalTime>2970</TotalTime>
  <Words>801</Words>
  <Application>Microsoft Office PowerPoint</Application>
  <PresentationFormat>全屏显示(4:3)</PresentationFormat>
  <Paragraphs>198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Times New Roman</vt:lpstr>
      <vt:lpstr>楷体_GB2312</vt:lpstr>
      <vt:lpstr>Symbol</vt:lpstr>
      <vt:lpstr>Calibri</vt:lpstr>
      <vt:lpstr/>
      <vt:lpstr>Franklin Gothic Medium</vt:lpstr>
      <vt:lpstr>Franklin Gothic Book</vt:lpstr>
      <vt:lpstr>微软雅黑</vt:lpstr>
      <vt:lpstr>Courier New</vt:lpstr>
      <vt:lpstr>Wingdings</vt:lpstr>
      <vt:lpstr>黑体</vt:lpstr>
      <vt:lpstr>1_附件2：中科天地课件模板1</vt:lpstr>
      <vt:lpstr>主题1</vt:lpstr>
      <vt:lpstr>方法的重载</vt:lpstr>
      <vt:lpstr>方法的重载</vt:lpstr>
      <vt:lpstr>构造方法的重载</vt:lpstr>
      <vt:lpstr>课 堂 练 习</vt:lpstr>
      <vt:lpstr>示    例   （1）</vt:lpstr>
      <vt:lpstr>示    例   （2）</vt:lpstr>
      <vt:lpstr>示    例   （3）</vt:lpstr>
      <vt:lpstr>示    例   （4）</vt:lpstr>
      <vt:lpstr>this 关键字</vt:lpstr>
      <vt:lpstr>this 关键字举例</vt:lpstr>
      <vt:lpstr>static 关键字</vt:lpstr>
      <vt:lpstr>static 关键字举例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</dc:creator>
  <cp:lastModifiedBy>58</cp:lastModifiedBy>
  <cp:revision>149</cp:revision>
  <dcterms:created xsi:type="dcterms:W3CDTF">2003-01-04T05:12:16Z</dcterms:created>
  <dcterms:modified xsi:type="dcterms:W3CDTF">2014-08-11T09:35:44Z</dcterms:modified>
</cp:coreProperties>
</file>