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  <p:sldMasterId id="2147483655" r:id="rId2"/>
    <p:sldMasterId id="2147483657" r:id="rId3"/>
    <p:sldMasterId id="2147483701" r:id="rId4"/>
  </p:sldMasterIdLst>
  <p:sldIdLst>
    <p:sldId id="289" r:id="rId5"/>
    <p:sldId id="290" r:id="rId6"/>
    <p:sldId id="291" r:id="rId7"/>
    <p:sldId id="292" r:id="rId8"/>
    <p:sldId id="293" r:id="rId9"/>
    <p:sldId id="316" r:id="rId10"/>
    <p:sldId id="317" r:id="rId11"/>
    <p:sldId id="295" r:id="rId12"/>
    <p:sldId id="294" r:id="rId13"/>
    <p:sldId id="299" r:id="rId14"/>
    <p:sldId id="305" r:id="rId15"/>
    <p:sldId id="318" r:id="rId16"/>
    <p:sldId id="300" r:id="rId17"/>
    <p:sldId id="324" r:id="rId18"/>
    <p:sldId id="301" r:id="rId19"/>
    <p:sldId id="303" r:id="rId20"/>
    <p:sldId id="302" r:id="rId21"/>
    <p:sldId id="320" r:id="rId22"/>
    <p:sldId id="323" r:id="rId23"/>
    <p:sldId id="321" r:id="rId24"/>
    <p:sldId id="322" r:id="rId2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  <a:srgbClr val="FFFF99"/>
    <a:srgbClr val="FFFFFF"/>
    <a:srgbClr val="FFFF66"/>
    <a:srgbClr val="990099"/>
    <a:srgbClr val="003399"/>
    <a:srgbClr val="003366"/>
    <a:srgbClr val="FFFF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72" d="100"/>
          <a:sy n="72" d="100"/>
        </p:scale>
        <p:origin x="-116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38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13" Type="http://schemas.openxmlformats.org/officeDocument/2006/relationships/slide" Target="slides/slide15.xml"/><Relationship Id="rId3" Type="http://schemas.openxmlformats.org/officeDocument/2006/relationships/slide" Target="slides/slide3.xml"/><Relationship Id="rId7" Type="http://schemas.openxmlformats.org/officeDocument/2006/relationships/slide" Target="slides/slide7.xml"/><Relationship Id="rId12" Type="http://schemas.openxmlformats.org/officeDocument/2006/relationships/slide" Target="slides/slide13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5" Type="http://schemas.openxmlformats.org/officeDocument/2006/relationships/slide" Target="slides/slide5.xml"/><Relationship Id="rId15" Type="http://schemas.openxmlformats.org/officeDocument/2006/relationships/slide" Target="slides/slide17.xml"/><Relationship Id="rId10" Type="http://schemas.openxmlformats.org/officeDocument/2006/relationships/slide" Target="slides/slide10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4" Type="http://schemas.openxmlformats.org/officeDocument/2006/relationships/slide" Target="slides/slide16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828800" cy="6856413"/>
            <a:chOff x="0" y="0"/>
            <a:chExt cx="1152" cy="4319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1152" cy="102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eaLnBrk="0" hangingPunct="0">
                <a:spcBef>
                  <a:spcPct val="50000"/>
                </a:spcBef>
                <a:defRPr/>
              </a:pP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0" y="2400"/>
              <a:ext cx="1152" cy="1919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eaLnBrk="0" hangingPunct="0">
                <a:spcBef>
                  <a:spcPct val="50000"/>
                </a:spcBef>
                <a:defRPr/>
              </a:pPr>
              <a:endParaRPr lang="zh-CN" altLang="en-US" sz="2400">
                <a:latin typeface="Times New Roman" pitchFamily="18" charset="0"/>
              </a:endParaRPr>
            </a:p>
          </p:txBody>
        </p:sp>
        <p:pic>
          <p:nvPicPr>
            <p:cNvPr id="7" name="Picture 5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1028"/>
              <a:ext cx="1152" cy="1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15398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1905000" y="1676400"/>
            <a:ext cx="7239000" cy="2116138"/>
          </a:xfrm>
          <a:ln cap="sq">
            <a:headEnd type="none" w="sm" len="sm"/>
            <a:tailEnd type="none" w="sm" len="sm"/>
          </a:ln>
        </p:spPr>
        <p:txBody>
          <a:bodyPr lIns="91440" tIns="45720" rIns="91440" bIns="45720" anchor="ctr"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15399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911350" y="3968750"/>
            <a:ext cx="6981825" cy="2197100"/>
          </a:xfrm>
        </p:spPr>
        <p:txBody>
          <a:bodyPr/>
          <a:lstStyle>
            <a:lvl1pPr marL="0" indent="0">
              <a:buFont typeface="Symbol" pitchFamily="18" charset="2"/>
              <a:buNone/>
              <a:defRPr sz="24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1828800" y="6400800"/>
            <a:ext cx="1905000" cy="457200"/>
          </a:xfrm>
          <a:prstGeom prst="rect">
            <a:avLst/>
          </a:prstGeom>
          <a:ln w="12700" cap="sq"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962400" y="6400800"/>
            <a:ext cx="2895600" cy="457200"/>
          </a:xfrm>
          <a:prstGeom prst="rect">
            <a:avLst/>
          </a:prstGeom>
          <a:ln w="12700" cap="sq"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ln w="12700" cap="sq"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+mn-lt"/>
              </a:defRPr>
            </a:lvl1pPr>
          </a:lstStyle>
          <a:p>
            <a:pPr>
              <a:defRPr/>
            </a:pPr>
            <a:fld id="{7E882F11-86E3-4B2E-A33D-5F01EC381E5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48450" y="298450"/>
            <a:ext cx="2006600" cy="56451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7063" y="298450"/>
            <a:ext cx="5868987" cy="56451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5181600" y="4648200"/>
            <a:ext cx="2590800" cy="685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r>
              <a:rPr kumimoji="1" lang="zh-CN" altLang="en-US" sz="2400">
                <a:latin typeface="Times New Roman" pitchFamily="18" charset="0"/>
              </a:rPr>
              <a:t>教师名称</a:t>
            </a:r>
          </a:p>
          <a:p>
            <a:pPr>
              <a:defRPr/>
            </a:pPr>
            <a:r>
              <a:rPr kumimoji="1" lang="en-US" altLang="zh-CN" sz="2400">
                <a:latin typeface="Times New Roman" pitchFamily="18" charset="0"/>
              </a:rPr>
              <a:t>Email</a:t>
            </a:r>
            <a:r>
              <a:rPr kumimoji="1" lang="zh-CN" altLang="en-US" sz="2400">
                <a:latin typeface="Times New Roman" pitchFamily="18" charset="0"/>
              </a:rPr>
              <a:t>地址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196975"/>
            <a:ext cx="38100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196975"/>
            <a:ext cx="38100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48450" y="298450"/>
            <a:ext cx="2006600" cy="60833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7063" y="298450"/>
            <a:ext cx="5868987" cy="60833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196975"/>
            <a:ext cx="38100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196975"/>
            <a:ext cx="38100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0838" y="298450"/>
            <a:ext cx="1954212" cy="60833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298450"/>
            <a:ext cx="5710238" cy="60833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15D2842-F2A1-4A93-9F3D-7CF48E0ED6A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069283D-E9AD-4B0F-B655-A1B741A9401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E78A1D3-A262-4B0A-AEC4-F741DE10FEC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5560486-ED39-4CCE-8F26-62B13667AB9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41C549F-5690-4D3E-9BC4-C8B17AF37CE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E2F4F6D-E22A-4F4D-8E25-7F3B1797761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4478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4478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814198B-FA2A-4A6B-A18F-2A93D56B5BE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C3174A7-C344-4237-9107-B9C8862101C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DCFCC22-0004-4479-9744-D3EB5DD4742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6125317-5786-4AB2-98F3-E258F4B7680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297AE1B-3011-4843-B55B-3C2CEACD803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6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447800"/>
            <a:ext cx="7772400" cy="4495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14371" name="Rectangle 3"/>
          <p:cNvSpPr>
            <a:spLocks noChangeArrowheads="1"/>
          </p:cNvSpPr>
          <p:nvPr/>
        </p:nvSpPr>
        <p:spPr bwMode="auto">
          <a:xfrm>
            <a:off x="0" y="695325"/>
            <a:ext cx="9437688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27063" y="298450"/>
            <a:ext cx="8027987" cy="6969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1728" tIns="45059" rIns="91728" bIns="45059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Title Holder</a:t>
            </a:r>
          </a:p>
        </p:txBody>
      </p:sp>
      <p:sp>
        <p:nvSpPr>
          <p:cNvPr id="314373" name="Rectangle 5"/>
          <p:cNvSpPr>
            <a:spLocks noChangeArrowheads="1"/>
          </p:cNvSpPr>
          <p:nvPr/>
        </p:nvSpPr>
        <p:spPr bwMode="auto">
          <a:xfrm>
            <a:off x="8394700" y="6496050"/>
            <a:ext cx="339725" cy="241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728" tIns="45059" rIns="91728" bIns="45059">
            <a:spAutoFit/>
          </a:bodyPr>
          <a:lstStyle/>
          <a:p>
            <a:pPr defTabSz="927100" eaLnBrk="0" hangingPunct="0">
              <a:defRPr/>
            </a:pPr>
            <a:fld id="{685316DE-D468-412C-8232-A343135820AE}" type="slidenum">
              <a:rPr lang="zh-CN" altLang="en-US" sz="1000">
                <a:solidFill>
                  <a:srgbClr val="CC00CC"/>
                </a:solidFill>
              </a:rPr>
              <a:pPr defTabSz="927100" eaLnBrk="0" hangingPunct="0">
                <a:defRPr/>
              </a:pPr>
              <a:t>‹#›</a:t>
            </a:fld>
            <a:endParaRPr lang="en-US" altLang="zh-CN" sz="1000">
              <a:solidFill>
                <a:srgbClr val="CC00CC"/>
              </a:solidFill>
            </a:endParaRPr>
          </a:p>
        </p:txBody>
      </p:sp>
      <p:sp>
        <p:nvSpPr>
          <p:cNvPr id="314374" name="Text Box 6"/>
          <p:cNvSpPr txBox="1">
            <a:spLocks noChangeArrowheads="1"/>
          </p:cNvSpPr>
          <p:nvPr/>
        </p:nvSpPr>
        <p:spPr bwMode="auto">
          <a:xfrm>
            <a:off x="179388" y="6469063"/>
            <a:ext cx="1676400" cy="274637"/>
          </a:xfrm>
          <a:prstGeom prst="rect">
            <a:avLst/>
          </a:prstGeom>
          <a:noFill/>
          <a:ln w="38100">
            <a:noFill/>
            <a:miter lim="800000"/>
            <a:headEnd/>
            <a:tailEnd type="none" w="sm" len="lg"/>
          </a:ln>
          <a:effectLst/>
        </p:spPr>
        <p:txBody>
          <a:bodyPr wrap="none">
            <a:spAutoFit/>
          </a:bodyPr>
          <a:lstStyle/>
          <a:p>
            <a:pPr algn="r" eaLnBrk="0" hangingPunct="0">
              <a:defRPr/>
            </a:pPr>
            <a:r>
              <a:rPr lang="en-US" altLang="zh-CN" sz="1200" b="1" i="1">
                <a:solidFill>
                  <a:srgbClr val="CC00CC"/>
                </a:solidFill>
              </a:rPr>
              <a:t>www.CASoft.com.cn</a:t>
            </a:r>
          </a:p>
        </p:txBody>
      </p:sp>
      <p:sp>
        <p:nvSpPr>
          <p:cNvPr id="314375" name="Text Box 7"/>
          <p:cNvSpPr txBox="1">
            <a:spLocks noChangeArrowheads="1"/>
          </p:cNvSpPr>
          <p:nvPr/>
        </p:nvSpPr>
        <p:spPr bwMode="auto">
          <a:xfrm>
            <a:off x="7791450" y="501650"/>
            <a:ext cx="1047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 sz="1400" b="1">
                <a:solidFill>
                  <a:srgbClr val="CC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</a:t>
            </a:r>
            <a:r>
              <a:rPr kumimoji="1" lang="zh-CN" altLang="en-US" sz="1600" b="1">
                <a:solidFill>
                  <a:srgbClr val="CC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中科天地</a:t>
            </a: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81000" y="381000"/>
            <a:ext cx="533400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4377" name="Text Box 9"/>
          <p:cNvSpPr txBox="1">
            <a:spLocks noChangeArrowheads="1"/>
          </p:cNvSpPr>
          <p:nvPr/>
        </p:nvSpPr>
        <p:spPr bwMode="auto">
          <a:xfrm>
            <a:off x="6172200" y="6400800"/>
            <a:ext cx="182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altLang="zh-CN" sz="1400" b="1" i="1">
                <a:solidFill>
                  <a:schemeClr val="hlink"/>
                </a:solidFill>
                <a:latin typeface="Palatino-Italic" charset="0"/>
              </a:rPr>
              <a:t>CASoft </a:t>
            </a:r>
            <a:r>
              <a:rPr lang="zh-CN" altLang="en-US" sz="1400">
                <a:solidFill>
                  <a:schemeClr val="hlink"/>
                </a:solidFill>
                <a:latin typeface="Palatino-Italic" charset="0"/>
              </a:rPr>
              <a:t>培训课程讲义</a:t>
            </a:r>
          </a:p>
        </p:txBody>
      </p:sp>
      <p:sp>
        <p:nvSpPr>
          <p:cNvPr id="314378" name="Line 10"/>
          <p:cNvSpPr>
            <a:spLocks noChangeShapeType="1"/>
          </p:cNvSpPr>
          <p:nvPr/>
        </p:nvSpPr>
        <p:spPr bwMode="auto">
          <a:xfrm>
            <a:off x="1403350" y="981075"/>
            <a:ext cx="64770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57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Symbol" pitchFamily="18" charset="2"/>
        <a:buChar char="¨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196975"/>
            <a:ext cx="7772400" cy="51847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17443" name="Rectangle 3"/>
          <p:cNvSpPr>
            <a:spLocks noChangeArrowheads="1"/>
          </p:cNvSpPr>
          <p:nvPr/>
        </p:nvSpPr>
        <p:spPr bwMode="auto">
          <a:xfrm>
            <a:off x="0" y="695325"/>
            <a:ext cx="9437688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27063" y="298450"/>
            <a:ext cx="8027987" cy="6969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1728" tIns="45059" rIns="91728" bIns="45059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幻灯片标题</a:t>
            </a:r>
          </a:p>
        </p:txBody>
      </p:sp>
      <p:sp>
        <p:nvSpPr>
          <p:cNvPr id="317445" name="Line 5"/>
          <p:cNvSpPr>
            <a:spLocks noChangeShapeType="1"/>
          </p:cNvSpPr>
          <p:nvPr/>
        </p:nvSpPr>
        <p:spPr bwMode="auto">
          <a:xfrm>
            <a:off x="1403350" y="981075"/>
            <a:ext cx="64770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58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Symbol" pitchFamily="18" charset="2"/>
        <a:buChar char="¨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33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196975"/>
            <a:ext cx="7772400" cy="51847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22563" name="Rectangle 3"/>
          <p:cNvSpPr>
            <a:spLocks noChangeArrowheads="1"/>
          </p:cNvSpPr>
          <p:nvPr/>
        </p:nvSpPr>
        <p:spPr bwMode="auto">
          <a:xfrm>
            <a:off x="0" y="695325"/>
            <a:ext cx="9437688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116013" y="298450"/>
            <a:ext cx="7539037" cy="6969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1728" tIns="45059" rIns="91728" bIns="45059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幻灯片标题</a:t>
            </a:r>
          </a:p>
        </p:txBody>
      </p:sp>
      <p:sp>
        <p:nvSpPr>
          <p:cNvPr id="322565" name="Line 5"/>
          <p:cNvSpPr>
            <a:spLocks noChangeShapeType="1"/>
          </p:cNvSpPr>
          <p:nvPr/>
        </p:nvSpPr>
        <p:spPr bwMode="auto">
          <a:xfrm>
            <a:off x="1403350" y="981075"/>
            <a:ext cx="64770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322566" name="Line 6"/>
          <p:cNvSpPr>
            <a:spLocks noChangeShapeType="1"/>
          </p:cNvSpPr>
          <p:nvPr/>
        </p:nvSpPr>
        <p:spPr bwMode="auto">
          <a:xfrm>
            <a:off x="1403350" y="981075"/>
            <a:ext cx="64770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59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Symbol" pitchFamily="18" charset="2"/>
        <a:buChar char="¨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D239BF06-3E5D-4F44-9128-3E017C61FCE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Medium" pitchFamily="34" charset="0"/>
          <a:ea typeface="微软雅黑" pitchFamily="34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Medium" pitchFamily="34" charset="0"/>
          <a:ea typeface="微软雅黑" pitchFamily="34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Medium" pitchFamily="34" charset="0"/>
          <a:ea typeface="微软雅黑" pitchFamily="34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Medium" pitchFamily="34" charset="0"/>
          <a:ea typeface="微软雅黑" pitchFamily="34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/>
          <p:cNvSpPr>
            <a:spLocks noGrp="1" noChangeArrowheads="1"/>
          </p:cNvSpPr>
          <p:nvPr>
            <p:ph type="title"/>
          </p:nvPr>
        </p:nvSpPr>
        <p:spPr>
          <a:xfrm>
            <a:off x="971550" y="76200"/>
            <a:ext cx="7772400" cy="1143000"/>
          </a:xfrm>
          <a:noFill/>
        </p:spPr>
        <p:txBody>
          <a:bodyPr/>
          <a:lstStyle/>
          <a:p>
            <a:r>
              <a:rPr lang="zh-CN" altLang="en-US" sz="4000" smtClean="0">
                <a:latin typeface="楷体_GB2312" pitchFamily="49" charset="-122"/>
                <a:ea typeface="楷体_GB2312" pitchFamily="49" charset="-122"/>
              </a:rPr>
              <a:t>本章内容</a:t>
            </a:r>
          </a:p>
        </p:txBody>
      </p:sp>
      <p:sp>
        <p:nvSpPr>
          <p:cNvPr id="19459" name="Rectangle 7"/>
          <p:cNvSpPr>
            <a:spLocks noGrp="1" noChangeArrowheads="1"/>
          </p:cNvSpPr>
          <p:nvPr>
            <p:ph idx="1"/>
          </p:nvPr>
        </p:nvSpPr>
        <p:spPr>
          <a:xfrm>
            <a:off x="1587500" y="1685925"/>
            <a:ext cx="6292850" cy="2606675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50000"/>
              </a:spcBef>
              <a:buClr>
                <a:srgbClr val="FFFFCC"/>
              </a:buClr>
              <a:buFont typeface="Wingdings" pitchFamily="2" charset="2"/>
              <a:buChar char="q"/>
            </a:pPr>
            <a:r>
              <a:rPr lang="zh-CN" altLang="en-US" b="1" smtClean="0">
                <a:ea typeface="楷体_GB2312" pitchFamily="49" charset="-122"/>
              </a:rPr>
              <a:t>一维数组的声明和初始化</a:t>
            </a:r>
          </a:p>
          <a:p>
            <a:pPr marL="533400" indent="-533400">
              <a:lnSpc>
                <a:spcPct val="90000"/>
              </a:lnSpc>
              <a:spcBef>
                <a:spcPct val="50000"/>
              </a:spcBef>
              <a:buClr>
                <a:srgbClr val="FFFFCC"/>
              </a:buClr>
              <a:buFont typeface="Wingdings" pitchFamily="2" charset="2"/>
              <a:buChar char="q"/>
            </a:pPr>
            <a:r>
              <a:rPr lang="zh-CN" altLang="en-US" b="1" smtClean="0">
                <a:ea typeface="楷体_GB2312" pitchFamily="49" charset="-122"/>
              </a:rPr>
              <a:t>数组元素的引用</a:t>
            </a:r>
          </a:p>
          <a:p>
            <a:pPr marL="533400" indent="-533400">
              <a:lnSpc>
                <a:spcPct val="90000"/>
              </a:lnSpc>
              <a:spcBef>
                <a:spcPct val="50000"/>
              </a:spcBef>
              <a:buClr>
                <a:srgbClr val="FFFFCC"/>
              </a:buClr>
              <a:buFont typeface="Wingdings" pitchFamily="2" charset="2"/>
              <a:buChar char="q"/>
            </a:pPr>
            <a:r>
              <a:rPr lang="zh-CN" altLang="en-US" b="1" smtClean="0">
                <a:ea typeface="楷体_GB2312" pitchFamily="49" charset="-122"/>
              </a:rPr>
              <a:t>二维数组的声明和使用</a:t>
            </a:r>
          </a:p>
          <a:p>
            <a:pPr marL="533400" indent="-533400">
              <a:lnSpc>
                <a:spcPct val="90000"/>
              </a:lnSpc>
              <a:spcBef>
                <a:spcPct val="50000"/>
              </a:spcBef>
              <a:buClr>
                <a:srgbClr val="FFFFCC"/>
              </a:buClr>
              <a:buFont typeface="Wingdings" pitchFamily="2" charset="2"/>
              <a:buChar char="q"/>
            </a:pPr>
            <a:r>
              <a:rPr lang="zh-CN" altLang="en-US" b="1" smtClean="0">
                <a:ea typeface="楷体_GB2312" pitchFamily="49" charset="-122"/>
              </a:rPr>
              <a:t>数组拷贝</a:t>
            </a:r>
            <a:endParaRPr lang="zh-CN" altLang="en-US" sz="3600" b="1" smtClean="0"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76200"/>
            <a:ext cx="7772400" cy="1143000"/>
          </a:xfrm>
          <a:noFill/>
        </p:spPr>
        <p:txBody>
          <a:bodyPr/>
          <a:lstStyle/>
          <a:p>
            <a:r>
              <a:rPr lang="zh-CN" altLang="en-US" sz="4000" smtClean="0">
                <a:latin typeface="楷体_GB2312" pitchFamily="49" charset="-122"/>
                <a:ea typeface="楷体_GB2312" pitchFamily="49" charset="-122"/>
              </a:rPr>
              <a:t>数组元素的引用</a:t>
            </a:r>
          </a:p>
        </p:txBody>
      </p:sp>
      <p:sp>
        <p:nvSpPr>
          <p:cNvPr id="28675" name="Rectangle 27"/>
          <p:cNvSpPr>
            <a:spLocks noChangeArrowheads="1"/>
          </p:cNvSpPr>
          <p:nvPr/>
        </p:nvSpPr>
        <p:spPr bwMode="auto">
          <a:xfrm>
            <a:off x="762000" y="1371600"/>
            <a:ext cx="8001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Font typeface="Wingdings" pitchFamily="2" charset="2"/>
              <a:buChar char="Ø"/>
            </a:pP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 定义并用运算符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new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为之分配空间后，才可以引用数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  组中的每个元素，数组元素的引用方式为：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kumimoji="1"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kumimoji="1" lang="en-US" altLang="zh-CN" sz="20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arrayName[index]</a:t>
            </a:r>
          </a:p>
          <a:p>
            <a:pPr lvl="1">
              <a:lnSpc>
                <a:spcPct val="75000"/>
              </a:lnSpc>
              <a:spcBef>
                <a:spcPct val="50000"/>
              </a:spcBef>
              <a:buFont typeface="Wingdings" pitchFamily="2" charset="2"/>
              <a:buChar char="§"/>
            </a:pPr>
            <a:r>
              <a:rPr kumimoji="1" lang="en-US" altLang="zh-CN" sz="20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 index</a:t>
            </a:r>
            <a:r>
              <a:rPr kumimoji="1" lang="zh-CN" altLang="en-US" sz="20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为数组元素下标，可以是整型常量或整型表达式。如：</a:t>
            </a:r>
          </a:p>
          <a:p>
            <a:pPr lvl="1">
              <a:lnSpc>
                <a:spcPct val="75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0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       a[3], b[i], c[6*i] 。</a:t>
            </a:r>
          </a:p>
          <a:p>
            <a:pPr lvl="1">
              <a:lnSpc>
                <a:spcPct val="75000"/>
              </a:lnSpc>
              <a:spcBef>
                <a:spcPct val="50000"/>
              </a:spcBef>
              <a:buFont typeface="Wingdings" pitchFamily="2" charset="2"/>
              <a:buChar char="§"/>
            </a:pPr>
            <a:r>
              <a:rPr kumimoji="1" lang="zh-CN" altLang="en-US" sz="20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 数组元素下标从0开始；长度为</a:t>
            </a:r>
            <a:r>
              <a:rPr kumimoji="1" lang="en-US" altLang="zh-CN" sz="20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kumimoji="1" lang="zh-CN" altLang="en-US" sz="20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的数组的合法下标取值范围为</a:t>
            </a:r>
          </a:p>
          <a:p>
            <a:pPr lvl="1">
              <a:lnSpc>
                <a:spcPct val="75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kumimoji="1" lang="zh-CN" altLang="en-US" sz="20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       0 ～ </a:t>
            </a:r>
            <a:r>
              <a:rPr kumimoji="1" lang="en-US" altLang="zh-CN" sz="20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n-1 </a:t>
            </a:r>
            <a:r>
              <a:rPr kumimoji="1" lang="en-US" altLang="zh-CN" sz="24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lvl="1">
              <a:lnSpc>
                <a:spcPct val="75000"/>
              </a:lnSpc>
              <a:spcBef>
                <a:spcPct val="50000"/>
              </a:spcBef>
              <a:buFont typeface="Wingdings" pitchFamily="2" charset="2"/>
              <a:buNone/>
            </a:pPr>
            <a:endParaRPr kumimoji="1" lang="en-US" altLang="zh-CN" sz="2400" b="1">
              <a:solidFill>
                <a:schemeClr val="hlink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20000"/>
              </a:spcBef>
              <a:buFont typeface="Wingdings" pitchFamily="2" charset="2"/>
              <a:buChar char="Ø"/>
            </a:pP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 每个数组都有一个属性</a:t>
            </a:r>
            <a:r>
              <a:rPr kumimoji="1" lang="en-US" altLang="zh-CN" sz="20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length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指明它的长度，例如：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1" lang="en-US" altLang="zh-CN" sz="2000" b="1">
                <a:latin typeface="楷体_GB2312" pitchFamily="49" charset="-122"/>
                <a:ea typeface="楷体_GB2312" pitchFamily="49" charset="-122"/>
              </a:rPr>
              <a:t>a.length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的值为数组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a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的长度(元素个数)。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9"/>
          <p:cNvSpPr>
            <a:spLocks noGrp="1" noChangeArrowheads="1"/>
          </p:cNvSpPr>
          <p:nvPr>
            <p:ph type="title"/>
          </p:nvPr>
        </p:nvSpPr>
        <p:spPr>
          <a:xfrm>
            <a:off x="971550" y="76200"/>
            <a:ext cx="7772400" cy="1143000"/>
          </a:xfrm>
          <a:noFill/>
        </p:spPr>
        <p:txBody>
          <a:bodyPr/>
          <a:lstStyle/>
          <a:p>
            <a:r>
              <a:rPr lang="zh-CN" altLang="en-US" sz="4000" smtClean="0">
                <a:latin typeface="楷体_GB2312" pitchFamily="49" charset="-122"/>
                <a:ea typeface="楷体_GB2312" pitchFamily="49" charset="-122"/>
              </a:rPr>
              <a:t>数组使用举例（1）</a:t>
            </a:r>
          </a:p>
        </p:txBody>
      </p:sp>
      <p:sp>
        <p:nvSpPr>
          <p:cNvPr id="29699" name="Rectangle 10"/>
          <p:cNvSpPr>
            <a:spLocks noChangeArrowheads="1"/>
          </p:cNvSpPr>
          <p:nvPr/>
        </p:nvSpPr>
        <p:spPr bwMode="auto">
          <a:xfrm>
            <a:off x="762000" y="1447800"/>
            <a:ext cx="7772400" cy="4494213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25000"/>
              </a:lnSpc>
              <a:spcBef>
                <a:spcPct val="50000"/>
              </a:spcBef>
            </a:pPr>
            <a:endParaRPr kumimoji="1" lang="en-US" altLang="zh-CN" b="1">
              <a:solidFill>
                <a:schemeClr val="bg2"/>
              </a:solidFill>
              <a:latin typeface="Courier New" pitchFamily="49" charset="0"/>
            </a:endParaRP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public class Test {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public static void main(String args[]) {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    int[] a ={1,7,3,9,2,5,8,4,6};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    bubbleSort(a);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    for(int i=0;i&lt;a.length;i++){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        System.out.print(a[i]+" ");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    }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}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public static int[] bubbleSort(int[] a){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    int len = a.length;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    for(int i = len-1;i&gt;=1;i--){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        for(int j = 0;j&lt;=i-1;j++){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            if(a[j]&gt;a[j+1]){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                int temp = a[j]; a[j]=a[j+1];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                a[j+1]=temp;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            }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        }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    }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    return a;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}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}</a:t>
            </a:r>
            <a:endParaRPr kumimoji="1" lang="zh-CN" altLang="en-US" b="1">
              <a:solidFill>
                <a:schemeClr val="bg2"/>
              </a:solidFill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6"/>
          <p:cNvSpPr>
            <a:spLocks noChangeArrowheads="1"/>
          </p:cNvSpPr>
          <p:nvPr/>
        </p:nvSpPr>
        <p:spPr bwMode="auto">
          <a:xfrm>
            <a:off x="609600" y="1295400"/>
            <a:ext cx="8153400" cy="4724400"/>
          </a:xfrm>
          <a:prstGeom prst="rect">
            <a:avLst/>
          </a:prstGeom>
          <a:solidFill>
            <a:srgbClr val="CCFFCC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50000"/>
              </a:lnSpc>
              <a:spcBef>
                <a:spcPct val="50000"/>
              </a:spcBef>
            </a:pPr>
            <a:endParaRPr kumimoji="1" lang="zh-CN" altLang="en-US" sz="2000" b="1">
              <a:solidFill>
                <a:srgbClr val="660066"/>
              </a:solidFill>
              <a:latin typeface="Courier New" pitchFamily="49" charset="0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76200"/>
            <a:ext cx="7772400" cy="1143000"/>
          </a:xfrm>
          <a:noFill/>
        </p:spPr>
        <p:txBody>
          <a:bodyPr/>
          <a:lstStyle/>
          <a:p>
            <a:r>
              <a:rPr lang="zh-CN" altLang="en-US" sz="4000" smtClean="0">
                <a:latin typeface="楷体_GB2312" pitchFamily="49" charset="-122"/>
                <a:ea typeface="楷体_GB2312" pitchFamily="49" charset="-122"/>
              </a:rPr>
              <a:t>课 堂 练 习</a:t>
            </a:r>
          </a:p>
        </p:txBody>
      </p:sp>
      <p:sp>
        <p:nvSpPr>
          <p:cNvPr id="30724" name="Text Box 3"/>
          <p:cNvSpPr txBox="1">
            <a:spLocks noChangeArrowheads="1"/>
          </p:cNvSpPr>
          <p:nvPr/>
        </p:nvSpPr>
        <p:spPr bwMode="auto">
          <a:xfrm>
            <a:off x="6172200" y="3124200"/>
            <a:ext cx="2073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30725" name="Text Box 4"/>
          <p:cNvSpPr txBox="1">
            <a:spLocks noChangeArrowheads="1"/>
          </p:cNvSpPr>
          <p:nvPr/>
        </p:nvSpPr>
        <p:spPr bwMode="auto">
          <a:xfrm>
            <a:off x="762000" y="1524000"/>
            <a:ext cx="77724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</a:rPr>
              <a:t>        </a:t>
            </a:r>
            <a:r>
              <a:rPr kumimoji="1" lang="zh-CN" altLang="en-US" sz="2400" b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为上面的</a:t>
            </a:r>
            <a:r>
              <a:rPr kumimoji="1" lang="en-US" altLang="zh-CN" sz="2400" b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Test</a:t>
            </a:r>
            <a:r>
              <a:rPr kumimoji="1" lang="zh-CN" altLang="en-US" sz="2400" b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类添加用选择排序法对整型数组排序的方法。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3"/>
          <p:cNvSpPr>
            <a:spLocks noGrp="1" noChangeArrowheads="1"/>
          </p:cNvSpPr>
          <p:nvPr>
            <p:ph type="title"/>
          </p:nvPr>
        </p:nvSpPr>
        <p:spPr>
          <a:xfrm>
            <a:off x="971550" y="76200"/>
            <a:ext cx="7772400" cy="1143000"/>
          </a:xfrm>
          <a:noFill/>
        </p:spPr>
        <p:txBody>
          <a:bodyPr/>
          <a:lstStyle/>
          <a:p>
            <a:r>
              <a:rPr lang="zh-CN" altLang="en-US" sz="4000" smtClean="0">
                <a:latin typeface="楷体_GB2312" pitchFamily="49" charset="-122"/>
                <a:ea typeface="楷体_GB2312" pitchFamily="49" charset="-122"/>
              </a:rPr>
              <a:t>数组使用举例（2）</a:t>
            </a:r>
          </a:p>
        </p:txBody>
      </p:sp>
      <p:sp>
        <p:nvSpPr>
          <p:cNvPr id="31747" name="Rectangle 74"/>
          <p:cNvSpPr>
            <a:spLocks noChangeArrowheads="1"/>
          </p:cNvSpPr>
          <p:nvPr/>
        </p:nvSpPr>
        <p:spPr bwMode="auto">
          <a:xfrm>
            <a:off x="762000" y="1447800"/>
            <a:ext cx="7696200" cy="45847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30000"/>
              </a:lnSpc>
              <a:spcBef>
                <a:spcPct val="50000"/>
              </a:spcBef>
            </a:pPr>
            <a:endParaRPr kumimoji="1" lang="en-US" altLang="zh-CN" sz="2000" b="1">
              <a:solidFill>
                <a:schemeClr val="bg2"/>
              </a:solidFill>
              <a:latin typeface="Courier New" pitchFamily="49" charset="0"/>
            </a:endParaRP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public class Test {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public static void main(String args[]) {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int[] a = 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{0,1,20,333,355,555,698,766,822,999};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int i = 822;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System.out.println(binarySearch(a,i));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}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public static int binarySearch(int[]a,int i) {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if (a.length==0) return -1;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int t = 0; int b = a.length-1;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int m = (t+b)/2;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while(t &lt;= b){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if(i==a[m]) return m;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m = i&gt;a[m]?((t=m+1)+b)/2:((b=m-1)+t+1)/2;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}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return -1;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}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}</a:t>
            </a:r>
            <a:endParaRPr kumimoji="1" lang="zh-CN" altLang="en-US" sz="2000" b="1">
              <a:solidFill>
                <a:schemeClr val="bg2"/>
              </a:solidFill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76200"/>
            <a:ext cx="7772400" cy="1143000"/>
          </a:xfrm>
          <a:noFill/>
        </p:spPr>
        <p:txBody>
          <a:bodyPr/>
          <a:lstStyle/>
          <a:p>
            <a:r>
              <a:rPr lang="zh-CN" altLang="en-US" sz="4000" smtClean="0">
                <a:latin typeface="楷体_GB2312" pitchFamily="49" charset="-122"/>
                <a:ea typeface="楷体_GB2312" pitchFamily="49" charset="-122"/>
              </a:rPr>
              <a:t>数组使用举例（3）</a:t>
            </a: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762000" y="1371600"/>
            <a:ext cx="7696200" cy="4808538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30000"/>
              </a:lnSpc>
              <a:spcBef>
                <a:spcPct val="50000"/>
              </a:spcBef>
            </a:pPr>
            <a:endParaRPr kumimoji="1" lang="en-US" altLang="zh-CN" b="1">
              <a:solidFill>
                <a:schemeClr val="bg2"/>
              </a:solidFill>
              <a:latin typeface="Courier New" pitchFamily="49" charset="0"/>
            </a:endParaRP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public class Test {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public static void main(String args[]) {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    if(args.length&lt;3){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        System.out.println( 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          "Usage: java Test \"n1\" \"op\" \"n2\"");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        System.exit(-1);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    } 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    double d1 = Double.parseDouble(args[0]);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    double d2 = Double.parseDouble(args[2]);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    double d = 0;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    if(args[1].equals("+")) d = d1+d2;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    else if(args[1].equals("-")) d = d1-d2;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    else if(args[1].equals("*")) d = d1*d2;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    else if(args[1].equals("/")) d = d1/d2;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    else{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        System.out.println("Error operator!"); 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        System.exit(-1);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    }   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    System.out.println(d);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}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}</a:t>
            </a:r>
            <a:endParaRPr kumimoji="1" lang="zh-CN" altLang="en-US" b="1">
              <a:solidFill>
                <a:schemeClr val="bg2"/>
              </a:solidFill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2"/>
          <p:cNvSpPr>
            <a:spLocks noGrp="1" noChangeArrowheads="1"/>
          </p:cNvSpPr>
          <p:nvPr>
            <p:ph type="title"/>
          </p:nvPr>
        </p:nvSpPr>
        <p:spPr>
          <a:xfrm>
            <a:off x="971550" y="76200"/>
            <a:ext cx="7772400" cy="1143000"/>
          </a:xfrm>
          <a:noFill/>
        </p:spPr>
        <p:txBody>
          <a:bodyPr/>
          <a:lstStyle/>
          <a:p>
            <a:r>
              <a:rPr lang="zh-CN" altLang="en-US" sz="4000" smtClean="0">
                <a:latin typeface="楷体_GB2312" pitchFamily="49" charset="-122"/>
                <a:ea typeface="楷体_GB2312" pitchFamily="49" charset="-122"/>
              </a:rPr>
              <a:t>二维数组</a:t>
            </a:r>
          </a:p>
        </p:txBody>
      </p:sp>
      <p:sp>
        <p:nvSpPr>
          <p:cNvPr id="33795" name="Rectangle 13"/>
          <p:cNvSpPr>
            <a:spLocks noChangeArrowheads="1"/>
          </p:cNvSpPr>
          <p:nvPr/>
        </p:nvSpPr>
        <p:spPr bwMode="auto">
          <a:xfrm>
            <a:off x="762000" y="1371600"/>
            <a:ext cx="8001000" cy="213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Font typeface="Wingdings" pitchFamily="2" charset="2"/>
              <a:buChar char="Ø"/>
            </a:pP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 二维数组可以看成以数组为元素的数组。例如：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kumimoji="1" lang="en-US" altLang="zh-CN" sz="2000" b="1">
                <a:solidFill>
                  <a:srgbClr val="7F0055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kumimoji="1" lang="en-US" altLang="zh-CN" sz="20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int a[][] = {{1,2},{3,4,5,6},{7,8,9}};</a:t>
            </a:r>
          </a:p>
          <a:p>
            <a:pPr>
              <a:spcBef>
                <a:spcPct val="20000"/>
              </a:spcBef>
              <a:buFont typeface="Wingdings" pitchFamily="2" charset="2"/>
              <a:buChar char="Ø"/>
            </a:pP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 Java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中多维数组的声明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  和初始化应按从高维到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  低维的顺序进行，例如：</a:t>
            </a:r>
          </a:p>
        </p:txBody>
      </p:sp>
      <p:sp>
        <p:nvSpPr>
          <p:cNvPr id="33796" name="Rectangle 16"/>
          <p:cNvSpPr>
            <a:spLocks noChangeArrowheads="1"/>
          </p:cNvSpPr>
          <p:nvPr/>
        </p:nvSpPr>
        <p:spPr bwMode="auto">
          <a:xfrm>
            <a:off x="5459413" y="2438400"/>
            <a:ext cx="3308350" cy="3733800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797" name="Text Box 17"/>
          <p:cNvSpPr txBox="1">
            <a:spLocks noChangeArrowheads="1"/>
          </p:cNvSpPr>
          <p:nvPr/>
        </p:nvSpPr>
        <p:spPr bwMode="auto">
          <a:xfrm>
            <a:off x="7162800" y="2498725"/>
            <a:ext cx="1450975" cy="396875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zh-CN" altLang="en-US" sz="2000" b="1">
                <a:solidFill>
                  <a:srgbClr val="003366"/>
                </a:solidFill>
                <a:latin typeface="Times New Roman" pitchFamily="18" charset="0"/>
              </a:rPr>
              <a:t>堆内存</a:t>
            </a:r>
          </a:p>
        </p:txBody>
      </p:sp>
      <p:sp>
        <p:nvSpPr>
          <p:cNvPr id="33798" name="Rectangle 19"/>
          <p:cNvSpPr>
            <a:spLocks noChangeArrowheads="1"/>
          </p:cNvSpPr>
          <p:nvPr/>
        </p:nvSpPr>
        <p:spPr bwMode="auto">
          <a:xfrm>
            <a:off x="5835650" y="3948113"/>
            <a:ext cx="600075" cy="2381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1600" b="1">
                <a:solidFill>
                  <a:srgbClr val="003399"/>
                </a:solidFill>
                <a:latin typeface="Times New Roman" pitchFamily="18" charset="0"/>
              </a:rPr>
              <a:t>***</a:t>
            </a:r>
            <a:endParaRPr kumimoji="1" lang="zh-CN" altLang="en-US">
              <a:latin typeface="Times New Roman" pitchFamily="18" charset="0"/>
            </a:endParaRPr>
          </a:p>
        </p:txBody>
      </p:sp>
      <p:sp>
        <p:nvSpPr>
          <p:cNvPr id="33799" name="Rectangle 20"/>
          <p:cNvSpPr>
            <a:spLocks noChangeArrowheads="1"/>
          </p:cNvSpPr>
          <p:nvPr/>
        </p:nvSpPr>
        <p:spPr bwMode="auto">
          <a:xfrm>
            <a:off x="5835650" y="4186238"/>
            <a:ext cx="600075" cy="2381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1600" b="1">
                <a:solidFill>
                  <a:srgbClr val="003399"/>
                </a:solidFill>
                <a:latin typeface="Times New Roman" pitchFamily="18" charset="0"/>
              </a:rPr>
              <a:t>***</a:t>
            </a:r>
            <a:endParaRPr kumimoji="1" lang="zh-CN" altLang="en-US" sz="1600" b="1">
              <a:solidFill>
                <a:srgbClr val="003399"/>
              </a:solidFill>
              <a:latin typeface="Times New Roman" pitchFamily="18" charset="0"/>
            </a:endParaRPr>
          </a:p>
        </p:txBody>
      </p:sp>
      <p:sp>
        <p:nvSpPr>
          <p:cNvPr id="33800" name="Rectangle 21"/>
          <p:cNvSpPr>
            <a:spLocks noChangeArrowheads="1"/>
          </p:cNvSpPr>
          <p:nvPr/>
        </p:nvSpPr>
        <p:spPr bwMode="auto">
          <a:xfrm>
            <a:off x="5835650" y="4424363"/>
            <a:ext cx="600075" cy="2381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1600" b="1">
                <a:solidFill>
                  <a:srgbClr val="003399"/>
                </a:solidFill>
                <a:latin typeface="Times New Roman" pitchFamily="18" charset="0"/>
              </a:rPr>
              <a:t>***</a:t>
            </a:r>
            <a:endParaRPr kumimoji="1" lang="zh-CN" altLang="en-US" sz="1600" b="1">
              <a:solidFill>
                <a:srgbClr val="003399"/>
              </a:solidFill>
              <a:latin typeface="Times New Roman" pitchFamily="18" charset="0"/>
            </a:endParaRPr>
          </a:p>
        </p:txBody>
      </p:sp>
      <p:grpSp>
        <p:nvGrpSpPr>
          <p:cNvPr id="33801" name="Group 24"/>
          <p:cNvGrpSpPr>
            <a:grpSpLocks/>
          </p:cNvGrpSpPr>
          <p:nvPr/>
        </p:nvGrpSpPr>
        <p:grpSpPr bwMode="auto">
          <a:xfrm>
            <a:off x="3581400" y="5122863"/>
            <a:ext cx="1063625" cy="396875"/>
            <a:chOff x="2152" y="2704"/>
            <a:chExt cx="680" cy="240"/>
          </a:xfrm>
        </p:grpSpPr>
        <p:sp>
          <p:nvSpPr>
            <p:cNvPr id="33828" name="Rectangle 22"/>
            <p:cNvSpPr>
              <a:spLocks noChangeArrowheads="1"/>
            </p:cNvSpPr>
            <p:nvPr/>
          </p:nvSpPr>
          <p:spPr bwMode="auto">
            <a:xfrm>
              <a:off x="2352" y="2736"/>
              <a:ext cx="480" cy="192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1600" b="1">
                  <a:solidFill>
                    <a:srgbClr val="003399"/>
                  </a:solidFill>
                  <a:latin typeface="Times New Roman" pitchFamily="18" charset="0"/>
                </a:rPr>
                <a:t>***</a:t>
              </a:r>
            </a:p>
          </p:txBody>
        </p:sp>
        <p:sp>
          <p:nvSpPr>
            <p:cNvPr id="33829" name="Text Box 23"/>
            <p:cNvSpPr txBox="1">
              <a:spLocks noChangeArrowheads="1"/>
            </p:cNvSpPr>
            <p:nvPr/>
          </p:nvSpPr>
          <p:spPr bwMode="auto">
            <a:xfrm>
              <a:off x="2152" y="2704"/>
              <a:ext cx="215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solidFill>
                    <a:srgbClr val="000000"/>
                  </a:solidFill>
                  <a:latin typeface="Courier New" pitchFamily="49" charset="0"/>
                </a:rPr>
                <a:t>a</a:t>
              </a:r>
            </a:p>
          </p:txBody>
        </p:sp>
      </p:grpSp>
      <p:grpSp>
        <p:nvGrpSpPr>
          <p:cNvPr id="33802" name="Group 42"/>
          <p:cNvGrpSpPr>
            <a:grpSpLocks/>
          </p:cNvGrpSpPr>
          <p:nvPr/>
        </p:nvGrpSpPr>
        <p:grpSpPr bwMode="auto">
          <a:xfrm>
            <a:off x="6962775" y="2914650"/>
            <a:ext cx="600075" cy="477838"/>
            <a:chOff x="4176" y="2112"/>
            <a:chExt cx="384" cy="288"/>
          </a:xfrm>
        </p:grpSpPr>
        <p:sp>
          <p:nvSpPr>
            <p:cNvPr id="33826" name="Rectangle 26"/>
            <p:cNvSpPr>
              <a:spLocks noChangeArrowheads="1"/>
            </p:cNvSpPr>
            <p:nvPr/>
          </p:nvSpPr>
          <p:spPr bwMode="auto">
            <a:xfrm>
              <a:off x="4176" y="2112"/>
              <a:ext cx="384" cy="14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zh-CN" altLang="en-US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3827" name="Rectangle 27"/>
            <p:cNvSpPr>
              <a:spLocks noChangeArrowheads="1"/>
            </p:cNvSpPr>
            <p:nvPr/>
          </p:nvSpPr>
          <p:spPr bwMode="auto">
            <a:xfrm>
              <a:off x="4176" y="2256"/>
              <a:ext cx="384" cy="14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zh-CN" altLang="en-US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</a:p>
          </p:txBody>
        </p:sp>
      </p:grpSp>
      <p:grpSp>
        <p:nvGrpSpPr>
          <p:cNvPr id="33803" name="Group 44"/>
          <p:cNvGrpSpPr>
            <a:grpSpLocks/>
          </p:cNvGrpSpPr>
          <p:nvPr/>
        </p:nvGrpSpPr>
        <p:grpSpPr bwMode="auto">
          <a:xfrm>
            <a:off x="6962775" y="3709988"/>
            <a:ext cx="600075" cy="952500"/>
            <a:chOff x="4224" y="2592"/>
            <a:chExt cx="384" cy="576"/>
          </a:xfrm>
        </p:grpSpPr>
        <p:sp>
          <p:nvSpPr>
            <p:cNvPr id="33822" name="Rectangle 29"/>
            <p:cNvSpPr>
              <a:spLocks noChangeArrowheads="1"/>
            </p:cNvSpPr>
            <p:nvPr/>
          </p:nvSpPr>
          <p:spPr bwMode="auto">
            <a:xfrm>
              <a:off x="4224" y="2592"/>
              <a:ext cx="384" cy="14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zh-CN" altLang="en-US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33823" name="Rectangle 30"/>
            <p:cNvSpPr>
              <a:spLocks noChangeArrowheads="1"/>
            </p:cNvSpPr>
            <p:nvPr/>
          </p:nvSpPr>
          <p:spPr bwMode="auto">
            <a:xfrm>
              <a:off x="4224" y="2736"/>
              <a:ext cx="384" cy="14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zh-CN" altLang="en-US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33824" name="Rectangle 31"/>
            <p:cNvSpPr>
              <a:spLocks noChangeArrowheads="1"/>
            </p:cNvSpPr>
            <p:nvPr/>
          </p:nvSpPr>
          <p:spPr bwMode="auto">
            <a:xfrm>
              <a:off x="4224" y="2880"/>
              <a:ext cx="384" cy="14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zh-CN" altLang="en-US">
                  <a:solidFill>
                    <a:srgbClr val="0000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33825" name="Rectangle 32"/>
            <p:cNvSpPr>
              <a:spLocks noChangeArrowheads="1"/>
            </p:cNvSpPr>
            <p:nvPr/>
          </p:nvSpPr>
          <p:spPr bwMode="auto">
            <a:xfrm>
              <a:off x="4224" y="3024"/>
              <a:ext cx="384" cy="14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zh-CN" altLang="en-US">
                  <a:solidFill>
                    <a:srgbClr val="000000"/>
                  </a:solidFill>
                  <a:latin typeface="Times New Roman" pitchFamily="18" charset="0"/>
                </a:rPr>
                <a:t>6</a:t>
              </a:r>
            </a:p>
          </p:txBody>
        </p:sp>
      </p:grpSp>
      <p:grpSp>
        <p:nvGrpSpPr>
          <p:cNvPr id="33804" name="Group 43"/>
          <p:cNvGrpSpPr>
            <a:grpSpLocks/>
          </p:cNvGrpSpPr>
          <p:nvPr/>
        </p:nvGrpSpPr>
        <p:grpSpPr bwMode="auto">
          <a:xfrm>
            <a:off x="6962775" y="4979988"/>
            <a:ext cx="600075" cy="715962"/>
            <a:chOff x="4272" y="3360"/>
            <a:chExt cx="384" cy="432"/>
          </a:xfrm>
        </p:grpSpPr>
        <p:sp>
          <p:nvSpPr>
            <p:cNvPr id="33819" name="Rectangle 39"/>
            <p:cNvSpPr>
              <a:spLocks noChangeArrowheads="1"/>
            </p:cNvSpPr>
            <p:nvPr/>
          </p:nvSpPr>
          <p:spPr bwMode="auto">
            <a:xfrm>
              <a:off x="4272" y="3360"/>
              <a:ext cx="384" cy="14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zh-CN" altLang="en-US">
                  <a:solidFill>
                    <a:srgbClr val="0000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33820" name="Rectangle 40"/>
            <p:cNvSpPr>
              <a:spLocks noChangeArrowheads="1"/>
            </p:cNvSpPr>
            <p:nvPr/>
          </p:nvSpPr>
          <p:spPr bwMode="auto">
            <a:xfrm>
              <a:off x="4272" y="3504"/>
              <a:ext cx="384" cy="14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zh-CN" altLang="en-US">
                  <a:solidFill>
                    <a:srgbClr val="0000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33821" name="Rectangle 41"/>
            <p:cNvSpPr>
              <a:spLocks noChangeArrowheads="1"/>
            </p:cNvSpPr>
            <p:nvPr/>
          </p:nvSpPr>
          <p:spPr bwMode="auto">
            <a:xfrm>
              <a:off x="4272" y="3648"/>
              <a:ext cx="384" cy="14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zh-CN" altLang="en-US">
                  <a:solidFill>
                    <a:srgbClr val="000000"/>
                  </a:solidFill>
                  <a:latin typeface="Times New Roman" pitchFamily="18" charset="0"/>
                </a:rPr>
                <a:t>9</a:t>
              </a:r>
            </a:p>
          </p:txBody>
        </p:sp>
      </p:grpSp>
      <p:cxnSp>
        <p:nvCxnSpPr>
          <p:cNvPr id="33805" name="AutoShape 45"/>
          <p:cNvCxnSpPr>
            <a:cxnSpLocks noChangeShapeType="1"/>
            <a:stCxn id="33828" idx="3"/>
            <a:endCxn id="33798" idx="1"/>
          </p:cNvCxnSpPr>
          <p:nvPr/>
        </p:nvCxnSpPr>
        <p:spPr bwMode="auto">
          <a:xfrm flipV="1">
            <a:off x="4645025" y="4067175"/>
            <a:ext cx="1190625" cy="126682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33806" name="AutoShape 46"/>
          <p:cNvCxnSpPr>
            <a:cxnSpLocks noChangeShapeType="1"/>
            <a:stCxn id="33798" idx="3"/>
            <a:endCxn id="33826" idx="1"/>
          </p:cNvCxnSpPr>
          <p:nvPr/>
        </p:nvCxnSpPr>
        <p:spPr bwMode="auto">
          <a:xfrm flipV="1">
            <a:off x="6435725" y="3035300"/>
            <a:ext cx="527050" cy="103187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33807" name="AutoShape 48"/>
          <p:cNvCxnSpPr>
            <a:cxnSpLocks noChangeShapeType="1"/>
            <a:stCxn id="33799" idx="3"/>
            <a:endCxn id="33822" idx="1"/>
          </p:cNvCxnSpPr>
          <p:nvPr/>
        </p:nvCxnSpPr>
        <p:spPr bwMode="auto">
          <a:xfrm flipV="1">
            <a:off x="6435725" y="3829050"/>
            <a:ext cx="527050" cy="476250"/>
          </a:xfrm>
          <a:prstGeom prst="bentConnector3">
            <a:avLst>
              <a:gd name="adj1" fmla="val 7319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33808" name="AutoShape 49"/>
          <p:cNvCxnSpPr>
            <a:cxnSpLocks noChangeShapeType="1"/>
            <a:stCxn id="33800" idx="3"/>
            <a:endCxn id="33819" idx="1"/>
          </p:cNvCxnSpPr>
          <p:nvPr/>
        </p:nvCxnSpPr>
        <p:spPr bwMode="auto">
          <a:xfrm>
            <a:off x="6435725" y="4543425"/>
            <a:ext cx="527050" cy="55562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33809" name="Text Box 51"/>
          <p:cNvSpPr txBox="1">
            <a:spLocks noChangeArrowheads="1"/>
          </p:cNvSpPr>
          <p:nvPr/>
        </p:nvSpPr>
        <p:spPr bwMode="auto">
          <a:xfrm>
            <a:off x="7546975" y="2835275"/>
            <a:ext cx="10398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1600" b="1">
                <a:solidFill>
                  <a:srgbClr val="000000"/>
                </a:solidFill>
                <a:latin typeface="Courier New" pitchFamily="49" charset="0"/>
              </a:rPr>
              <a:t>a[0][0]</a:t>
            </a:r>
          </a:p>
        </p:txBody>
      </p:sp>
      <p:sp>
        <p:nvSpPr>
          <p:cNvPr id="33810" name="Text Box 52"/>
          <p:cNvSpPr txBox="1">
            <a:spLocks noChangeArrowheads="1"/>
          </p:cNvSpPr>
          <p:nvPr/>
        </p:nvSpPr>
        <p:spPr bwMode="auto">
          <a:xfrm>
            <a:off x="7550150" y="3078163"/>
            <a:ext cx="10398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1600" b="1">
                <a:solidFill>
                  <a:srgbClr val="000000"/>
                </a:solidFill>
                <a:latin typeface="Courier New" pitchFamily="49" charset="0"/>
              </a:rPr>
              <a:t>a[0][1]</a:t>
            </a:r>
          </a:p>
        </p:txBody>
      </p:sp>
      <p:sp>
        <p:nvSpPr>
          <p:cNvPr id="33811" name="Text Box 53"/>
          <p:cNvSpPr txBox="1">
            <a:spLocks noChangeArrowheads="1"/>
          </p:cNvSpPr>
          <p:nvPr/>
        </p:nvSpPr>
        <p:spPr bwMode="auto">
          <a:xfrm>
            <a:off x="7556500" y="3630613"/>
            <a:ext cx="10398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1600" b="1">
                <a:solidFill>
                  <a:srgbClr val="000000"/>
                </a:solidFill>
                <a:latin typeface="Courier New" pitchFamily="49" charset="0"/>
              </a:rPr>
              <a:t>a[1][0]</a:t>
            </a:r>
          </a:p>
        </p:txBody>
      </p:sp>
      <p:sp>
        <p:nvSpPr>
          <p:cNvPr id="33812" name="Text Box 54"/>
          <p:cNvSpPr txBox="1">
            <a:spLocks noChangeArrowheads="1"/>
          </p:cNvSpPr>
          <p:nvPr/>
        </p:nvSpPr>
        <p:spPr bwMode="auto">
          <a:xfrm>
            <a:off x="7559675" y="3875088"/>
            <a:ext cx="10398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1600" b="1">
                <a:solidFill>
                  <a:srgbClr val="000000"/>
                </a:solidFill>
                <a:latin typeface="Courier New" pitchFamily="49" charset="0"/>
              </a:rPr>
              <a:t>a[1][1]</a:t>
            </a:r>
          </a:p>
        </p:txBody>
      </p:sp>
      <p:sp>
        <p:nvSpPr>
          <p:cNvPr id="33813" name="Text Box 55"/>
          <p:cNvSpPr txBox="1">
            <a:spLocks noChangeArrowheads="1"/>
          </p:cNvSpPr>
          <p:nvPr/>
        </p:nvSpPr>
        <p:spPr bwMode="auto">
          <a:xfrm>
            <a:off x="7556500" y="4119563"/>
            <a:ext cx="10398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1600" b="1">
                <a:solidFill>
                  <a:srgbClr val="000000"/>
                </a:solidFill>
                <a:latin typeface="Courier New" pitchFamily="49" charset="0"/>
              </a:rPr>
              <a:t>a[1][2]</a:t>
            </a:r>
          </a:p>
        </p:txBody>
      </p:sp>
      <p:sp>
        <p:nvSpPr>
          <p:cNvPr id="33814" name="Text Box 56"/>
          <p:cNvSpPr txBox="1">
            <a:spLocks noChangeArrowheads="1"/>
          </p:cNvSpPr>
          <p:nvPr/>
        </p:nvSpPr>
        <p:spPr bwMode="auto">
          <a:xfrm>
            <a:off x="7559675" y="4365625"/>
            <a:ext cx="10398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1600" b="1">
                <a:solidFill>
                  <a:srgbClr val="000000"/>
                </a:solidFill>
                <a:latin typeface="Courier New" pitchFamily="49" charset="0"/>
              </a:rPr>
              <a:t>a[1][3]</a:t>
            </a:r>
          </a:p>
        </p:txBody>
      </p:sp>
      <p:sp>
        <p:nvSpPr>
          <p:cNvPr id="33815" name="Text Box 57"/>
          <p:cNvSpPr txBox="1">
            <a:spLocks noChangeArrowheads="1"/>
          </p:cNvSpPr>
          <p:nvPr/>
        </p:nvSpPr>
        <p:spPr bwMode="auto">
          <a:xfrm>
            <a:off x="7550150" y="4900613"/>
            <a:ext cx="10398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1600" b="1">
                <a:solidFill>
                  <a:srgbClr val="000000"/>
                </a:solidFill>
                <a:latin typeface="Courier New" pitchFamily="49" charset="0"/>
              </a:rPr>
              <a:t>a[2][0]</a:t>
            </a:r>
          </a:p>
        </p:txBody>
      </p:sp>
      <p:sp>
        <p:nvSpPr>
          <p:cNvPr id="33816" name="Text Box 58"/>
          <p:cNvSpPr txBox="1">
            <a:spLocks noChangeArrowheads="1"/>
          </p:cNvSpPr>
          <p:nvPr/>
        </p:nvSpPr>
        <p:spPr bwMode="auto">
          <a:xfrm>
            <a:off x="7554913" y="5146675"/>
            <a:ext cx="10398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1600" b="1">
                <a:solidFill>
                  <a:srgbClr val="000000"/>
                </a:solidFill>
                <a:latin typeface="Courier New" pitchFamily="49" charset="0"/>
              </a:rPr>
              <a:t>a[2][1]</a:t>
            </a:r>
          </a:p>
        </p:txBody>
      </p:sp>
      <p:sp>
        <p:nvSpPr>
          <p:cNvPr id="33817" name="Text Box 59"/>
          <p:cNvSpPr txBox="1">
            <a:spLocks noChangeArrowheads="1"/>
          </p:cNvSpPr>
          <p:nvPr/>
        </p:nvSpPr>
        <p:spPr bwMode="auto">
          <a:xfrm>
            <a:off x="7550150" y="5424488"/>
            <a:ext cx="10398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1600" b="1">
                <a:solidFill>
                  <a:srgbClr val="000000"/>
                </a:solidFill>
                <a:latin typeface="Courier New" pitchFamily="49" charset="0"/>
              </a:rPr>
              <a:t>a[2][2]</a:t>
            </a:r>
          </a:p>
        </p:txBody>
      </p:sp>
      <p:sp>
        <p:nvSpPr>
          <p:cNvPr id="33818" name="Rectangle 63"/>
          <p:cNvSpPr>
            <a:spLocks noChangeArrowheads="1"/>
          </p:cNvSpPr>
          <p:nvPr/>
        </p:nvSpPr>
        <p:spPr bwMode="auto">
          <a:xfrm>
            <a:off x="838200" y="3581400"/>
            <a:ext cx="3733800" cy="161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tx2"/>
                </a:solidFill>
                <a:latin typeface="Courier New" pitchFamily="49" charset="0"/>
              </a:rPr>
              <a:t>int a[][] = new int[3][];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tx2"/>
                </a:solidFill>
                <a:latin typeface="Courier New" pitchFamily="49" charset="0"/>
              </a:rPr>
              <a:t>a[0] = new int[2];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tx2"/>
                </a:solidFill>
                <a:latin typeface="Courier New" pitchFamily="49" charset="0"/>
              </a:rPr>
              <a:t>a[1] = new int[4];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tx2"/>
                </a:solidFill>
                <a:latin typeface="Courier New" pitchFamily="49" charset="0"/>
              </a:rPr>
              <a:t>a[2] = new int[3]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tx2"/>
                </a:solidFill>
                <a:latin typeface="Courier New" pitchFamily="49" charset="0"/>
              </a:rPr>
              <a:t>int t1[][] = new int[][4]; 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rgbClr val="003399"/>
                </a:solidFill>
                <a:latin typeface="Courier New" pitchFamily="49" charset="0"/>
              </a:rPr>
              <a:t>//</a:t>
            </a:r>
            <a:r>
              <a:rPr kumimoji="1" lang="zh-CN" altLang="en-US" b="1">
                <a:solidFill>
                  <a:srgbClr val="003399"/>
                </a:solidFill>
                <a:latin typeface="Courier New" pitchFamily="49" charset="0"/>
              </a:rPr>
              <a:t>非法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5"/>
          <p:cNvSpPr>
            <a:spLocks noGrp="1" noChangeArrowheads="1"/>
          </p:cNvSpPr>
          <p:nvPr>
            <p:ph type="title"/>
          </p:nvPr>
        </p:nvSpPr>
        <p:spPr>
          <a:xfrm>
            <a:off x="971550" y="76200"/>
            <a:ext cx="7772400" cy="1143000"/>
          </a:xfrm>
          <a:noFill/>
        </p:spPr>
        <p:txBody>
          <a:bodyPr/>
          <a:lstStyle/>
          <a:p>
            <a:r>
              <a:rPr lang="zh-CN" altLang="en-US" sz="4000" smtClean="0">
                <a:latin typeface="楷体_GB2312" pitchFamily="49" charset="-122"/>
                <a:ea typeface="楷体_GB2312" pitchFamily="49" charset="-122"/>
              </a:rPr>
              <a:t>二维数组初始化</a:t>
            </a:r>
          </a:p>
        </p:txBody>
      </p:sp>
      <p:sp>
        <p:nvSpPr>
          <p:cNvPr id="34819" name="Rectangle 26"/>
          <p:cNvSpPr>
            <a:spLocks noChangeArrowheads="1"/>
          </p:cNvSpPr>
          <p:nvPr/>
        </p:nvSpPr>
        <p:spPr bwMode="auto">
          <a:xfrm>
            <a:off x="685800" y="1295400"/>
            <a:ext cx="7848600" cy="399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 静态初始化：</a:t>
            </a:r>
            <a:endParaRPr kumimoji="1" lang="en-US" altLang="zh-CN" sz="2400" b="1">
              <a:latin typeface="楷体_GB2312" pitchFamily="49" charset="-122"/>
              <a:ea typeface="楷体_GB2312" pitchFamily="49" charset="-122"/>
            </a:endParaRPr>
          </a:p>
          <a:p>
            <a:pPr eaLnBrk="0" hangingPunct="0"/>
            <a:r>
              <a:rPr kumimoji="1" lang="en-US" altLang="zh-CN" sz="2000" b="1">
                <a:solidFill>
                  <a:srgbClr val="7F0055"/>
                </a:solidFill>
                <a:latin typeface="Courier New" pitchFamily="49" charset="0"/>
              </a:rPr>
              <a:t>      </a:t>
            </a:r>
            <a:r>
              <a:rPr kumimoji="1" lang="en-US" altLang="zh-CN" sz="2000" b="1">
                <a:solidFill>
                  <a:schemeClr val="folHlink"/>
                </a:solidFill>
                <a:latin typeface="Courier New" pitchFamily="49" charset="0"/>
              </a:rPr>
              <a:t>int intA[][] = {{1,2},{2,3},{3,4,5}};</a:t>
            </a:r>
          </a:p>
          <a:p>
            <a:pPr eaLnBrk="0" hangingPunct="0"/>
            <a:r>
              <a:rPr kumimoji="1" lang="en-US" altLang="zh-CN" sz="2000" b="1">
                <a:solidFill>
                  <a:schemeClr val="folHlink"/>
                </a:solidFill>
                <a:latin typeface="Courier New" pitchFamily="49" charset="0"/>
              </a:rPr>
              <a:t>      int intB[3][2] = {{1,2},{2,3},{4,5}};</a:t>
            </a:r>
            <a:r>
              <a:rPr kumimoji="1" lang="en-US" altLang="zh-CN" b="1">
                <a:solidFill>
                  <a:schemeClr val="hlink"/>
                </a:solidFill>
                <a:latin typeface="Courier New" pitchFamily="49" charset="0"/>
              </a:rPr>
              <a:t>//</a:t>
            </a:r>
            <a:r>
              <a:rPr kumimoji="1" lang="zh-CN" altLang="en-US" b="1">
                <a:solidFill>
                  <a:schemeClr val="hlink"/>
                </a:solidFill>
                <a:latin typeface="Courier New" pitchFamily="49" charset="0"/>
              </a:rPr>
              <a:t>非法</a:t>
            </a:r>
            <a:endParaRPr kumimoji="1" lang="en-US" altLang="zh-CN" b="1">
              <a:solidFill>
                <a:schemeClr val="hlink"/>
              </a:solidFill>
              <a:latin typeface="Courier New" pitchFamily="49" charset="0"/>
            </a:endParaRPr>
          </a:p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动态初始化：</a:t>
            </a:r>
          </a:p>
          <a:p>
            <a:pPr>
              <a:spcBef>
                <a:spcPct val="50000"/>
              </a:spcBef>
            </a:pPr>
            <a:r>
              <a:rPr kumimoji="1" lang="zh-CN" altLang="en-US" sz="2400">
                <a:latin typeface="Times New Roman" pitchFamily="18" charset="0"/>
              </a:rPr>
              <a:t>	</a:t>
            </a:r>
            <a:r>
              <a:rPr kumimoji="1" lang="en-US" altLang="zh-CN" sz="2000" b="1">
                <a:solidFill>
                  <a:schemeClr val="folHlink"/>
                </a:solidFill>
                <a:latin typeface="Courier New" pitchFamily="49" charset="0"/>
              </a:rPr>
              <a:t>int a[][] = new int[3][5];</a:t>
            </a:r>
          </a:p>
          <a:p>
            <a:pPr>
              <a:spcBef>
                <a:spcPct val="50000"/>
              </a:spcBef>
            </a:pPr>
            <a:r>
              <a:rPr kumimoji="1" lang="en-US" altLang="zh-CN" sz="2000" b="1">
                <a:solidFill>
                  <a:schemeClr val="folHlink"/>
                </a:solidFill>
                <a:latin typeface="Courier New" pitchFamily="49" charset="0"/>
              </a:rPr>
              <a:t>      int b[][] = new int[3][]; </a:t>
            </a:r>
          </a:p>
          <a:p>
            <a:pPr>
              <a:spcBef>
                <a:spcPct val="50000"/>
              </a:spcBef>
            </a:pPr>
            <a:r>
              <a:rPr kumimoji="1" lang="en-US" altLang="zh-CN" sz="2000" b="1">
                <a:solidFill>
                  <a:schemeClr val="folHlink"/>
                </a:solidFill>
                <a:latin typeface="Courier New" pitchFamily="49" charset="0"/>
              </a:rPr>
              <a:t>      b[0] = new int[2];</a:t>
            </a:r>
          </a:p>
          <a:p>
            <a:pPr>
              <a:spcBef>
                <a:spcPct val="50000"/>
              </a:spcBef>
            </a:pPr>
            <a:r>
              <a:rPr kumimoji="1" lang="en-US" altLang="zh-CN" sz="2000" b="1">
                <a:solidFill>
                  <a:schemeClr val="folHlink"/>
                </a:solidFill>
                <a:latin typeface="Courier New" pitchFamily="49" charset="0"/>
              </a:rPr>
              <a:t>      b[1] = new int[3];</a:t>
            </a:r>
          </a:p>
          <a:p>
            <a:pPr>
              <a:spcBef>
                <a:spcPct val="50000"/>
              </a:spcBef>
            </a:pPr>
            <a:r>
              <a:rPr kumimoji="1" lang="en-US" altLang="zh-CN" sz="2000" b="1">
                <a:solidFill>
                  <a:schemeClr val="folHlink"/>
                </a:solidFill>
                <a:latin typeface="Courier New" pitchFamily="49" charset="0"/>
              </a:rPr>
              <a:t>      b[2] = new int[5]</a:t>
            </a:r>
            <a:r>
              <a:rPr kumimoji="1" lang="en-US" altLang="zh-CN" sz="2000">
                <a:solidFill>
                  <a:schemeClr val="folHlink"/>
                </a:solidFill>
                <a:latin typeface="Courier New" pitchFamily="49" charset="0"/>
              </a:rPr>
              <a:t>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76200"/>
            <a:ext cx="7772400" cy="1143000"/>
          </a:xfrm>
          <a:noFill/>
        </p:spPr>
        <p:txBody>
          <a:bodyPr/>
          <a:lstStyle/>
          <a:p>
            <a:r>
              <a:rPr lang="zh-CN" altLang="en-US" sz="4000" smtClean="0">
                <a:latin typeface="楷体_GB2312" pitchFamily="49" charset="-122"/>
                <a:ea typeface="楷体_GB2312" pitchFamily="49" charset="-122"/>
              </a:rPr>
              <a:t>二维数组举例（1）</a:t>
            </a:r>
          </a:p>
        </p:txBody>
      </p:sp>
      <p:sp>
        <p:nvSpPr>
          <p:cNvPr id="35843" name="Rectangle 9"/>
          <p:cNvSpPr>
            <a:spLocks noChangeArrowheads="1"/>
          </p:cNvSpPr>
          <p:nvPr/>
        </p:nvSpPr>
        <p:spPr bwMode="auto">
          <a:xfrm>
            <a:off x="838200" y="1371600"/>
            <a:ext cx="7696200" cy="374967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public class Test {</a:t>
            </a:r>
          </a:p>
          <a:p>
            <a:pPr eaLnBrk="0" hangingPunct="0"/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public static void main(String args[]) {</a:t>
            </a:r>
          </a:p>
          <a:p>
            <a:pPr eaLnBrk="0" hangingPunct="0"/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int a[][] = {{1,2},{3,4,5,6},{7,8,9}};</a:t>
            </a:r>
          </a:p>
          <a:p>
            <a:pPr eaLnBrk="0" hangingPunct="0"/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for(int i=0;i&lt;a.length;i++){</a:t>
            </a:r>
          </a:p>
          <a:p>
            <a:pPr eaLnBrk="0" hangingPunct="0"/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for(int j=0;j&lt;a[i].length;j++){</a:t>
            </a:r>
          </a:p>
          <a:p>
            <a:pPr eaLnBrk="0" hangingPunct="0"/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System.out.print</a:t>
            </a:r>
          </a:p>
          <a:p>
            <a:pPr eaLnBrk="0" hangingPunct="0"/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    ("a["+i+"]["+j+"] = "+a[i][j]+"  ");</a:t>
            </a:r>
          </a:p>
          <a:p>
            <a:pPr eaLnBrk="0" hangingPunct="0"/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}</a:t>
            </a:r>
          </a:p>
          <a:p>
            <a:pPr eaLnBrk="0" hangingPunct="0"/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System.out.println();</a:t>
            </a:r>
          </a:p>
          <a:p>
            <a:pPr eaLnBrk="0" hangingPunct="0"/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}</a:t>
            </a:r>
          </a:p>
          <a:p>
            <a:pPr eaLnBrk="0" hangingPunct="0"/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}</a:t>
            </a:r>
          </a:p>
          <a:p>
            <a:pPr eaLnBrk="0" hangingPunct="0"/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}</a:t>
            </a:r>
            <a:endParaRPr kumimoji="1" lang="zh-CN" altLang="en-US" sz="2000" b="1">
              <a:solidFill>
                <a:schemeClr val="bg2"/>
              </a:solidFill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76200"/>
            <a:ext cx="7772400" cy="1143000"/>
          </a:xfrm>
          <a:noFill/>
        </p:spPr>
        <p:txBody>
          <a:bodyPr/>
          <a:lstStyle/>
          <a:p>
            <a:r>
              <a:rPr lang="zh-CN" altLang="en-US" sz="4000" smtClean="0">
                <a:latin typeface="楷体_GB2312" pitchFamily="49" charset="-122"/>
                <a:ea typeface="楷体_GB2312" pitchFamily="49" charset="-122"/>
              </a:rPr>
              <a:t>二维数组举例（2）</a:t>
            </a:r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838200" y="1219200"/>
            <a:ext cx="7696200" cy="4808538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30000"/>
              </a:lnSpc>
              <a:spcBef>
                <a:spcPct val="50000"/>
              </a:spcBef>
            </a:pPr>
            <a:endParaRPr kumimoji="1" lang="en-US" altLang="zh-CN" b="1">
              <a:solidFill>
                <a:schemeClr val="bg2"/>
              </a:solidFill>
              <a:latin typeface="Courier New" pitchFamily="49" charset="0"/>
            </a:endParaRP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public class Test {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public static void main(String args[]) {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String[][] s 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s = new String[3][];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s[0] = new String[2];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s[1] = new String[3];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s[2] = new String[2];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for(int i = 0;i&lt;s.length;i++){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  for(int j = 0;j&lt;s[i].length;j++){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    s[i][j] = new String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              ("</a:t>
            </a:r>
            <a:r>
              <a:rPr kumimoji="1" lang="zh-CN" altLang="en-US" b="1">
                <a:solidFill>
                  <a:schemeClr val="bg2"/>
                </a:solidFill>
                <a:latin typeface="Courier New" pitchFamily="49" charset="0"/>
              </a:rPr>
              <a:t>我的位置是："+</a:t>
            </a: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i+","+j);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  }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}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for(int i = 0;i&lt;s.length;i++){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  for(int j = 0;j&lt;s[i].length;j++){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    System.out.print(s[i][j]+"  ");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  }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  System.out.println();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}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}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}</a:t>
            </a:r>
            <a:endParaRPr kumimoji="1" lang="zh-CN" altLang="en-US" b="1">
              <a:solidFill>
                <a:schemeClr val="bg2"/>
              </a:solidFill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76200"/>
            <a:ext cx="7772400" cy="1143000"/>
          </a:xfrm>
          <a:noFill/>
        </p:spPr>
        <p:txBody>
          <a:bodyPr/>
          <a:lstStyle/>
          <a:p>
            <a:r>
              <a:rPr lang="zh-CN" altLang="en-US" sz="4000" smtClean="0">
                <a:latin typeface="楷体_GB2312" pitchFamily="49" charset="-122"/>
                <a:ea typeface="楷体_GB2312" pitchFamily="49" charset="-122"/>
              </a:rPr>
              <a:t>二维数组举例（3）</a:t>
            </a:r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838200" y="1219200"/>
            <a:ext cx="7696200" cy="48514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30000"/>
              </a:lnSpc>
              <a:spcBef>
                <a:spcPct val="50000"/>
              </a:spcBef>
            </a:pPr>
            <a:endParaRPr kumimoji="1" lang="en-US" altLang="zh-CN" sz="1600" b="1">
              <a:solidFill>
                <a:schemeClr val="bg2"/>
              </a:solidFill>
              <a:latin typeface="Courier New" pitchFamily="49" charset="0"/>
            </a:endParaRP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1600" b="1">
                <a:solidFill>
                  <a:schemeClr val="bg2"/>
                </a:solidFill>
                <a:latin typeface="Courier New" pitchFamily="49" charset="0"/>
              </a:rPr>
              <a:t>public class Test {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1600" b="1">
                <a:solidFill>
                  <a:schemeClr val="bg2"/>
                </a:solidFill>
                <a:latin typeface="Courier New" pitchFamily="49" charset="0"/>
              </a:rPr>
              <a:t>    public static void main(String args[]) {  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1600" b="1">
                <a:solidFill>
                  <a:schemeClr val="bg2"/>
                </a:solidFill>
                <a:latin typeface="Courier New" pitchFamily="49" charset="0"/>
              </a:rPr>
              <a:t>        int[][] m = {{1,2,3},{2,3,4},{4,5,6}};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1600" b="1">
                <a:solidFill>
                  <a:schemeClr val="bg2"/>
                </a:solidFill>
                <a:latin typeface="Courier New" pitchFamily="49" charset="0"/>
              </a:rPr>
              <a:t>        int[][] n = {{3,4,5},{5,6,7}};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1600" b="1">
                <a:solidFill>
                  <a:schemeClr val="bg2"/>
                </a:solidFill>
                <a:latin typeface="Courier New" pitchFamily="49" charset="0"/>
              </a:rPr>
              <a:t>        int[][] mn = new int[3][];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1600" b="1">
                <a:solidFill>
                  <a:schemeClr val="bg2"/>
                </a:solidFill>
                <a:latin typeface="Courier New" pitchFamily="49" charset="0"/>
              </a:rPr>
              <a:t>        for(int i = 0; i&lt;m.length;i++) {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1600" b="1">
                <a:solidFill>
                  <a:schemeClr val="bg2"/>
                </a:solidFill>
                <a:latin typeface="Courier New" pitchFamily="49" charset="0"/>
              </a:rPr>
              <a:t>            mn[i] = new int[n[0].length];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1600" b="1">
                <a:solidFill>
                  <a:schemeClr val="bg2"/>
                </a:solidFill>
                <a:latin typeface="Courier New" pitchFamily="49" charset="0"/>
              </a:rPr>
              <a:t>        }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1600" b="1">
                <a:solidFill>
                  <a:schemeClr val="bg2"/>
                </a:solidFill>
                <a:latin typeface="Courier New" pitchFamily="49" charset="0"/>
              </a:rPr>
              <a:t>        for (int i = 0; i &lt; m.length; i++) {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1600" b="1">
                <a:solidFill>
                  <a:schemeClr val="bg2"/>
                </a:solidFill>
                <a:latin typeface="Courier New" pitchFamily="49" charset="0"/>
              </a:rPr>
              <a:t>            for (int j = 0; j &lt; n[0].length; j++) {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1600" b="1">
                <a:solidFill>
                  <a:schemeClr val="bg2"/>
                </a:solidFill>
                <a:latin typeface="Courier New" pitchFamily="49" charset="0"/>
              </a:rPr>
              <a:t>                for (int k = 0; k &lt; n.length; k++) {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1600" b="1">
                <a:solidFill>
                  <a:schemeClr val="bg2"/>
                </a:solidFill>
                <a:latin typeface="Courier New" pitchFamily="49" charset="0"/>
              </a:rPr>
              <a:t>                    mn[i][j] += m[i][k] * n[k][j];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1600" b="1">
                <a:solidFill>
                  <a:schemeClr val="bg2"/>
                </a:solidFill>
                <a:latin typeface="Courier New" pitchFamily="49" charset="0"/>
              </a:rPr>
              <a:t>                }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1600" b="1">
                <a:solidFill>
                  <a:schemeClr val="bg2"/>
                </a:solidFill>
                <a:latin typeface="Courier New" pitchFamily="49" charset="0"/>
              </a:rPr>
              <a:t>            }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1600" b="1">
                <a:solidFill>
                  <a:schemeClr val="bg2"/>
                </a:solidFill>
                <a:latin typeface="Courier New" pitchFamily="49" charset="0"/>
              </a:rPr>
              <a:t>        }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1600" b="1">
                <a:solidFill>
                  <a:schemeClr val="bg2"/>
                </a:solidFill>
                <a:latin typeface="Courier New" pitchFamily="49" charset="0"/>
              </a:rPr>
              <a:t>        for(int i = 0; i&lt;mn.length;i++){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1600" b="1">
                <a:solidFill>
                  <a:schemeClr val="bg2"/>
                </a:solidFill>
                <a:latin typeface="Courier New" pitchFamily="49" charset="0"/>
              </a:rPr>
              <a:t>            for(int j =0;j&lt;mn[i].length;j++){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1600" b="1">
                <a:solidFill>
                  <a:schemeClr val="bg2"/>
                </a:solidFill>
                <a:latin typeface="Courier New" pitchFamily="49" charset="0"/>
              </a:rPr>
              <a:t>                System.out.print(mn[i][j]);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1600" b="1">
                <a:solidFill>
                  <a:schemeClr val="bg2"/>
                </a:solidFill>
                <a:latin typeface="Courier New" pitchFamily="49" charset="0"/>
              </a:rPr>
              <a:t>                if(j&lt;mn[i].length-1) System.out.print(",");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1600" b="1">
                <a:solidFill>
                  <a:schemeClr val="bg2"/>
                </a:solidFill>
                <a:latin typeface="Courier New" pitchFamily="49" charset="0"/>
              </a:rPr>
              <a:t>            }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1600" b="1">
                <a:solidFill>
                  <a:schemeClr val="bg2"/>
                </a:solidFill>
                <a:latin typeface="Courier New" pitchFamily="49" charset="0"/>
              </a:rPr>
              <a:t>            System.out.println();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1600" b="1">
                <a:solidFill>
                  <a:schemeClr val="bg2"/>
                </a:solidFill>
                <a:latin typeface="Courier New" pitchFamily="49" charset="0"/>
              </a:rPr>
              <a:t>        }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1600" b="1">
                <a:solidFill>
                  <a:schemeClr val="bg2"/>
                </a:solidFill>
                <a:latin typeface="Courier New" pitchFamily="49" charset="0"/>
              </a:rPr>
              <a:t>    }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1600" b="1">
                <a:solidFill>
                  <a:schemeClr val="bg2"/>
                </a:solidFill>
                <a:latin typeface="Courier New" pitchFamily="49" charset="0"/>
              </a:rPr>
              <a:t>}</a:t>
            </a:r>
            <a:endParaRPr kumimoji="1" lang="zh-CN" altLang="en-US" sz="1600" b="1">
              <a:solidFill>
                <a:schemeClr val="bg2"/>
              </a:solidFill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6"/>
          <p:cNvSpPr>
            <a:spLocks noGrp="1" noChangeArrowheads="1"/>
          </p:cNvSpPr>
          <p:nvPr>
            <p:ph type="title"/>
          </p:nvPr>
        </p:nvSpPr>
        <p:spPr>
          <a:xfrm>
            <a:off x="971550" y="152400"/>
            <a:ext cx="7772400" cy="1143000"/>
          </a:xfrm>
          <a:noFill/>
        </p:spPr>
        <p:txBody>
          <a:bodyPr/>
          <a:lstStyle/>
          <a:p>
            <a:r>
              <a:rPr lang="zh-CN" altLang="en-US" sz="4000" smtClean="0">
                <a:latin typeface="楷体_GB2312" pitchFamily="49" charset="-122"/>
                <a:ea typeface="楷体_GB2312" pitchFamily="49" charset="-122"/>
              </a:rPr>
              <a:t>数组概述</a:t>
            </a:r>
          </a:p>
        </p:txBody>
      </p:sp>
      <p:sp>
        <p:nvSpPr>
          <p:cNvPr id="20483" name="Rectangle 8"/>
          <p:cNvSpPr>
            <a:spLocks noChangeArrowheads="1"/>
          </p:cNvSpPr>
          <p:nvPr/>
        </p:nvSpPr>
        <p:spPr bwMode="auto">
          <a:xfrm>
            <a:off x="533400" y="1371600"/>
            <a:ext cx="82296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 algn="just"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kumimoji="1" lang="zh-CN" altLang="en-US" sz="2400" b="1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数组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可以看成是多个相同类型数据的组合，以实现对这些数据的统一管理。</a:t>
            </a:r>
          </a:p>
          <a:p>
            <a:pPr marL="533400" indent="-533400" algn="just">
              <a:spcBef>
                <a:spcPct val="50000"/>
              </a:spcBef>
              <a:buFont typeface="Wingdings" pitchFamily="2" charset="2"/>
              <a:buChar char="Ø"/>
            </a:pP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数组变量属引用类型，数组也可以看成是对象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，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数组中的每个元素相当于该对象的成员变量。</a:t>
            </a:r>
          </a:p>
          <a:p>
            <a:pPr marL="533400" indent="-533400" algn="just">
              <a:spcBef>
                <a:spcPct val="50000"/>
              </a:spcBef>
              <a:buFont typeface="Wingdings" pitchFamily="2" charset="2"/>
              <a:buChar char="Ø"/>
            </a:pP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数组中的元素可以是任何数据类型，</a:t>
            </a:r>
            <a:r>
              <a:rPr kumimoji="1" lang="zh-CN" altLang="en-US" sz="2400" b="1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包括基本类型和引用类型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。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76200"/>
            <a:ext cx="7772400" cy="1143000"/>
          </a:xfrm>
          <a:noFill/>
        </p:spPr>
        <p:txBody>
          <a:bodyPr/>
          <a:lstStyle/>
          <a:p>
            <a:r>
              <a:rPr lang="zh-CN" altLang="en-US" sz="4000" smtClean="0">
                <a:latin typeface="楷体_GB2312" pitchFamily="49" charset="-122"/>
                <a:ea typeface="楷体_GB2312" pitchFamily="49" charset="-122"/>
              </a:rPr>
              <a:t>数组的拷贝</a:t>
            </a:r>
          </a:p>
        </p:txBody>
      </p:sp>
      <p:sp>
        <p:nvSpPr>
          <p:cNvPr id="38915" name="Rectangle 4"/>
          <p:cNvSpPr>
            <a:spLocks noChangeArrowheads="1"/>
          </p:cNvSpPr>
          <p:nvPr/>
        </p:nvSpPr>
        <p:spPr bwMode="auto">
          <a:xfrm>
            <a:off x="685800" y="1371600"/>
            <a:ext cx="7848600" cy="411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 使用</a:t>
            </a:r>
            <a:r>
              <a:rPr kumimoji="1" lang="en-US" altLang="zh-CN" sz="24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java.lang.System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类的静态方法</a:t>
            </a:r>
            <a:endParaRPr kumimoji="1" lang="zh-CN" altLang="en-US" b="1">
              <a:solidFill>
                <a:srgbClr val="7F0055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0" hangingPunct="0"/>
            <a:r>
              <a:rPr kumimoji="1" lang="en-US" altLang="zh-CN" sz="2000" b="1">
                <a:solidFill>
                  <a:srgbClr val="7F0055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kumimoji="1" lang="en-US" altLang="zh-CN" sz="20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public static void arraycopy</a:t>
            </a:r>
          </a:p>
          <a:p>
            <a:pPr eaLnBrk="0" hangingPunct="0"/>
            <a:r>
              <a:rPr kumimoji="1" lang="en-US" altLang="zh-CN" sz="20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               (Object src,int srcPos,Object dest,</a:t>
            </a:r>
          </a:p>
          <a:p>
            <a:pPr eaLnBrk="0" hangingPunct="0"/>
            <a:r>
              <a:rPr kumimoji="1" lang="en-US" altLang="zh-CN" sz="20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                           int destPos,int length)</a:t>
            </a:r>
            <a:endParaRPr kumimoji="1" lang="zh-CN" altLang="en-US" sz="2400" b="1">
              <a:solidFill>
                <a:schemeClr val="folHlink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 可以用于数组</a:t>
            </a:r>
            <a:r>
              <a:rPr kumimoji="1" lang="en-US" altLang="zh-CN" sz="24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src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从第</a:t>
            </a:r>
            <a:r>
              <a:rPr kumimoji="1" lang="en-US" altLang="zh-CN" sz="24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srcPos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项元素开始的</a:t>
            </a:r>
            <a:r>
              <a:rPr kumimoji="1" lang="en-US" altLang="zh-CN" sz="24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length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  个元素拷贝到目标数组从</a:t>
            </a:r>
            <a:r>
              <a:rPr kumimoji="1" lang="en-US" altLang="zh-CN" sz="24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destPos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项开始的</a:t>
            </a:r>
            <a:r>
              <a:rPr kumimoji="1" lang="en-US" altLang="zh-CN" sz="24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length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个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  位置。</a:t>
            </a:r>
          </a:p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 如果源数据数目超过目标数组边界会抛出 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1" lang="en-US" altLang="zh-CN" sz="24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IndexOutOfBoundsException</a:t>
            </a:r>
            <a:r>
              <a:rPr kumimoji="1" lang="en-US" altLang="zh-CN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异常。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76200"/>
            <a:ext cx="7772400" cy="1143000"/>
          </a:xfrm>
          <a:noFill/>
        </p:spPr>
        <p:txBody>
          <a:bodyPr/>
          <a:lstStyle/>
          <a:p>
            <a:r>
              <a:rPr lang="zh-CN" altLang="en-US" sz="4000" smtClean="0">
                <a:latin typeface="楷体_GB2312" pitchFamily="49" charset="-122"/>
                <a:ea typeface="楷体_GB2312" pitchFamily="49" charset="-122"/>
              </a:rPr>
              <a:t>数组的拷贝举例</a:t>
            </a:r>
          </a:p>
        </p:txBody>
      </p:sp>
      <p:sp>
        <p:nvSpPr>
          <p:cNvPr id="39939" name="Rectangle 4"/>
          <p:cNvSpPr>
            <a:spLocks noChangeArrowheads="1"/>
          </p:cNvSpPr>
          <p:nvPr/>
        </p:nvSpPr>
        <p:spPr bwMode="auto">
          <a:xfrm>
            <a:off x="685800" y="1219200"/>
            <a:ext cx="7772400" cy="4960938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35000"/>
              </a:lnSpc>
              <a:spcBef>
                <a:spcPct val="50000"/>
              </a:spcBef>
            </a:pPr>
            <a:endParaRPr kumimoji="1" lang="en-US" altLang="zh-CN" sz="1600" b="1">
              <a:solidFill>
                <a:schemeClr val="bg2"/>
              </a:solidFill>
              <a:latin typeface="Courier New" pitchFamily="49" charset="0"/>
            </a:endParaRP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1600" b="1">
                <a:solidFill>
                  <a:schemeClr val="bg2"/>
                </a:solidFill>
                <a:latin typeface="Courier New" pitchFamily="49" charset="0"/>
              </a:rPr>
              <a:t>public class Test {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1600" b="1">
                <a:solidFill>
                  <a:schemeClr val="bg2"/>
                </a:solidFill>
                <a:latin typeface="Courier New" pitchFamily="49" charset="0"/>
              </a:rPr>
              <a:t>  public static void main(String args[]) {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1600" b="1">
                <a:solidFill>
                  <a:schemeClr val="bg2"/>
                </a:solidFill>
                <a:latin typeface="Courier New" pitchFamily="49" charset="0"/>
              </a:rPr>
              <a:t>    String[] s = 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1600" b="1">
                <a:solidFill>
                  <a:schemeClr val="bg2"/>
                </a:solidFill>
                <a:latin typeface="Courier New" pitchFamily="49" charset="0"/>
              </a:rPr>
              <a:t>            {"Mircosoft","IBM","Sun","Oracle","Apple"};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1600" b="1">
                <a:solidFill>
                  <a:schemeClr val="bg2"/>
                </a:solidFill>
                <a:latin typeface="Courier New" pitchFamily="49" charset="0"/>
              </a:rPr>
              <a:t>    String[] sBak = new String[6];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1600" b="1">
                <a:solidFill>
                  <a:schemeClr val="bg2"/>
                </a:solidFill>
                <a:latin typeface="Courier New" pitchFamily="49" charset="0"/>
              </a:rPr>
              <a:t>    System.arraycopy(s,0,sBak,0,s.length);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1600" b="1">
                <a:solidFill>
                  <a:schemeClr val="bg2"/>
                </a:solidFill>
                <a:latin typeface="Courier New" pitchFamily="49" charset="0"/>
              </a:rPr>
              <a:t>    for(int i=0;i&lt;sBak.length;i++){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1600" b="1">
                <a:solidFill>
                  <a:schemeClr val="bg2"/>
                </a:solidFill>
                <a:latin typeface="Courier New" pitchFamily="49" charset="0"/>
              </a:rPr>
              <a:t>      System.out.print(sBak[i]+" ");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1600" b="1">
                <a:solidFill>
                  <a:schemeClr val="bg2"/>
                </a:solidFill>
                <a:latin typeface="Courier New" pitchFamily="49" charset="0"/>
              </a:rPr>
              <a:t>    }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1600" b="1">
                <a:solidFill>
                  <a:schemeClr val="bg2"/>
                </a:solidFill>
                <a:latin typeface="Courier New" pitchFamily="49" charset="0"/>
              </a:rPr>
              <a:t>    System.out.println();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1600" b="1">
                <a:solidFill>
                  <a:schemeClr val="bg2"/>
                </a:solidFill>
                <a:latin typeface="Courier New" pitchFamily="49" charset="0"/>
              </a:rPr>
              <a:t>    int[][] intArray = {{1,2},{1,2,3},{3,4}};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1600" b="1">
                <a:solidFill>
                  <a:schemeClr val="bg2"/>
                </a:solidFill>
                <a:latin typeface="Courier New" pitchFamily="49" charset="0"/>
              </a:rPr>
              <a:t>    int[][] intArrayBak = new int[3][];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1600" b="1">
                <a:solidFill>
                  <a:schemeClr val="bg2"/>
                </a:solidFill>
                <a:latin typeface="Courier New" pitchFamily="49" charset="0"/>
              </a:rPr>
              <a:t>    System.arraycopy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1600" b="1">
                <a:solidFill>
                  <a:schemeClr val="bg2"/>
                </a:solidFill>
                <a:latin typeface="Courier New" pitchFamily="49" charset="0"/>
              </a:rPr>
              <a:t>            (intArray,0,intArrayBak,0,intArray.length);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1600" b="1">
                <a:solidFill>
                  <a:schemeClr val="bg2"/>
                </a:solidFill>
                <a:latin typeface="Courier New" pitchFamily="49" charset="0"/>
              </a:rPr>
              <a:t>    intArrayBak[2][1] = 100;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1600" b="1">
                <a:solidFill>
                  <a:schemeClr val="bg2"/>
                </a:solidFill>
                <a:latin typeface="Courier New" pitchFamily="49" charset="0"/>
              </a:rPr>
              <a:t>    for(int i = 0;i&lt;intArray.length;i++){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1600" b="1">
                <a:solidFill>
                  <a:schemeClr val="bg2"/>
                </a:solidFill>
                <a:latin typeface="Courier New" pitchFamily="49" charset="0"/>
              </a:rPr>
              <a:t>        for(int j =0;j&lt;intArray[i].length;j++){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1600" b="1">
                <a:solidFill>
                  <a:schemeClr val="bg2"/>
                </a:solidFill>
                <a:latin typeface="Courier New" pitchFamily="49" charset="0"/>
              </a:rPr>
              <a:t>            System.out.print(intArray[i][j]+"  "); 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1600" b="1">
                <a:solidFill>
                  <a:schemeClr val="bg2"/>
                </a:solidFill>
                <a:latin typeface="Courier New" pitchFamily="49" charset="0"/>
              </a:rPr>
              <a:t>        }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1600" b="1">
                <a:solidFill>
                  <a:schemeClr val="bg2"/>
                </a:solidFill>
                <a:latin typeface="Courier New" pitchFamily="49" charset="0"/>
              </a:rPr>
              <a:t>        System.out.println();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1600" b="1">
                <a:solidFill>
                  <a:schemeClr val="bg2"/>
                </a:solidFill>
                <a:latin typeface="Courier New" pitchFamily="49" charset="0"/>
              </a:rPr>
              <a:t>    }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1600" b="1">
                <a:solidFill>
                  <a:schemeClr val="bg2"/>
                </a:solidFill>
                <a:latin typeface="Courier New" pitchFamily="49" charset="0"/>
              </a:rPr>
              <a:t>  }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1600" b="1">
                <a:solidFill>
                  <a:schemeClr val="bg2"/>
                </a:solidFill>
                <a:latin typeface="Courier New" pitchFamily="49" charset="0"/>
              </a:rPr>
              <a:t>}</a:t>
            </a:r>
            <a:endParaRPr kumimoji="1" lang="zh-CN" altLang="en-US" sz="1600" b="1">
              <a:solidFill>
                <a:schemeClr val="bg2"/>
              </a:solidFill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7"/>
          <p:cNvSpPr>
            <a:spLocks noGrp="1" noChangeArrowheads="1"/>
          </p:cNvSpPr>
          <p:nvPr>
            <p:ph type="title"/>
          </p:nvPr>
        </p:nvSpPr>
        <p:spPr>
          <a:xfrm>
            <a:off x="971550" y="76200"/>
            <a:ext cx="7772400" cy="1143000"/>
          </a:xfrm>
          <a:noFill/>
        </p:spPr>
        <p:txBody>
          <a:bodyPr/>
          <a:lstStyle/>
          <a:p>
            <a:r>
              <a:rPr lang="zh-CN" altLang="en-US" sz="4000" smtClean="0">
                <a:latin typeface="楷体_GB2312" pitchFamily="49" charset="-122"/>
                <a:ea typeface="楷体_GB2312" pitchFamily="49" charset="-122"/>
              </a:rPr>
              <a:t>一维数组的声明</a:t>
            </a:r>
          </a:p>
        </p:txBody>
      </p:sp>
      <p:sp>
        <p:nvSpPr>
          <p:cNvPr id="21507" name="Rectangle 65"/>
          <p:cNvSpPr>
            <a:spLocks noGrp="1" noChangeArrowheads="1"/>
          </p:cNvSpPr>
          <p:nvPr>
            <p:ph idx="1"/>
          </p:nvPr>
        </p:nvSpPr>
        <p:spPr>
          <a:xfrm>
            <a:off x="619125" y="1685925"/>
            <a:ext cx="7826375" cy="4191000"/>
          </a:xfrm>
        </p:spPr>
        <p:txBody>
          <a:bodyPr/>
          <a:lstStyle/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sz="2400" b="1" smtClean="0">
                <a:latin typeface="楷体_GB2312" pitchFamily="49" charset="-122"/>
                <a:ea typeface="楷体_GB2312" pitchFamily="49" charset="-122"/>
              </a:rPr>
              <a:t>一维数组的声明方式：</a:t>
            </a:r>
          </a:p>
          <a:p>
            <a:pPr>
              <a:spcBef>
                <a:spcPct val="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zh-CN" altLang="en-US" sz="2800" b="1" smtClean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		</a:t>
            </a:r>
            <a:r>
              <a:rPr lang="en-US" altLang="zh-CN" sz="2000" b="1" smtClean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type var[]；</a:t>
            </a:r>
            <a:r>
              <a:rPr lang="en-US" altLang="zh-CN" sz="2400" b="1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 b="1" smtClean="0">
                <a:latin typeface="楷体_GB2312" pitchFamily="49" charset="-122"/>
                <a:ea typeface="楷体_GB2312" pitchFamily="49" charset="-122"/>
              </a:rPr>
              <a:t>或</a:t>
            </a:r>
            <a:r>
              <a:rPr lang="zh-CN" altLang="en-US" sz="2400" b="1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000" b="1" smtClean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type[] var；</a:t>
            </a: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sz="2400" b="1" smtClean="0">
                <a:latin typeface="楷体_GB2312" pitchFamily="49" charset="-122"/>
                <a:ea typeface="楷体_GB2312" pitchFamily="49" charset="-122"/>
              </a:rPr>
              <a:t>例如：</a:t>
            </a:r>
          </a:p>
          <a:p>
            <a:pPr algn="just">
              <a:spcBef>
                <a:spcPct val="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zh-CN" altLang="en-US" sz="2800" b="1" smtClean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	  </a:t>
            </a:r>
            <a:r>
              <a:rPr lang="en-US" altLang="zh-CN" sz="2000" b="1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int a1[];  int[] a2;</a:t>
            </a:r>
          </a:p>
          <a:p>
            <a:pPr algn="just">
              <a:spcBef>
                <a:spcPct val="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2000" b="1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      double b[];</a:t>
            </a:r>
          </a:p>
          <a:p>
            <a:pPr algn="just">
              <a:spcBef>
                <a:spcPct val="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2000" b="1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      Person[] p1; String s1[];</a:t>
            </a:r>
          </a:p>
          <a:p>
            <a:pPr algn="just">
              <a:spcBef>
                <a:spcPct val="0"/>
              </a:spcBef>
              <a:buClr>
                <a:schemeClr val="tx1"/>
              </a:buClr>
              <a:buFont typeface="Wingdings" pitchFamily="2" charset="2"/>
              <a:buNone/>
            </a:pPr>
            <a:endParaRPr lang="en-US" altLang="zh-CN" sz="2000" b="1" smtClean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just">
              <a:spcBef>
                <a:spcPct val="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zh-CN" sz="2400" b="1" smtClean="0">
                <a:latin typeface="楷体_GB2312" pitchFamily="49" charset="-122"/>
                <a:ea typeface="楷体_GB2312" pitchFamily="49" charset="-122"/>
              </a:rPr>
              <a:t>Java</a:t>
            </a:r>
            <a:r>
              <a:rPr lang="zh-CN" altLang="en-US" sz="2400" b="1" smtClean="0">
                <a:latin typeface="楷体_GB2312" pitchFamily="49" charset="-122"/>
                <a:ea typeface="楷体_GB2312" pitchFamily="49" charset="-122"/>
              </a:rPr>
              <a:t>语言中声明数组时</a:t>
            </a:r>
            <a:r>
              <a:rPr lang="zh-CN" altLang="en-US" sz="2400" b="1" smtClean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不能指定其长度(数组中元素的个数)</a:t>
            </a:r>
            <a:r>
              <a:rPr lang="zh-CN" altLang="en-US" sz="2400" b="1" smtClean="0">
                <a:latin typeface="楷体_GB2312" pitchFamily="49" charset="-122"/>
                <a:ea typeface="楷体_GB2312" pitchFamily="49" charset="-122"/>
              </a:rPr>
              <a:t>，例如：</a:t>
            </a:r>
          </a:p>
          <a:p>
            <a:pPr>
              <a:spcBef>
                <a:spcPct val="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zh-CN" altLang="en-US" sz="2800" b="1" smtClean="0">
                <a:latin typeface="楷体_GB2312" pitchFamily="49" charset="-122"/>
                <a:ea typeface="楷体_GB2312" pitchFamily="49" charset="-122"/>
              </a:rPr>
              <a:t>		</a:t>
            </a:r>
            <a:r>
              <a:rPr lang="en-US" altLang="zh-CN" sz="2000" b="1" smtClean="0">
                <a:latin typeface="楷体_GB2312" pitchFamily="49" charset="-122"/>
                <a:ea typeface="楷体_GB2312" pitchFamily="49" charset="-122"/>
              </a:rPr>
              <a:t>int a[5];</a:t>
            </a:r>
            <a:r>
              <a:rPr lang="en-US" altLang="zh-CN" sz="2000" b="1" smtClean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000" b="1" smtClean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//</a:t>
            </a:r>
            <a:r>
              <a:rPr lang="zh-CN" altLang="en-US" sz="2000" b="1" smtClean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非法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2"/>
          <p:cNvSpPr>
            <a:spLocks noGrp="1" noChangeArrowheads="1"/>
          </p:cNvSpPr>
          <p:nvPr>
            <p:ph type="title"/>
          </p:nvPr>
        </p:nvSpPr>
        <p:spPr>
          <a:xfrm>
            <a:off x="971550" y="76200"/>
            <a:ext cx="7772400" cy="1143000"/>
          </a:xfrm>
          <a:noFill/>
        </p:spPr>
        <p:txBody>
          <a:bodyPr/>
          <a:lstStyle/>
          <a:p>
            <a:r>
              <a:rPr lang="zh-CN" altLang="en-US" sz="4000" smtClean="0">
                <a:latin typeface="楷体_GB2312" pitchFamily="49" charset="-122"/>
                <a:ea typeface="楷体_GB2312" pitchFamily="49" charset="-122"/>
              </a:rPr>
              <a:t>数组对象的创建</a:t>
            </a:r>
            <a:endParaRPr lang="en-US" altLang="zh-CN" sz="4000" smtClean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2531" name="Rectangle 23"/>
          <p:cNvSpPr>
            <a:spLocks noGrp="1" noChangeArrowheads="1"/>
          </p:cNvSpPr>
          <p:nvPr>
            <p:ph idx="1"/>
          </p:nvPr>
        </p:nvSpPr>
        <p:spPr>
          <a:xfrm>
            <a:off x="619125" y="1685925"/>
            <a:ext cx="7826375" cy="3659188"/>
          </a:xfrm>
        </p:spPr>
        <p:txBody>
          <a:bodyPr/>
          <a:lstStyle/>
          <a:p>
            <a:pPr eaLnBrk="0" hangingPunct="0">
              <a:spcBef>
                <a:spcPct val="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zh-CN" sz="2400" b="1" smtClean="0">
                <a:latin typeface="楷体_GB2312" pitchFamily="49" charset="-122"/>
                <a:ea typeface="楷体_GB2312" pitchFamily="49" charset="-122"/>
              </a:rPr>
              <a:t>Java</a:t>
            </a:r>
            <a:r>
              <a:rPr lang="zh-CN" altLang="en-US" sz="2400" b="1" smtClean="0">
                <a:latin typeface="楷体_GB2312" pitchFamily="49" charset="-122"/>
                <a:ea typeface="楷体_GB2312" pitchFamily="49" charset="-122"/>
              </a:rPr>
              <a:t>中使用关键字 </a:t>
            </a:r>
            <a:r>
              <a:rPr lang="en-US" altLang="zh-CN" sz="2000" b="1" smtClean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new</a:t>
            </a:r>
            <a:r>
              <a:rPr lang="en-US" altLang="zh-CN" sz="2400" b="1" smtClean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 b="1" smtClean="0">
                <a:latin typeface="楷体_GB2312" pitchFamily="49" charset="-122"/>
                <a:ea typeface="楷体_GB2312" pitchFamily="49" charset="-122"/>
              </a:rPr>
              <a:t>创建数组对象，格式为：</a:t>
            </a:r>
          </a:p>
          <a:p>
            <a:pPr eaLnBrk="0" hangingPunct="0">
              <a:spcBef>
                <a:spcPct val="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zh-CN" altLang="en-US" sz="1800" b="1" smtClean="0">
                <a:latin typeface="楷体_GB2312" pitchFamily="49" charset="-122"/>
                <a:ea typeface="楷体_GB2312" pitchFamily="49" charset="-122"/>
              </a:rPr>
              <a:t>        </a:t>
            </a:r>
            <a:r>
              <a:rPr lang="zh-CN" altLang="en-US" sz="2000" b="1" smtClean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数组名 ＝ </a:t>
            </a:r>
            <a:r>
              <a:rPr lang="en-US" altLang="zh-CN" sz="2000" b="1" smtClean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new </a:t>
            </a:r>
            <a:r>
              <a:rPr lang="zh-CN" altLang="en-US" sz="2000" b="1" smtClean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数组元素的类型 [数组元素的个数</a:t>
            </a:r>
            <a:r>
              <a:rPr lang="en-US" altLang="zh-CN" sz="2000" b="1" smtClean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]</a:t>
            </a:r>
          </a:p>
          <a:p>
            <a:pPr eaLnBrk="0" hangingPunct="0">
              <a:spcBef>
                <a:spcPct val="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sz="2400" b="1" smtClean="0">
                <a:latin typeface="楷体_GB2312" pitchFamily="49" charset="-122"/>
                <a:ea typeface="楷体_GB2312" pitchFamily="49" charset="-122"/>
              </a:rPr>
              <a:t>例如：</a:t>
            </a:r>
          </a:p>
        </p:txBody>
      </p:sp>
      <p:sp>
        <p:nvSpPr>
          <p:cNvPr id="22532" name="Rectangle 24"/>
          <p:cNvSpPr>
            <a:spLocks noChangeArrowheads="1"/>
          </p:cNvSpPr>
          <p:nvPr/>
        </p:nvSpPr>
        <p:spPr bwMode="auto">
          <a:xfrm>
            <a:off x="611188" y="2852738"/>
            <a:ext cx="5715000" cy="2170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1600" b="1">
                <a:solidFill>
                  <a:srgbClr val="990099"/>
                </a:solidFill>
                <a:latin typeface="Courier New" pitchFamily="49" charset="0"/>
              </a:rPr>
              <a:t>public class Test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1600" b="1">
                <a:solidFill>
                  <a:srgbClr val="990099"/>
                </a:solidFill>
                <a:latin typeface="Courier New" pitchFamily="49" charset="0"/>
              </a:rPr>
              <a:t>  public static void main(String args[])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1600" b="1">
                <a:solidFill>
                  <a:srgbClr val="990099"/>
                </a:solidFill>
                <a:latin typeface="Courier New" pitchFamily="49" charset="0"/>
              </a:rPr>
              <a:t>    int[] s;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1600" b="1">
                <a:solidFill>
                  <a:srgbClr val="990099"/>
                </a:solidFill>
                <a:latin typeface="Courier New" pitchFamily="49" charset="0"/>
              </a:rPr>
              <a:t>    s = new int[5];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1600" b="1">
                <a:solidFill>
                  <a:srgbClr val="990099"/>
                </a:solidFill>
                <a:latin typeface="Courier New" pitchFamily="49" charset="0"/>
              </a:rPr>
              <a:t>    for (int i = 0; i &lt; 5; i++)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1600" b="1">
                <a:solidFill>
                  <a:srgbClr val="990099"/>
                </a:solidFill>
                <a:latin typeface="Courier New" pitchFamily="49" charset="0"/>
              </a:rPr>
              <a:t>      s[i] = i;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1600" b="1">
                <a:solidFill>
                  <a:srgbClr val="990099"/>
                </a:solidFill>
                <a:latin typeface="Courier New" pitchFamily="49" charset="0"/>
              </a:rPr>
              <a:t>    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1600" b="1">
                <a:solidFill>
                  <a:srgbClr val="990099"/>
                </a:solidFill>
                <a:latin typeface="Courier New" pitchFamily="49" charset="0"/>
              </a:rPr>
              <a:t>  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1600" b="1">
                <a:solidFill>
                  <a:srgbClr val="990099"/>
                </a:solidFill>
                <a:latin typeface="Courier New" pitchFamily="49" charset="0"/>
              </a:rPr>
              <a:t>}</a:t>
            </a:r>
            <a:endParaRPr kumimoji="1" lang="zh-CN" altLang="en-US" sz="1600" b="1">
              <a:solidFill>
                <a:srgbClr val="990099"/>
              </a:solidFill>
              <a:latin typeface="Courier New" pitchFamily="49" charset="0"/>
            </a:endParaRPr>
          </a:p>
        </p:txBody>
      </p:sp>
      <p:sp>
        <p:nvSpPr>
          <p:cNvPr id="22533" name="Rectangle 25"/>
          <p:cNvSpPr>
            <a:spLocks noChangeArrowheads="1"/>
          </p:cNvSpPr>
          <p:nvPr/>
        </p:nvSpPr>
        <p:spPr bwMode="auto">
          <a:xfrm>
            <a:off x="6084888" y="2708275"/>
            <a:ext cx="2514600" cy="3581400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34" name="Text Box 26"/>
          <p:cNvSpPr txBox="1">
            <a:spLocks noChangeArrowheads="1"/>
          </p:cNvSpPr>
          <p:nvPr/>
        </p:nvSpPr>
        <p:spPr bwMode="auto">
          <a:xfrm>
            <a:off x="7380288" y="2924175"/>
            <a:ext cx="1103312" cy="396875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zh-CN" altLang="en-US" sz="2000" b="1">
                <a:solidFill>
                  <a:srgbClr val="003366"/>
                </a:solidFill>
                <a:latin typeface="Times New Roman" pitchFamily="18" charset="0"/>
              </a:rPr>
              <a:t>堆内存</a:t>
            </a:r>
          </a:p>
        </p:txBody>
      </p:sp>
      <p:sp>
        <p:nvSpPr>
          <p:cNvPr id="22535" name="Rectangle 27"/>
          <p:cNvSpPr>
            <a:spLocks noChangeArrowheads="1"/>
          </p:cNvSpPr>
          <p:nvPr/>
        </p:nvSpPr>
        <p:spPr bwMode="auto">
          <a:xfrm>
            <a:off x="4724400" y="5562600"/>
            <a:ext cx="762000" cy="3048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1600" b="1">
                <a:solidFill>
                  <a:srgbClr val="003399"/>
                </a:solidFill>
                <a:latin typeface="Times New Roman" pitchFamily="18" charset="0"/>
              </a:rPr>
              <a:t>null</a:t>
            </a:r>
          </a:p>
        </p:txBody>
      </p:sp>
      <p:sp>
        <p:nvSpPr>
          <p:cNvPr id="22536" name="Line 38"/>
          <p:cNvSpPr>
            <a:spLocks noChangeShapeType="1"/>
          </p:cNvSpPr>
          <p:nvPr/>
        </p:nvSpPr>
        <p:spPr bwMode="auto">
          <a:xfrm>
            <a:off x="4737100" y="3962400"/>
            <a:ext cx="0" cy="1905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37" name="Line 39"/>
          <p:cNvSpPr>
            <a:spLocks noChangeShapeType="1"/>
          </p:cNvSpPr>
          <p:nvPr/>
        </p:nvSpPr>
        <p:spPr bwMode="auto">
          <a:xfrm>
            <a:off x="5486400" y="3962400"/>
            <a:ext cx="0" cy="1905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38" name="Text Box 40"/>
          <p:cNvSpPr txBox="1">
            <a:spLocks noChangeArrowheads="1"/>
          </p:cNvSpPr>
          <p:nvPr/>
        </p:nvSpPr>
        <p:spPr bwMode="auto">
          <a:xfrm>
            <a:off x="3429000" y="4343400"/>
            <a:ext cx="11033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zh-CN" altLang="en-US" sz="2000" b="1">
                <a:solidFill>
                  <a:srgbClr val="003366"/>
                </a:solidFill>
                <a:latin typeface="Times New Roman" pitchFamily="18" charset="0"/>
              </a:rPr>
              <a:t>栈内存</a:t>
            </a:r>
          </a:p>
        </p:txBody>
      </p:sp>
      <p:sp>
        <p:nvSpPr>
          <p:cNvPr id="22539" name="AutoShape 42"/>
          <p:cNvSpPr>
            <a:spLocks noChangeArrowheads="1"/>
          </p:cNvSpPr>
          <p:nvPr/>
        </p:nvSpPr>
        <p:spPr bwMode="auto">
          <a:xfrm>
            <a:off x="2195513" y="3284538"/>
            <a:ext cx="228600" cy="228600"/>
          </a:xfrm>
          <a:prstGeom prst="star8">
            <a:avLst>
              <a:gd name="adj" fmla="val 38250"/>
            </a:avLst>
          </a:prstGeom>
          <a:solidFill>
            <a:srgbClr val="8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40" name="Rectangle 44"/>
          <p:cNvSpPr>
            <a:spLocks noChangeArrowheads="1"/>
          </p:cNvSpPr>
          <p:nvPr/>
        </p:nvSpPr>
        <p:spPr bwMode="auto">
          <a:xfrm>
            <a:off x="4343400" y="5562600"/>
            <a:ext cx="3063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CN" sz="1600" b="1">
                <a:solidFill>
                  <a:srgbClr val="000000"/>
                </a:solidFill>
                <a:latin typeface="Courier New" pitchFamily="49" charset="0"/>
              </a:rPr>
              <a:t>S</a:t>
            </a:r>
            <a:endParaRPr kumimoji="1" lang="zh-CN" altLang="en-US" sz="1600" b="1">
              <a:solidFill>
                <a:srgbClr val="000000"/>
              </a:solidFill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81"/>
          <p:cNvSpPr>
            <a:spLocks noGrp="1" noChangeArrowheads="1"/>
          </p:cNvSpPr>
          <p:nvPr>
            <p:ph type="title"/>
          </p:nvPr>
        </p:nvSpPr>
        <p:spPr>
          <a:xfrm>
            <a:off x="971550" y="76200"/>
            <a:ext cx="7772400" cy="1143000"/>
          </a:xfrm>
          <a:noFill/>
        </p:spPr>
        <p:txBody>
          <a:bodyPr/>
          <a:lstStyle/>
          <a:p>
            <a:r>
              <a:rPr lang="zh-CN" altLang="en-US" sz="4000" smtClean="0">
                <a:latin typeface="楷体_GB2312" pitchFamily="49" charset="-122"/>
                <a:ea typeface="楷体_GB2312" pitchFamily="49" charset="-122"/>
              </a:rPr>
              <a:t>数组对象的创建</a:t>
            </a:r>
            <a:endParaRPr lang="en-US" altLang="zh-CN" sz="4000" smtClean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3555" name="Rectangle 182"/>
          <p:cNvSpPr>
            <a:spLocks noGrp="1" noChangeArrowheads="1"/>
          </p:cNvSpPr>
          <p:nvPr>
            <p:ph idx="1"/>
          </p:nvPr>
        </p:nvSpPr>
        <p:spPr>
          <a:xfrm>
            <a:off x="619125" y="1752600"/>
            <a:ext cx="7826375" cy="3659188"/>
          </a:xfrm>
        </p:spPr>
        <p:txBody>
          <a:bodyPr/>
          <a:lstStyle/>
          <a:p>
            <a:pPr eaLnBrk="0" hangingPunct="0">
              <a:spcBef>
                <a:spcPct val="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zh-CN" sz="2400" b="1" smtClean="0">
                <a:latin typeface="楷体_GB2312" pitchFamily="49" charset="-122"/>
                <a:ea typeface="楷体_GB2312" pitchFamily="49" charset="-122"/>
              </a:rPr>
              <a:t>Java</a:t>
            </a:r>
            <a:r>
              <a:rPr lang="zh-CN" altLang="en-US" sz="2400" b="1" smtClean="0">
                <a:latin typeface="楷体_GB2312" pitchFamily="49" charset="-122"/>
                <a:ea typeface="楷体_GB2312" pitchFamily="49" charset="-122"/>
              </a:rPr>
              <a:t>中使用关键字 </a:t>
            </a:r>
            <a:r>
              <a:rPr lang="en-US" altLang="zh-CN" sz="2000" b="1" smtClean="0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new</a:t>
            </a:r>
            <a:r>
              <a:rPr lang="en-US" altLang="zh-CN" sz="2400" b="1" smtClean="0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400" b="1" smtClean="0">
                <a:latin typeface="楷体_GB2312" pitchFamily="49" charset="-122"/>
                <a:ea typeface="楷体_GB2312" pitchFamily="49" charset="-122"/>
              </a:rPr>
              <a:t>创建数组对象，格式为：</a:t>
            </a:r>
          </a:p>
          <a:p>
            <a:pPr eaLnBrk="0" hangingPunct="0">
              <a:spcBef>
                <a:spcPct val="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zh-CN" altLang="en-US" sz="1800" b="1" smtClean="0">
                <a:latin typeface="楷体_GB2312" pitchFamily="49" charset="-122"/>
                <a:ea typeface="楷体_GB2312" pitchFamily="49" charset="-122"/>
              </a:rPr>
              <a:t>        </a:t>
            </a:r>
            <a:r>
              <a:rPr lang="zh-CN" altLang="en-US" sz="2000" b="1" smtClean="0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数组名 ＝ </a:t>
            </a:r>
            <a:r>
              <a:rPr lang="en-US" altLang="zh-CN" sz="2000" b="1" smtClean="0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new </a:t>
            </a:r>
            <a:r>
              <a:rPr lang="zh-CN" altLang="en-US" sz="2000" b="1" smtClean="0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数组元素的类型 [数组元素的个数</a:t>
            </a:r>
            <a:r>
              <a:rPr lang="en-US" altLang="zh-CN" sz="2000" b="1" smtClean="0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]</a:t>
            </a:r>
          </a:p>
          <a:p>
            <a:pPr eaLnBrk="0" hangingPunct="0">
              <a:spcBef>
                <a:spcPct val="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sz="2400" b="1" smtClean="0">
                <a:latin typeface="楷体_GB2312" pitchFamily="49" charset="-122"/>
                <a:ea typeface="楷体_GB2312" pitchFamily="49" charset="-122"/>
              </a:rPr>
              <a:t>例如：</a:t>
            </a:r>
          </a:p>
        </p:txBody>
      </p:sp>
      <p:sp>
        <p:nvSpPr>
          <p:cNvPr id="23556" name="Rectangle 183"/>
          <p:cNvSpPr>
            <a:spLocks noChangeArrowheads="1"/>
          </p:cNvSpPr>
          <p:nvPr/>
        </p:nvSpPr>
        <p:spPr bwMode="auto">
          <a:xfrm>
            <a:off x="611188" y="2852738"/>
            <a:ext cx="5715000" cy="2170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1600" b="1">
                <a:solidFill>
                  <a:srgbClr val="990099"/>
                </a:solidFill>
                <a:latin typeface="Courier New" pitchFamily="49" charset="0"/>
              </a:rPr>
              <a:t>public class Test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1600" b="1">
                <a:solidFill>
                  <a:srgbClr val="990099"/>
                </a:solidFill>
                <a:latin typeface="Courier New" pitchFamily="49" charset="0"/>
              </a:rPr>
              <a:t>  public static void main(String args[])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1600" b="1">
                <a:solidFill>
                  <a:srgbClr val="990099"/>
                </a:solidFill>
                <a:latin typeface="Courier New" pitchFamily="49" charset="0"/>
              </a:rPr>
              <a:t>    int[] s;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1600" b="1">
                <a:solidFill>
                  <a:srgbClr val="990099"/>
                </a:solidFill>
                <a:latin typeface="Courier New" pitchFamily="49" charset="0"/>
              </a:rPr>
              <a:t>    s = new int[5];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1600" b="1">
                <a:solidFill>
                  <a:srgbClr val="990099"/>
                </a:solidFill>
                <a:latin typeface="Courier New" pitchFamily="49" charset="0"/>
              </a:rPr>
              <a:t>    for (int i = 0; i &lt; 5; i++)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1600" b="1">
                <a:solidFill>
                  <a:srgbClr val="990099"/>
                </a:solidFill>
                <a:latin typeface="Courier New" pitchFamily="49" charset="0"/>
              </a:rPr>
              <a:t>      s[i] = i;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1600" b="1">
                <a:solidFill>
                  <a:srgbClr val="990099"/>
                </a:solidFill>
                <a:latin typeface="Courier New" pitchFamily="49" charset="0"/>
              </a:rPr>
              <a:t>    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1600" b="1">
                <a:solidFill>
                  <a:srgbClr val="990099"/>
                </a:solidFill>
                <a:latin typeface="Courier New" pitchFamily="49" charset="0"/>
              </a:rPr>
              <a:t>  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1600" b="1">
                <a:solidFill>
                  <a:srgbClr val="990099"/>
                </a:solidFill>
                <a:latin typeface="Courier New" pitchFamily="49" charset="0"/>
              </a:rPr>
              <a:t>}</a:t>
            </a:r>
            <a:endParaRPr kumimoji="1" lang="zh-CN" altLang="en-US" sz="1600" b="1">
              <a:solidFill>
                <a:srgbClr val="990099"/>
              </a:solidFill>
              <a:latin typeface="Courier New" pitchFamily="49" charset="0"/>
            </a:endParaRPr>
          </a:p>
        </p:txBody>
      </p:sp>
      <p:sp>
        <p:nvSpPr>
          <p:cNvPr id="23557" name="Rectangle 185"/>
          <p:cNvSpPr>
            <a:spLocks noChangeArrowheads="1"/>
          </p:cNvSpPr>
          <p:nvPr/>
        </p:nvSpPr>
        <p:spPr bwMode="auto">
          <a:xfrm>
            <a:off x="6156325" y="2781300"/>
            <a:ext cx="2514600" cy="3581400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58" name="Text Box 186"/>
          <p:cNvSpPr txBox="1">
            <a:spLocks noChangeArrowheads="1"/>
          </p:cNvSpPr>
          <p:nvPr/>
        </p:nvSpPr>
        <p:spPr bwMode="auto">
          <a:xfrm>
            <a:off x="7451725" y="2924175"/>
            <a:ext cx="11033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zh-CN" altLang="en-US" sz="2000" b="1">
                <a:solidFill>
                  <a:srgbClr val="003366"/>
                </a:solidFill>
                <a:latin typeface="Times New Roman" pitchFamily="18" charset="0"/>
              </a:rPr>
              <a:t>堆内存</a:t>
            </a:r>
          </a:p>
        </p:txBody>
      </p:sp>
      <p:sp>
        <p:nvSpPr>
          <p:cNvPr id="23559" name="Rectangle 187"/>
          <p:cNvSpPr>
            <a:spLocks noChangeArrowheads="1"/>
          </p:cNvSpPr>
          <p:nvPr/>
        </p:nvSpPr>
        <p:spPr bwMode="auto">
          <a:xfrm>
            <a:off x="4724400" y="5638800"/>
            <a:ext cx="762000" cy="3048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1600" b="1">
                <a:solidFill>
                  <a:srgbClr val="003399"/>
                </a:solidFill>
                <a:latin typeface="Times New Roman" pitchFamily="18" charset="0"/>
              </a:rPr>
              <a:t>***</a:t>
            </a:r>
          </a:p>
        </p:txBody>
      </p:sp>
      <p:sp>
        <p:nvSpPr>
          <p:cNvPr id="23560" name="Line 188"/>
          <p:cNvSpPr>
            <a:spLocks noChangeShapeType="1"/>
          </p:cNvSpPr>
          <p:nvPr/>
        </p:nvSpPr>
        <p:spPr bwMode="auto">
          <a:xfrm>
            <a:off x="4737100" y="4038600"/>
            <a:ext cx="0" cy="1905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61" name="Line 189"/>
          <p:cNvSpPr>
            <a:spLocks noChangeShapeType="1"/>
          </p:cNvSpPr>
          <p:nvPr/>
        </p:nvSpPr>
        <p:spPr bwMode="auto">
          <a:xfrm>
            <a:off x="5486400" y="4038600"/>
            <a:ext cx="0" cy="1905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62" name="Text Box 190"/>
          <p:cNvSpPr txBox="1">
            <a:spLocks noChangeArrowheads="1"/>
          </p:cNvSpPr>
          <p:nvPr/>
        </p:nvSpPr>
        <p:spPr bwMode="auto">
          <a:xfrm>
            <a:off x="3429000" y="4419600"/>
            <a:ext cx="11033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zh-CN" altLang="en-US" sz="2000" b="1">
                <a:solidFill>
                  <a:srgbClr val="003366"/>
                </a:solidFill>
                <a:latin typeface="Times New Roman" pitchFamily="18" charset="0"/>
              </a:rPr>
              <a:t>栈内存</a:t>
            </a:r>
          </a:p>
        </p:txBody>
      </p:sp>
      <p:sp>
        <p:nvSpPr>
          <p:cNvPr id="23563" name="AutoShape 191"/>
          <p:cNvSpPr>
            <a:spLocks noChangeArrowheads="1"/>
          </p:cNvSpPr>
          <p:nvPr/>
        </p:nvSpPr>
        <p:spPr bwMode="auto">
          <a:xfrm>
            <a:off x="3059113" y="3573463"/>
            <a:ext cx="228600" cy="228600"/>
          </a:xfrm>
          <a:prstGeom prst="star8">
            <a:avLst>
              <a:gd name="adj" fmla="val 38250"/>
            </a:avLst>
          </a:prstGeom>
          <a:solidFill>
            <a:srgbClr val="8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64" name="Rectangle 192"/>
          <p:cNvSpPr>
            <a:spLocks noChangeArrowheads="1"/>
          </p:cNvSpPr>
          <p:nvPr/>
        </p:nvSpPr>
        <p:spPr bwMode="auto">
          <a:xfrm>
            <a:off x="4343400" y="5638800"/>
            <a:ext cx="3063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CN" sz="1600" b="1">
                <a:solidFill>
                  <a:srgbClr val="000000"/>
                </a:solidFill>
                <a:latin typeface="Courier New" pitchFamily="49" charset="0"/>
              </a:rPr>
              <a:t>S</a:t>
            </a:r>
            <a:endParaRPr kumimoji="1" lang="zh-CN" altLang="en-US" sz="16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3565" name="Rectangle 194"/>
          <p:cNvSpPr>
            <a:spLocks noChangeArrowheads="1"/>
          </p:cNvSpPr>
          <p:nvPr/>
        </p:nvSpPr>
        <p:spPr bwMode="auto">
          <a:xfrm>
            <a:off x="6781800" y="3581400"/>
            <a:ext cx="762000" cy="3048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3566" name="Rectangle 195"/>
          <p:cNvSpPr>
            <a:spLocks noChangeArrowheads="1"/>
          </p:cNvSpPr>
          <p:nvPr/>
        </p:nvSpPr>
        <p:spPr bwMode="auto">
          <a:xfrm>
            <a:off x="6781800" y="4495800"/>
            <a:ext cx="762000" cy="3048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3567" name="Rectangle 196"/>
          <p:cNvSpPr>
            <a:spLocks noChangeArrowheads="1"/>
          </p:cNvSpPr>
          <p:nvPr/>
        </p:nvSpPr>
        <p:spPr bwMode="auto">
          <a:xfrm>
            <a:off x="6781800" y="3886200"/>
            <a:ext cx="762000" cy="3048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3568" name="Rectangle 197"/>
          <p:cNvSpPr>
            <a:spLocks noChangeArrowheads="1"/>
          </p:cNvSpPr>
          <p:nvPr/>
        </p:nvSpPr>
        <p:spPr bwMode="auto">
          <a:xfrm>
            <a:off x="6781800" y="4191000"/>
            <a:ext cx="762000" cy="3048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3569" name="Rectangle 198"/>
          <p:cNvSpPr>
            <a:spLocks noChangeArrowheads="1"/>
          </p:cNvSpPr>
          <p:nvPr/>
        </p:nvSpPr>
        <p:spPr bwMode="auto">
          <a:xfrm>
            <a:off x="6781800" y="4800600"/>
            <a:ext cx="762000" cy="3048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0</a:t>
            </a:r>
          </a:p>
        </p:txBody>
      </p:sp>
      <p:cxnSp>
        <p:nvCxnSpPr>
          <p:cNvPr id="23570" name="AutoShape 201"/>
          <p:cNvCxnSpPr>
            <a:cxnSpLocks noChangeShapeType="1"/>
            <a:stCxn id="23559" idx="3"/>
            <a:endCxn id="23565" idx="1"/>
          </p:cNvCxnSpPr>
          <p:nvPr/>
        </p:nvCxnSpPr>
        <p:spPr bwMode="auto">
          <a:xfrm flipV="1">
            <a:off x="5486400" y="3733800"/>
            <a:ext cx="1295400" cy="2057400"/>
          </a:xfrm>
          <a:prstGeom prst="bentConnector3">
            <a:avLst>
              <a:gd name="adj1" fmla="val 25611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5"/>
          <p:cNvSpPr>
            <a:spLocks noGrp="1" noChangeArrowheads="1"/>
          </p:cNvSpPr>
          <p:nvPr>
            <p:ph type="title"/>
          </p:nvPr>
        </p:nvSpPr>
        <p:spPr>
          <a:xfrm>
            <a:off x="971550" y="76200"/>
            <a:ext cx="7772400" cy="1143000"/>
          </a:xfrm>
          <a:noFill/>
        </p:spPr>
        <p:txBody>
          <a:bodyPr/>
          <a:lstStyle/>
          <a:p>
            <a:r>
              <a:rPr lang="zh-CN" altLang="en-US" sz="4000" smtClean="0">
                <a:latin typeface="楷体_GB2312" pitchFamily="49" charset="-122"/>
                <a:ea typeface="楷体_GB2312" pitchFamily="49" charset="-122"/>
              </a:rPr>
              <a:t>数组对象的创建</a:t>
            </a:r>
            <a:endParaRPr lang="en-US" altLang="zh-CN" sz="4000" smtClean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4579" name="Rectangle 26"/>
          <p:cNvSpPr>
            <a:spLocks noGrp="1" noChangeArrowheads="1"/>
          </p:cNvSpPr>
          <p:nvPr>
            <p:ph idx="1"/>
          </p:nvPr>
        </p:nvSpPr>
        <p:spPr>
          <a:xfrm>
            <a:off x="619125" y="1752600"/>
            <a:ext cx="7826375" cy="3659188"/>
          </a:xfrm>
        </p:spPr>
        <p:txBody>
          <a:bodyPr/>
          <a:lstStyle/>
          <a:p>
            <a:pPr eaLnBrk="0" hangingPunct="0">
              <a:spcBef>
                <a:spcPct val="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zh-CN" sz="2400" b="1" smtClean="0">
                <a:latin typeface="楷体_GB2312" pitchFamily="49" charset="-122"/>
                <a:ea typeface="楷体_GB2312" pitchFamily="49" charset="-122"/>
              </a:rPr>
              <a:t>Java</a:t>
            </a:r>
            <a:r>
              <a:rPr lang="zh-CN" altLang="en-US" sz="2400" b="1" smtClean="0">
                <a:latin typeface="楷体_GB2312" pitchFamily="49" charset="-122"/>
                <a:ea typeface="楷体_GB2312" pitchFamily="49" charset="-122"/>
              </a:rPr>
              <a:t>中使用关键字 </a:t>
            </a:r>
            <a:r>
              <a:rPr lang="en-US" altLang="zh-CN" sz="2000" b="1" smtClean="0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new</a:t>
            </a:r>
            <a:r>
              <a:rPr lang="en-US" altLang="zh-CN" sz="2400" b="1" smtClean="0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400" b="1" smtClean="0">
                <a:latin typeface="楷体_GB2312" pitchFamily="49" charset="-122"/>
                <a:ea typeface="楷体_GB2312" pitchFamily="49" charset="-122"/>
              </a:rPr>
              <a:t>创建数组对象，格式为：</a:t>
            </a:r>
          </a:p>
          <a:p>
            <a:pPr eaLnBrk="0" hangingPunct="0">
              <a:spcBef>
                <a:spcPct val="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zh-CN" altLang="en-US" sz="1800" b="1" smtClean="0">
                <a:latin typeface="楷体_GB2312" pitchFamily="49" charset="-122"/>
                <a:ea typeface="楷体_GB2312" pitchFamily="49" charset="-122"/>
              </a:rPr>
              <a:t>        </a:t>
            </a:r>
            <a:r>
              <a:rPr lang="zh-CN" altLang="en-US" sz="2000" b="1" smtClean="0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数组名 ＝ </a:t>
            </a:r>
            <a:r>
              <a:rPr lang="en-US" altLang="zh-CN" sz="2000" b="1" smtClean="0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new </a:t>
            </a:r>
            <a:r>
              <a:rPr lang="zh-CN" altLang="en-US" sz="2000" b="1" smtClean="0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数组元素的类型 [数组元素的个数</a:t>
            </a:r>
            <a:r>
              <a:rPr lang="en-US" altLang="zh-CN" sz="2000" b="1" smtClean="0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]</a:t>
            </a:r>
          </a:p>
          <a:p>
            <a:pPr eaLnBrk="0" hangingPunct="0">
              <a:spcBef>
                <a:spcPct val="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sz="2400" b="1" smtClean="0">
                <a:latin typeface="楷体_GB2312" pitchFamily="49" charset="-122"/>
                <a:ea typeface="楷体_GB2312" pitchFamily="49" charset="-122"/>
              </a:rPr>
              <a:t>例如：</a:t>
            </a:r>
          </a:p>
        </p:txBody>
      </p:sp>
      <p:sp>
        <p:nvSpPr>
          <p:cNvPr id="24580" name="Rectangle 27"/>
          <p:cNvSpPr>
            <a:spLocks noChangeArrowheads="1"/>
          </p:cNvSpPr>
          <p:nvPr/>
        </p:nvSpPr>
        <p:spPr bwMode="auto">
          <a:xfrm>
            <a:off x="611188" y="3141663"/>
            <a:ext cx="5715000" cy="2170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1600" b="1">
                <a:solidFill>
                  <a:srgbClr val="990099"/>
                </a:solidFill>
                <a:latin typeface="Courier New" pitchFamily="49" charset="0"/>
              </a:rPr>
              <a:t>public class Test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1600" b="1">
                <a:solidFill>
                  <a:srgbClr val="990099"/>
                </a:solidFill>
                <a:latin typeface="Courier New" pitchFamily="49" charset="0"/>
              </a:rPr>
              <a:t>  public static void main(String args[])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1600" b="1">
                <a:solidFill>
                  <a:srgbClr val="990099"/>
                </a:solidFill>
                <a:latin typeface="Courier New" pitchFamily="49" charset="0"/>
              </a:rPr>
              <a:t>    int[] s;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1600" b="1">
                <a:solidFill>
                  <a:srgbClr val="990099"/>
                </a:solidFill>
                <a:latin typeface="Courier New" pitchFamily="49" charset="0"/>
              </a:rPr>
              <a:t>    s = new int[5];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1600" b="1">
                <a:solidFill>
                  <a:srgbClr val="990099"/>
                </a:solidFill>
                <a:latin typeface="Courier New" pitchFamily="49" charset="0"/>
              </a:rPr>
              <a:t>    for (int i = 0; i &lt; 5; i++)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1600" b="1">
                <a:solidFill>
                  <a:srgbClr val="990099"/>
                </a:solidFill>
                <a:latin typeface="Courier New" pitchFamily="49" charset="0"/>
              </a:rPr>
              <a:t>      s[i] = i;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1600" b="1">
                <a:solidFill>
                  <a:srgbClr val="990099"/>
                </a:solidFill>
                <a:latin typeface="Courier New" pitchFamily="49" charset="0"/>
              </a:rPr>
              <a:t>    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1600" b="1">
                <a:solidFill>
                  <a:srgbClr val="990099"/>
                </a:solidFill>
                <a:latin typeface="Courier New" pitchFamily="49" charset="0"/>
              </a:rPr>
              <a:t>  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1600" b="1">
                <a:solidFill>
                  <a:srgbClr val="990099"/>
                </a:solidFill>
                <a:latin typeface="Courier New" pitchFamily="49" charset="0"/>
              </a:rPr>
              <a:t>}</a:t>
            </a:r>
            <a:endParaRPr kumimoji="1" lang="zh-CN" altLang="en-US" sz="1600" b="1">
              <a:solidFill>
                <a:srgbClr val="990099"/>
              </a:solidFill>
              <a:latin typeface="Courier New" pitchFamily="49" charset="0"/>
            </a:endParaRPr>
          </a:p>
        </p:txBody>
      </p:sp>
      <p:sp>
        <p:nvSpPr>
          <p:cNvPr id="24581" name="Rectangle 29"/>
          <p:cNvSpPr>
            <a:spLocks noChangeArrowheads="1"/>
          </p:cNvSpPr>
          <p:nvPr/>
        </p:nvSpPr>
        <p:spPr bwMode="auto">
          <a:xfrm>
            <a:off x="6156325" y="2781300"/>
            <a:ext cx="2514600" cy="3581400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2" name="Text Box 30"/>
          <p:cNvSpPr txBox="1">
            <a:spLocks noChangeArrowheads="1"/>
          </p:cNvSpPr>
          <p:nvPr/>
        </p:nvSpPr>
        <p:spPr bwMode="auto">
          <a:xfrm>
            <a:off x="7451725" y="2997200"/>
            <a:ext cx="1103313" cy="396875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zh-CN" altLang="en-US" sz="2000" b="1">
                <a:solidFill>
                  <a:srgbClr val="003366"/>
                </a:solidFill>
                <a:latin typeface="Times New Roman" pitchFamily="18" charset="0"/>
              </a:rPr>
              <a:t>堆内存</a:t>
            </a:r>
          </a:p>
        </p:txBody>
      </p:sp>
      <p:sp>
        <p:nvSpPr>
          <p:cNvPr id="24583" name="Rectangle 31"/>
          <p:cNvSpPr>
            <a:spLocks noChangeArrowheads="1"/>
          </p:cNvSpPr>
          <p:nvPr/>
        </p:nvSpPr>
        <p:spPr bwMode="auto">
          <a:xfrm>
            <a:off x="4724400" y="5638800"/>
            <a:ext cx="762000" cy="3048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1600" b="1">
                <a:solidFill>
                  <a:srgbClr val="003399"/>
                </a:solidFill>
                <a:latin typeface="Times New Roman" pitchFamily="18" charset="0"/>
              </a:rPr>
              <a:t>***</a:t>
            </a:r>
          </a:p>
        </p:txBody>
      </p:sp>
      <p:sp>
        <p:nvSpPr>
          <p:cNvPr id="24584" name="Line 32"/>
          <p:cNvSpPr>
            <a:spLocks noChangeShapeType="1"/>
          </p:cNvSpPr>
          <p:nvPr/>
        </p:nvSpPr>
        <p:spPr bwMode="auto">
          <a:xfrm>
            <a:off x="4737100" y="4038600"/>
            <a:ext cx="0" cy="1905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585" name="Line 33"/>
          <p:cNvSpPr>
            <a:spLocks noChangeShapeType="1"/>
          </p:cNvSpPr>
          <p:nvPr/>
        </p:nvSpPr>
        <p:spPr bwMode="auto">
          <a:xfrm>
            <a:off x="5486400" y="4038600"/>
            <a:ext cx="0" cy="1905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586" name="Text Box 34"/>
          <p:cNvSpPr txBox="1">
            <a:spLocks noChangeArrowheads="1"/>
          </p:cNvSpPr>
          <p:nvPr/>
        </p:nvSpPr>
        <p:spPr bwMode="auto">
          <a:xfrm>
            <a:off x="3429000" y="4419600"/>
            <a:ext cx="11033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zh-CN" altLang="en-US" sz="2000" b="1">
                <a:solidFill>
                  <a:srgbClr val="003366"/>
                </a:solidFill>
                <a:latin typeface="Times New Roman" pitchFamily="18" charset="0"/>
              </a:rPr>
              <a:t>栈内存</a:t>
            </a:r>
          </a:p>
        </p:txBody>
      </p:sp>
      <p:sp>
        <p:nvSpPr>
          <p:cNvPr id="24587" name="AutoShape 35"/>
          <p:cNvSpPr>
            <a:spLocks noChangeArrowheads="1"/>
          </p:cNvSpPr>
          <p:nvPr/>
        </p:nvSpPr>
        <p:spPr bwMode="auto">
          <a:xfrm>
            <a:off x="1403350" y="4581525"/>
            <a:ext cx="228600" cy="228600"/>
          </a:xfrm>
          <a:prstGeom prst="star8">
            <a:avLst>
              <a:gd name="adj" fmla="val 38250"/>
            </a:avLst>
          </a:prstGeom>
          <a:solidFill>
            <a:srgbClr val="8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8" name="Rectangle 36"/>
          <p:cNvSpPr>
            <a:spLocks noChangeArrowheads="1"/>
          </p:cNvSpPr>
          <p:nvPr/>
        </p:nvSpPr>
        <p:spPr bwMode="auto">
          <a:xfrm>
            <a:off x="4343400" y="5638800"/>
            <a:ext cx="3063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CN" sz="1600" b="1">
                <a:solidFill>
                  <a:srgbClr val="000000"/>
                </a:solidFill>
                <a:latin typeface="Courier New" pitchFamily="49" charset="0"/>
              </a:rPr>
              <a:t>S</a:t>
            </a:r>
            <a:endParaRPr kumimoji="1" lang="zh-CN" altLang="en-US" sz="16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4589" name="Rectangle 37"/>
          <p:cNvSpPr>
            <a:spLocks noChangeArrowheads="1"/>
          </p:cNvSpPr>
          <p:nvPr/>
        </p:nvSpPr>
        <p:spPr bwMode="auto">
          <a:xfrm>
            <a:off x="6732588" y="3573463"/>
            <a:ext cx="762000" cy="3048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4590" name="Rectangle 38"/>
          <p:cNvSpPr>
            <a:spLocks noChangeArrowheads="1"/>
          </p:cNvSpPr>
          <p:nvPr/>
        </p:nvSpPr>
        <p:spPr bwMode="auto">
          <a:xfrm>
            <a:off x="6781800" y="4495800"/>
            <a:ext cx="762000" cy="3048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24591" name="Rectangle 39"/>
          <p:cNvSpPr>
            <a:spLocks noChangeArrowheads="1"/>
          </p:cNvSpPr>
          <p:nvPr/>
        </p:nvSpPr>
        <p:spPr bwMode="auto">
          <a:xfrm>
            <a:off x="6781800" y="3886200"/>
            <a:ext cx="762000" cy="3048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4592" name="Rectangle 40"/>
          <p:cNvSpPr>
            <a:spLocks noChangeArrowheads="1"/>
          </p:cNvSpPr>
          <p:nvPr/>
        </p:nvSpPr>
        <p:spPr bwMode="auto">
          <a:xfrm>
            <a:off x="6781800" y="4191000"/>
            <a:ext cx="762000" cy="3048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24593" name="Rectangle 41"/>
          <p:cNvSpPr>
            <a:spLocks noChangeArrowheads="1"/>
          </p:cNvSpPr>
          <p:nvPr/>
        </p:nvSpPr>
        <p:spPr bwMode="auto">
          <a:xfrm>
            <a:off x="6781800" y="4800600"/>
            <a:ext cx="762000" cy="3048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4</a:t>
            </a:r>
          </a:p>
        </p:txBody>
      </p:sp>
      <p:cxnSp>
        <p:nvCxnSpPr>
          <p:cNvPr id="24594" name="AutoShape 42"/>
          <p:cNvCxnSpPr>
            <a:cxnSpLocks noChangeShapeType="1"/>
            <a:stCxn id="24583" idx="3"/>
            <a:endCxn id="24589" idx="1"/>
          </p:cNvCxnSpPr>
          <p:nvPr/>
        </p:nvCxnSpPr>
        <p:spPr bwMode="auto">
          <a:xfrm flipV="1">
            <a:off x="5486400" y="3725863"/>
            <a:ext cx="1246188" cy="2065337"/>
          </a:xfrm>
          <a:prstGeom prst="bentConnector3">
            <a:avLst>
              <a:gd name="adj1" fmla="val 49935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30"/>
          <p:cNvSpPr>
            <a:spLocks noGrp="1" noChangeArrowheads="1"/>
          </p:cNvSpPr>
          <p:nvPr>
            <p:ph type="title"/>
          </p:nvPr>
        </p:nvSpPr>
        <p:spPr>
          <a:xfrm>
            <a:off x="971550" y="76200"/>
            <a:ext cx="7772400" cy="1143000"/>
          </a:xfrm>
          <a:noFill/>
        </p:spPr>
        <p:txBody>
          <a:bodyPr/>
          <a:lstStyle/>
          <a:p>
            <a:r>
              <a:rPr lang="zh-CN" altLang="en-US" sz="4000" smtClean="0">
                <a:latin typeface="楷体_GB2312" pitchFamily="49" charset="-122"/>
                <a:ea typeface="楷体_GB2312" pitchFamily="49" charset="-122"/>
              </a:rPr>
              <a:t>元素为引用数据类型的数组</a:t>
            </a:r>
            <a:endParaRPr lang="en-US" altLang="zh-CN" sz="4000" smtClean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5603" name="Rectangle 1031"/>
          <p:cNvSpPr>
            <a:spLocks noGrp="1" noChangeArrowheads="1"/>
          </p:cNvSpPr>
          <p:nvPr>
            <p:ph idx="1"/>
          </p:nvPr>
        </p:nvSpPr>
        <p:spPr>
          <a:xfrm>
            <a:off x="619125" y="1752600"/>
            <a:ext cx="7826375" cy="3659188"/>
          </a:xfrm>
        </p:spPr>
        <p:txBody>
          <a:bodyPr/>
          <a:lstStyle/>
          <a:p>
            <a:pPr eaLnBrk="0" hangingPunct="0">
              <a:spcBef>
                <a:spcPct val="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sz="2000" b="1" smtClean="0">
                <a:latin typeface="楷体_GB2312" pitchFamily="49" charset="-122"/>
                <a:ea typeface="楷体_GB2312" pitchFamily="49" charset="-122"/>
              </a:rPr>
              <a:t>注意：元素为引用数据类型的数组中的每一个元素都需要实例化。</a:t>
            </a:r>
            <a:endParaRPr lang="en-US" altLang="zh-CN" sz="2000" b="1" smtClean="0">
              <a:latin typeface="楷体_GB2312" pitchFamily="49" charset="-122"/>
              <a:ea typeface="楷体_GB2312" pitchFamily="49" charset="-122"/>
            </a:endParaRPr>
          </a:p>
          <a:p>
            <a:pPr eaLnBrk="0" hangingPunct="0">
              <a:spcBef>
                <a:spcPct val="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zh-CN" altLang="en-US" sz="1800" b="1" smtClean="0">
                <a:latin typeface="楷体_GB2312" pitchFamily="49" charset="-122"/>
                <a:ea typeface="楷体_GB2312" pitchFamily="49" charset="-122"/>
              </a:rPr>
              <a:t>        </a:t>
            </a:r>
          </a:p>
        </p:txBody>
      </p:sp>
      <p:sp>
        <p:nvSpPr>
          <p:cNvPr id="25604" name="Rectangle 1032"/>
          <p:cNvSpPr>
            <a:spLocks noChangeArrowheads="1"/>
          </p:cNvSpPr>
          <p:nvPr/>
        </p:nvSpPr>
        <p:spPr bwMode="auto">
          <a:xfrm>
            <a:off x="684213" y="2349500"/>
            <a:ext cx="5715000" cy="2170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1600" b="1">
                <a:solidFill>
                  <a:srgbClr val="990099"/>
                </a:solidFill>
                <a:latin typeface="Courier New" pitchFamily="49" charset="0"/>
              </a:rPr>
              <a:t>public class Test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1600" b="1">
                <a:solidFill>
                  <a:srgbClr val="990099"/>
                </a:solidFill>
                <a:latin typeface="Courier New" pitchFamily="49" charset="0"/>
              </a:rPr>
              <a:t>  public static void main(String args[])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1600" b="1">
                <a:solidFill>
                  <a:srgbClr val="990099"/>
                </a:solidFill>
                <a:latin typeface="Courier New" pitchFamily="49" charset="0"/>
              </a:rPr>
              <a:t>    Date[] days;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1600" b="1">
                <a:solidFill>
                  <a:srgbClr val="990099"/>
                </a:solidFill>
                <a:latin typeface="Courier New" pitchFamily="49" charset="0"/>
              </a:rPr>
              <a:t>    days = new Date[3];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1600" b="1">
                <a:solidFill>
                  <a:srgbClr val="990099"/>
                </a:solidFill>
                <a:latin typeface="Courier New" pitchFamily="49" charset="0"/>
              </a:rPr>
              <a:t>    for (int i = 0; i &lt; 3; i++)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1600" b="1">
                <a:solidFill>
                  <a:srgbClr val="990099"/>
                </a:solidFill>
                <a:latin typeface="Courier New" pitchFamily="49" charset="0"/>
              </a:rPr>
              <a:t>      days[i] = new Date();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1600" b="1">
                <a:solidFill>
                  <a:srgbClr val="990099"/>
                </a:solidFill>
                <a:latin typeface="Courier New" pitchFamily="49" charset="0"/>
              </a:rPr>
              <a:t>    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1600" b="1">
                <a:solidFill>
                  <a:srgbClr val="990099"/>
                </a:solidFill>
                <a:latin typeface="Courier New" pitchFamily="49" charset="0"/>
              </a:rPr>
              <a:t>  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1600" b="1">
                <a:solidFill>
                  <a:srgbClr val="990099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25605" name="Rectangle 1036"/>
          <p:cNvSpPr>
            <a:spLocks noChangeArrowheads="1"/>
          </p:cNvSpPr>
          <p:nvPr/>
        </p:nvSpPr>
        <p:spPr bwMode="auto">
          <a:xfrm>
            <a:off x="4724400" y="5638800"/>
            <a:ext cx="762000" cy="3048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1600" b="1">
                <a:solidFill>
                  <a:srgbClr val="003399"/>
                </a:solidFill>
                <a:latin typeface="Times New Roman" pitchFamily="18" charset="0"/>
              </a:rPr>
              <a:t>null</a:t>
            </a:r>
          </a:p>
        </p:txBody>
      </p:sp>
      <p:sp>
        <p:nvSpPr>
          <p:cNvPr id="25606" name="Line 1037"/>
          <p:cNvSpPr>
            <a:spLocks noChangeShapeType="1"/>
          </p:cNvSpPr>
          <p:nvPr/>
        </p:nvSpPr>
        <p:spPr bwMode="auto">
          <a:xfrm>
            <a:off x="4737100" y="4038600"/>
            <a:ext cx="0" cy="1905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607" name="Line 1038"/>
          <p:cNvSpPr>
            <a:spLocks noChangeShapeType="1"/>
          </p:cNvSpPr>
          <p:nvPr/>
        </p:nvSpPr>
        <p:spPr bwMode="auto">
          <a:xfrm>
            <a:off x="5486400" y="4038600"/>
            <a:ext cx="0" cy="1905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608" name="Text Box 1039"/>
          <p:cNvSpPr txBox="1">
            <a:spLocks noChangeArrowheads="1"/>
          </p:cNvSpPr>
          <p:nvPr/>
        </p:nvSpPr>
        <p:spPr bwMode="auto">
          <a:xfrm>
            <a:off x="4533900" y="3581400"/>
            <a:ext cx="11033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zh-CN" altLang="en-US" sz="2000" b="1">
                <a:solidFill>
                  <a:srgbClr val="003366"/>
                </a:solidFill>
                <a:latin typeface="Times New Roman" pitchFamily="18" charset="0"/>
              </a:rPr>
              <a:t>栈内存</a:t>
            </a:r>
          </a:p>
        </p:txBody>
      </p:sp>
      <p:sp>
        <p:nvSpPr>
          <p:cNvPr id="25609" name="Rectangle 1041"/>
          <p:cNvSpPr>
            <a:spLocks noChangeArrowheads="1"/>
          </p:cNvSpPr>
          <p:nvPr/>
        </p:nvSpPr>
        <p:spPr bwMode="auto">
          <a:xfrm>
            <a:off x="3851275" y="5638800"/>
            <a:ext cx="7985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CN" sz="1600" b="1">
                <a:solidFill>
                  <a:srgbClr val="000000"/>
                </a:solidFill>
                <a:latin typeface="Courier New" pitchFamily="49" charset="0"/>
              </a:rPr>
              <a:t>days</a:t>
            </a:r>
            <a:endParaRPr kumimoji="1" lang="zh-CN" altLang="en-US" sz="16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5610" name="Rectangle 1034"/>
          <p:cNvSpPr>
            <a:spLocks noChangeArrowheads="1"/>
          </p:cNvSpPr>
          <p:nvPr/>
        </p:nvSpPr>
        <p:spPr bwMode="auto">
          <a:xfrm>
            <a:off x="6084888" y="2781300"/>
            <a:ext cx="2514600" cy="3581400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11" name="Text Box 1035"/>
          <p:cNvSpPr txBox="1">
            <a:spLocks noChangeArrowheads="1"/>
          </p:cNvSpPr>
          <p:nvPr/>
        </p:nvSpPr>
        <p:spPr bwMode="auto">
          <a:xfrm>
            <a:off x="7308850" y="2997200"/>
            <a:ext cx="11033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zh-CN" altLang="en-US" sz="2000" b="1">
                <a:solidFill>
                  <a:srgbClr val="003366"/>
                </a:solidFill>
                <a:latin typeface="Times New Roman" pitchFamily="18" charset="0"/>
              </a:rPr>
              <a:t>堆内存</a:t>
            </a:r>
          </a:p>
        </p:txBody>
      </p:sp>
      <p:sp>
        <p:nvSpPr>
          <p:cNvPr id="25612" name="AutoShape 1065"/>
          <p:cNvSpPr>
            <a:spLocks noChangeArrowheads="1"/>
          </p:cNvSpPr>
          <p:nvPr/>
        </p:nvSpPr>
        <p:spPr bwMode="auto">
          <a:xfrm>
            <a:off x="2843213" y="2781300"/>
            <a:ext cx="228600" cy="228600"/>
          </a:xfrm>
          <a:prstGeom prst="star8">
            <a:avLst>
              <a:gd name="adj" fmla="val 38250"/>
            </a:avLst>
          </a:prstGeom>
          <a:solidFill>
            <a:srgbClr val="8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kumimoji="1" lang="zh-CN" altLang="en-US" sz="24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056"/>
          <p:cNvSpPr>
            <a:spLocks noGrp="1" noChangeArrowheads="1"/>
          </p:cNvSpPr>
          <p:nvPr>
            <p:ph type="title"/>
          </p:nvPr>
        </p:nvSpPr>
        <p:spPr>
          <a:xfrm>
            <a:off x="971550" y="76200"/>
            <a:ext cx="7772400" cy="1143000"/>
          </a:xfrm>
          <a:noFill/>
        </p:spPr>
        <p:txBody>
          <a:bodyPr/>
          <a:lstStyle/>
          <a:p>
            <a:r>
              <a:rPr lang="zh-CN" altLang="en-US" sz="4000" smtClean="0">
                <a:latin typeface="楷体_GB2312" pitchFamily="49" charset="-122"/>
                <a:ea typeface="楷体_GB2312" pitchFamily="49" charset="-122"/>
              </a:rPr>
              <a:t>元素为引用数据类型的数组</a:t>
            </a:r>
            <a:endParaRPr lang="en-US" altLang="zh-CN" sz="4000" smtClean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6627" name="Rectangle 1057"/>
          <p:cNvSpPr>
            <a:spLocks noGrp="1" noChangeArrowheads="1"/>
          </p:cNvSpPr>
          <p:nvPr>
            <p:ph idx="1"/>
          </p:nvPr>
        </p:nvSpPr>
        <p:spPr>
          <a:xfrm>
            <a:off x="619125" y="1752600"/>
            <a:ext cx="7826375" cy="3659188"/>
          </a:xfrm>
        </p:spPr>
        <p:txBody>
          <a:bodyPr/>
          <a:lstStyle/>
          <a:p>
            <a:pPr eaLnBrk="0" hangingPunct="0">
              <a:spcBef>
                <a:spcPct val="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sz="2000" b="1" smtClean="0">
                <a:latin typeface="楷体_GB2312" pitchFamily="49" charset="-122"/>
                <a:ea typeface="楷体_GB2312" pitchFamily="49" charset="-122"/>
              </a:rPr>
              <a:t>注意：元素为引用数据类型的数组中的每一个元素都需要实例化。</a:t>
            </a:r>
            <a:endParaRPr lang="en-US" altLang="zh-CN" sz="2000" b="1" smtClean="0">
              <a:latin typeface="楷体_GB2312" pitchFamily="49" charset="-122"/>
              <a:ea typeface="楷体_GB2312" pitchFamily="49" charset="-122"/>
            </a:endParaRPr>
          </a:p>
          <a:p>
            <a:pPr eaLnBrk="0" hangingPunct="0">
              <a:spcBef>
                <a:spcPct val="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zh-CN" altLang="en-US" sz="1800" b="1" smtClean="0">
                <a:latin typeface="楷体_GB2312" pitchFamily="49" charset="-122"/>
                <a:ea typeface="楷体_GB2312" pitchFamily="49" charset="-122"/>
              </a:rPr>
              <a:t>        </a:t>
            </a:r>
          </a:p>
        </p:txBody>
      </p:sp>
      <p:sp>
        <p:nvSpPr>
          <p:cNvPr id="26628" name="Rectangle 1058"/>
          <p:cNvSpPr>
            <a:spLocks noChangeArrowheads="1"/>
          </p:cNvSpPr>
          <p:nvPr/>
        </p:nvSpPr>
        <p:spPr bwMode="auto">
          <a:xfrm>
            <a:off x="685800" y="2133600"/>
            <a:ext cx="5715000" cy="2170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1600" b="1">
                <a:solidFill>
                  <a:srgbClr val="990099"/>
                </a:solidFill>
                <a:latin typeface="Courier New" pitchFamily="49" charset="0"/>
              </a:rPr>
              <a:t>public class Test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1600" b="1">
                <a:solidFill>
                  <a:srgbClr val="990099"/>
                </a:solidFill>
                <a:latin typeface="Courier New" pitchFamily="49" charset="0"/>
              </a:rPr>
              <a:t>  public static void main(String args[])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1600" b="1">
                <a:solidFill>
                  <a:srgbClr val="990099"/>
                </a:solidFill>
                <a:latin typeface="Courier New" pitchFamily="49" charset="0"/>
              </a:rPr>
              <a:t>    Date[] days;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1600" b="1">
                <a:solidFill>
                  <a:srgbClr val="990099"/>
                </a:solidFill>
                <a:latin typeface="Courier New" pitchFamily="49" charset="0"/>
              </a:rPr>
              <a:t>    days = new Date[3];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1600" b="1">
                <a:solidFill>
                  <a:srgbClr val="990099"/>
                </a:solidFill>
                <a:latin typeface="Courier New" pitchFamily="49" charset="0"/>
              </a:rPr>
              <a:t>    for (int i = 0; i &lt; 3; i++)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1600" b="1">
                <a:solidFill>
                  <a:srgbClr val="990099"/>
                </a:solidFill>
                <a:latin typeface="Courier New" pitchFamily="49" charset="0"/>
              </a:rPr>
              <a:t>      days[i] = new Date();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1600" b="1">
                <a:solidFill>
                  <a:srgbClr val="990099"/>
                </a:solidFill>
                <a:latin typeface="Courier New" pitchFamily="49" charset="0"/>
              </a:rPr>
              <a:t>    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1600" b="1">
                <a:solidFill>
                  <a:srgbClr val="990099"/>
                </a:solidFill>
                <a:latin typeface="Courier New" pitchFamily="49" charset="0"/>
              </a:rPr>
              <a:t>  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1600" b="1">
                <a:solidFill>
                  <a:srgbClr val="990099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26629" name="Rectangle 1059"/>
          <p:cNvSpPr>
            <a:spLocks noChangeArrowheads="1"/>
          </p:cNvSpPr>
          <p:nvPr/>
        </p:nvSpPr>
        <p:spPr bwMode="auto">
          <a:xfrm>
            <a:off x="4724400" y="5638800"/>
            <a:ext cx="762000" cy="3048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1600" b="1">
                <a:solidFill>
                  <a:srgbClr val="003399"/>
                </a:solidFill>
                <a:latin typeface="Times New Roman" pitchFamily="18" charset="0"/>
              </a:rPr>
              <a:t>***</a:t>
            </a:r>
          </a:p>
        </p:txBody>
      </p:sp>
      <p:sp>
        <p:nvSpPr>
          <p:cNvPr id="26630" name="Line 1060"/>
          <p:cNvSpPr>
            <a:spLocks noChangeShapeType="1"/>
          </p:cNvSpPr>
          <p:nvPr/>
        </p:nvSpPr>
        <p:spPr bwMode="auto">
          <a:xfrm>
            <a:off x="4737100" y="4038600"/>
            <a:ext cx="0" cy="1905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631" name="Line 1061"/>
          <p:cNvSpPr>
            <a:spLocks noChangeShapeType="1"/>
          </p:cNvSpPr>
          <p:nvPr/>
        </p:nvSpPr>
        <p:spPr bwMode="auto">
          <a:xfrm>
            <a:off x="5486400" y="4038600"/>
            <a:ext cx="0" cy="1905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632" name="Text Box 1062"/>
          <p:cNvSpPr txBox="1">
            <a:spLocks noChangeArrowheads="1"/>
          </p:cNvSpPr>
          <p:nvPr/>
        </p:nvSpPr>
        <p:spPr bwMode="auto">
          <a:xfrm>
            <a:off x="4533900" y="3581400"/>
            <a:ext cx="11033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zh-CN" altLang="en-US" sz="2000" b="1">
                <a:solidFill>
                  <a:srgbClr val="003366"/>
                </a:solidFill>
                <a:latin typeface="Times New Roman" pitchFamily="18" charset="0"/>
              </a:rPr>
              <a:t>栈内存</a:t>
            </a:r>
          </a:p>
        </p:txBody>
      </p:sp>
      <p:sp>
        <p:nvSpPr>
          <p:cNvPr id="26633" name="Rectangle 1063"/>
          <p:cNvSpPr>
            <a:spLocks noChangeArrowheads="1"/>
          </p:cNvSpPr>
          <p:nvPr/>
        </p:nvSpPr>
        <p:spPr bwMode="auto">
          <a:xfrm>
            <a:off x="3962400" y="5638800"/>
            <a:ext cx="685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CN" sz="1600" b="1">
                <a:solidFill>
                  <a:srgbClr val="000000"/>
                </a:solidFill>
                <a:latin typeface="Courier New" pitchFamily="49" charset="0"/>
              </a:rPr>
              <a:t>days</a:t>
            </a:r>
            <a:endParaRPr kumimoji="1" lang="zh-CN" altLang="en-US" sz="16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6634" name="Rectangle 1065"/>
          <p:cNvSpPr>
            <a:spLocks noChangeArrowheads="1"/>
          </p:cNvSpPr>
          <p:nvPr/>
        </p:nvSpPr>
        <p:spPr bwMode="auto">
          <a:xfrm>
            <a:off x="6156325" y="2636838"/>
            <a:ext cx="2514600" cy="3581400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5" name="Text Box 1066"/>
          <p:cNvSpPr txBox="1">
            <a:spLocks noChangeArrowheads="1"/>
          </p:cNvSpPr>
          <p:nvPr/>
        </p:nvSpPr>
        <p:spPr bwMode="auto">
          <a:xfrm>
            <a:off x="7451725" y="2773363"/>
            <a:ext cx="11033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zh-CN" altLang="en-US" sz="2000" b="1">
                <a:solidFill>
                  <a:srgbClr val="003366"/>
                </a:solidFill>
                <a:latin typeface="Times New Roman" pitchFamily="18" charset="0"/>
              </a:rPr>
              <a:t>堆内存</a:t>
            </a:r>
          </a:p>
        </p:txBody>
      </p:sp>
      <p:sp>
        <p:nvSpPr>
          <p:cNvPr id="26636" name="AutoShape 1112"/>
          <p:cNvSpPr>
            <a:spLocks noChangeArrowheads="1"/>
          </p:cNvSpPr>
          <p:nvPr/>
        </p:nvSpPr>
        <p:spPr bwMode="auto">
          <a:xfrm>
            <a:off x="3581400" y="2819400"/>
            <a:ext cx="228600" cy="228600"/>
          </a:xfrm>
          <a:prstGeom prst="star8">
            <a:avLst>
              <a:gd name="adj" fmla="val 38250"/>
            </a:avLst>
          </a:prstGeom>
          <a:solidFill>
            <a:srgbClr val="8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26637" name="Rectangle 1114"/>
          <p:cNvSpPr>
            <a:spLocks noChangeArrowheads="1"/>
          </p:cNvSpPr>
          <p:nvPr/>
        </p:nvSpPr>
        <p:spPr bwMode="auto">
          <a:xfrm>
            <a:off x="6629400" y="3962400"/>
            <a:ext cx="609600" cy="2286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null</a:t>
            </a:r>
          </a:p>
        </p:txBody>
      </p:sp>
      <p:sp>
        <p:nvSpPr>
          <p:cNvPr id="26638" name="Rectangle 1115"/>
          <p:cNvSpPr>
            <a:spLocks noChangeArrowheads="1"/>
          </p:cNvSpPr>
          <p:nvPr/>
        </p:nvSpPr>
        <p:spPr bwMode="auto">
          <a:xfrm>
            <a:off x="6629400" y="4191000"/>
            <a:ext cx="609600" cy="2286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null</a:t>
            </a:r>
          </a:p>
        </p:txBody>
      </p:sp>
      <p:sp>
        <p:nvSpPr>
          <p:cNvPr id="26639" name="Rectangle 1116"/>
          <p:cNvSpPr>
            <a:spLocks noChangeArrowheads="1"/>
          </p:cNvSpPr>
          <p:nvPr/>
        </p:nvSpPr>
        <p:spPr bwMode="auto">
          <a:xfrm>
            <a:off x="6629400" y="4419600"/>
            <a:ext cx="609600" cy="2286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null</a:t>
            </a:r>
          </a:p>
        </p:txBody>
      </p:sp>
      <p:cxnSp>
        <p:nvCxnSpPr>
          <p:cNvPr id="26640" name="AutoShape 1117"/>
          <p:cNvCxnSpPr>
            <a:cxnSpLocks noChangeShapeType="1"/>
            <a:stCxn id="26629" idx="3"/>
            <a:endCxn id="26637" idx="1"/>
          </p:cNvCxnSpPr>
          <p:nvPr/>
        </p:nvCxnSpPr>
        <p:spPr bwMode="auto">
          <a:xfrm flipV="1">
            <a:off x="5486400" y="4076700"/>
            <a:ext cx="1143000" cy="1714500"/>
          </a:xfrm>
          <a:prstGeom prst="bentConnector3">
            <a:avLst>
              <a:gd name="adj1" fmla="val 25829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4"/>
          <p:cNvSpPr>
            <a:spLocks noGrp="1" noChangeArrowheads="1"/>
          </p:cNvSpPr>
          <p:nvPr>
            <p:ph type="title"/>
          </p:nvPr>
        </p:nvSpPr>
        <p:spPr>
          <a:xfrm>
            <a:off x="971550" y="76200"/>
            <a:ext cx="7772400" cy="1143000"/>
          </a:xfrm>
          <a:noFill/>
        </p:spPr>
        <p:txBody>
          <a:bodyPr/>
          <a:lstStyle/>
          <a:p>
            <a:r>
              <a:rPr lang="zh-CN" altLang="en-US" sz="4000" smtClean="0">
                <a:latin typeface="楷体_GB2312" pitchFamily="49" charset="-122"/>
                <a:ea typeface="楷体_GB2312" pitchFamily="49" charset="-122"/>
              </a:rPr>
              <a:t>元素为引用数据类型的数组</a:t>
            </a:r>
            <a:endParaRPr lang="en-US" altLang="zh-CN" sz="4000" smtClean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7651" name="Rectangle 45"/>
          <p:cNvSpPr>
            <a:spLocks noGrp="1" noChangeArrowheads="1"/>
          </p:cNvSpPr>
          <p:nvPr>
            <p:ph idx="1"/>
          </p:nvPr>
        </p:nvSpPr>
        <p:spPr>
          <a:xfrm>
            <a:off x="619125" y="1752600"/>
            <a:ext cx="7826375" cy="3659188"/>
          </a:xfrm>
        </p:spPr>
        <p:txBody>
          <a:bodyPr/>
          <a:lstStyle/>
          <a:p>
            <a:pPr eaLnBrk="0" hangingPunct="0">
              <a:spcBef>
                <a:spcPct val="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sz="2000" b="1" smtClean="0">
                <a:latin typeface="楷体_GB2312" pitchFamily="49" charset="-122"/>
                <a:ea typeface="楷体_GB2312" pitchFamily="49" charset="-122"/>
              </a:rPr>
              <a:t>注意：元素为引用数据类型的数组中的每一个元素都需要实例化。</a:t>
            </a:r>
            <a:endParaRPr lang="en-US" altLang="zh-CN" sz="2000" b="1" smtClean="0">
              <a:latin typeface="楷体_GB2312" pitchFamily="49" charset="-122"/>
              <a:ea typeface="楷体_GB2312" pitchFamily="49" charset="-122"/>
            </a:endParaRPr>
          </a:p>
          <a:p>
            <a:pPr eaLnBrk="0" hangingPunct="0">
              <a:spcBef>
                <a:spcPct val="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zh-CN" altLang="en-US" sz="1800" b="1" smtClean="0">
                <a:latin typeface="楷体_GB2312" pitchFamily="49" charset="-122"/>
                <a:ea typeface="楷体_GB2312" pitchFamily="49" charset="-122"/>
              </a:rPr>
              <a:t>        </a:t>
            </a:r>
          </a:p>
        </p:txBody>
      </p:sp>
      <p:sp>
        <p:nvSpPr>
          <p:cNvPr id="27652" name="Rectangle 46"/>
          <p:cNvSpPr>
            <a:spLocks noChangeArrowheads="1"/>
          </p:cNvSpPr>
          <p:nvPr/>
        </p:nvSpPr>
        <p:spPr bwMode="auto">
          <a:xfrm>
            <a:off x="685800" y="2133600"/>
            <a:ext cx="5715000" cy="2170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1600" b="1">
                <a:solidFill>
                  <a:srgbClr val="990099"/>
                </a:solidFill>
                <a:latin typeface="Courier New" pitchFamily="49" charset="0"/>
              </a:rPr>
              <a:t>public class Test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1600" b="1">
                <a:solidFill>
                  <a:srgbClr val="990099"/>
                </a:solidFill>
                <a:latin typeface="Courier New" pitchFamily="49" charset="0"/>
              </a:rPr>
              <a:t>  public static void main(String args[])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1600" b="1">
                <a:solidFill>
                  <a:srgbClr val="990099"/>
                </a:solidFill>
                <a:latin typeface="Courier New" pitchFamily="49" charset="0"/>
              </a:rPr>
              <a:t>    Date[] days;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1600" b="1">
                <a:solidFill>
                  <a:srgbClr val="990099"/>
                </a:solidFill>
                <a:latin typeface="Courier New" pitchFamily="49" charset="0"/>
              </a:rPr>
              <a:t>    days = new Date[3];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1600" b="1">
                <a:solidFill>
                  <a:srgbClr val="990099"/>
                </a:solidFill>
                <a:latin typeface="Courier New" pitchFamily="49" charset="0"/>
              </a:rPr>
              <a:t>    for (int i = 0; i &lt; 3; i++)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1600" b="1">
                <a:solidFill>
                  <a:srgbClr val="990099"/>
                </a:solidFill>
                <a:latin typeface="Courier New" pitchFamily="49" charset="0"/>
              </a:rPr>
              <a:t>      days[i] = new Date();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1600" b="1">
                <a:solidFill>
                  <a:srgbClr val="990099"/>
                </a:solidFill>
                <a:latin typeface="Courier New" pitchFamily="49" charset="0"/>
              </a:rPr>
              <a:t>    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1600" b="1">
                <a:solidFill>
                  <a:srgbClr val="990099"/>
                </a:solidFill>
                <a:latin typeface="Courier New" pitchFamily="49" charset="0"/>
              </a:rPr>
              <a:t>  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1600" b="1">
                <a:solidFill>
                  <a:srgbClr val="990099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27653" name="Rectangle 47"/>
          <p:cNvSpPr>
            <a:spLocks noChangeArrowheads="1"/>
          </p:cNvSpPr>
          <p:nvPr/>
        </p:nvSpPr>
        <p:spPr bwMode="auto">
          <a:xfrm>
            <a:off x="4724400" y="5638800"/>
            <a:ext cx="762000" cy="3048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1600" b="1">
                <a:solidFill>
                  <a:srgbClr val="003399"/>
                </a:solidFill>
                <a:latin typeface="Times New Roman" pitchFamily="18" charset="0"/>
              </a:rPr>
              <a:t>***</a:t>
            </a:r>
          </a:p>
        </p:txBody>
      </p:sp>
      <p:sp>
        <p:nvSpPr>
          <p:cNvPr id="27654" name="Line 48"/>
          <p:cNvSpPr>
            <a:spLocks noChangeShapeType="1"/>
          </p:cNvSpPr>
          <p:nvPr/>
        </p:nvSpPr>
        <p:spPr bwMode="auto">
          <a:xfrm>
            <a:off x="4737100" y="4038600"/>
            <a:ext cx="0" cy="1905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655" name="Line 49"/>
          <p:cNvSpPr>
            <a:spLocks noChangeShapeType="1"/>
          </p:cNvSpPr>
          <p:nvPr/>
        </p:nvSpPr>
        <p:spPr bwMode="auto">
          <a:xfrm>
            <a:off x="5486400" y="4038600"/>
            <a:ext cx="0" cy="1905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656" name="Text Box 50"/>
          <p:cNvSpPr txBox="1">
            <a:spLocks noChangeArrowheads="1"/>
          </p:cNvSpPr>
          <p:nvPr/>
        </p:nvSpPr>
        <p:spPr bwMode="auto">
          <a:xfrm>
            <a:off x="4533900" y="3581400"/>
            <a:ext cx="11033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zh-CN" altLang="en-US" sz="2000" b="1">
                <a:solidFill>
                  <a:srgbClr val="003366"/>
                </a:solidFill>
                <a:latin typeface="Times New Roman" pitchFamily="18" charset="0"/>
              </a:rPr>
              <a:t>栈内存</a:t>
            </a:r>
          </a:p>
        </p:txBody>
      </p:sp>
      <p:sp>
        <p:nvSpPr>
          <p:cNvPr id="27657" name="Rectangle 51"/>
          <p:cNvSpPr>
            <a:spLocks noChangeArrowheads="1"/>
          </p:cNvSpPr>
          <p:nvPr/>
        </p:nvSpPr>
        <p:spPr bwMode="auto">
          <a:xfrm>
            <a:off x="3962400" y="5638800"/>
            <a:ext cx="685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CN" sz="1600" b="1">
                <a:solidFill>
                  <a:srgbClr val="000000"/>
                </a:solidFill>
                <a:latin typeface="Courier New" pitchFamily="49" charset="0"/>
              </a:rPr>
              <a:t>days</a:t>
            </a:r>
            <a:endParaRPr kumimoji="1" lang="zh-CN" altLang="en-US" sz="16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7658" name="Rectangle 53"/>
          <p:cNvSpPr>
            <a:spLocks noChangeArrowheads="1"/>
          </p:cNvSpPr>
          <p:nvPr/>
        </p:nvSpPr>
        <p:spPr bwMode="auto">
          <a:xfrm>
            <a:off x="6156325" y="2565400"/>
            <a:ext cx="2514600" cy="3581400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9" name="Text Box 54"/>
          <p:cNvSpPr txBox="1">
            <a:spLocks noChangeArrowheads="1"/>
          </p:cNvSpPr>
          <p:nvPr/>
        </p:nvSpPr>
        <p:spPr bwMode="auto">
          <a:xfrm>
            <a:off x="7451725" y="2701925"/>
            <a:ext cx="1103313" cy="396875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zh-CN" altLang="en-US" sz="2000" b="1">
                <a:solidFill>
                  <a:srgbClr val="003366"/>
                </a:solidFill>
                <a:latin typeface="Times New Roman" pitchFamily="18" charset="0"/>
              </a:rPr>
              <a:t>堆内存</a:t>
            </a:r>
          </a:p>
        </p:txBody>
      </p:sp>
      <p:sp>
        <p:nvSpPr>
          <p:cNvPr id="27660" name="Rectangle 56"/>
          <p:cNvSpPr>
            <a:spLocks noChangeArrowheads="1"/>
          </p:cNvSpPr>
          <p:nvPr/>
        </p:nvSpPr>
        <p:spPr bwMode="auto">
          <a:xfrm>
            <a:off x="7696200" y="3124200"/>
            <a:ext cx="609600" cy="2286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kumimoji="1" lang="zh-CN" alt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7661" name="Rectangle 57"/>
          <p:cNvSpPr>
            <a:spLocks noChangeArrowheads="1"/>
          </p:cNvSpPr>
          <p:nvPr/>
        </p:nvSpPr>
        <p:spPr bwMode="auto">
          <a:xfrm>
            <a:off x="7696200" y="3352800"/>
            <a:ext cx="609600" cy="2286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kumimoji="1" lang="zh-CN" alt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7662" name="Rectangle 58"/>
          <p:cNvSpPr>
            <a:spLocks noChangeArrowheads="1"/>
          </p:cNvSpPr>
          <p:nvPr/>
        </p:nvSpPr>
        <p:spPr bwMode="auto">
          <a:xfrm>
            <a:off x="7696200" y="3581400"/>
            <a:ext cx="609600" cy="2286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kumimoji="1" lang="zh-CN" alt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27663" name="Group 59"/>
          <p:cNvGrpSpPr>
            <a:grpSpLocks/>
          </p:cNvGrpSpPr>
          <p:nvPr/>
        </p:nvGrpSpPr>
        <p:grpSpPr bwMode="auto">
          <a:xfrm>
            <a:off x="6629400" y="3962400"/>
            <a:ext cx="609600" cy="685800"/>
            <a:chOff x="4032" y="2928"/>
            <a:chExt cx="384" cy="432"/>
          </a:xfrm>
        </p:grpSpPr>
        <p:sp>
          <p:nvSpPr>
            <p:cNvPr id="27675" name="Rectangle 60"/>
            <p:cNvSpPr>
              <a:spLocks noChangeArrowheads="1"/>
            </p:cNvSpPr>
            <p:nvPr/>
          </p:nvSpPr>
          <p:spPr bwMode="auto">
            <a:xfrm>
              <a:off x="4032" y="2928"/>
              <a:ext cx="384" cy="14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1600" b="1">
                  <a:solidFill>
                    <a:srgbClr val="003399"/>
                  </a:solidFill>
                  <a:latin typeface="Times New Roman" pitchFamily="18" charset="0"/>
                </a:rPr>
                <a:t>***</a:t>
              </a:r>
              <a:endParaRPr kumimoji="1" lang="zh-CN" altLang="en-US">
                <a:latin typeface="Times New Roman" pitchFamily="18" charset="0"/>
              </a:endParaRPr>
            </a:p>
          </p:txBody>
        </p:sp>
        <p:sp>
          <p:nvSpPr>
            <p:cNvPr id="27676" name="Rectangle 61"/>
            <p:cNvSpPr>
              <a:spLocks noChangeArrowheads="1"/>
            </p:cNvSpPr>
            <p:nvPr/>
          </p:nvSpPr>
          <p:spPr bwMode="auto">
            <a:xfrm>
              <a:off x="4032" y="3072"/>
              <a:ext cx="384" cy="14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1600" b="1">
                  <a:solidFill>
                    <a:srgbClr val="003399"/>
                  </a:solidFill>
                  <a:latin typeface="Times New Roman" pitchFamily="18" charset="0"/>
                </a:rPr>
                <a:t>***</a:t>
              </a:r>
              <a:endParaRPr kumimoji="1" lang="zh-CN" altLang="en-US" sz="1600" b="1">
                <a:solidFill>
                  <a:srgbClr val="003399"/>
                </a:solidFill>
                <a:latin typeface="Times New Roman" pitchFamily="18" charset="0"/>
              </a:endParaRPr>
            </a:p>
          </p:txBody>
        </p:sp>
        <p:sp>
          <p:nvSpPr>
            <p:cNvPr id="27677" name="Rectangle 62"/>
            <p:cNvSpPr>
              <a:spLocks noChangeArrowheads="1"/>
            </p:cNvSpPr>
            <p:nvPr/>
          </p:nvSpPr>
          <p:spPr bwMode="auto">
            <a:xfrm>
              <a:off x="4032" y="3216"/>
              <a:ext cx="384" cy="14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1600" b="1">
                  <a:solidFill>
                    <a:srgbClr val="003399"/>
                  </a:solidFill>
                  <a:latin typeface="Times New Roman" pitchFamily="18" charset="0"/>
                </a:rPr>
                <a:t>***</a:t>
              </a:r>
              <a:endParaRPr kumimoji="1" lang="zh-CN" altLang="en-US" sz="1600" b="1">
                <a:solidFill>
                  <a:srgbClr val="003399"/>
                </a:solidFill>
                <a:latin typeface="Times New Roman" pitchFamily="18" charset="0"/>
              </a:endParaRPr>
            </a:p>
          </p:txBody>
        </p:sp>
      </p:grpSp>
      <p:sp>
        <p:nvSpPr>
          <p:cNvPr id="27664" name="Rectangle 64"/>
          <p:cNvSpPr>
            <a:spLocks noChangeArrowheads="1"/>
          </p:cNvSpPr>
          <p:nvPr/>
        </p:nvSpPr>
        <p:spPr bwMode="auto">
          <a:xfrm>
            <a:off x="7696200" y="3962400"/>
            <a:ext cx="609600" cy="2286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kumimoji="1" lang="zh-CN" alt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7665" name="Rectangle 65"/>
          <p:cNvSpPr>
            <a:spLocks noChangeArrowheads="1"/>
          </p:cNvSpPr>
          <p:nvPr/>
        </p:nvSpPr>
        <p:spPr bwMode="auto">
          <a:xfrm>
            <a:off x="7696200" y="4191000"/>
            <a:ext cx="609600" cy="2286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kumimoji="1" lang="zh-CN" alt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7666" name="Rectangle 66"/>
          <p:cNvSpPr>
            <a:spLocks noChangeArrowheads="1"/>
          </p:cNvSpPr>
          <p:nvPr/>
        </p:nvSpPr>
        <p:spPr bwMode="auto">
          <a:xfrm>
            <a:off x="7696200" y="4419600"/>
            <a:ext cx="609600" cy="2286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kumimoji="1" lang="zh-CN" alt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7667" name="Rectangle 68"/>
          <p:cNvSpPr>
            <a:spLocks noChangeArrowheads="1"/>
          </p:cNvSpPr>
          <p:nvPr/>
        </p:nvSpPr>
        <p:spPr bwMode="auto">
          <a:xfrm>
            <a:off x="7696200" y="4800600"/>
            <a:ext cx="609600" cy="2286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kumimoji="1" lang="zh-CN" alt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7668" name="Rectangle 69"/>
          <p:cNvSpPr>
            <a:spLocks noChangeArrowheads="1"/>
          </p:cNvSpPr>
          <p:nvPr/>
        </p:nvSpPr>
        <p:spPr bwMode="auto">
          <a:xfrm>
            <a:off x="7696200" y="5029200"/>
            <a:ext cx="609600" cy="2286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kumimoji="1" lang="zh-CN" alt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7669" name="Rectangle 70"/>
          <p:cNvSpPr>
            <a:spLocks noChangeArrowheads="1"/>
          </p:cNvSpPr>
          <p:nvPr/>
        </p:nvSpPr>
        <p:spPr bwMode="auto">
          <a:xfrm>
            <a:off x="7696200" y="5257800"/>
            <a:ext cx="609600" cy="2286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kumimoji="1" lang="zh-CN" alt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cxnSp>
        <p:nvCxnSpPr>
          <p:cNvPr id="27670" name="AutoShape 71"/>
          <p:cNvCxnSpPr>
            <a:cxnSpLocks noChangeShapeType="1"/>
          </p:cNvCxnSpPr>
          <p:nvPr/>
        </p:nvCxnSpPr>
        <p:spPr bwMode="auto">
          <a:xfrm flipV="1">
            <a:off x="5486400" y="4076700"/>
            <a:ext cx="1143000" cy="1714500"/>
          </a:xfrm>
          <a:prstGeom prst="bentConnector3">
            <a:avLst>
              <a:gd name="adj1" fmla="val 25829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27671" name="AutoShape 72"/>
          <p:cNvCxnSpPr>
            <a:cxnSpLocks noChangeShapeType="1"/>
            <a:stCxn id="27675" idx="3"/>
            <a:endCxn id="27661" idx="1"/>
          </p:cNvCxnSpPr>
          <p:nvPr/>
        </p:nvCxnSpPr>
        <p:spPr bwMode="auto">
          <a:xfrm flipV="1">
            <a:off x="7239000" y="3467100"/>
            <a:ext cx="457200" cy="6096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27672" name="AutoShape 73"/>
          <p:cNvCxnSpPr>
            <a:cxnSpLocks noChangeShapeType="1"/>
            <a:stCxn id="27676" idx="3"/>
            <a:endCxn id="27665" idx="1"/>
          </p:cNvCxnSpPr>
          <p:nvPr/>
        </p:nvCxnSpPr>
        <p:spPr bwMode="auto">
          <a:xfrm>
            <a:off x="7239000" y="4305300"/>
            <a:ext cx="457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7673" name="AutoShape 74"/>
          <p:cNvCxnSpPr>
            <a:cxnSpLocks noChangeShapeType="1"/>
            <a:stCxn id="27677" idx="3"/>
            <a:endCxn id="27668" idx="1"/>
          </p:cNvCxnSpPr>
          <p:nvPr/>
        </p:nvCxnSpPr>
        <p:spPr bwMode="auto">
          <a:xfrm>
            <a:off x="7239000" y="4533900"/>
            <a:ext cx="457200" cy="6096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27674" name="AutoShape 75"/>
          <p:cNvSpPr>
            <a:spLocks noChangeArrowheads="1"/>
          </p:cNvSpPr>
          <p:nvPr/>
        </p:nvSpPr>
        <p:spPr bwMode="auto">
          <a:xfrm>
            <a:off x="1524000" y="3543300"/>
            <a:ext cx="228600" cy="228600"/>
          </a:xfrm>
          <a:prstGeom prst="star8">
            <a:avLst>
              <a:gd name="adj" fmla="val 38250"/>
            </a:avLst>
          </a:prstGeom>
          <a:solidFill>
            <a:srgbClr val="8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kumimoji="1" lang="zh-CN" altLang="en-US" sz="240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Java模板">
  <a:themeElements>
    <a:clrScheme name="Java模板 1">
      <a:dk1>
        <a:srgbClr val="200B5B"/>
      </a:dk1>
      <a:lt1>
        <a:srgbClr val="EAEAEA"/>
      </a:lt1>
      <a:dk2>
        <a:srgbClr val="6600FF"/>
      </a:dk2>
      <a:lt2>
        <a:srgbClr val="FFCC66"/>
      </a:lt2>
      <a:accent1>
        <a:srgbClr val="EEB00B"/>
      </a:accent1>
      <a:accent2>
        <a:srgbClr val="6600CC"/>
      </a:accent2>
      <a:accent3>
        <a:srgbClr val="B8AAFF"/>
      </a:accent3>
      <a:accent4>
        <a:srgbClr val="C8C8C8"/>
      </a:accent4>
      <a:accent5>
        <a:srgbClr val="F5D4AA"/>
      </a:accent5>
      <a:accent6>
        <a:srgbClr val="5C00B9"/>
      </a:accent6>
      <a:hlink>
        <a:srgbClr val="FF33CC"/>
      </a:hlink>
      <a:folHlink>
        <a:srgbClr val="CC99FF"/>
      </a:folHlink>
    </a:clrScheme>
    <a:fontScheme name="Java模板">
      <a:majorFont>
        <a:latin typeface="Times New Roman"/>
        <a:ea typeface="宋体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Java模板 1">
        <a:dk1>
          <a:srgbClr val="200B5B"/>
        </a:dk1>
        <a:lt1>
          <a:srgbClr val="EAEAEA"/>
        </a:lt1>
        <a:dk2>
          <a:srgbClr val="6600FF"/>
        </a:dk2>
        <a:lt2>
          <a:srgbClr val="FFCC66"/>
        </a:lt2>
        <a:accent1>
          <a:srgbClr val="EEB00B"/>
        </a:accent1>
        <a:accent2>
          <a:srgbClr val="6600CC"/>
        </a:accent2>
        <a:accent3>
          <a:srgbClr val="B8AAFF"/>
        </a:accent3>
        <a:accent4>
          <a:srgbClr val="C8C8C8"/>
        </a:accent4>
        <a:accent5>
          <a:srgbClr val="F5D4AA"/>
        </a:accent5>
        <a:accent6>
          <a:srgbClr val="5C00B9"/>
        </a:accent6>
        <a:hlink>
          <a:srgbClr val="FF33CC"/>
        </a:hlink>
        <a:folHlink>
          <a:srgbClr val="CC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va模板 2">
        <a:dk1>
          <a:srgbClr val="393939"/>
        </a:dk1>
        <a:lt1>
          <a:srgbClr val="FFFFFF"/>
        </a:lt1>
        <a:dk2>
          <a:srgbClr val="6600CC"/>
        </a:dk2>
        <a:lt2>
          <a:srgbClr val="CCCCFF"/>
        </a:lt2>
        <a:accent1>
          <a:srgbClr val="F9D87E"/>
        </a:accent1>
        <a:accent2>
          <a:srgbClr val="FFCCCC"/>
        </a:accent2>
        <a:accent3>
          <a:srgbClr val="FFFFFF"/>
        </a:accent3>
        <a:accent4>
          <a:srgbClr val="2F2F2F"/>
        </a:accent4>
        <a:accent5>
          <a:srgbClr val="FBE9C0"/>
        </a:accent5>
        <a:accent6>
          <a:srgbClr val="E7B9B9"/>
        </a:accent6>
        <a:hlink>
          <a:srgbClr val="FFCC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ava模板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555555"/>
        </a:accent6>
        <a:hlink>
          <a:srgbClr val="969696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ava模板 4">
        <a:dk1>
          <a:srgbClr val="330000"/>
        </a:dk1>
        <a:lt1>
          <a:srgbClr val="FFFFCC"/>
        </a:lt1>
        <a:dk2>
          <a:srgbClr val="000000"/>
        </a:dk2>
        <a:lt2>
          <a:srgbClr val="FFCC00"/>
        </a:lt2>
        <a:accent1>
          <a:srgbClr val="FF9900"/>
        </a:accent1>
        <a:accent2>
          <a:srgbClr val="330099"/>
        </a:accent2>
        <a:accent3>
          <a:srgbClr val="AAAAAA"/>
        </a:accent3>
        <a:accent4>
          <a:srgbClr val="DADAAE"/>
        </a:accent4>
        <a:accent5>
          <a:srgbClr val="FFCAAA"/>
        </a:accent5>
        <a:accent6>
          <a:srgbClr val="2D008A"/>
        </a:accent6>
        <a:hlink>
          <a:srgbClr val="FF6633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va模板 5">
        <a:dk1>
          <a:srgbClr val="333300"/>
        </a:dk1>
        <a:lt1>
          <a:srgbClr val="DDDDDD"/>
        </a:lt1>
        <a:dk2>
          <a:srgbClr val="996600"/>
        </a:dk2>
        <a:lt2>
          <a:srgbClr val="FFCC66"/>
        </a:lt2>
        <a:accent1>
          <a:srgbClr val="EEB00B"/>
        </a:accent1>
        <a:accent2>
          <a:srgbClr val="330099"/>
        </a:accent2>
        <a:accent3>
          <a:srgbClr val="CAB8AA"/>
        </a:accent3>
        <a:accent4>
          <a:srgbClr val="BDBDBD"/>
        </a:accent4>
        <a:accent5>
          <a:srgbClr val="F5D4AA"/>
        </a:accent5>
        <a:accent6>
          <a:srgbClr val="2D008A"/>
        </a:accent6>
        <a:hlink>
          <a:srgbClr val="FF6633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va模板 6">
        <a:dk1>
          <a:srgbClr val="003300"/>
        </a:dk1>
        <a:lt1>
          <a:srgbClr val="FFFFCC"/>
        </a:lt1>
        <a:dk2>
          <a:srgbClr val="999933"/>
        </a:dk2>
        <a:lt2>
          <a:srgbClr val="FFFF66"/>
        </a:lt2>
        <a:accent1>
          <a:srgbClr val="CC9900"/>
        </a:accent1>
        <a:accent2>
          <a:srgbClr val="330099"/>
        </a:accent2>
        <a:accent3>
          <a:srgbClr val="CACAAD"/>
        </a:accent3>
        <a:accent4>
          <a:srgbClr val="DADAAE"/>
        </a:accent4>
        <a:accent5>
          <a:srgbClr val="E2CAAA"/>
        </a:accent5>
        <a:accent6>
          <a:srgbClr val="2D008A"/>
        </a:accent6>
        <a:hlink>
          <a:srgbClr val="FF9900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附件2：中科天地课件模板1">
  <a:themeElements>
    <a:clrScheme name="附件2：中科天地课件模板1 1">
      <a:dk1>
        <a:srgbClr val="200B5B"/>
      </a:dk1>
      <a:lt1>
        <a:srgbClr val="EAEAEA"/>
      </a:lt1>
      <a:dk2>
        <a:srgbClr val="6600FF"/>
      </a:dk2>
      <a:lt2>
        <a:srgbClr val="FFCC66"/>
      </a:lt2>
      <a:accent1>
        <a:srgbClr val="EEB00B"/>
      </a:accent1>
      <a:accent2>
        <a:srgbClr val="6600CC"/>
      </a:accent2>
      <a:accent3>
        <a:srgbClr val="B8AAFF"/>
      </a:accent3>
      <a:accent4>
        <a:srgbClr val="C8C8C8"/>
      </a:accent4>
      <a:accent5>
        <a:srgbClr val="F5D4AA"/>
      </a:accent5>
      <a:accent6>
        <a:srgbClr val="5C00B9"/>
      </a:accent6>
      <a:hlink>
        <a:srgbClr val="FF33CC"/>
      </a:hlink>
      <a:folHlink>
        <a:srgbClr val="CC99FF"/>
      </a:folHlink>
    </a:clrScheme>
    <a:fontScheme name="附件2：中科天地课件模板1">
      <a:majorFont>
        <a:latin typeface="Times New Roman"/>
        <a:ea typeface="楷体_GB2312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附件2：中科天地课件模板1 1">
        <a:dk1>
          <a:srgbClr val="200B5B"/>
        </a:dk1>
        <a:lt1>
          <a:srgbClr val="EAEAEA"/>
        </a:lt1>
        <a:dk2>
          <a:srgbClr val="6600FF"/>
        </a:dk2>
        <a:lt2>
          <a:srgbClr val="FFCC66"/>
        </a:lt2>
        <a:accent1>
          <a:srgbClr val="EEB00B"/>
        </a:accent1>
        <a:accent2>
          <a:srgbClr val="6600CC"/>
        </a:accent2>
        <a:accent3>
          <a:srgbClr val="B8AAFF"/>
        </a:accent3>
        <a:accent4>
          <a:srgbClr val="C8C8C8"/>
        </a:accent4>
        <a:accent5>
          <a:srgbClr val="F5D4AA"/>
        </a:accent5>
        <a:accent6>
          <a:srgbClr val="5C00B9"/>
        </a:accent6>
        <a:hlink>
          <a:srgbClr val="FF33CC"/>
        </a:hlink>
        <a:folHlink>
          <a:srgbClr val="CC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附件2：中科天地课件模板1 2">
        <a:dk1>
          <a:srgbClr val="393939"/>
        </a:dk1>
        <a:lt1>
          <a:srgbClr val="FFFFFF"/>
        </a:lt1>
        <a:dk2>
          <a:srgbClr val="6600CC"/>
        </a:dk2>
        <a:lt2>
          <a:srgbClr val="CCCCFF"/>
        </a:lt2>
        <a:accent1>
          <a:srgbClr val="F9D87E"/>
        </a:accent1>
        <a:accent2>
          <a:srgbClr val="FFCCCC"/>
        </a:accent2>
        <a:accent3>
          <a:srgbClr val="FFFFFF"/>
        </a:accent3>
        <a:accent4>
          <a:srgbClr val="2F2F2F"/>
        </a:accent4>
        <a:accent5>
          <a:srgbClr val="FBE9C0"/>
        </a:accent5>
        <a:accent6>
          <a:srgbClr val="E7B9B9"/>
        </a:accent6>
        <a:hlink>
          <a:srgbClr val="FFCC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附件2：中科天地课件模板1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555555"/>
        </a:accent6>
        <a:hlink>
          <a:srgbClr val="969696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附件2：中科天地课件模板1 4">
        <a:dk1>
          <a:srgbClr val="330000"/>
        </a:dk1>
        <a:lt1>
          <a:srgbClr val="FFFFCC"/>
        </a:lt1>
        <a:dk2>
          <a:srgbClr val="000000"/>
        </a:dk2>
        <a:lt2>
          <a:srgbClr val="FFCC00"/>
        </a:lt2>
        <a:accent1>
          <a:srgbClr val="FF9900"/>
        </a:accent1>
        <a:accent2>
          <a:srgbClr val="330099"/>
        </a:accent2>
        <a:accent3>
          <a:srgbClr val="AAAAAA"/>
        </a:accent3>
        <a:accent4>
          <a:srgbClr val="DADAAE"/>
        </a:accent4>
        <a:accent5>
          <a:srgbClr val="FFCAAA"/>
        </a:accent5>
        <a:accent6>
          <a:srgbClr val="2D008A"/>
        </a:accent6>
        <a:hlink>
          <a:srgbClr val="FF6633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附件2：中科天地课件模板1 5">
        <a:dk1>
          <a:srgbClr val="333300"/>
        </a:dk1>
        <a:lt1>
          <a:srgbClr val="DDDDDD"/>
        </a:lt1>
        <a:dk2>
          <a:srgbClr val="996600"/>
        </a:dk2>
        <a:lt2>
          <a:srgbClr val="FFCC66"/>
        </a:lt2>
        <a:accent1>
          <a:srgbClr val="EEB00B"/>
        </a:accent1>
        <a:accent2>
          <a:srgbClr val="330099"/>
        </a:accent2>
        <a:accent3>
          <a:srgbClr val="CAB8AA"/>
        </a:accent3>
        <a:accent4>
          <a:srgbClr val="BDBDBD"/>
        </a:accent4>
        <a:accent5>
          <a:srgbClr val="F5D4AA"/>
        </a:accent5>
        <a:accent6>
          <a:srgbClr val="2D008A"/>
        </a:accent6>
        <a:hlink>
          <a:srgbClr val="FF6633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附件2：中科天地课件模板1 6">
        <a:dk1>
          <a:srgbClr val="003300"/>
        </a:dk1>
        <a:lt1>
          <a:srgbClr val="FFFFCC"/>
        </a:lt1>
        <a:dk2>
          <a:srgbClr val="999933"/>
        </a:dk2>
        <a:lt2>
          <a:srgbClr val="FFFF66"/>
        </a:lt2>
        <a:accent1>
          <a:srgbClr val="CC9900"/>
        </a:accent1>
        <a:accent2>
          <a:srgbClr val="330099"/>
        </a:accent2>
        <a:accent3>
          <a:srgbClr val="CACAAD"/>
        </a:accent3>
        <a:accent4>
          <a:srgbClr val="DADAAE"/>
        </a:accent4>
        <a:accent5>
          <a:srgbClr val="E2CAAA"/>
        </a:accent5>
        <a:accent6>
          <a:srgbClr val="2D008A"/>
        </a:accent6>
        <a:hlink>
          <a:srgbClr val="FF9900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附件2：中科天地课件模板1">
  <a:themeElements>
    <a:clrScheme name="1_附件2：中科天地课件模板1 1">
      <a:dk1>
        <a:srgbClr val="200B5B"/>
      </a:dk1>
      <a:lt1>
        <a:srgbClr val="EAEAEA"/>
      </a:lt1>
      <a:dk2>
        <a:srgbClr val="6600FF"/>
      </a:dk2>
      <a:lt2>
        <a:srgbClr val="FFCC66"/>
      </a:lt2>
      <a:accent1>
        <a:srgbClr val="EEB00B"/>
      </a:accent1>
      <a:accent2>
        <a:srgbClr val="6600CC"/>
      </a:accent2>
      <a:accent3>
        <a:srgbClr val="B8AAFF"/>
      </a:accent3>
      <a:accent4>
        <a:srgbClr val="C8C8C8"/>
      </a:accent4>
      <a:accent5>
        <a:srgbClr val="F5D4AA"/>
      </a:accent5>
      <a:accent6>
        <a:srgbClr val="5C00B9"/>
      </a:accent6>
      <a:hlink>
        <a:srgbClr val="FF33CC"/>
      </a:hlink>
      <a:folHlink>
        <a:srgbClr val="CC99FF"/>
      </a:folHlink>
    </a:clrScheme>
    <a:fontScheme name="1_附件2：中科天地课件模板1">
      <a:majorFont>
        <a:latin typeface="Times New Roman"/>
        <a:ea typeface="楷体_GB2312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1_附件2：中科天地课件模板1 1">
        <a:dk1>
          <a:srgbClr val="200B5B"/>
        </a:dk1>
        <a:lt1>
          <a:srgbClr val="EAEAEA"/>
        </a:lt1>
        <a:dk2>
          <a:srgbClr val="6600FF"/>
        </a:dk2>
        <a:lt2>
          <a:srgbClr val="FFCC66"/>
        </a:lt2>
        <a:accent1>
          <a:srgbClr val="EEB00B"/>
        </a:accent1>
        <a:accent2>
          <a:srgbClr val="6600CC"/>
        </a:accent2>
        <a:accent3>
          <a:srgbClr val="B8AAFF"/>
        </a:accent3>
        <a:accent4>
          <a:srgbClr val="C8C8C8"/>
        </a:accent4>
        <a:accent5>
          <a:srgbClr val="F5D4AA"/>
        </a:accent5>
        <a:accent6>
          <a:srgbClr val="5C00B9"/>
        </a:accent6>
        <a:hlink>
          <a:srgbClr val="FF33CC"/>
        </a:hlink>
        <a:folHlink>
          <a:srgbClr val="CC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附件2：中科天地课件模板1 2">
        <a:dk1>
          <a:srgbClr val="393939"/>
        </a:dk1>
        <a:lt1>
          <a:srgbClr val="FFFFFF"/>
        </a:lt1>
        <a:dk2>
          <a:srgbClr val="6600CC"/>
        </a:dk2>
        <a:lt2>
          <a:srgbClr val="CCCCFF"/>
        </a:lt2>
        <a:accent1>
          <a:srgbClr val="F9D87E"/>
        </a:accent1>
        <a:accent2>
          <a:srgbClr val="FFCCCC"/>
        </a:accent2>
        <a:accent3>
          <a:srgbClr val="FFFFFF"/>
        </a:accent3>
        <a:accent4>
          <a:srgbClr val="2F2F2F"/>
        </a:accent4>
        <a:accent5>
          <a:srgbClr val="FBE9C0"/>
        </a:accent5>
        <a:accent6>
          <a:srgbClr val="E7B9B9"/>
        </a:accent6>
        <a:hlink>
          <a:srgbClr val="FFCC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附件2：中科天地课件模板1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555555"/>
        </a:accent6>
        <a:hlink>
          <a:srgbClr val="969696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附件2：中科天地课件模板1 4">
        <a:dk1>
          <a:srgbClr val="330000"/>
        </a:dk1>
        <a:lt1>
          <a:srgbClr val="FFFFCC"/>
        </a:lt1>
        <a:dk2>
          <a:srgbClr val="000000"/>
        </a:dk2>
        <a:lt2>
          <a:srgbClr val="FFCC00"/>
        </a:lt2>
        <a:accent1>
          <a:srgbClr val="FF9900"/>
        </a:accent1>
        <a:accent2>
          <a:srgbClr val="330099"/>
        </a:accent2>
        <a:accent3>
          <a:srgbClr val="AAAAAA"/>
        </a:accent3>
        <a:accent4>
          <a:srgbClr val="DADAAE"/>
        </a:accent4>
        <a:accent5>
          <a:srgbClr val="FFCAAA"/>
        </a:accent5>
        <a:accent6>
          <a:srgbClr val="2D008A"/>
        </a:accent6>
        <a:hlink>
          <a:srgbClr val="FF6633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附件2：中科天地课件模板1 5">
        <a:dk1>
          <a:srgbClr val="333300"/>
        </a:dk1>
        <a:lt1>
          <a:srgbClr val="DDDDDD"/>
        </a:lt1>
        <a:dk2>
          <a:srgbClr val="996600"/>
        </a:dk2>
        <a:lt2>
          <a:srgbClr val="FFCC66"/>
        </a:lt2>
        <a:accent1>
          <a:srgbClr val="EEB00B"/>
        </a:accent1>
        <a:accent2>
          <a:srgbClr val="330099"/>
        </a:accent2>
        <a:accent3>
          <a:srgbClr val="CAB8AA"/>
        </a:accent3>
        <a:accent4>
          <a:srgbClr val="BDBDBD"/>
        </a:accent4>
        <a:accent5>
          <a:srgbClr val="F5D4AA"/>
        </a:accent5>
        <a:accent6>
          <a:srgbClr val="2D008A"/>
        </a:accent6>
        <a:hlink>
          <a:srgbClr val="FF6633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附件2：中科天地课件模板1 6">
        <a:dk1>
          <a:srgbClr val="003300"/>
        </a:dk1>
        <a:lt1>
          <a:srgbClr val="FFFFCC"/>
        </a:lt1>
        <a:dk2>
          <a:srgbClr val="999933"/>
        </a:dk2>
        <a:lt2>
          <a:srgbClr val="FFFF66"/>
        </a:lt2>
        <a:accent1>
          <a:srgbClr val="CC9900"/>
        </a:accent1>
        <a:accent2>
          <a:srgbClr val="330099"/>
        </a:accent2>
        <a:accent3>
          <a:srgbClr val="CACAAD"/>
        </a:accent3>
        <a:accent4>
          <a:srgbClr val="DADAAE"/>
        </a:accent4>
        <a:accent5>
          <a:srgbClr val="E2CAAA"/>
        </a:accent5>
        <a:accent6>
          <a:srgbClr val="2D008A"/>
        </a:accent6>
        <a:hlink>
          <a:srgbClr val="FF9900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主题1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D:\Java基础标准教学课件v1.0\Java模板.pot</Template>
  <TotalTime>2581</TotalTime>
  <Words>1844</Words>
  <Application>Microsoft Office PowerPoint</Application>
  <PresentationFormat>全屏显示(4:3)</PresentationFormat>
  <Paragraphs>356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21</vt:i4>
      </vt:variant>
    </vt:vector>
  </HeadingPairs>
  <TitlesOfParts>
    <vt:vector size="38" baseType="lpstr">
      <vt:lpstr>Arial</vt:lpstr>
      <vt:lpstr>宋体</vt:lpstr>
      <vt:lpstr>Times New Roman</vt:lpstr>
      <vt:lpstr>Symbol</vt:lpstr>
      <vt:lpstr>Calibri</vt:lpstr>
      <vt:lpstr>楷体_GB2312</vt:lpstr>
      <vt:lpstr/>
      <vt:lpstr>Franklin Gothic Medium</vt:lpstr>
      <vt:lpstr>Franklin Gothic Book</vt:lpstr>
      <vt:lpstr>Palatino-Italic</vt:lpstr>
      <vt:lpstr>Wingdings</vt:lpstr>
      <vt:lpstr>Courier New</vt:lpstr>
      <vt:lpstr>黑体</vt:lpstr>
      <vt:lpstr>Java模板</vt:lpstr>
      <vt:lpstr>附件2：中科天地课件模板1</vt:lpstr>
      <vt:lpstr>1_附件2：中科天地课件模板1</vt:lpstr>
      <vt:lpstr>主题1</vt:lpstr>
      <vt:lpstr>本章内容</vt:lpstr>
      <vt:lpstr>数组概述</vt:lpstr>
      <vt:lpstr>一维数组的声明</vt:lpstr>
      <vt:lpstr>数组对象的创建</vt:lpstr>
      <vt:lpstr>数组对象的创建</vt:lpstr>
      <vt:lpstr>数组对象的创建</vt:lpstr>
      <vt:lpstr>元素为引用数据类型的数组</vt:lpstr>
      <vt:lpstr>元素为引用数据类型的数组</vt:lpstr>
      <vt:lpstr>元素为引用数据类型的数组</vt:lpstr>
      <vt:lpstr>数组元素的引用</vt:lpstr>
      <vt:lpstr>数组使用举例（1）</vt:lpstr>
      <vt:lpstr>课 堂 练 习</vt:lpstr>
      <vt:lpstr>数组使用举例（2）</vt:lpstr>
      <vt:lpstr>数组使用举例（3）</vt:lpstr>
      <vt:lpstr>二维数组</vt:lpstr>
      <vt:lpstr>二维数组初始化</vt:lpstr>
      <vt:lpstr>二维数组举例（1）</vt:lpstr>
      <vt:lpstr>二维数组举例（2）</vt:lpstr>
      <vt:lpstr>二维数组举例（3）</vt:lpstr>
      <vt:lpstr>数组的拷贝</vt:lpstr>
      <vt:lpstr>数组的拷贝举例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steven</dc:creator>
  <cp:lastModifiedBy>58</cp:lastModifiedBy>
  <cp:revision>213</cp:revision>
  <dcterms:created xsi:type="dcterms:W3CDTF">2003-01-04T05:12:16Z</dcterms:created>
  <dcterms:modified xsi:type="dcterms:W3CDTF">2014-08-11T09:37:14Z</dcterms:modified>
</cp:coreProperties>
</file>