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3659" r:id="rId4"/>
    <p:sldMasterId id="2147483713" r:id="rId5"/>
  </p:sldMasterIdLst>
  <p:sldIdLst>
    <p:sldId id="289" r:id="rId6"/>
    <p:sldId id="290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313" r:id="rId15"/>
    <p:sldId id="299" r:id="rId16"/>
    <p:sldId id="300" r:id="rId17"/>
    <p:sldId id="301" r:id="rId18"/>
    <p:sldId id="302" r:id="rId19"/>
    <p:sldId id="326" r:id="rId20"/>
    <p:sldId id="314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  <a:srgbClr val="000066"/>
    <a:srgbClr val="000099"/>
    <a:srgbClr val="FFFFCC"/>
    <a:srgbClr val="80008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2280" autoAdjust="0"/>
    <p:restoredTop sz="94660"/>
  </p:normalViewPr>
  <p:slideViewPr>
    <p:cSldViewPr>
      <p:cViewPr varScale="1">
        <p:scale>
          <a:sx n="76" d="100"/>
          <a:sy n="76" d="100"/>
        </p:scale>
        <p:origin x="-4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72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20D8E80B-9DC8-4B54-9748-26CE666D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138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23E16331-3648-408C-9C12-F5068233B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/>
              <a:t>教师名称</a:t>
            </a:r>
          </a:p>
          <a:p>
            <a:pPr>
              <a:defRPr/>
            </a:pPr>
            <a:r>
              <a:rPr lang="en-US" altLang="zh-CN"/>
              <a:t>Email</a:t>
            </a:r>
            <a:r>
              <a:rPr lang="zh-CN" altLang="en-US"/>
              <a:t>地址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0EC96B-E150-489D-A094-CD08E4F3C0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B3305B-90F7-4BFC-946D-55F04E4A93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5D1FE1-4E9F-49ED-B896-7BDBF31216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6CBDE9-3630-41AC-B85D-D7A7839F9F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4E39B-292D-43B1-A76A-83C7BF5A6F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AF7B49-47A9-4CE9-9CE9-4968ECE946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822BF-133D-424E-A55B-981FAA889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55BF80-D818-4236-AB82-1ABCF918C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C5A51C-294B-4DE0-BF01-51943FCAF1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46C154-9647-4AE1-8E6C-57CE8B07D3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E8F90F-A1EB-48E7-990E-889A82F146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1A32F63D-252C-451E-A986-173EAA40CEE8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7C65F3C2-85BE-4E64-99E1-7F4B32DC5474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D94695FA-B0D2-4F2A-AAE4-74F28F0A7AA3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9A6FE30-6803-40C6-BEAB-5428325FE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1103313" y="1685925"/>
            <a:ext cx="6777037" cy="3314711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类的继承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方法的重写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类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对象转型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rgbClr val="FFFFCC"/>
              </a:buClr>
              <a:buFont typeface="Wingdings" pitchFamily="2" charset="2"/>
              <a:buChar char="q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172200" y="28956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使用上面的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FatherClass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ChildClass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类运行如下程序，说出结果。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90600" y="2590800"/>
            <a:ext cx="75438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ChildClass child = new ChildClass();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child.f();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继承中的构造方法</a:t>
            </a:r>
          </a:p>
        </p:txBody>
      </p:sp>
      <p:sp>
        <p:nvSpPr>
          <p:cNvPr id="31747" name="Rectangle 12"/>
          <p:cNvSpPr>
            <a:spLocks noChangeArrowheads="1"/>
          </p:cNvSpPr>
          <p:nvPr/>
        </p:nvSpPr>
        <p:spPr bwMode="auto">
          <a:xfrm>
            <a:off x="762000" y="1371600"/>
            <a:ext cx="79248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子类的构造的过程中必须调用其基类的构造方法。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子类可以在自己的构造方法中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20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super</a:t>
            </a:r>
            <a:r>
              <a:rPr kumimoji="1" lang="en-US" altLang="zh-CN" sz="20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argument_list</a:t>
            </a:r>
            <a:r>
              <a:rPr kumimoji="1"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调用基类的构造方法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如果子类的构造方法中没有显示地调用基类构造方法，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也则系统默认调用基类无参数的构造方法。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如果子类构造方法中既没有显式调用基类构造方法，而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基类中又没有无参的构造方法，则编译出错。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继承中的构造方法</a:t>
            </a:r>
          </a:p>
        </p:txBody>
      </p:sp>
      <p:sp>
        <p:nvSpPr>
          <p:cNvPr id="32771" name="Rectangle 12"/>
          <p:cNvSpPr>
            <a:spLocks noChangeArrowheads="1"/>
          </p:cNvSpPr>
          <p:nvPr/>
        </p:nvSpPr>
        <p:spPr bwMode="auto">
          <a:xfrm>
            <a:off x="762000" y="1219200"/>
            <a:ext cx="7696200" cy="48085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class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SuperClass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private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SuperClass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SuperClass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()");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SuperClass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n)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SuperClass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(" + n + ")");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this.n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= 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class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SubClass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extends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SuperClass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private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SubClass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n)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SubClass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(" + n + ")");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this.n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= 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b="1" dirty="0" err="1">
                <a:solidFill>
                  <a:schemeClr val="bg2"/>
                </a:solidFill>
                <a:latin typeface="Courier New" pitchFamily="49" charset="0"/>
              </a:rPr>
              <a:t>SubClass</a:t>
            </a: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() </a:t>
            </a:r>
            <a:r>
              <a:rPr kumimoji="1" lang="en-US" altLang="zh-CN" b="1" dirty="0" smtClean="0">
                <a:solidFill>
                  <a:schemeClr val="bg2"/>
                </a:solidFill>
                <a:latin typeface="Courier New" pitchFamily="49" charset="0"/>
              </a:rPr>
              <a:t>{</a:t>
            </a:r>
            <a:endParaRPr kumimoji="1" lang="en-US" altLang="zh-CN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smtClean="0">
                <a:solidFill>
                  <a:schemeClr val="bg2"/>
                </a:solidFill>
                <a:latin typeface="Courier New" pitchFamily="49" charset="0"/>
              </a:rPr>
              <a:t>super(300);</a:t>
            </a:r>
            <a:endParaRPr kumimoji="1" lang="en-US" altLang="zh-CN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b="1" dirty="0" err="1" smtClean="0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b="1" dirty="0" smtClean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en-US" altLang="zh-CN" b="1" dirty="0" err="1" smtClean="0">
                <a:solidFill>
                  <a:schemeClr val="bg2"/>
                </a:solidFill>
                <a:latin typeface="Courier New" pitchFamily="49" charset="0"/>
              </a:rPr>
              <a:t>SubClass</a:t>
            </a:r>
            <a:r>
              <a:rPr kumimoji="1" lang="en-US" altLang="zh-CN" b="1" dirty="0" smtClean="0">
                <a:solidFill>
                  <a:schemeClr val="bg2"/>
                </a:solidFill>
                <a:latin typeface="Courier New" pitchFamily="49" charset="0"/>
              </a:rPr>
              <a:t>()");</a:t>
            </a:r>
            <a:endParaRPr kumimoji="1" lang="en-US" altLang="zh-CN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继承中的构造方法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838200" y="1371600"/>
            <a:ext cx="7543800" cy="218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SubClass sc1 = new SubClass();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SubClass sc2 = new SubClass(400);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533400" y="4800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2590800" y="4524375"/>
            <a:ext cx="5638800" cy="11430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SuperClass(300)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SubClass()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SuperClass()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SubClass(400)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继承中的构造方法</a:t>
            </a:r>
          </a:p>
        </p:txBody>
      </p:sp>
      <p:sp>
        <p:nvSpPr>
          <p:cNvPr id="34819" name="Rectangle 8"/>
          <p:cNvSpPr>
            <a:spLocks noChangeArrowheads="1"/>
          </p:cNvSpPr>
          <p:nvPr/>
        </p:nvSpPr>
        <p:spPr bwMode="auto">
          <a:xfrm>
            <a:off x="762000" y="1371600"/>
            <a:ext cx="7543800" cy="4511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A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protected void print(String s){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A(){print("A()");}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f() {print("A:f()");}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B extends A{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B(){print("B()");}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f() {print("B:f()");}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B b = new B(); b.f();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172200" y="29718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分析上题的输出结果，体会构造函数和一般成员函数在继承中的区别。</a:t>
            </a:r>
            <a:endParaRPr kumimoji="1"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实    例（1）</a:t>
            </a:r>
          </a:p>
        </p:txBody>
      </p:sp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762000" y="1905000"/>
            <a:ext cx="7696200" cy="43402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Person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String location;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Person(String name)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this.name = name;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location = "beijing";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Person(String name,String location)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this.name = name;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this.location = location;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String info()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"name: "+name+" location: "+location;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6868" name="Rectangle 8"/>
          <p:cNvSpPr>
            <a:spLocks noChangeArrowheads="1"/>
          </p:cNvSpPr>
          <p:nvPr/>
        </p:nvSpPr>
        <p:spPr bwMode="auto">
          <a:xfrm>
            <a:off x="762000" y="1371600"/>
            <a:ext cx="7924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阅读下面程序：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ChangeArrowheads="1"/>
          </p:cNvSpPr>
          <p:nvPr/>
        </p:nvSpPr>
        <p:spPr bwMode="auto">
          <a:xfrm>
            <a:off x="97155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    例（2）</a:t>
            </a: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762000" y="1447800"/>
            <a:ext cx="7543800" cy="420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Student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String school;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Student(String name,String school)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this(name,school,"beijing");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Student(String n,String l,String school)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super(n,l);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this.school = school;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String info()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super.info()+" school: "+school;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/>
          </p:cNvSpPr>
          <p:nvPr/>
        </p:nvSpPr>
        <p:spPr bwMode="auto">
          <a:xfrm>
            <a:off x="97155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    例（3）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762000" y="1889125"/>
            <a:ext cx="7467600" cy="420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Person p1 = new Person("A");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Person p2 = new Person("B","shanghai");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Student s1 = new Student("C","S1");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Student s2 =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new Student("C","shanhai","S2");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System.out.println(p1.info());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System.out.println(p2.info());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System.out.println(s1.info());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System.out.println(s2.info());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762000" y="1371600"/>
            <a:ext cx="79248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分析输出结果和对象的构造过程：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172200" y="29718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7467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根据面的程序，构造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Teacher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类，继承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Person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类。要求：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增加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职称（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String）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属性。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具有和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类类似的重载构造方法。</a:t>
            </a:r>
          </a:p>
          <a:p>
            <a:pPr marL="457200" indent="-457200">
              <a:buFontTx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重写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Person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类的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info（）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方法，增加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职称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信息。</a:t>
            </a:r>
          </a:p>
          <a:p>
            <a:pPr marL="457200" indent="-457200">
              <a:buFontTx/>
              <a:buAutoNum type="arabicPeriod"/>
            </a:pPr>
            <a:endParaRPr kumimoji="1" lang="zh-CN" altLang="en-US" sz="24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类的继承</a:t>
            </a:r>
          </a:p>
        </p:txBody>
      </p:sp>
      <p:sp>
        <p:nvSpPr>
          <p:cNvPr id="22531" name="Rectangle 22"/>
          <p:cNvSpPr>
            <a:spLocks noGrp="1" noChangeArrowheads="1"/>
          </p:cNvSpPr>
          <p:nvPr>
            <p:ph idx="1"/>
          </p:nvPr>
        </p:nvSpPr>
        <p:spPr>
          <a:xfrm>
            <a:off x="538163" y="1685925"/>
            <a:ext cx="7986712" cy="4457719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中使用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extends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关键字实现类的继承机制，其语法规则为：</a:t>
            </a:r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&lt; </a:t>
            </a:r>
            <a:r>
              <a:rPr lang="en-US" altLang="zh-CN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modifier&gt;</a:t>
            </a:r>
            <a:r>
              <a:rPr lang="en-US" altLang="zh-CN" sz="1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r>
              <a:rPr lang="en-US" altLang="zh-CN" sz="1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&lt; name&gt;</a:t>
            </a:r>
            <a:r>
              <a:rPr lang="en-US" altLang="zh-CN" sz="1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1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extends </a:t>
            </a:r>
            <a:r>
              <a:rPr lang="en-US" altLang="zh-CN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&lt; </a:t>
            </a:r>
            <a:r>
              <a:rPr lang="en-US" altLang="zh-CN" sz="1800" b="1" dirty="0" err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superclass</a:t>
            </a:r>
            <a:r>
              <a:rPr lang="en-US" altLang="zh-CN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&gt;]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1800" b="1" dirty="0" smtClean="0">
                <a:solidFill>
                  <a:srgbClr val="FFFF66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lang="en-US" altLang="zh-CN" sz="1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solidFill>
                  <a:srgbClr val="FFFF66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r>
              <a:rPr lang="en-US" altLang="zh-CN" sz="1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1800" b="1" dirty="0" smtClean="0">
                <a:solidFill>
                  <a:srgbClr val="FFFF66"/>
                </a:solidFill>
                <a:latin typeface="Courier New" pitchFamily="49" charset="0"/>
                <a:ea typeface="楷体_GB2312" pitchFamily="49" charset="-122"/>
              </a:rPr>
              <a:t>…</a:t>
            </a:r>
            <a:endParaRPr lang="en-US" altLang="zh-CN" sz="1800" b="1" dirty="0" smtClean="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通过继承，子类自动拥有了基类（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superclass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的所有成员（成员变量和方法）。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只支持单继承，不允许多重继承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一个子类只能有一个基类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一个基类可以派生出多个子类</a:t>
            </a:r>
            <a:endParaRPr lang="zh-CN" altLang="en-US" sz="2000" b="1" dirty="0" smtClean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ChangeArrowheads="1"/>
          </p:cNvSpPr>
          <p:nvPr/>
        </p:nvSpPr>
        <p:spPr bwMode="auto">
          <a:xfrm>
            <a:off x="97155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Object 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685800" y="1295400"/>
            <a:ext cx="78486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类是所有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类的根基类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如果在类的声明中未使用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extends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关键字指明其基类，则默认基类为</a:t>
            </a:r>
            <a:r>
              <a:rPr kumimoji="1"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		...</a:t>
            </a:r>
          </a:p>
          <a:p>
            <a:pPr marL="914400" lvl="1" indent="-457200" algn="just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</a:p>
          <a:p>
            <a:pPr marL="457200" indent="-457200"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	    </a:t>
            </a:r>
            <a:r>
              <a:rPr kumimoji="1" lang="zh-CN" altLang="en-US" sz="24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	...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ChangeArrowheads="1"/>
          </p:cNvSpPr>
          <p:nvPr/>
        </p:nvSpPr>
        <p:spPr bwMode="auto">
          <a:xfrm>
            <a:off x="97155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toString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924800" cy="4038600"/>
          </a:xfrm>
        </p:spPr>
        <p:txBody>
          <a:bodyPr/>
          <a:lstStyle/>
          <a:p>
            <a:pPr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类中定义有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public String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toString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方法，其返回值是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类型，描述当前对象的有关信息。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在进行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与其它类型数据的连接操作时（如：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System.out.println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info</a:t>
            </a:r>
            <a:r>
              <a:rPr lang="en-US" altLang="zh-CN" sz="2400" b="1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+person）），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将自动调用该对象类的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toString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</a:t>
            </a: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可以根据需要在用户自定义类型中重写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toString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97155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toString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762000" y="1219200"/>
            <a:ext cx="7467600" cy="4283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A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aValue;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A(int i) { aValue = i;}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 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B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bValue;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B(int i) { bValue = i;}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String toString()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"bValue = " + bValue;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A a = new A(100); B b = new B(200);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System.out.println("a: " + a);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System.out.println("b: " + b);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43012" name="Group 11"/>
          <p:cNvGrpSpPr>
            <a:grpSpLocks/>
          </p:cNvGrpSpPr>
          <p:nvPr/>
        </p:nvGrpSpPr>
        <p:grpSpPr bwMode="auto">
          <a:xfrm>
            <a:off x="533400" y="5775325"/>
            <a:ext cx="7696200" cy="549275"/>
            <a:chOff x="336" y="3648"/>
            <a:chExt cx="4848" cy="384"/>
          </a:xfrm>
        </p:grpSpPr>
        <p:sp>
          <p:nvSpPr>
            <p:cNvPr id="43013" name="Rectangle 9"/>
            <p:cNvSpPr>
              <a:spLocks noChangeArrowheads="1"/>
            </p:cNvSpPr>
            <p:nvPr/>
          </p:nvSpPr>
          <p:spPr bwMode="auto">
            <a:xfrm>
              <a:off x="336" y="367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000" b="1">
                  <a:latin typeface="Times New Roman" pitchFamily="18" charset="0"/>
                </a:rPr>
                <a:t>输出结果：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43014" name="Rectangle 10"/>
            <p:cNvSpPr>
              <a:spLocks noChangeArrowheads="1"/>
            </p:cNvSpPr>
            <p:nvPr/>
          </p:nvSpPr>
          <p:spPr bwMode="auto">
            <a:xfrm>
              <a:off x="1632" y="3648"/>
              <a:ext cx="3552" cy="384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a: A@182f0db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b: bValue = 200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97155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equals </a:t>
            </a:r>
            <a:r>
              <a:rPr lang="zh-CN" altLang="en-US" sz="4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</a:p>
        </p:txBody>
      </p:sp>
      <p:sp>
        <p:nvSpPr>
          <p:cNvPr id="44035" name="Rectangle 8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495800"/>
          </a:xfrm>
        </p:spPr>
        <p:txBody>
          <a:bodyPr/>
          <a:lstStyle/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类中定义有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7F0055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equals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(Object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obj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方法，提供定义对象是否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相等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的逻辑。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Object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equals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 定义为：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x.equals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( y )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当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是同一个对象的应用时返回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否则返回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提供的一些类，如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String，Date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等，重写了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Object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equals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方法，调用这些类的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equals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方法，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x.equals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(y)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所引用的对象是同一类对象且属性内容相等时（并不一定是相同对象），返回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否则返回 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可以根据需要在用户自定义类型中重写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equals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equals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方法举例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990600" y="1203325"/>
            <a:ext cx="7467600" cy="4283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public static void main(String args[]){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Integer i1 = new Integer(1);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Integer i2 = new Integer(1);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System.out.println(i1==i2);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System.out.println(i1.equals(i2));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cat1 = new Cat("catname","yellow");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cat2 = new Cat("catname","yellow");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System.out.println(cat1.equals(cat2));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Cat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String color;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Cat(String n,String c){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name = n; color = c;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533400" y="579120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输出结果：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2590800" y="5638800"/>
            <a:ext cx="5638800" cy="685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false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true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false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重写前面定义的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Person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类的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toString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及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equals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方法，并编程测试。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对象转型（</a:t>
            </a:r>
            <a:r>
              <a:rPr lang="en-US" altLang="zh-CN" sz="4000" dirty="0" smtClean="0">
                <a:latin typeface="楷体_GB2312" pitchFamily="49" charset="-122"/>
                <a:ea typeface="楷体_GB2312" pitchFamily="49" charset="-122"/>
              </a:rPr>
              <a:t>casting）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924800" cy="4495800"/>
          </a:xfrm>
        </p:spPr>
        <p:txBody>
          <a:bodyPr/>
          <a:lstStyle/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一个基类的引用类型变量可以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其子类的对象。</a:t>
            </a:r>
          </a:p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一个基类的引用不可以访问其子类对象新增加的成员（属性和方法）。</a:t>
            </a:r>
          </a:p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可以使用 引用 </a:t>
            </a:r>
            <a:r>
              <a:rPr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变量 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instanceof</a:t>
            </a:r>
            <a:r>
              <a:rPr lang="en-US" altLang="zh-CN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lang="zh-CN" altLang="en-US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来判断该引用型变量所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zh-CN" altLang="en-US" sz="2400" b="1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的对象是否属于该类或该类的子类。</a:t>
            </a:r>
          </a:p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子类的对象可以当作基类的对象来使用称作向上转型（</a:t>
            </a:r>
            <a:r>
              <a:rPr lang="en-US" altLang="zh-CN" sz="2400" b="1" dirty="0" err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upcasting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对象转型实例Ⅰ（1）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762000" y="1371600"/>
            <a:ext cx="7467600" cy="4283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Animal(String name)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this.name =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Cat extends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String eyesColor;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Cat(String n,String c)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super(n); eyesColor = c;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Dog extends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String furColor;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Dog(String n,String c)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super(n); furColor = c;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对象转型实例Ⅰ（2）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762000" y="1584325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kumimoji="1" lang="zh-CN" altLang="en-US" sz="4400" b="1">
              <a:solidFill>
                <a:srgbClr val="FFFF66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9156" name="Rectangle 9"/>
          <p:cNvSpPr>
            <a:spLocks noChangeArrowheads="1"/>
          </p:cNvSpPr>
          <p:nvPr/>
        </p:nvSpPr>
        <p:spPr bwMode="auto">
          <a:xfrm>
            <a:off x="762000" y="1219200"/>
            <a:ext cx="8077200" cy="50736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public static void main(String args[]){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Animal a = new Animal("name");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Cat c = new Cat("catname","blue");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Dog d = new Dog("dogname","black");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System.out.println(a instanceof Animal);//true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System.out.println(c instanceof Animal);//true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System.out.println(d instanceof Animal);//true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System.out.println(a instanceof Cat);//false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a = new Dog("bigyellow","yellow");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System.out.println(a.name);//bigyellow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System.out.println(a.furname);//!error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System.out.println(a instanceof Animal);//true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System.out.println(a instanceof Dog);//true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Dog d1 = (Dog)a;//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要加强制转换符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System.out.println(d1.furColor);//yellow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对象转型实例Ⅱ（1）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9" name="Rectangle 8"/>
          <p:cNvSpPr>
            <a:spLocks noChangeArrowheads="1"/>
          </p:cNvSpPr>
          <p:nvPr/>
        </p:nvSpPr>
        <p:spPr bwMode="auto">
          <a:xfrm>
            <a:off x="762000" y="1219200"/>
            <a:ext cx="8077200" cy="50006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 test = new Test();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Animal a = new Animal("name");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 = new Cat("catname","blue");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Dog d = new Dog("dogname","black");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test.f(a); test.f(c); test.f(d);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f(Animal a)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System.out.println("name: "+a.name);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if(a instanceof Cat){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cat = (Cat)a;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(" "+cat.eyesColor+" eyes");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 else if(a instanceof Dog){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Dog dog = (Dog)a;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(" "+dog.furColor+" fur");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类的继承</a:t>
            </a:r>
          </a:p>
        </p:txBody>
      </p:sp>
      <p:sp>
        <p:nvSpPr>
          <p:cNvPr id="23555" name="Rectangle 20"/>
          <p:cNvSpPr>
            <a:spLocks noChangeArrowheads="1"/>
          </p:cNvSpPr>
          <p:nvPr/>
        </p:nvSpPr>
        <p:spPr bwMode="auto">
          <a:xfrm>
            <a:off x="762000" y="1219200"/>
            <a:ext cx="7696200" cy="4816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private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age;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void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setName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(String name)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{this.name=name;}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void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setAge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age) {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this.age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=age;}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getName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(){return name;}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getAge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(){return age;}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Student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private String school;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getSchool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() {return school;}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void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setSchool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(String school)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{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this.school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=school;}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对象转型实例Ⅱ（2）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924800" cy="4495800"/>
          </a:xfrm>
        </p:spPr>
        <p:txBody>
          <a:bodyPr/>
          <a:lstStyle/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/>
              <a:t>上面程序的运行结果为：</a:t>
            </a:r>
            <a:endParaRPr lang="en-US" altLang="zh-CN" sz="2400" b="1" smtClean="0"/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1524000" y="1828800"/>
            <a:ext cx="5638800" cy="11430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name: name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name: catname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 blue eyes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name: dogname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 black fur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动态绑定和多态</a:t>
            </a:r>
            <a:endParaRPr lang="en-US" altLang="zh-CN" sz="4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7" name="Rectangle 6"/>
          <p:cNvSpPr>
            <a:spLocks noChangeArrowheads="1"/>
          </p:cNvSpPr>
          <p:nvPr/>
        </p:nvSpPr>
        <p:spPr bwMode="auto">
          <a:xfrm>
            <a:off x="381000" y="1219200"/>
            <a:ext cx="8382000" cy="4816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/>
            </a:r>
            <a:b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</a:b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private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Animal(String name) {this.name = name;}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public void enjoy(){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叫声......");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Cat extends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private 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eyesColor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Cat(String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n,String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c) {super(n);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eyesColor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c;}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public void enjoy()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猫叫声......");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Dog extends Animal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private 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furColor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Dog(String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n,String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c) {super(n);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furColor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c;}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public void enjoy()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狗叫声......");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动态绑定和多态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924800" cy="533400"/>
          </a:xfrm>
        </p:spPr>
        <p:txBody>
          <a:bodyPr/>
          <a:lstStyle/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分析下面程序的运行结果</a:t>
            </a: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1066800" y="1828800"/>
            <a:ext cx="7391400" cy="4283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Lady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Animal pet;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Lady(String name,Animal pet)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this.name = name; this.pet = pet;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myPetEnjoy(){pet.enjoy();}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args[]){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 = new Cat("catname","blue");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Dog d = new Dog("dogname","black");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Lady l1 = new Lady("l1",c);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Lady l2 = new Lady("l2",d);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l1.myPetEnjoy();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l2.myPetEnjoy();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动态绑定和多态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924800" cy="4495800"/>
          </a:xfrm>
        </p:spPr>
        <p:txBody>
          <a:bodyPr/>
          <a:lstStyle/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上面程序的运行结果为：</a:t>
            </a:r>
          </a:p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400" b="1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动态绑定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是指</a:t>
            </a:r>
            <a:r>
              <a:rPr lang="zh-CN" altLang="en-US" sz="2400" b="1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在执行期间（而非编译期）判断所引用对象的实际类型，根据其实际的类型调用其相应的方法。</a:t>
            </a:r>
          </a:p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上面例子中，根据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Lady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对象的成员变量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pet 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所引用的不同的实际类型而调用相应的 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enjoy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方法</a:t>
            </a:r>
          </a:p>
        </p:txBody>
      </p:sp>
      <p:sp>
        <p:nvSpPr>
          <p:cNvPr id="54276" name="Rectangle 8"/>
          <p:cNvSpPr>
            <a:spLocks noChangeArrowheads="1"/>
          </p:cNvSpPr>
          <p:nvPr/>
        </p:nvSpPr>
        <p:spPr bwMode="auto">
          <a:xfrm>
            <a:off x="1524000" y="1828800"/>
            <a:ext cx="5638800" cy="6096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zh-CN" altLang="en-US" sz="2000" b="1">
                <a:latin typeface="Courier New" pitchFamily="49" charset="0"/>
              </a:rPr>
              <a:t>猫叫声......</a:t>
            </a:r>
          </a:p>
          <a:p>
            <a:pPr>
              <a:lnSpc>
                <a:spcPct val="75000"/>
              </a:lnSpc>
            </a:pPr>
            <a:r>
              <a:rPr kumimoji="1" lang="zh-CN" altLang="en-US" sz="2000" b="1">
                <a:latin typeface="Courier New" pitchFamily="49" charset="0"/>
              </a:rPr>
              <a:t>狗叫声......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动态绑定和多态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299" name="Rectangle 6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924800" cy="4495800"/>
          </a:xfrm>
        </p:spPr>
        <p:txBody>
          <a:bodyPr/>
          <a:lstStyle/>
          <a:p>
            <a:pPr marL="533400" indent="-533400" algn="just">
              <a:lnSpc>
                <a:spcPct val="13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/>
              <a:t>添加 </a:t>
            </a:r>
            <a:r>
              <a:rPr lang="en-US" altLang="zh-CN" sz="2400" b="1" dirty="0" smtClean="0"/>
              <a:t>Bird </a:t>
            </a:r>
            <a:r>
              <a:rPr lang="zh-CN" altLang="en-US" sz="2400" b="1" dirty="0" smtClean="0"/>
              <a:t>类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838200" y="1752600"/>
            <a:ext cx="7620000" cy="41862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Bird extends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Courier New" pitchFamily="49" charset="0"/>
              </a:rPr>
              <a:t>Animal 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private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Courier New" pitchFamily="49" charset="0"/>
              </a:rPr>
              <a:t>String </a:t>
            </a:r>
            <a:r>
              <a:rPr kumimoji="1" lang="en-US" altLang="zh-CN" sz="2000" b="1" dirty="0" err="1" smtClean="0">
                <a:solidFill>
                  <a:schemeClr val="bg2"/>
                </a:solidFill>
                <a:latin typeface="Courier New" pitchFamily="49" charset="0"/>
              </a:rPr>
              <a:t>featherColor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Bird(String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n,String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f)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super(n);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featherColor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f;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void enjoy()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("</a:t>
            </a: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鸟叫声......");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static void main(String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args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[]){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Lady l3 = new Lady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    ("l3",new Bird("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birdname","green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"));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 l3.myPetEnjoy();</a:t>
            </a:r>
            <a:b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</a:b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ChangeArrowheads="1"/>
          </p:cNvSpPr>
          <p:nvPr/>
        </p:nvSpPr>
        <p:spPr bwMode="auto">
          <a:xfrm>
            <a:off x="609600" y="12954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838200" y="16002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分析上面的程序，体会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多态特性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对于系统可扩充性的重要性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8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类的继承</a:t>
            </a:r>
          </a:p>
        </p:txBody>
      </p:sp>
      <p:sp>
        <p:nvSpPr>
          <p:cNvPr id="24579" name="Rectangle 29"/>
          <p:cNvSpPr>
            <a:spLocks noChangeArrowheads="1"/>
          </p:cNvSpPr>
          <p:nvPr/>
        </p:nvSpPr>
        <p:spPr bwMode="auto">
          <a:xfrm>
            <a:off x="762000" y="1219200"/>
            <a:ext cx="7848600" cy="37973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Student student = new Student();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student.setName("John");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student.setAge(18);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student.setSchool("SCH");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System.out.println(student.getName());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System.out.println(student.getAge());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System.out.println(student.getSchool());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grpSp>
        <p:nvGrpSpPr>
          <p:cNvPr id="24580" name="Group 30"/>
          <p:cNvGrpSpPr>
            <a:grpSpLocks/>
          </p:cNvGrpSpPr>
          <p:nvPr/>
        </p:nvGrpSpPr>
        <p:grpSpPr bwMode="auto">
          <a:xfrm>
            <a:off x="533400" y="5181600"/>
            <a:ext cx="7696200" cy="762000"/>
            <a:chOff x="336" y="3648"/>
            <a:chExt cx="4848" cy="384"/>
          </a:xfrm>
        </p:grpSpPr>
        <p:sp>
          <p:nvSpPr>
            <p:cNvPr id="24581" name="Rectangle 31"/>
            <p:cNvSpPr>
              <a:spLocks noChangeArrowheads="1"/>
            </p:cNvSpPr>
            <p:nvPr/>
          </p:nvSpPr>
          <p:spPr bwMode="auto">
            <a:xfrm>
              <a:off x="336" y="3696"/>
              <a:ext cx="13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533400" indent="-533400">
                <a:spcBef>
                  <a:spcPct val="20000"/>
                </a:spcBef>
                <a:buFont typeface="Wingdings" pitchFamily="2" charset="2"/>
                <a:buChar char="Ø"/>
              </a:pPr>
              <a:r>
                <a:rPr kumimoji="1" lang="zh-CN" altLang="en-US" sz="2400" b="1">
                  <a:latin typeface="Times New Roman" pitchFamily="18" charset="0"/>
                </a:rPr>
                <a:t>输出结果：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4582" name="Rectangle 32"/>
            <p:cNvSpPr>
              <a:spLocks noChangeArrowheads="1"/>
            </p:cNvSpPr>
            <p:nvPr/>
          </p:nvSpPr>
          <p:spPr bwMode="auto">
            <a:xfrm>
              <a:off x="1632" y="3648"/>
              <a:ext cx="3552" cy="361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John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18</a:t>
              </a:r>
            </a:p>
            <a:p>
              <a:pPr>
                <a:lnSpc>
                  <a:spcPct val="75000"/>
                </a:lnSpc>
              </a:pPr>
              <a:r>
                <a:rPr kumimoji="1" lang="en-US" altLang="zh-CN" sz="2000" b="1">
                  <a:latin typeface="Courier New" pitchFamily="49" charset="0"/>
                </a:rPr>
                <a:t>SCH</a:t>
              </a:r>
              <a:endParaRPr kumimoji="1" lang="zh-CN" altLang="en-US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advTm="20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类的继承中的权限控制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24"/>
          <p:cNvSpPr>
            <a:spLocks noChangeArrowheads="1"/>
          </p:cNvSpPr>
          <p:nvPr/>
        </p:nvSpPr>
        <p:spPr bwMode="auto">
          <a:xfrm>
            <a:off x="685800" y="1371600"/>
            <a:ext cx="6934200" cy="4079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package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com.test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Parent{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private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n_private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=1;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n_friendly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2;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protected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n_protected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3;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n_public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4;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Child extends Parent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void f(){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n_private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=10;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n_friendly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20;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n_protected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30;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n_public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= 40;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方法的重写</a:t>
            </a:r>
          </a:p>
        </p:txBody>
      </p:sp>
      <p:sp>
        <p:nvSpPr>
          <p:cNvPr id="26627" name="Rectangle 11"/>
          <p:cNvSpPr>
            <a:spLocks noChangeArrowheads="1"/>
          </p:cNvSpPr>
          <p:nvPr/>
        </p:nvSpPr>
        <p:spPr bwMode="auto">
          <a:xfrm>
            <a:off x="762000" y="1371600"/>
            <a:ext cx="7696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在子类中可以根据需要对从基类中继承来的方法进行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重写。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重写方法必须和被重写方法具有相同的方法名称、参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数列表和返回值类型。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重写方法不能使用比被重写方法更严格的访问权限。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方法重写举例</a:t>
            </a:r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685800" y="1371600"/>
            <a:ext cx="7772400" cy="4587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class Person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private String name;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private int age;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setName(String name){this.name=name;}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setAge(int age) {this.age=age;}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getName(){return name;}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int getAge(){return age;}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getInfo()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return "Name: "+ name + "\n" +"age: "+ age;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class Student extends Person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private String school;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getSchool() {return school;}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setSchool(String school)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{this.school =school;}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String getInfo()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return  "Name: "+ getName() + "\nage: "+ getAge()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   + "\nschool: "+ school;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方法重写举例</a:t>
            </a:r>
          </a:p>
        </p:txBody>
      </p:sp>
      <p:sp>
        <p:nvSpPr>
          <p:cNvPr id="28675" name="Rectangle 10"/>
          <p:cNvSpPr>
            <a:spLocks noChangeArrowheads="1"/>
          </p:cNvSpPr>
          <p:nvPr/>
        </p:nvSpPr>
        <p:spPr bwMode="auto">
          <a:xfrm>
            <a:off x="609600" y="1219200"/>
            <a:ext cx="8077200" cy="30432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static void main(String arg[]){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Student student = new Student();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Person person = new Person();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person.setName("none");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person.setAge(1000);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student.setName("John");  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student.setAge(18);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student.setSchool("SCH");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System.out.println(person.getInfo());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System.out.println(student.getInfo());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533400" y="4876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2590800" y="4495800"/>
            <a:ext cx="5638800" cy="1360488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Name: none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age: 1000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Name: John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age: 18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school: SCH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en-US" altLang="zh-CN" sz="4000" smtClean="0">
                <a:latin typeface="楷体_GB2312" pitchFamily="49" charset="-122"/>
                <a:ea typeface="楷体_GB2312" pitchFamily="49" charset="-122"/>
              </a:rPr>
              <a:t>super </a:t>
            </a:r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关键字</a:t>
            </a:r>
          </a:p>
        </p:txBody>
      </p:sp>
      <p:sp>
        <p:nvSpPr>
          <p:cNvPr id="29699" name="Rectangle 11"/>
          <p:cNvSpPr>
            <a:spLocks noChangeArrowheads="1"/>
          </p:cNvSpPr>
          <p:nvPr/>
        </p:nvSpPr>
        <p:spPr bwMode="auto">
          <a:xfrm>
            <a:off x="762000" y="1295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 dirty="0">
                <a:latin typeface="Times New Roman" pitchFamily="18" charset="0"/>
              </a:rPr>
              <a:t> 在</a:t>
            </a:r>
            <a:r>
              <a:rPr kumimoji="1" lang="en-US" altLang="zh-CN" sz="2400" b="1" dirty="0">
                <a:latin typeface="Times New Roman" pitchFamily="18" charset="0"/>
              </a:rPr>
              <a:t>Java</a:t>
            </a:r>
            <a:r>
              <a:rPr kumimoji="1" lang="zh-CN" altLang="en-US" sz="2400" b="1" dirty="0">
                <a:latin typeface="Times New Roman" pitchFamily="18" charset="0"/>
              </a:rPr>
              <a:t>类中使用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super</a:t>
            </a:r>
            <a:r>
              <a:rPr kumimoji="1" lang="zh-CN" altLang="en-US" sz="2400" b="1" dirty="0">
                <a:latin typeface="Times New Roman" pitchFamily="18" charset="0"/>
              </a:rPr>
              <a:t>来引用基类的成分；例如：</a:t>
            </a:r>
          </a:p>
        </p:txBody>
      </p:sp>
      <p:sp>
        <p:nvSpPr>
          <p:cNvPr id="29700" name="Rectangle 13"/>
          <p:cNvSpPr>
            <a:spLocks noChangeArrowheads="1"/>
          </p:cNvSpPr>
          <p:nvPr/>
        </p:nvSpPr>
        <p:spPr bwMode="auto">
          <a:xfrm>
            <a:off x="914400" y="1905000"/>
            <a:ext cx="7467600" cy="430887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FatherClass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value;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void f(){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value = 100;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("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FatherClass.value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="+value);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class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ChildClass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extends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FatherClass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value;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public </a:t>
            </a:r>
            <a:r>
              <a:rPr kumimoji="1" lang="en-US" altLang="zh-CN" sz="2000" b="1" dirty="0" smtClean="0">
                <a:solidFill>
                  <a:schemeClr val="bg2"/>
                </a:solidFill>
                <a:latin typeface="Courier New" pitchFamily="49" charset="0"/>
              </a:rPr>
              <a:t>void f() 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super.f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value = 200;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endParaRPr kumimoji="1" lang="en-US" altLang="zh-CN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     ("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ChildClass.value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="+value);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(value);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System.out.println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kumimoji="1" lang="en-US" altLang="zh-CN" sz="2000" b="1" dirty="0" err="1">
                <a:solidFill>
                  <a:schemeClr val="bg2"/>
                </a:solidFill>
                <a:latin typeface="Courier New" pitchFamily="49" charset="0"/>
              </a:rPr>
              <a:t>super.value</a:t>
            </a: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Java模板">
  <a:themeElements>
    <a:clrScheme name="1_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Java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附件2：中科天地课件模板1">
  <a:themeElements>
    <a:clrScheme name="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D:\Java基础标准教学课件v1.0\Java模板.pot</Template>
  <TotalTime>3183</TotalTime>
  <Words>2494</Words>
  <Application>Microsoft Office PowerPoint</Application>
  <PresentationFormat>全屏显示(4:3)</PresentationFormat>
  <Paragraphs>482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Java模板</vt:lpstr>
      <vt:lpstr>1_附件2：中科天地课件模板1</vt:lpstr>
      <vt:lpstr>1_Java模板</vt:lpstr>
      <vt:lpstr>附件2：中科天地课件模板1</vt:lpstr>
      <vt:lpstr>主题1</vt:lpstr>
      <vt:lpstr>本章内容</vt:lpstr>
      <vt:lpstr>类的继承</vt:lpstr>
      <vt:lpstr>类的继承</vt:lpstr>
      <vt:lpstr>类的继承</vt:lpstr>
      <vt:lpstr>类的继承中的权限控制</vt:lpstr>
      <vt:lpstr>方法的重写</vt:lpstr>
      <vt:lpstr>方法重写举例</vt:lpstr>
      <vt:lpstr>方法重写举例</vt:lpstr>
      <vt:lpstr>super 关键字</vt:lpstr>
      <vt:lpstr>课 堂 练 习</vt:lpstr>
      <vt:lpstr>继承中的构造方法</vt:lpstr>
      <vt:lpstr>继承中的构造方法</vt:lpstr>
      <vt:lpstr>继承中的构造方法</vt:lpstr>
      <vt:lpstr>继承中的构造方法</vt:lpstr>
      <vt:lpstr>课 堂 练 习</vt:lpstr>
      <vt:lpstr>实    例（1）</vt:lpstr>
      <vt:lpstr>幻灯片 17</vt:lpstr>
      <vt:lpstr>幻灯片 18</vt:lpstr>
      <vt:lpstr>课 堂 练 习</vt:lpstr>
      <vt:lpstr>幻灯片 20</vt:lpstr>
      <vt:lpstr>幻灯片 21</vt:lpstr>
      <vt:lpstr>幻灯片 22</vt:lpstr>
      <vt:lpstr>幻灯片 23</vt:lpstr>
      <vt:lpstr>equals 方法举例</vt:lpstr>
      <vt:lpstr>课 堂 练 习</vt:lpstr>
      <vt:lpstr>对象转型（casting）</vt:lpstr>
      <vt:lpstr>对象转型实例Ⅰ（1）</vt:lpstr>
      <vt:lpstr>对象转型实例Ⅰ（2）</vt:lpstr>
      <vt:lpstr>对象转型实例Ⅱ（1）</vt:lpstr>
      <vt:lpstr>对象转型实例Ⅱ（2）</vt:lpstr>
      <vt:lpstr>动态绑定和多态</vt:lpstr>
      <vt:lpstr>动态绑定和多态</vt:lpstr>
      <vt:lpstr>动态绑定和多态</vt:lpstr>
      <vt:lpstr>动态绑定和多态</vt:lpstr>
      <vt:lpstr>课 堂 练 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184</cp:revision>
  <dcterms:created xsi:type="dcterms:W3CDTF">2003-01-04T05:12:16Z</dcterms:created>
  <dcterms:modified xsi:type="dcterms:W3CDTF">2014-09-04T03:03:12Z</dcterms:modified>
</cp:coreProperties>
</file>